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57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593E9DFD-B2F7-4F4C-BC2D-C7F8D265564E}"/>
    <pc:docChg chg="addSld modSld">
      <pc:chgData name="Manish Kumar Agarwal" userId="d61eeec9-2078-40a5-b388-8f0e32cbe8dd" providerId="ADAL" clId="{593E9DFD-B2F7-4F4C-BC2D-C7F8D265564E}" dt="2023-06-06T08:32:30.516" v="10" actId="20577"/>
      <pc:docMkLst>
        <pc:docMk/>
      </pc:docMkLst>
      <pc:sldChg chg="modSp new mod">
        <pc:chgData name="Manish Kumar Agarwal" userId="d61eeec9-2078-40a5-b388-8f0e32cbe8dd" providerId="ADAL" clId="{593E9DFD-B2F7-4F4C-BC2D-C7F8D265564E}" dt="2023-06-06T08:32:30.516" v="10" actId="20577"/>
        <pc:sldMkLst>
          <pc:docMk/>
          <pc:sldMk cId="2135965851" sldId="278"/>
        </pc:sldMkLst>
        <pc:spChg chg="mod">
          <ac:chgData name="Manish Kumar Agarwal" userId="d61eeec9-2078-40a5-b388-8f0e32cbe8dd" providerId="ADAL" clId="{593E9DFD-B2F7-4F4C-BC2D-C7F8D265564E}" dt="2023-06-06T08:32:30.516" v="10" actId="20577"/>
          <ac:spMkLst>
            <pc:docMk/>
            <pc:sldMk cId="2135965851" sldId="278"/>
            <ac:spMk id="2" creationId="{9C2CC47A-F0E0-2CE2-34A2-F88A6AF3917F}"/>
          </ac:spMkLst>
        </pc:spChg>
        <pc:spChg chg="mod">
          <ac:chgData name="Manish Kumar Agarwal" userId="d61eeec9-2078-40a5-b388-8f0e32cbe8dd" providerId="ADAL" clId="{593E9DFD-B2F7-4F4C-BC2D-C7F8D265564E}" dt="2023-06-06T08:32:26.530" v="1"/>
          <ac:spMkLst>
            <pc:docMk/>
            <pc:sldMk cId="2135965851" sldId="278"/>
            <ac:spMk id="3" creationId="{EB528BE0-3F49-A09B-BA3F-AF3887C535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5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46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2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49F0-7FC4-4EC6-8DDB-BA8A9EAFD59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DF029B-41AE-428D-85B8-D0A4CE15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9CDB-F40E-20E2-33ED-DA46BCD80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Accounting </a:t>
            </a:r>
            <a:br>
              <a:rPr lang="en-US" dirty="0"/>
            </a:br>
            <a:r>
              <a:rPr lang="en-US" dirty="0"/>
              <a:t>Book chapters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D573-F624-1FAE-B5F8-22DCBD977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D6B-79AD-30C5-7F13-9E69DEB9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Something you should know(remember)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0838-B49A-7A10-D450-C660A70C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4888040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book, Page-3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784A4-D714-0319-61CC-BFD055A4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57597" y="680393"/>
            <a:ext cx="5465791" cy="54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18E3-C1B7-3258-62A9-F6E7CCCF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financial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7402-6FB1-1DEB-F852-15FCCCAC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Income statement provide useful info for predicting company’s future income based on company’s past net income </a:t>
            </a:r>
          </a:p>
          <a:p>
            <a:r>
              <a:rPr lang="en-US" dirty="0"/>
              <a:t>Income statement: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Period of time </a:t>
            </a:r>
          </a:p>
          <a:p>
            <a:r>
              <a:rPr lang="en-US" dirty="0"/>
              <a:t>Retained earning:</a:t>
            </a:r>
          </a:p>
          <a:p>
            <a:pPr lvl="1"/>
            <a:r>
              <a:rPr lang="en-US" dirty="0"/>
              <a:t>?</a:t>
            </a:r>
            <a:r>
              <a:rPr lang="en-US" dirty="0">
                <a:highlight>
                  <a:srgbClr val="FFFF00"/>
                </a:highlight>
              </a:rPr>
              <a:t> Period of time </a:t>
            </a:r>
          </a:p>
          <a:p>
            <a:r>
              <a:rPr lang="en-US" dirty="0"/>
              <a:t>Balance statement: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Picture at a point in time </a:t>
            </a:r>
          </a:p>
          <a:p>
            <a:r>
              <a:rPr lang="en-US" dirty="0"/>
              <a:t>Cash flow: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Period of time </a:t>
            </a:r>
          </a:p>
        </p:txBody>
      </p:sp>
    </p:spTree>
    <p:extLst>
      <p:ext uri="{BB962C8B-B14F-4D97-AF65-F5344CB8AC3E}">
        <p14:creationId xmlns:p14="http://schemas.microsoft.com/office/powerpoint/2010/main" val="35766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950-EC5B-1669-9A01-BEA8ADC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DC3E-37E8-D295-401E-D9E83986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3" y="365125"/>
            <a:ext cx="4270830" cy="283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4D536-F0B2-EB65-E540-0F6F156A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90" y="2038981"/>
            <a:ext cx="7192379" cy="44487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F6D5EA-A6AE-E67B-F8C8-870D1F278929}"/>
              </a:ext>
            </a:extLst>
          </p:cNvPr>
          <p:cNvSpPr/>
          <p:nvPr/>
        </p:nvSpPr>
        <p:spPr>
          <a:xfrm rot="18124848">
            <a:off x="2883563" y="1399325"/>
            <a:ext cx="235670" cy="4120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65041-837A-E4C4-D4A2-AFAD4CCCA40C}"/>
              </a:ext>
            </a:extLst>
          </p:cNvPr>
          <p:cNvSpPr/>
          <p:nvPr/>
        </p:nvSpPr>
        <p:spPr>
          <a:xfrm>
            <a:off x="740980" y="1568668"/>
            <a:ext cx="1095703" cy="1127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FB1B2-4677-338A-0939-31C14B424EDD}"/>
              </a:ext>
            </a:extLst>
          </p:cNvPr>
          <p:cNvSpPr/>
          <p:nvPr/>
        </p:nvSpPr>
        <p:spPr>
          <a:xfrm>
            <a:off x="9254358" y="2594623"/>
            <a:ext cx="1600199" cy="610298"/>
          </a:xfrm>
          <a:custGeom>
            <a:avLst/>
            <a:gdLst>
              <a:gd name="connsiteX0" fmla="*/ 0 w 1600199"/>
              <a:gd name="connsiteY0" fmla="*/ 305149 h 610298"/>
              <a:gd name="connsiteX1" fmla="*/ 800100 w 1600199"/>
              <a:gd name="connsiteY1" fmla="*/ 0 h 610298"/>
              <a:gd name="connsiteX2" fmla="*/ 1600200 w 1600199"/>
              <a:gd name="connsiteY2" fmla="*/ 305149 h 610298"/>
              <a:gd name="connsiteX3" fmla="*/ 800100 w 1600199"/>
              <a:gd name="connsiteY3" fmla="*/ 610298 h 610298"/>
              <a:gd name="connsiteX4" fmla="*/ 0 w 1600199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199" h="610298" extrusionOk="0">
                <a:moveTo>
                  <a:pt x="0" y="305149"/>
                </a:moveTo>
                <a:cubicBezTo>
                  <a:pt x="-7836" y="127406"/>
                  <a:pt x="409320" y="-18554"/>
                  <a:pt x="800100" y="0"/>
                </a:cubicBezTo>
                <a:cubicBezTo>
                  <a:pt x="1231545" y="5865"/>
                  <a:pt x="1607173" y="134539"/>
                  <a:pt x="1600200" y="305149"/>
                </a:cubicBezTo>
                <a:cubicBezTo>
                  <a:pt x="1570865" y="415191"/>
                  <a:pt x="1239468" y="618123"/>
                  <a:pt x="800100" y="610298"/>
                </a:cubicBezTo>
                <a:cubicBezTo>
                  <a:pt x="374257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5FC24-DBD9-A789-F0B0-E3CFBC7EFBCD}"/>
              </a:ext>
            </a:extLst>
          </p:cNvPr>
          <p:cNvSpPr txBox="1"/>
          <p:nvPr/>
        </p:nvSpPr>
        <p:spPr>
          <a:xfrm rot="16200000">
            <a:off x="-13852" y="2083071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highlight>
                  <a:srgbClr val="FFFF00"/>
                </a:highlight>
              </a:rPr>
              <a:t>For a period in time</a:t>
            </a:r>
          </a:p>
        </p:txBody>
      </p:sp>
    </p:spTree>
    <p:extLst>
      <p:ext uri="{BB962C8B-B14F-4D97-AF65-F5344CB8AC3E}">
        <p14:creationId xmlns:p14="http://schemas.microsoft.com/office/powerpoint/2010/main" val="4754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950-EC5B-1669-9A01-BEA8ADC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DC3E-37E8-D295-401E-D9E83986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3" y="365125"/>
            <a:ext cx="4270830" cy="283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4D536-F0B2-EB65-E540-0F6F156A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8" y="2044079"/>
            <a:ext cx="7192379" cy="44487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F6D5EA-A6AE-E67B-F8C8-870D1F278929}"/>
              </a:ext>
            </a:extLst>
          </p:cNvPr>
          <p:cNvSpPr/>
          <p:nvPr/>
        </p:nvSpPr>
        <p:spPr>
          <a:xfrm rot="17670921" flipH="1">
            <a:off x="4971774" y="569710"/>
            <a:ext cx="230937" cy="6328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65041-837A-E4C4-D4A2-AFAD4CCCA40C}"/>
              </a:ext>
            </a:extLst>
          </p:cNvPr>
          <p:cNvSpPr/>
          <p:nvPr/>
        </p:nvSpPr>
        <p:spPr>
          <a:xfrm>
            <a:off x="1839323" y="1568668"/>
            <a:ext cx="1095703" cy="1127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FB1B2-4677-338A-0939-31C14B424EDD}"/>
              </a:ext>
            </a:extLst>
          </p:cNvPr>
          <p:cNvSpPr/>
          <p:nvPr/>
        </p:nvSpPr>
        <p:spPr>
          <a:xfrm>
            <a:off x="9254358" y="2594623"/>
            <a:ext cx="1600199" cy="610298"/>
          </a:xfrm>
          <a:custGeom>
            <a:avLst/>
            <a:gdLst>
              <a:gd name="connsiteX0" fmla="*/ 0 w 1600199"/>
              <a:gd name="connsiteY0" fmla="*/ 305149 h 610298"/>
              <a:gd name="connsiteX1" fmla="*/ 800100 w 1600199"/>
              <a:gd name="connsiteY1" fmla="*/ 0 h 610298"/>
              <a:gd name="connsiteX2" fmla="*/ 1600200 w 1600199"/>
              <a:gd name="connsiteY2" fmla="*/ 305149 h 610298"/>
              <a:gd name="connsiteX3" fmla="*/ 800100 w 1600199"/>
              <a:gd name="connsiteY3" fmla="*/ 610298 h 610298"/>
              <a:gd name="connsiteX4" fmla="*/ 0 w 1600199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199" h="610298" extrusionOk="0">
                <a:moveTo>
                  <a:pt x="0" y="305149"/>
                </a:moveTo>
                <a:cubicBezTo>
                  <a:pt x="-7836" y="127406"/>
                  <a:pt x="409320" y="-18554"/>
                  <a:pt x="800100" y="0"/>
                </a:cubicBezTo>
                <a:cubicBezTo>
                  <a:pt x="1231545" y="5865"/>
                  <a:pt x="1607173" y="134539"/>
                  <a:pt x="1600200" y="305149"/>
                </a:cubicBezTo>
                <a:cubicBezTo>
                  <a:pt x="1570865" y="415191"/>
                  <a:pt x="1239468" y="618123"/>
                  <a:pt x="800100" y="610298"/>
                </a:cubicBezTo>
                <a:cubicBezTo>
                  <a:pt x="374257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5FC24-DBD9-A789-F0B0-E3CFBC7EFBCD}"/>
              </a:ext>
            </a:extLst>
          </p:cNvPr>
          <p:cNvSpPr txBox="1"/>
          <p:nvPr/>
        </p:nvSpPr>
        <p:spPr>
          <a:xfrm rot="16200000">
            <a:off x="-13851" y="2083072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highlight>
                  <a:srgbClr val="FFFF00"/>
                </a:highlight>
              </a:rPr>
              <a:t>For a period in time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901904-54C3-1544-2128-95C59C176A23}"/>
              </a:ext>
            </a:extLst>
          </p:cNvPr>
          <p:cNvSpPr/>
          <p:nvPr/>
        </p:nvSpPr>
        <p:spPr>
          <a:xfrm>
            <a:off x="7764517" y="5037082"/>
            <a:ext cx="1032641" cy="283045"/>
          </a:xfrm>
          <a:custGeom>
            <a:avLst/>
            <a:gdLst>
              <a:gd name="connsiteX0" fmla="*/ 0 w 1032641"/>
              <a:gd name="connsiteY0" fmla="*/ 141523 h 283045"/>
              <a:gd name="connsiteX1" fmla="*/ 516321 w 1032641"/>
              <a:gd name="connsiteY1" fmla="*/ 0 h 283045"/>
              <a:gd name="connsiteX2" fmla="*/ 1032642 w 1032641"/>
              <a:gd name="connsiteY2" fmla="*/ 141523 h 283045"/>
              <a:gd name="connsiteX3" fmla="*/ 516321 w 1032641"/>
              <a:gd name="connsiteY3" fmla="*/ 283046 h 283045"/>
              <a:gd name="connsiteX4" fmla="*/ 0 w 1032641"/>
              <a:gd name="connsiteY4" fmla="*/ 141523 h 28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641" h="283045" extrusionOk="0">
                <a:moveTo>
                  <a:pt x="0" y="141523"/>
                </a:moveTo>
                <a:cubicBezTo>
                  <a:pt x="-7816" y="54171"/>
                  <a:pt x="236175" y="-1819"/>
                  <a:pt x="516321" y="0"/>
                </a:cubicBezTo>
                <a:cubicBezTo>
                  <a:pt x="794748" y="3781"/>
                  <a:pt x="1043619" y="60087"/>
                  <a:pt x="1032642" y="141523"/>
                </a:cubicBezTo>
                <a:cubicBezTo>
                  <a:pt x="1018403" y="191295"/>
                  <a:pt x="792448" y="311140"/>
                  <a:pt x="516321" y="283046"/>
                </a:cubicBezTo>
                <a:cubicBezTo>
                  <a:pt x="235970" y="276418"/>
                  <a:pt x="3323" y="219411"/>
                  <a:pt x="0" y="141523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27F21-C879-3085-C6F7-4025D8004CE4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627120" y="5178605"/>
            <a:ext cx="4137397" cy="10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6B333-786B-9610-3FE3-C0B54495E020}"/>
              </a:ext>
            </a:extLst>
          </p:cNvPr>
          <p:cNvSpPr txBox="1"/>
          <p:nvPr/>
        </p:nvSpPr>
        <p:spPr>
          <a:xfrm>
            <a:off x="314974" y="5777356"/>
            <a:ext cx="415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gets added in retained earnings -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remember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22C92D-7B22-A717-2EDA-C76A329C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4" y="3398684"/>
            <a:ext cx="3845110" cy="23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4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FD21D0-AB4D-8C6A-5520-374BD805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96" y="1825503"/>
            <a:ext cx="7297168" cy="4953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26950-EC5B-1669-9A01-BEA8ADC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DC3E-37E8-D295-401E-D9E83986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3" y="365125"/>
            <a:ext cx="4270830" cy="28397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F6D5EA-A6AE-E67B-F8C8-870D1F278929}"/>
              </a:ext>
            </a:extLst>
          </p:cNvPr>
          <p:cNvSpPr/>
          <p:nvPr/>
        </p:nvSpPr>
        <p:spPr>
          <a:xfrm rot="17620243">
            <a:off x="5606230" y="207413"/>
            <a:ext cx="202534" cy="6658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65041-837A-E4C4-D4A2-AFAD4CCCA40C}"/>
              </a:ext>
            </a:extLst>
          </p:cNvPr>
          <p:cNvSpPr/>
          <p:nvPr/>
        </p:nvSpPr>
        <p:spPr>
          <a:xfrm>
            <a:off x="1839323" y="1568668"/>
            <a:ext cx="1095703" cy="1127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FB1B2-4677-338A-0939-31C14B424EDD}"/>
              </a:ext>
            </a:extLst>
          </p:cNvPr>
          <p:cNvSpPr/>
          <p:nvPr/>
        </p:nvSpPr>
        <p:spPr>
          <a:xfrm>
            <a:off x="9254358" y="2594623"/>
            <a:ext cx="1600199" cy="610298"/>
          </a:xfrm>
          <a:custGeom>
            <a:avLst/>
            <a:gdLst>
              <a:gd name="connsiteX0" fmla="*/ 0 w 1600199"/>
              <a:gd name="connsiteY0" fmla="*/ 305149 h 610298"/>
              <a:gd name="connsiteX1" fmla="*/ 800100 w 1600199"/>
              <a:gd name="connsiteY1" fmla="*/ 0 h 610298"/>
              <a:gd name="connsiteX2" fmla="*/ 1600200 w 1600199"/>
              <a:gd name="connsiteY2" fmla="*/ 305149 h 610298"/>
              <a:gd name="connsiteX3" fmla="*/ 800100 w 1600199"/>
              <a:gd name="connsiteY3" fmla="*/ 610298 h 610298"/>
              <a:gd name="connsiteX4" fmla="*/ 0 w 1600199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199" h="610298" extrusionOk="0">
                <a:moveTo>
                  <a:pt x="0" y="305149"/>
                </a:moveTo>
                <a:cubicBezTo>
                  <a:pt x="-7836" y="127406"/>
                  <a:pt x="409320" y="-18554"/>
                  <a:pt x="800100" y="0"/>
                </a:cubicBezTo>
                <a:cubicBezTo>
                  <a:pt x="1231545" y="5865"/>
                  <a:pt x="1607173" y="134539"/>
                  <a:pt x="1600200" y="305149"/>
                </a:cubicBezTo>
                <a:cubicBezTo>
                  <a:pt x="1570865" y="415191"/>
                  <a:pt x="1239468" y="618123"/>
                  <a:pt x="800100" y="610298"/>
                </a:cubicBezTo>
                <a:cubicBezTo>
                  <a:pt x="374257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5FC24-DBD9-A789-F0B0-E3CFBC7EFBCD}"/>
              </a:ext>
            </a:extLst>
          </p:cNvPr>
          <p:cNvSpPr txBox="1"/>
          <p:nvPr/>
        </p:nvSpPr>
        <p:spPr>
          <a:xfrm rot="16200000">
            <a:off x="-13851" y="2083072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highlight>
                  <a:srgbClr val="FFFF00"/>
                </a:highlight>
              </a:rPr>
              <a:t>For a period in 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27F21-C879-3085-C6F7-4025D8004CE4}"/>
              </a:ext>
            </a:extLst>
          </p:cNvPr>
          <p:cNvCxnSpPr>
            <a:cxnSpLocks/>
          </p:cNvCxnSpPr>
          <p:nvPr/>
        </p:nvCxnSpPr>
        <p:spPr>
          <a:xfrm flipH="1">
            <a:off x="3767959" y="5178605"/>
            <a:ext cx="3996558" cy="47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6B333-786B-9610-3FE3-C0B54495E020}"/>
              </a:ext>
            </a:extLst>
          </p:cNvPr>
          <p:cNvSpPr txBox="1"/>
          <p:nvPr/>
        </p:nvSpPr>
        <p:spPr>
          <a:xfrm>
            <a:off x="1217944" y="5382312"/>
            <a:ext cx="343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Net Income is ADDED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Dividends are deducted</a:t>
            </a:r>
          </a:p>
        </p:txBody>
      </p:sp>
    </p:spTree>
    <p:extLst>
      <p:ext uri="{BB962C8B-B14F-4D97-AF65-F5344CB8AC3E}">
        <p14:creationId xmlns:p14="http://schemas.microsoft.com/office/powerpoint/2010/main" val="134227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2D0-7581-BCE3-0D2F-A80825D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income statement and retained 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5FB38-9D4B-21F3-2932-DCA21BA5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72" y="2006964"/>
            <a:ext cx="9753890" cy="46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0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A63B-E2A2-945B-C049-86827323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balance sheet and retained 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FEEAA-4797-A345-A995-A60D39E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6" y="1921832"/>
            <a:ext cx="753532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5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20B-30C4-FF42-0E95-76910970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amount received from stock issue and dividend accounted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863D-9397-0AFF-101F-8ACEB720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Amount received( say X) from stock issue </a:t>
            </a:r>
          </a:p>
          <a:p>
            <a:pPr lvl="1"/>
            <a:r>
              <a:rPr lang="en-US" dirty="0"/>
              <a:t>Asset = Liabilities + Owners equity</a:t>
            </a:r>
          </a:p>
          <a:p>
            <a:pPr lvl="6"/>
            <a:r>
              <a:rPr lang="en-US" dirty="0"/>
              <a:t>Common stock + Revenue – Expenses – Dividend</a:t>
            </a:r>
          </a:p>
          <a:p>
            <a:pPr lvl="1"/>
            <a:r>
              <a:rPr lang="en-US" dirty="0"/>
              <a:t>Asset  </a:t>
            </a:r>
            <a:r>
              <a:rPr lang="en-US" dirty="0">
                <a:highlight>
                  <a:srgbClr val="00FF00"/>
                </a:highlight>
              </a:rPr>
              <a:t>+ X</a:t>
            </a:r>
            <a:r>
              <a:rPr lang="en-US" dirty="0"/>
              <a:t>= Liabilities + Owners equity</a:t>
            </a:r>
          </a:p>
          <a:p>
            <a:pPr lvl="6"/>
            <a:r>
              <a:rPr lang="en-US" dirty="0"/>
              <a:t>Common stock </a:t>
            </a:r>
            <a:r>
              <a:rPr lang="en-US" dirty="0">
                <a:highlight>
                  <a:srgbClr val="00FF00"/>
                </a:highlight>
              </a:rPr>
              <a:t>+ X </a:t>
            </a:r>
            <a:r>
              <a:rPr lang="en-US" dirty="0"/>
              <a:t>+ Revenue – Expenses – Dividend</a:t>
            </a:r>
          </a:p>
          <a:p>
            <a:r>
              <a:rPr lang="en-US" dirty="0"/>
              <a:t>Amount spent( say Y) as dividend </a:t>
            </a:r>
          </a:p>
          <a:p>
            <a:pPr lvl="1"/>
            <a:r>
              <a:rPr lang="en-US" dirty="0"/>
              <a:t>Asset  </a:t>
            </a:r>
            <a:r>
              <a:rPr lang="en-US" dirty="0">
                <a:highlight>
                  <a:srgbClr val="FFFF00"/>
                </a:highlight>
              </a:rPr>
              <a:t>- Y </a:t>
            </a:r>
            <a:r>
              <a:rPr lang="en-US" dirty="0"/>
              <a:t>= Liabilities + Owners equity</a:t>
            </a:r>
          </a:p>
          <a:p>
            <a:pPr lvl="6"/>
            <a:r>
              <a:rPr lang="en-US" dirty="0"/>
              <a:t>Common stock + Revenue – Expenses – (Dividend</a:t>
            </a:r>
            <a:r>
              <a:rPr lang="en-US" dirty="0">
                <a:highlight>
                  <a:srgbClr val="FFFF00"/>
                </a:highlight>
              </a:rPr>
              <a:t> –Y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Issuing stock are not revenue – and not in income statement </a:t>
            </a:r>
          </a:p>
          <a:p>
            <a:r>
              <a:rPr lang="en-US" dirty="0"/>
              <a:t>Dividend is not expense - and not in income statement </a:t>
            </a:r>
          </a:p>
        </p:txBody>
      </p:sp>
    </p:spTree>
    <p:extLst>
      <p:ext uri="{BB962C8B-B14F-4D97-AF65-F5344CB8AC3E}">
        <p14:creationId xmlns:p14="http://schemas.microsoft.com/office/powerpoint/2010/main" val="113558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361A-AD93-A345-1985-A5E5E26D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91AC-8A2F-44F9-B68C-FADE5AEC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1910" cy="4351338"/>
          </a:xfrm>
        </p:spPr>
        <p:txBody>
          <a:bodyPr>
            <a:normAutofit/>
          </a:bodyPr>
          <a:lstStyle/>
          <a:p>
            <a:r>
              <a:rPr lang="en-US" dirty="0"/>
              <a:t>Stockholder Equity can also be derived as:</a:t>
            </a:r>
          </a:p>
          <a:p>
            <a:pPr lvl="1"/>
            <a:r>
              <a:rPr lang="en-US" dirty="0"/>
              <a:t>Common stock + Revenue – Expense – Dividend</a:t>
            </a:r>
          </a:p>
          <a:p>
            <a:r>
              <a:rPr lang="en-US" dirty="0"/>
              <a:t>Liability and cash in hand can help understand company’s position to replay short term debt </a:t>
            </a:r>
          </a:p>
          <a:p>
            <a:r>
              <a:rPr lang="en-US" dirty="0"/>
              <a:t>Stockholder equity and liability can help understand how much promoter has invested and how much is leveraged through back loans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7A22D-B8FF-0C25-D344-DF32DFC4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56" y="2053631"/>
            <a:ext cx="7392432" cy="4258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F1D81B-0E16-B7E0-75BC-AF31DDDDC508}"/>
              </a:ext>
            </a:extLst>
          </p:cNvPr>
          <p:cNvSpPr/>
          <p:nvPr/>
        </p:nvSpPr>
        <p:spPr>
          <a:xfrm>
            <a:off x="6393812" y="3113208"/>
            <a:ext cx="659876" cy="216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2713E-9A0C-2416-A2B1-04E20662C133}"/>
              </a:ext>
            </a:extLst>
          </p:cNvPr>
          <p:cNvSpPr/>
          <p:nvPr/>
        </p:nvSpPr>
        <p:spPr>
          <a:xfrm>
            <a:off x="5623929" y="4074356"/>
            <a:ext cx="2156353" cy="216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402B2-8940-45F7-80D2-D8291EF43798}"/>
              </a:ext>
            </a:extLst>
          </p:cNvPr>
          <p:cNvSpPr/>
          <p:nvPr/>
        </p:nvSpPr>
        <p:spPr>
          <a:xfrm>
            <a:off x="4655844" y="5231580"/>
            <a:ext cx="1308932" cy="139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7DF76-0469-A565-34EA-D004600E65B0}"/>
              </a:ext>
            </a:extLst>
          </p:cNvPr>
          <p:cNvSpPr/>
          <p:nvPr/>
        </p:nvSpPr>
        <p:spPr>
          <a:xfrm>
            <a:off x="4655844" y="4341802"/>
            <a:ext cx="1308932" cy="139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DE41-28EC-44E9-1345-6947DBA3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Balance sheet and statement of cash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94CC-F431-308F-E907-3908E82E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493" cy="4351338"/>
          </a:xfrm>
        </p:spPr>
        <p:txBody>
          <a:bodyPr/>
          <a:lstStyle/>
          <a:p>
            <a:r>
              <a:rPr lang="en-US" dirty="0"/>
              <a:t>Cash from Balance sheet statement should match the “final” cash in Cash flow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7B814-C2B0-B4BA-B475-78C96304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70" y="2043986"/>
            <a:ext cx="5755605" cy="37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BABA-0C0E-92A2-5B37-7F9D2319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41DB4-EEB4-46CC-C9B1-DB05C52A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23" y="2160588"/>
            <a:ext cx="8134192" cy="3881437"/>
          </a:xfrm>
        </p:spPr>
      </p:pic>
    </p:spTree>
    <p:extLst>
      <p:ext uri="{BB962C8B-B14F-4D97-AF65-F5344CB8AC3E}">
        <p14:creationId xmlns:p14="http://schemas.microsoft.com/office/powerpoint/2010/main" val="41233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9200-5441-34ED-363B-F210C252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BEE6-E9BC-2614-500B-40CEEF4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5332" cy="4351338"/>
          </a:xfrm>
        </p:spPr>
        <p:txBody>
          <a:bodyPr>
            <a:normAutofit/>
          </a:bodyPr>
          <a:lstStyle/>
          <a:p>
            <a:r>
              <a:rPr lang="en-US" dirty="0"/>
              <a:t>Compare cash from operating activity and investing activity. </a:t>
            </a:r>
          </a:p>
          <a:p>
            <a:r>
              <a:rPr lang="en-US" dirty="0"/>
              <a:t>Good companies have cash left even after funding all the investing activity. </a:t>
            </a:r>
          </a:p>
          <a:p>
            <a:r>
              <a:rPr lang="en-US" dirty="0"/>
              <a:t>If this is not the case companies perform financing activity bank loans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B704B-0175-6CF5-7E95-57EF122B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32" y="1724501"/>
            <a:ext cx="7268589" cy="4553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AA62-D035-B862-3BC6-2C8B457B32CC}"/>
              </a:ext>
            </a:extLst>
          </p:cNvPr>
          <p:cNvSpPr/>
          <p:nvPr/>
        </p:nvSpPr>
        <p:spPr>
          <a:xfrm>
            <a:off x="4788816" y="2941163"/>
            <a:ext cx="707011" cy="21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E5E61-0A7E-64FC-8C82-A72E83C57C3B}"/>
              </a:ext>
            </a:extLst>
          </p:cNvPr>
          <p:cNvSpPr/>
          <p:nvPr/>
        </p:nvSpPr>
        <p:spPr>
          <a:xfrm>
            <a:off x="4788815" y="3591614"/>
            <a:ext cx="707011" cy="21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8343B-A1A9-71C8-C019-AB5E0D13C7D5}"/>
              </a:ext>
            </a:extLst>
          </p:cNvPr>
          <p:cNvSpPr/>
          <p:nvPr/>
        </p:nvSpPr>
        <p:spPr>
          <a:xfrm>
            <a:off x="4799459" y="4125429"/>
            <a:ext cx="707011" cy="21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C217-3946-D8A6-8F86-0F1A96DC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People, Planet and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2016-D383-0123-3996-3FA2ECAB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argue companies should also </a:t>
            </a:r>
            <a:r>
              <a:rPr lang="en-US" dirty="0" err="1"/>
              <a:t>publisg</a:t>
            </a:r>
            <a:r>
              <a:rPr lang="en-US" dirty="0"/>
              <a:t> social and ecological performance </a:t>
            </a:r>
          </a:p>
          <a:p>
            <a:r>
              <a:rPr lang="en-US" dirty="0"/>
              <a:t>Refer to Page-16 of the book  TTOSIE ROLL statements for interrelation between different statements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1CD9-BD70-6D2D-C02A-8F3CB516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elements of annual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8389-0358-EAF4-0A35-ED5BF979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4 financial statements 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Mgmt</a:t>
            </a:r>
            <a:r>
              <a:rPr lang="en-US" dirty="0"/>
              <a:t> discussion and analysis(MD &amp; A)</a:t>
            </a:r>
          </a:p>
          <a:p>
            <a:pPr lvl="1"/>
            <a:r>
              <a:rPr lang="en-US" dirty="0"/>
              <a:t>Additional notes </a:t>
            </a:r>
          </a:p>
          <a:p>
            <a:pPr lvl="1"/>
            <a:r>
              <a:rPr lang="en-US" dirty="0"/>
              <a:t>Independent auditor’s report </a:t>
            </a:r>
          </a:p>
        </p:txBody>
      </p:sp>
    </p:spTree>
    <p:extLst>
      <p:ext uri="{BB962C8B-B14F-4D97-AF65-F5344CB8AC3E}">
        <p14:creationId xmlns:p14="http://schemas.microsoft.com/office/powerpoint/2010/main" val="27875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47A-F0E0-2CE2-34A2-F88A6AF3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8BE0-3F49-A09B-BA3F-AF3887C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https://docs.google.com/forms/d/e/1FAIpQLSeAtCsMjqSLrZvUorkgrNZe084HsIpC0Z5eEZBriVuHi2St-g/viewform?fbzx=-3676598513001998137</a:t>
            </a:r>
          </a:p>
        </p:txBody>
      </p:sp>
    </p:spTree>
    <p:extLst>
      <p:ext uri="{BB962C8B-B14F-4D97-AF65-F5344CB8AC3E}">
        <p14:creationId xmlns:p14="http://schemas.microsoft.com/office/powerpoint/2010/main" val="21359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32FD-CD24-F4EB-6217-AEF1B070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E612-2A23-3F15-66A2-B2213D4C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3233"/>
            <a:ext cx="3725917" cy="21837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4902-0AED-AC40-6634-144149AF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1" y="305780"/>
            <a:ext cx="4633889" cy="2211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13AF-B9F1-7D12-6916-9D313E84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3" y="2134124"/>
            <a:ext cx="5776113" cy="4111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9991F-43E9-01CD-E126-DEECC4301582}"/>
              </a:ext>
            </a:extLst>
          </p:cNvPr>
          <p:cNvSpPr/>
          <p:nvPr/>
        </p:nvSpPr>
        <p:spPr>
          <a:xfrm>
            <a:off x="216816" y="1027906"/>
            <a:ext cx="1310326" cy="14890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D95384-4D19-5D66-E3DD-74A36492532D}"/>
              </a:ext>
            </a:extLst>
          </p:cNvPr>
          <p:cNvSpPr/>
          <p:nvPr/>
        </p:nvSpPr>
        <p:spPr>
          <a:xfrm rot="1370257">
            <a:off x="1165362" y="2987232"/>
            <a:ext cx="4118899" cy="152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3E0E76-4F70-266D-A4C5-BA2F04BC9AC7}"/>
              </a:ext>
            </a:extLst>
          </p:cNvPr>
          <p:cNvSpPr/>
          <p:nvPr/>
        </p:nvSpPr>
        <p:spPr>
          <a:xfrm>
            <a:off x="5305097" y="3993233"/>
            <a:ext cx="1332186" cy="610298"/>
          </a:xfrm>
          <a:custGeom>
            <a:avLst/>
            <a:gdLst>
              <a:gd name="connsiteX0" fmla="*/ 0 w 1332186"/>
              <a:gd name="connsiteY0" fmla="*/ 305149 h 610298"/>
              <a:gd name="connsiteX1" fmla="*/ 666093 w 1332186"/>
              <a:gd name="connsiteY1" fmla="*/ 0 h 610298"/>
              <a:gd name="connsiteX2" fmla="*/ 1332186 w 1332186"/>
              <a:gd name="connsiteY2" fmla="*/ 305149 h 610298"/>
              <a:gd name="connsiteX3" fmla="*/ 666093 w 1332186"/>
              <a:gd name="connsiteY3" fmla="*/ 610298 h 610298"/>
              <a:gd name="connsiteX4" fmla="*/ 0 w 1332186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186" h="610298" extrusionOk="0">
                <a:moveTo>
                  <a:pt x="0" y="305149"/>
                </a:moveTo>
                <a:cubicBezTo>
                  <a:pt x="-25860" y="106210"/>
                  <a:pt x="332124" y="-12309"/>
                  <a:pt x="666093" y="0"/>
                </a:cubicBezTo>
                <a:cubicBezTo>
                  <a:pt x="1023528" y="5865"/>
                  <a:pt x="1339159" y="134539"/>
                  <a:pt x="1332186" y="305149"/>
                </a:cubicBezTo>
                <a:cubicBezTo>
                  <a:pt x="1304324" y="418128"/>
                  <a:pt x="1014405" y="671165"/>
                  <a:pt x="666093" y="610298"/>
                </a:cubicBezTo>
                <a:cubicBezTo>
                  <a:pt x="314260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9DB2A7-0FF6-2E5D-BFF7-FF3D5B3D170F}"/>
              </a:ext>
            </a:extLst>
          </p:cNvPr>
          <p:cNvSpPr/>
          <p:nvPr/>
        </p:nvSpPr>
        <p:spPr>
          <a:xfrm>
            <a:off x="6773917" y="5346645"/>
            <a:ext cx="1999593" cy="830317"/>
          </a:xfrm>
          <a:custGeom>
            <a:avLst/>
            <a:gdLst>
              <a:gd name="connsiteX0" fmla="*/ 0 w 1999593"/>
              <a:gd name="connsiteY0" fmla="*/ 415159 h 830317"/>
              <a:gd name="connsiteX1" fmla="*/ 999797 w 1999593"/>
              <a:gd name="connsiteY1" fmla="*/ 0 h 830317"/>
              <a:gd name="connsiteX2" fmla="*/ 1999594 w 1999593"/>
              <a:gd name="connsiteY2" fmla="*/ 415159 h 830317"/>
              <a:gd name="connsiteX3" fmla="*/ 999797 w 1999593"/>
              <a:gd name="connsiteY3" fmla="*/ 830318 h 830317"/>
              <a:gd name="connsiteX4" fmla="*/ 0 w 1999593"/>
              <a:gd name="connsiteY4" fmla="*/ 415159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593" h="830317" extrusionOk="0">
                <a:moveTo>
                  <a:pt x="0" y="415159"/>
                </a:moveTo>
                <a:cubicBezTo>
                  <a:pt x="-58934" y="116571"/>
                  <a:pt x="501189" y="-19448"/>
                  <a:pt x="999797" y="0"/>
                </a:cubicBezTo>
                <a:cubicBezTo>
                  <a:pt x="1518320" y="18907"/>
                  <a:pt x="2036147" y="174965"/>
                  <a:pt x="1999594" y="415159"/>
                </a:cubicBezTo>
                <a:cubicBezTo>
                  <a:pt x="1965721" y="576910"/>
                  <a:pt x="1524208" y="916702"/>
                  <a:pt x="999797" y="830318"/>
                </a:cubicBezTo>
                <a:cubicBezTo>
                  <a:pt x="469504" y="800134"/>
                  <a:pt x="8363" y="643757"/>
                  <a:pt x="0" y="415159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431D07-52C3-2310-DD09-90DCF01CCA54}"/>
              </a:ext>
            </a:extLst>
          </p:cNvPr>
          <p:cNvSpPr/>
          <p:nvPr/>
        </p:nvSpPr>
        <p:spPr>
          <a:xfrm>
            <a:off x="8974108" y="3715891"/>
            <a:ext cx="1714802" cy="947598"/>
          </a:xfrm>
          <a:custGeom>
            <a:avLst/>
            <a:gdLst>
              <a:gd name="connsiteX0" fmla="*/ 0 w 1714802"/>
              <a:gd name="connsiteY0" fmla="*/ 473799 h 947598"/>
              <a:gd name="connsiteX1" fmla="*/ 857401 w 1714802"/>
              <a:gd name="connsiteY1" fmla="*/ 0 h 947598"/>
              <a:gd name="connsiteX2" fmla="*/ 1714802 w 1714802"/>
              <a:gd name="connsiteY2" fmla="*/ 473799 h 947598"/>
              <a:gd name="connsiteX3" fmla="*/ 857401 w 1714802"/>
              <a:gd name="connsiteY3" fmla="*/ 947598 h 947598"/>
              <a:gd name="connsiteX4" fmla="*/ 0 w 1714802"/>
              <a:gd name="connsiteY4" fmla="*/ 473799 h 9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802" h="947598" extrusionOk="0">
                <a:moveTo>
                  <a:pt x="0" y="473799"/>
                </a:moveTo>
                <a:cubicBezTo>
                  <a:pt x="-54532" y="148001"/>
                  <a:pt x="396091" y="-4436"/>
                  <a:pt x="857401" y="0"/>
                </a:cubicBezTo>
                <a:cubicBezTo>
                  <a:pt x="1297115" y="18999"/>
                  <a:pt x="1743512" y="203560"/>
                  <a:pt x="1714802" y="473799"/>
                </a:cubicBezTo>
                <a:cubicBezTo>
                  <a:pt x="1700094" y="706147"/>
                  <a:pt x="1319728" y="982454"/>
                  <a:pt x="857401" y="947598"/>
                </a:cubicBezTo>
                <a:cubicBezTo>
                  <a:pt x="399252" y="926380"/>
                  <a:pt x="47185" y="731588"/>
                  <a:pt x="0" y="473799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729EA9-485F-86C1-C48E-89886D7F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44" y="2359289"/>
            <a:ext cx="6103856" cy="4191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5A32FD-CD24-F4EB-6217-AEF1B070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E612-2A23-3F15-66A2-B2213D4C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3233"/>
            <a:ext cx="3725917" cy="21837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4902-0AED-AC40-6634-144149AF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1" y="305780"/>
            <a:ext cx="4633889" cy="221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9991F-43E9-01CD-E126-DEECC4301582}"/>
              </a:ext>
            </a:extLst>
          </p:cNvPr>
          <p:cNvSpPr/>
          <p:nvPr/>
        </p:nvSpPr>
        <p:spPr>
          <a:xfrm>
            <a:off x="1390832" y="1596064"/>
            <a:ext cx="1123768" cy="1539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D95384-4D19-5D66-E3DD-74A36492532D}"/>
              </a:ext>
            </a:extLst>
          </p:cNvPr>
          <p:cNvSpPr/>
          <p:nvPr/>
        </p:nvSpPr>
        <p:spPr>
          <a:xfrm rot="1860654">
            <a:off x="1977121" y="2617708"/>
            <a:ext cx="3790022" cy="9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79A029-356D-8801-8094-2A29244A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43" y="2343463"/>
            <a:ext cx="6164319" cy="4288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5A32FD-CD24-F4EB-6217-AEF1B070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E612-2A23-3F15-66A2-B2213D4C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3233"/>
            <a:ext cx="3725917" cy="21837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4902-0AED-AC40-6634-144149AF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1" y="305780"/>
            <a:ext cx="4633889" cy="221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9991F-43E9-01CD-E126-DEECC4301582}"/>
              </a:ext>
            </a:extLst>
          </p:cNvPr>
          <p:cNvSpPr/>
          <p:nvPr/>
        </p:nvSpPr>
        <p:spPr>
          <a:xfrm>
            <a:off x="1382949" y="1714397"/>
            <a:ext cx="1123768" cy="1539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D95384-4D19-5D66-E3DD-74A36492532D}"/>
              </a:ext>
            </a:extLst>
          </p:cNvPr>
          <p:cNvSpPr/>
          <p:nvPr/>
        </p:nvSpPr>
        <p:spPr>
          <a:xfrm rot="1860654">
            <a:off x="2067642" y="2642821"/>
            <a:ext cx="3671202" cy="17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E612-2A23-3F15-66A2-B2213D4C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549" y="3429000"/>
            <a:ext cx="6035637" cy="3063875"/>
          </a:xfrm>
        </p:spPr>
        <p:txBody>
          <a:bodyPr/>
          <a:lstStyle/>
          <a:p>
            <a:r>
              <a:rPr lang="en-US" dirty="0"/>
              <a:t>US passed Sarbanes-Oxley Act to reduce unethical behavior </a:t>
            </a:r>
          </a:p>
          <a:p>
            <a:r>
              <a:rPr lang="en-US" dirty="0"/>
              <a:t>Solving ethical </a:t>
            </a:r>
            <a:r>
              <a:rPr lang="en-US" dirty="0" err="1"/>
              <a:t>deliama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Recognize ethical situation and issue </a:t>
            </a:r>
          </a:p>
          <a:p>
            <a:pPr lvl="1"/>
            <a:r>
              <a:rPr lang="en-US" dirty="0"/>
              <a:t>Identify principal stakeholders </a:t>
            </a:r>
          </a:p>
          <a:p>
            <a:pPr lvl="1"/>
            <a:r>
              <a:rPr lang="en-US" dirty="0"/>
              <a:t>Identify alternatives and weigh impact of each alternative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4902-0AED-AC40-6634-144149AF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1" y="305780"/>
            <a:ext cx="4633889" cy="221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9991F-43E9-01CD-E126-DEECC4301582}"/>
              </a:ext>
            </a:extLst>
          </p:cNvPr>
          <p:cNvSpPr/>
          <p:nvPr/>
        </p:nvSpPr>
        <p:spPr>
          <a:xfrm>
            <a:off x="1382949" y="1859787"/>
            <a:ext cx="1123768" cy="1539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D95384-4D19-5D66-E3DD-74A36492532D}"/>
              </a:ext>
            </a:extLst>
          </p:cNvPr>
          <p:cNvSpPr/>
          <p:nvPr/>
        </p:nvSpPr>
        <p:spPr>
          <a:xfrm rot="1860654">
            <a:off x="2130704" y="2888906"/>
            <a:ext cx="3671202" cy="17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B10AC-7CDB-A0F3-A64D-97DA7272F9EF}"/>
              </a:ext>
            </a:extLst>
          </p:cNvPr>
          <p:cNvSpPr txBox="1"/>
          <p:nvPr/>
        </p:nvSpPr>
        <p:spPr>
          <a:xfrm>
            <a:off x="10452257" y="539821"/>
            <a:ext cx="7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BD68EEB-F401-BD2F-41B5-DE4FEE70614A}"/>
              </a:ext>
            </a:extLst>
          </p:cNvPr>
          <p:cNvSpPr/>
          <p:nvPr/>
        </p:nvSpPr>
        <p:spPr>
          <a:xfrm>
            <a:off x="11192203" y="555007"/>
            <a:ext cx="323194" cy="33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0F55-6EEC-8080-D859-398D0F8F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DD8F-D208-2523-8522-55D8B8F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D0223-1572-C03A-5083-6EF6081E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8" y="434006"/>
            <a:ext cx="5519563" cy="2346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23656-15E1-176D-3F7F-3B33A3C1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69" y="2463238"/>
            <a:ext cx="7154273" cy="40296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1010DF2-C1B3-7E00-1833-1333D6DE084C}"/>
              </a:ext>
            </a:extLst>
          </p:cNvPr>
          <p:cNvSpPr/>
          <p:nvPr/>
        </p:nvSpPr>
        <p:spPr>
          <a:xfrm rot="18508063">
            <a:off x="3561910" y="1263554"/>
            <a:ext cx="292231" cy="368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F7736-A6DF-1462-5D47-09E981255896}"/>
              </a:ext>
            </a:extLst>
          </p:cNvPr>
          <p:cNvSpPr/>
          <p:nvPr/>
        </p:nvSpPr>
        <p:spPr>
          <a:xfrm>
            <a:off x="838200" y="1706717"/>
            <a:ext cx="1337441" cy="237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307E67-3320-2167-126E-B5AB3572A86B}"/>
              </a:ext>
            </a:extLst>
          </p:cNvPr>
          <p:cNvSpPr/>
          <p:nvPr/>
        </p:nvSpPr>
        <p:spPr>
          <a:xfrm>
            <a:off x="5240409" y="3267466"/>
            <a:ext cx="4329259" cy="610298"/>
          </a:xfrm>
          <a:custGeom>
            <a:avLst/>
            <a:gdLst>
              <a:gd name="connsiteX0" fmla="*/ 0 w 4329259"/>
              <a:gd name="connsiteY0" fmla="*/ 305149 h 610298"/>
              <a:gd name="connsiteX1" fmla="*/ 2164630 w 4329259"/>
              <a:gd name="connsiteY1" fmla="*/ 0 h 610298"/>
              <a:gd name="connsiteX2" fmla="*/ 4329260 w 4329259"/>
              <a:gd name="connsiteY2" fmla="*/ 305149 h 610298"/>
              <a:gd name="connsiteX3" fmla="*/ 2164630 w 4329259"/>
              <a:gd name="connsiteY3" fmla="*/ 610298 h 610298"/>
              <a:gd name="connsiteX4" fmla="*/ 0 w 4329259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259" h="610298" extrusionOk="0">
                <a:moveTo>
                  <a:pt x="0" y="305149"/>
                </a:moveTo>
                <a:cubicBezTo>
                  <a:pt x="-94087" y="25980"/>
                  <a:pt x="1141454" y="-62563"/>
                  <a:pt x="2164630" y="0"/>
                </a:cubicBezTo>
                <a:cubicBezTo>
                  <a:pt x="3349684" y="5865"/>
                  <a:pt x="4336233" y="134539"/>
                  <a:pt x="4329260" y="305149"/>
                </a:cubicBezTo>
                <a:cubicBezTo>
                  <a:pt x="4303238" y="421798"/>
                  <a:pt x="3341997" y="666695"/>
                  <a:pt x="2164630" y="610298"/>
                </a:cubicBezTo>
                <a:cubicBezTo>
                  <a:pt x="985178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1D3825-F55C-064B-050D-1F83C2C8AC1F}"/>
              </a:ext>
            </a:extLst>
          </p:cNvPr>
          <p:cNvSpPr/>
          <p:nvPr/>
        </p:nvSpPr>
        <p:spPr>
          <a:xfrm>
            <a:off x="5306099" y="5248666"/>
            <a:ext cx="5028198" cy="610298"/>
          </a:xfrm>
          <a:custGeom>
            <a:avLst/>
            <a:gdLst>
              <a:gd name="connsiteX0" fmla="*/ 0 w 5028198"/>
              <a:gd name="connsiteY0" fmla="*/ 305149 h 610298"/>
              <a:gd name="connsiteX1" fmla="*/ 2514099 w 5028198"/>
              <a:gd name="connsiteY1" fmla="*/ 0 h 610298"/>
              <a:gd name="connsiteX2" fmla="*/ 5028198 w 5028198"/>
              <a:gd name="connsiteY2" fmla="*/ 305149 h 610298"/>
              <a:gd name="connsiteX3" fmla="*/ 2514099 w 5028198"/>
              <a:gd name="connsiteY3" fmla="*/ 610298 h 610298"/>
              <a:gd name="connsiteX4" fmla="*/ 0 w 5028198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8198" h="610298" extrusionOk="0">
                <a:moveTo>
                  <a:pt x="0" y="305149"/>
                </a:moveTo>
                <a:cubicBezTo>
                  <a:pt x="-69041" y="55433"/>
                  <a:pt x="1159462" y="-12294"/>
                  <a:pt x="2514099" y="0"/>
                </a:cubicBezTo>
                <a:cubicBezTo>
                  <a:pt x="3892160" y="5865"/>
                  <a:pt x="5035171" y="134539"/>
                  <a:pt x="5028198" y="305149"/>
                </a:cubicBezTo>
                <a:cubicBezTo>
                  <a:pt x="4927497" y="272907"/>
                  <a:pt x="3841293" y="801056"/>
                  <a:pt x="2514099" y="610298"/>
                </a:cubicBezTo>
                <a:cubicBezTo>
                  <a:pt x="1141640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0F55-6EEC-8080-D859-398D0F8F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EDB187-AB68-020D-5293-EFA02A08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871" y="2160588"/>
            <a:ext cx="6646296" cy="38814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D0223-1572-C03A-5083-6EF6081E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8" y="434006"/>
            <a:ext cx="5519563" cy="2346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5F7736-A6DF-1462-5D47-09E981255896}"/>
              </a:ext>
            </a:extLst>
          </p:cNvPr>
          <p:cNvSpPr/>
          <p:nvPr/>
        </p:nvSpPr>
        <p:spPr>
          <a:xfrm>
            <a:off x="838200" y="2037793"/>
            <a:ext cx="1337441" cy="237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307E67-3320-2167-126E-B5AB3572A86B}"/>
              </a:ext>
            </a:extLst>
          </p:cNvPr>
          <p:cNvSpPr/>
          <p:nvPr/>
        </p:nvSpPr>
        <p:spPr>
          <a:xfrm>
            <a:off x="5240409" y="3267466"/>
            <a:ext cx="4329259" cy="610298"/>
          </a:xfrm>
          <a:custGeom>
            <a:avLst/>
            <a:gdLst>
              <a:gd name="connsiteX0" fmla="*/ 0 w 4329259"/>
              <a:gd name="connsiteY0" fmla="*/ 305149 h 610298"/>
              <a:gd name="connsiteX1" fmla="*/ 2164630 w 4329259"/>
              <a:gd name="connsiteY1" fmla="*/ 0 h 610298"/>
              <a:gd name="connsiteX2" fmla="*/ 4329260 w 4329259"/>
              <a:gd name="connsiteY2" fmla="*/ 305149 h 610298"/>
              <a:gd name="connsiteX3" fmla="*/ 2164630 w 4329259"/>
              <a:gd name="connsiteY3" fmla="*/ 610298 h 610298"/>
              <a:gd name="connsiteX4" fmla="*/ 0 w 4329259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259" h="610298" extrusionOk="0">
                <a:moveTo>
                  <a:pt x="0" y="305149"/>
                </a:moveTo>
                <a:cubicBezTo>
                  <a:pt x="-94087" y="25980"/>
                  <a:pt x="1141454" y="-62563"/>
                  <a:pt x="2164630" y="0"/>
                </a:cubicBezTo>
                <a:cubicBezTo>
                  <a:pt x="3349684" y="5865"/>
                  <a:pt x="4336233" y="134539"/>
                  <a:pt x="4329260" y="305149"/>
                </a:cubicBezTo>
                <a:cubicBezTo>
                  <a:pt x="4303238" y="421798"/>
                  <a:pt x="3341997" y="666695"/>
                  <a:pt x="2164630" y="610298"/>
                </a:cubicBezTo>
                <a:cubicBezTo>
                  <a:pt x="985178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1D3825-F55C-064B-050D-1F83C2C8AC1F}"/>
              </a:ext>
            </a:extLst>
          </p:cNvPr>
          <p:cNvSpPr/>
          <p:nvPr/>
        </p:nvSpPr>
        <p:spPr>
          <a:xfrm>
            <a:off x="5306099" y="5248666"/>
            <a:ext cx="5028198" cy="610298"/>
          </a:xfrm>
          <a:custGeom>
            <a:avLst/>
            <a:gdLst>
              <a:gd name="connsiteX0" fmla="*/ 0 w 5028198"/>
              <a:gd name="connsiteY0" fmla="*/ 305149 h 610298"/>
              <a:gd name="connsiteX1" fmla="*/ 2514099 w 5028198"/>
              <a:gd name="connsiteY1" fmla="*/ 0 h 610298"/>
              <a:gd name="connsiteX2" fmla="*/ 5028198 w 5028198"/>
              <a:gd name="connsiteY2" fmla="*/ 305149 h 610298"/>
              <a:gd name="connsiteX3" fmla="*/ 2514099 w 5028198"/>
              <a:gd name="connsiteY3" fmla="*/ 610298 h 610298"/>
              <a:gd name="connsiteX4" fmla="*/ 0 w 5028198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8198" h="610298" extrusionOk="0">
                <a:moveTo>
                  <a:pt x="0" y="305149"/>
                </a:moveTo>
                <a:cubicBezTo>
                  <a:pt x="-69041" y="55433"/>
                  <a:pt x="1159462" y="-12294"/>
                  <a:pt x="2514099" y="0"/>
                </a:cubicBezTo>
                <a:cubicBezTo>
                  <a:pt x="3892160" y="5865"/>
                  <a:pt x="5035171" y="134539"/>
                  <a:pt x="5028198" y="305149"/>
                </a:cubicBezTo>
                <a:cubicBezTo>
                  <a:pt x="4927497" y="272907"/>
                  <a:pt x="3841293" y="801056"/>
                  <a:pt x="2514099" y="610298"/>
                </a:cubicBezTo>
                <a:cubicBezTo>
                  <a:pt x="1141640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91874D-B0D8-70AF-DDD8-ABDDE6E25D38}"/>
              </a:ext>
            </a:extLst>
          </p:cNvPr>
          <p:cNvSpPr/>
          <p:nvPr/>
        </p:nvSpPr>
        <p:spPr>
          <a:xfrm>
            <a:off x="5781692" y="4515377"/>
            <a:ext cx="3685501" cy="610298"/>
          </a:xfrm>
          <a:custGeom>
            <a:avLst/>
            <a:gdLst>
              <a:gd name="connsiteX0" fmla="*/ 0 w 3685501"/>
              <a:gd name="connsiteY0" fmla="*/ 305149 h 610298"/>
              <a:gd name="connsiteX1" fmla="*/ 1842751 w 3685501"/>
              <a:gd name="connsiteY1" fmla="*/ 0 h 610298"/>
              <a:gd name="connsiteX2" fmla="*/ 3685502 w 3685501"/>
              <a:gd name="connsiteY2" fmla="*/ 305149 h 610298"/>
              <a:gd name="connsiteX3" fmla="*/ 1842751 w 3685501"/>
              <a:gd name="connsiteY3" fmla="*/ 610298 h 610298"/>
              <a:gd name="connsiteX4" fmla="*/ 0 w 3685501"/>
              <a:gd name="connsiteY4" fmla="*/ 305149 h 6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501" h="610298" extrusionOk="0">
                <a:moveTo>
                  <a:pt x="0" y="305149"/>
                </a:moveTo>
                <a:cubicBezTo>
                  <a:pt x="-96821" y="22765"/>
                  <a:pt x="901129" y="-27630"/>
                  <a:pt x="1842751" y="0"/>
                </a:cubicBezTo>
                <a:cubicBezTo>
                  <a:pt x="2850036" y="5865"/>
                  <a:pt x="3692475" y="134539"/>
                  <a:pt x="3685502" y="305149"/>
                </a:cubicBezTo>
                <a:cubicBezTo>
                  <a:pt x="3643263" y="389464"/>
                  <a:pt x="2849864" y="643312"/>
                  <a:pt x="1842751" y="610298"/>
                </a:cubicBezTo>
                <a:cubicBezTo>
                  <a:pt x="841068" y="588171"/>
                  <a:pt x="27292" y="471432"/>
                  <a:pt x="0" y="3051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010DF2-C1B3-7E00-1833-1333D6DE084C}"/>
              </a:ext>
            </a:extLst>
          </p:cNvPr>
          <p:cNvSpPr/>
          <p:nvPr/>
        </p:nvSpPr>
        <p:spPr>
          <a:xfrm rot="18508063">
            <a:off x="3572729" y="1426386"/>
            <a:ext cx="234976" cy="3682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0F55-6EEC-8080-D859-398D0F8F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D0223-1572-C03A-5083-6EF6081E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8" y="434006"/>
            <a:ext cx="5519563" cy="2346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5F7736-A6DF-1462-5D47-09E981255896}"/>
              </a:ext>
            </a:extLst>
          </p:cNvPr>
          <p:cNvSpPr/>
          <p:nvPr/>
        </p:nvSpPr>
        <p:spPr>
          <a:xfrm>
            <a:off x="1137744" y="2406493"/>
            <a:ext cx="1337441" cy="237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5CCAAB-5971-8D3B-8337-72843F16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22" y="3805406"/>
            <a:ext cx="4448155" cy="264053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1010DF2-C1B3-7E00-1833-1333D6DE084C}"/>
              </a:ext>
            </a:extLst>
          </p:cNvPr>
          <p:cNvSpPr/>
          <p:nvPr/>
        </p:nvSpPr>
        <p:spPr>
          <a:xfrm rot="19676198">
            <a:off x="2140556" y="2640845"/>
            <a:ext cx="118524" cy="1226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EECBEF-3340-54F5-68AE-BAF5DFE9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81" y="2780907"/>
            <a:ext cx="4329259" cy="253846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43C69AC1-6ABC-E4B1-10CD-B510C11AE243}"/>
              </a:ext>
            </a:extLst>
          </p:cNvPr>
          <p:cNvSpPr/>
          <p:nvPr/>
        </p:nvSpPr>
        <p:spPr>
          <a:xfrm rot="17488269">
            <a:off x="4153699" y="1340686"/>
            <a:ext cx="97631" cy="374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1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1484</TotalTime>
  <Words>434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Financial Accounting  Book chapters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Something you should know(remember)</vt:lpstr>
      <vt:lpstr>Why do we need financial statements </vt:lpstr>
      <vt:lpstr>PowerPoint Presentation</vt:lpstr>
      <vt:lpstr>PowerPoint Presentation</vt:lpstr>
      <vt:lpstr>PowerPoint Presentation</vt:lpstr>
      <vt:lpstr>Connection between income statement and retained earning</vt:lpstr>
      <vt:lpstr>Connection between balance sheet and retained earning</vt:lpstr>
      <vt:lpstr>How is amount received from stock issue and dividend accounted</vt:lpstr>
      <vt:lpstr>Balance sheet</vt:lpstr>
      <vt:lpstr>Connection between Balance sheet and statement of cash flows</vt:lpstr>
      <vt:lpstr>Cash Flow</vt:lpstr>
      <vt:lpstr>People, Planet and Profit</vt:lpstr>
      <vt:lpstr>Other elements of annual report </vt:lpstr>
      <vt:lpstr>Quiz link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 Agarwal</dc:creator>
  <cp:lastModifiedBy>Manish Kumar Agarwal</cp:lastModifiedBy>
  <cp:revision>24</cp:revision>
  <dcterms:created xsi:type="dcterms:W3CDTF">2023-06-05T07:47:48Z</dcterms:created>
  <dcterms:modified xsi:type="dcterms:W3CDTF">2023-06-06T08:32:30Z</dcterms:modified>
</cp:coreProperties>
</file>