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63" r:id="rId4"/>
    <p:sldId id="265" r:id="rId5"/>
    <p:sldId id="266" r:id="rId6"/>
    <p:sldId id="270" r:id="rId7"/>
    <p:sldId id="287" r:id="rId8"/>
    <p:sldId id="288" r:id="rId9"/>
    <p:sldId id="286" r:id="rId10"/>
    <p:sldId id="272" r:id="rId11"/>
    <p:sldId id="273" r:id="rId12"/>
    <p:sldId id="274" r:id="rId13"/>
    <p:sldId id="276" r:id="rId14"/>
    <p:sldId id="278" r:id="rId15"/>
    <p:sldId id="283" r:id="rId16"/>
    <p:sldId id="284" r:id="rId17"/>
    <p:sldId id="285" r:id="rId18"/>
    <p:sldId id="279"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A1B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6"/>
    <p:restoredTop sz="84286"/>
  </p:normalViewPr>
  <p:slideViewPr>
    <p:cSldViewPr snapToGrid="0" snapToObjects="1">
      <p:cViewPr varScale="1">
        <p:scale>
          <a:sx n="75" d="100"/>
          <a:sy n="75" d="100"/>
        </p:scale>
        <p:origin x="1328" y="176"/>
      </p:cViewPr>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73F1D-4E3A-1347-A6A5-41F434584314}" type="datetimeFigureOut">
              <a:rPr lang="ru-RU" smtClean="0"/>
              <a:t>03.06.2018</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96960-4D6E-F441-AD67-AE068EA7B157}" type="slidenum">
              <a:rPr lang="ru-RU" smtClean="0"/>
              <a:t>‹#›</a:t>
            </a:fld>
            <a:endParaRPr lang="ru-RU"/>
          </a:p>
        </p:txBody>
      </p:sp>
    </p:spTree>
    <p:extLst>
      <p:ext uri="{BB962C8B-B14F-4D97-AF65-F5344CB8AC3E}">
        <p14:creationId xmlns:p14="http://schemas.microsoft.com/office/powerpoint/2010/main" val="105704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Здравствуйте!</a:t>
            </a:r>
          </a:p>
          <a:p>
            <a:r>
              <a:rPr lang="ru-RU" dirty="0"/>
              <a:t>В этом курсе вы узнаете, как можно использовать </a:t>
            </a:r>
            <a:r>
              <a:rPr lang="en-US" dirty="0"/>
              <a:t>R </a:t>
            </a:r>
            <a:r>
              <a:rPr lang="ru-RU" dirty="0"/>
              <a:t>для более эффективной работы с понятиями Теории вероятностей и Математической статистики. </a:t>
            </a:r>
          </a:p>
          <a:p>
            <a:r>
              <a:rPr lang="ru-RU" dirty="0"/>
              <a:t>Курс состоит из трёх блоков:</a:t>
            </a:r>
          </a:p>
          <a:p>
            <a:r>
              <a:rPr lang="ru-RU" dirty="0"/>
              <a:t>в первой главе мы сконцентрируемся на вычислительных возможностях </a:t>
            </a:r>
            <a:r>
              <a:rPr lang="en-US" dirty="0"/>
              <a:t>R</a:t>
            </a:r>
            <a:r>
              <a:rPr lang="ru-RU" dirty="0"/>
              <a:t> и работе с теоретическими распределениями,</a:t>
            </a:r>
          </a:p>
          <a:p>
            <a:r>
              <a:rPr lang="ru-RU" dirty="0"/>
              <a:t>во второй – рассмотрим, как </a:t>
            </a:r>
            <a:r>
              <a:rPr lang="en-US" dirty="0"/>
              <a:t>R </a:t>
            </a:r>
            <a:r>
              <a:rPr lang="ru-RU" dirty="0"/>
              <a:t>можно использовать для операций с выборочными статистиками и построения доверительных интервалах;</a:t>
            </a:r>
          </a:p>
          <a:p>
            <a:r>
              <a:rPr lang="ru-RU" dirty="0"/>
              <a:t>наконец, в третьей главе вам предстоит использовать полученные навыки для анализа реальных данных.</a:t>
            </a:r>
          </a:p>
          <a:p>
            <a:r>
              <a:rPr lang="ru-RU" dirty="0"/>
              <a:t>Давайте приступим!</a:t>
            </a:r>
          </a:p>
        </p:txBody>
      </p:sp>
      <p:sp>
        <p:nvSpPr>
          <p:cNvPr id="4" name="Slide Number Placeholder 3"/>
          <p:cNvSpPr>
            <a:spLocks noGrp="1"/>
          </p:cNvSpPr>
          <p:nvPr>
            <p:ph type="sldNum" sz="quarter" idx="10"/>
          </p:nvPr>
        </p:nvSpPr>
        <p:spPr/>
        <p:txBody>
          <a:bodyPr/>
          <a:lstStyle/>
          <a:p>
            <a:fld id="{A4996960-4D6E-F441-AD67-AE068EA7B157}" type="slidenum">
              <a:rPr lang="ru-RU" smtClean="0"/>
              <a:t>1</a:t>
            </a:fld>
            <a:endParaRPr lang="ru-RU"/>
          </a:p>
        </p:txBody>
      </p:sp>
    </p:spTree>
    <p:extLst>
      <p:ext uri="{BB962C8B-B14F-4D97-AF65-F5344CB8AC3E}">
        <p14:creationId xmlns:p14="http://schemas.microsoft.com/office/powerpoint/2010/main" val="827192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Для начала, быстро вспомним некоторые понятия теории вероятностей. </a:t>
            </a:r>
          </a:p>
          <a:p>
            <a:r>
              <a:rPr lang="ru-RU" dirty="0"/>
              <a:t>Предположим, мы подбрасываем правильную монетку два раза подряд. Это случайный эксперимент, так как мы не знаем, на какую сторону упадёт монетка, а также можем воспроизвести подбрасывания сколь угодно раз. Множество элементарных исходов СИГМА в данном случае: оба раза выпадет орёл или решка, а также Орёл-Решка и Решка-Орёл (будем считать, что порядок важен). Т.к. монетка правильная, то вероятность каждого исхода = 1/4. </a:t>
            </a:r>
          </a:p>
          <a:p>
            <a:r>
              <a:rPr lang="ru-RU" dirty="0"/>
              <a:t>Пусть Х – случайная величина, которая показывает число выпавших решек. Обратите внимание: случайные величины мы будем обозначать заглавными буквами, а их конкретные не случайные значения-константы – строчными. Закон распределения – соответствие каждого значения, которое принимает случайная величина, его вероятности, вы видите на слайде: например, вероятность того, что сл. вел. Х=1, равно ½ (случай ОР и РО).</a:t>
            </a:r>
          </a:p>
        </p:txBody>
      </p:sp>
      <p:sp>
        <p:nvSpPr>
          <p:cNvPr id="4" name="Slide Number Placeholder 3"/>
          <p:cNvSpPr>
            <a:spLocks noGrp="1"/>
          </p:cNvSpPr>
          <p:nvPr>
            <p:ph type="sldNum" sz="quarter" idx="10"/>
          </p:nvPr>
        </p:nvSpPr>
        <p:spPr/>
        <p:txBody>
          <a:bodyPr/>
          <a:lstStyle/>
          <a:p>
            <a:fld id="{A4996960-4D6E-F441-AD67-AE068EA7B157}" type="slidenum">
              <a:rPr lang="ru-RU" smtClean="0"/>
              <a:t>2</a:t>
            </a:fld>
            <a:endParaRPr lang="ru-RU"/>
          </a:p>
        </p:txBody>
      </p:sp>
    </p:spTree>
    <p:extLst>
      <p:ext uri="{BB962C8B-B14F-4D97-AF65-F5344CB8AC3E}">
        <p14:creationId xmlns:p14="http://schemas.microsoft.com/office/powerpoint/2010/main" val="247590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Теперь рассмотрим два дискретных распределения – распределение Бернулли и Биномиальное.</a:t>
            </a:r>
          </a:p>
          <a:p>
            <a:r>
              <a:rPr lang="ru-RU" dirty="0"/>
              <a:t>Напоминаем, что распределение Бернулли показывает вероятность «успеха» при однократном подбрасывании монетки, то есть случайная величина принимает только два значения: 1, если «успех» наступил, и 0 в обратном случае. За «успех» в данном случае можно взять выпадение любой стороны монеты, например, решки.</a:t>
            </a:r>
          </a:p>
          <a:p>
            <a:r>
              <a:rPr lang="ru-RU" dirty="0"/>
              <a:t>Кумулятивная функция распределения, показывающая вероятность того, что случайная величина примет значение меньшее или равное какого-либо х малого, выглядит как лестница с одной ступенью. </a:t>
            </a:r>
          </a:p>
        </p:txBody>
      </p:sp>
      <p:sp>
        <p:nvSpPr>
          <p:cNvPr id="4" name="Slide Number Placeholder 3"/>
          <p:cNvSpPr>
            <a:spLocks noGrp="1"/>
          </p:cNvSpPr>
          <p:nvPr>
            <p:ph type="sldNum" sz="quarter" idx="10"/>
          </p:nvPr>
        </p:nvSpPr>
        <p:spPr/>
        <p:txBody>
          <a:bodyPr/>
          <a:lstStyle/>
          <a:p>
            <a:fld id="{A4996960-4D6E-F441-AD67-AE068EA7B157}" type="slidenum">
              <a:rPr lang="ru-RU" smtClean="0"/>
              <a:t>3</a:t>
            </a:fld>
            <a:endParaRPr lang="ru-RU"/>
          </a:p>
        </p:txBody>
      </p:sp>
    </p:spTree>
    <p:extLst>
      <p:ext uri="{BB962C8B-B14F-4D97-AF65-F5344CB8AC3E}">
        <p14:creationId xmlns:p14="http://schemas.microsoft.com/office/powerpoint/2010/main" val="195225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Биномиальное распределение показывает число «успешных» подбрасываний монеты в серии экспериментов Бернулли. Закон распределения становится немного более сложным, как вы видите, в формуле вероятности появляется биномиальный коэффициент, необходимый для отражения </a:t>
            </a:r>
            <a:r>
              <a:rPr lang="ru-RU" dirty="0" err="1"/>
              <a:t>многовариантности</a:t>
            </a:r>
            <a:r>
              <a:rPr lang="ru-RU" dirty="0"/>
              <a:t> результатов: например, пусть в серии из 30 подбрасываний решка (наш «успех») выпадает 15 раз – однако, если пронумеровать «успехи», то мы можем переставлять их местами некоторое число раз, ведь их порядок не важен, важно только их число! Биномиальный коэффициент показывает количество таких перестановок, чтобы устранить влияние порядка «успехов» на вероятность увидеть некоторое их число.  </a:t>
            </a:r>
          </a:p>
        </p:txBody>
      </p:sp>
      <p:sp>
        <p:nvSpPr>
          <p:cNvPr id="4" name="Slide Number Placeholder 3"/>
          <p:cNvSpPr>
            <a:spLocks noGrp="1"/>
          </p:cNvSpPr>
          <p:nvPr>
            <p:ph type="sldNum" sz="quarter" idx="10"/>
          </p:nvPr>
        </p:nvSpPr>
        <p:spPr/>
        <p:txBody>
          <a:bodyPr/>
          <a:lstStyle/>
          <a:p>
            <a:fld id="{A4996960-4D6E-F441-AD67-AE068EA7B157}" type="slidenum">
              <a:rPr lang="ru-RU" smtClean="0"/>
              <a:t>4</a:t>
            </a:fld>
            <a:endParaRPr lang="ru-RU"/>
          </a:p>
        </p:txBody>
      </p:sp>
    </p:spTree>
    <p:extLst>
      <p:ext uri="{BB962C8B-B14F-4D97-AF65-F5344CB8AC3E}">
        <p14:creationId xmlns:p14="http://schemas.microsoft.com/office/powerpoint/2010/main" val="198317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Здорово! Пора приступать к практике. В простейшем случае, </a:t>
            </a:r>
            <a:r>
              <a:rPr lang="en-US" dirty="0"/>
              <a:t>R </a:t>
            </a:r>
            <a:r>
              <a:rPr lang="ru-RU" dirty="0"/>
              <a:t>можно использовать как продвинутый калькулятор, позволяющий автоматизировать расчёты по формулам. Как мы можем это применить?</a:t>
            </a:r>
          </a:p>
          <a:p>
            <a:r>
              <a:rPr lang="ru-RU" dirty="0"/>
              <a:t>Как вы помните, случайные величины имеют несколько характеристик, сообщающих полезную информацию о них: математические ожидание, дисперсию и другие ПЕРЕХОД НА ДРУГОЙ СЛАЙД – которые как раз можно рассчитать, используя известные формулы. Данный процесс очень просто автоматизировать с помощью </a:t>
            </a:r>
            <a:r>
              <a:rPr lang="en-US" dirty="0"/>
              <a:t>R.</a:t>
            </a:r>
          </a:p>
        </p:txBody>
      </p:sp>
      <p:sp>
        <p:nvSpPr>
          <p:cNvPr id="4" name="Slide Number Placeholder 3"/>
          <p:cNvSpPr>
            <a:spLocks noGrp="1"/>
          </p:cNvSpPr>
          <p:nvPr>
            <p:ph type="sldNum" sz="quarter" idx="10"/>
          </p:nvPr>
        </p:nvSpPr>
        <p:spPr/>
        <p:txBody>
          <a:bodyPr/>
          <a:lstStyle/>
          <a:p>
            <a:fld id="{A4996960-4D6E-F441-AD67-AE068EA7B157}" type="slidenum">
              <a:rPr lang="ru-RU" smtClean="0"/>
              <a:t>5</a:t>
            </a:fld>
            <a:endParaRPr lang="ru-RU"/>
          </a:p>
        </p:txBody>
      </p:sp>
    </p:spTree>
    <p:extLst>
      <p:ext uri="{BB962C8B-B14F-4D97-AF65-F5344CB8AC3E}">
        <p14:creationId xmlns:p14="http://schemas.microsoft.com/office/powerpoint/2010/main" val="174115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A4996960-4D6E-F441-AD67-AE068EA7B157}" type="slidenum">
              <a:rPr lang="ru-RU" smtClean="0"/>
              <a:t>6</a:t>
            </a:fld>
            <a:endParaRPr lang="ru-RU"/>
          </a:p>
        </p:txBody>
      </p:sp>
    </p:spTree>
    <p:extLst>
      <p:ext uri="{BB962C8B-B14F-4D97-AF65-F5344CB8AC3E}">
        <p14:creationId xmlns:p14="http://schemas.microsoft.com/office/powerpoint/2010/main" val="978458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Давайте разберём простой пример. Как вы знаете, математическое ожидание вычисляется как сумма значений случайной величины, умноженных на их вероятности. И значения, и вероятности можно хранить в виде векторов, которые в данном примере мы назвали </a:t>
            </a:r>
            <a:r>
              <a:rPr lang="en-US" dirty="0"/>
              <a:t>x </a:t>
            </a:r>
            <a:r>
              <a:rPr lang="ru-RU" dirty="0"/>
              <a:t>и </a:t>
            </a:r>
            <a:r>
              <a:rPr lang="en-US" dirty="0"/>
              <a:t>p. </a:t>
            </a:r>
            <a:r>
              <a:rPr lang="ru-RU" dirty="0"/>
              <a:t>Каждый элемент этих векторов соответствует значению случайной величины и его вероятности. Чтобы поэлементно умножить векторы друг на друга, то есть найти вектор, каждый элемент которого будет соответствовать произведению </a:t>
            </a:r>
            <a:r>
              <a:rPr lang="en-US" dirty="0" err="1"/>
              <a:t>x_i</a:t>
            </a:r>
            <a:r>
              <a:rPr lang="en-US" dirty="0"/>
              <a:t>*</a:t>
            </a:r>
            <a:r>
              <a:rPr lang="en-US" dirty="0" err="1"/>
              <a:t>p_i</a:t>
            </a:r>
            <a:r>
              <a:rPr lang="ru-RU" dirty="0"/>
              <a:t>, достаточно использовать оператор </a:t>
            </a:r>
            <a:r>
              <a:rPr lang="en-US" dirty="0"/>
              <a:t>*.</a:t>
            </a:r>
            <a:endParaRPr lang="ru-RU" dirty="0"/>
          </a:p>
          <a:p>
            <a:r>
              <a:rPr lang="ru-RU" dirty="0"/>
              <a:t>Функция </a:t>
            </a:r>
            <a:r>
              <a:rPr lang="en-US" dirty="0"/>
              <a:t>sum </a:t>
            </a:r>
            <a:r>
              <a:rPr lang="ru-RU" dirty="0"/>
              <a:t>найдет сумму всех элементов вектора, который в неё подаётся, в данном случае – это вектор наших произведений, что и является математическим ожиданием в соответствии с формулой. Чтобы присвоить результат какой-то переменной для дальнейшего использования, используется оператор, напоминающий стрелочку.</a:t>
            </a:r>
            <a:endParaRPr lang="en-US" dirty="0"/>
          </a:p>
        </p:txBody>
      </p:sp>
      <p:sp>
        <p:nvSpPr>
          <p:cNvPr id="4" name="Slide Number Placeholder 3"/>
          <p:cNvSpPr>
            <a:spLocks noGrp="1"/>
          </p:cNvSpPr>
          <p:nvPr>
            <p:ph type="sldNum" sz="quarter" idx="10"/>
          </p:nvPr>
        </p:nvSpPr>
        <p:spPr/>
        <p:txBody>
          <a:bodyPr/>
          <a:lstStyle/>
          <a:p>
            <a:fld id="{A4996960-4D6E-F441-AD67-AE068EA7B157}" type="slidenum">
              <a:rPr lang="ru-RU" smtClean="0"/>
              <a:t>7</a:t>
            </a:fld>
            <a:endParaRPr lang="ru-RU"/>
          </a:p>
        </p:txBody>
      </p:sp>
    </p:spTree>
    <p:extLst>
      <p:ext uri="{BB962C8B-B14F-4D97-AF65-F5344CB8AC3E}">
        <p14:creationId xmlns:p14="http://schemas.microsoft.com/office/powerpoint/2010/main" val="331788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Чтобы создать вектор, нужно использовать символ </a:t>
            </a:r>
            <a:r>
              <a:rPr lang="en-US" dirty="0"/>
              <a:t>c</a:t>
            </a:r>
            <a:r>
              <a:rPr lang="ru-RU" dirty="0"/>
              <a:t> и скобки, в которых указать содержимое вектора. Это могут быть не только числа, но и переменные. </a:t>
            </a:r>
          </a:p>
          <a:p>
            <a:r>
              <a:rPr lang="en-US" dirty="0"/>
              <a:t>R </a:t>
            </a:r>
            <a:r>
              <a:rPr lang="ru-RU" dirty="0"/>
              <a:t>позволяет выполнять все</a:t>
            </a:r>
            <a:r>
              <a:rPr lang="en-US" dirty="0"/>
              <a:t> </a:t>
            </a:r>
            <a:r>
              <a:rPr lang="ru-RU" dirty="0"/>
              <a:t>стандартные операции с числами, в том числе, возведение в степень и извлечение квадратного корня (команда </a:t>
            </a:r>
            <a:r>
              <a:rPr lang="en-US" dirty="0"/>
              <a:t>sqrt()), </a:t>
            </a:r>
            <a:r>
              <a:rPr lang="ru-RU" dirty="0"/>
              <a:t>Более того, все эти команды актуальны для покоординатных операций с векторами, то есть команда будет применена к каждому элементу вектора.  Векторы можно складывать с другими векторами и числами (в этом случае, число будет прибавлено к каждому элементу вектора), перемножать и так далее. </a:t>
            </a:r>
            <a:endParaRPr lang="en-US" dirty="0"/>
          </a:p>
        </p:txBody>
      </p:sp>
      <p:sp>
        <p:nvSpPr>
          <p:cNvPr id="4" name="Slide Number Placeholder 3"/>
          <p:cNvSpPr>
            <a:spLocks noGrp="1"/>
          </p:cNvSpPr>
          <p:nvPr>
            <p:ph type="sldNum" sz="quarter" idx="10"/>
          </p:nvPr>
        </p:nvSpPr>
        <p:spPr/>
        <p:txBody>
          <a:bodyPr/>
          <a:lstStyle/>
          <a:p>
            <a:fld id="{A4996960-4D6E-F441-AD67-AE068EA7B157}" type="slidenum">
              <a:rPr lang="ru-RU" smtClean="0"/>
              <a:t>8</a:t>
            </a:fld>
            <a:endParaRPr lang="ru-RU"/>
          </a:p>
        </p:txBody>
      </p:sp>
    </p:spTree>
    <p:extLst>
      <p:ext uri="{BB962C8B-B14F-4D97-AF65-F5344CB8AC3E}">
        <p14:creationId xmlns:p14="http://schemas.microsoft.com/office/powerpoint/2010/main" val="235357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Последний важный момент. Напоминаем вам, что случайные величины также могут иметь совместное распределение, что увеличивает сложность расчётов характеристик. Как вы увидите, </a:t>
            </a:r>
            <a:r>
              <a:rPr lang="en-US" dirty="0"/>
              <a:t>R</a:t>
            </a:r>
            <a:r>
              <a:rPr lang="ru-RU" dirty="0"/>
              <a:t> помогает значительно сэкономить время при этом.</a:t>
            </a:r>
          </a:p>
        </p:txBody>
      </p:sp>
      <p:sp>
        <p:nvSpPr>
          <p:cNvPr id="4" name="Slide Number Placeholder 3"/>
          <p:cNvSpPr>
            <a:spLocks noGrp="1"/>
          </p:cNvSpPr>
          <p:nvPr>
            <p:ph type="sldNum" sz="quarter" idx="10"/>
          </p:nvPr>
        </p:nvSpPr>
        <p:spPr/>
        <p:txBody>
          <a:bodyPr/>
          <a:lstStyle/>
          <a:p>
            <a:fld id="{A4996960-4D6E-F441-AD67-AE068EA7B157}" type="slidenum">
              <a:rPr lang="ru-RU" smtClean="0"/>
              <a:t>9</a:t>
            </a:fld>
            <a:endParaRPr lang="ru-RU"/>
          </a:p>
        </p:txBody>
      </p:sp>
    </p:spTree>
    <p:extLst>
      <p:ext uri="{BB962C8B-B14F-4D97-AF65-F5344CB8AC3E}">
        <p14:creationId xmlns:p14="http://schemas.microsoft.com/office/powerpoint/2010/main" val="178559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9BED-17C3-0B4D-9F6D-730D2273AE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12BC064D-DC2B-F94B-A9C9-BA86E361BC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D518BFD2-2BD2-EB4B-9159-9B2CDC4A92EE}"/>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5" name="Footer Placeholder 4">
            <a:extLst>
              <a:ext uri="{FF2B5EF4-FFF2-40B4-BE49-F238E27FC236}">
                <a16:creationId xmlns:a16="http://schemas.microsoft.com/office/drawing/2014/main" id="{C6DF94C2-48B7-4A4B-AF54-33EA58D8E19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CF62614-9D76-E24E-995C-C3436F7D8D28}"/>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61654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7845-1DDE-F84B-98A0-47F4364E0E46}"/>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FB456DC-80DE-154F-9C12-B0AC84457A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BFFF42B-757F-734E-B4E8-255E293C1042}"/>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5" name="Footer Placeholder 4">
            <a:extLst>
              <a:ext uri="{FF2B5EF4-FFF2-40B4-BE49-F238E27FC236}">
                <a16:creationId xmlns:a16="http://schemas.microsoft.com/office/drawing/2014/main" id="{1FE1E22A-7075-F743-A0B1-E0337C2CEC1E}"/>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475FA3A-3F8C-5548-A306-0583334B64B3}"/>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232211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37D7E-18D7-9C44-BE0E-4CB4604FCA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7B82C2B6-CCA9-B545-AE9C-CE7593EE91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400B4B6-7049-7E45-A8D3-3E85CFBD8766}"/>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5" name="Footer Placeholder 4">
            <a:extLst>
              <a:ext uri="{FF2B5EF4-FFF2-40B4-BE49-F238E27FC236}">
                <a16:creationId xmlns:a16="http://schemas.microsoft.com/office/drawing/2014/main" id="{73C76BDA-D1F2-F24E-A048-A02F8615BC2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F09FBA2-0DA3-B142-9F06-39BF4678084B}"/>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323765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3533-1D3A-764A-926F-2B66A8C791A3}"/>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EACF95B-1E16-2F4E-9742-57709A47AC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1C6AB0A-5846-DA4A-A8FD-C397DA948665}"/>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5" name="Footer Placeholder 4">
            <a:extLst>
              <a:ext uri="{FF2B5EF4-FFF2-40B4-BE49-F238E27FC236}">
                <a16:creationId xmlns:a16="http://schemas.microsoft.com/office/drawing/2014/main" id="{1C0A856E-4DFE-B247-92BA-CE40D7C6671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A8D9D16-32A5-1C4D-9418-F35F9EE931D8}"/>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1323353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ADFB-F4FA-3B4B-A795-A0500748A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4DCEBD45-10C3-914F-8674-EB1A96292E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22A417-1322-004C-B71A-24B9504CD8B8}"/>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5" name="Footer Placeholder 4">
            <a:extLst>
              <a:ext uri="{FF2B5EF4-FFF2-40B4-BE49-F238E27FC236}">
                <a16:creationId xmlns:a16="http://schemas.microsoft.com/office/drawing/2014/main" id="{2C6096D4-033D-5647-9AEE-65D9B1051F7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5CAC08F-EB79-7249-BB66-72BB44414974}"/>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181037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BC34-A76E-C24C-867C-5656C962A80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71D1D408-E87C-764D-9E04-5E4AB12EC2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3C3AF085-84AC-3E4D-BEDF-8E82F18BFF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EDAC5BBB-3219-A14F-8346-3B40C8A831ED}"/>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6" name="Footer Placeholder 5">
            <a:extLst>
              <a:ext uri="{FF2B5EF4-FFF2-40B4-BE49-F238E27FC236}">
                <a16:creationId xmlns:a16="http://schemas.microsoft.com/office/drawing/2014/main" id="{7274B75D-679C-474B-9816-DAB353539DF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84E3C96-B719-8644-AA9D-010E782FC386}"/>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147649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C4D1-F378-7C4F-977B-7751E2503834}"/>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37154F-5324-BB46-A367-9B508515C7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B7BB54-E467-D94D-B189-D1CF7D64C5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5631B407-107B-3F4A-A6CC-DD11CE718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35452F-3B65-CF4D-A4BA-479A7A8230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054D6264-F685-2845-A1AA-4A84BFEB6A92}"/>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8" name="Footer Placeholder 7">
            <a:extLst>
              <a:ext uri="{FF2B5EF4-FFF2-40B4-BE49-F238E27FC236}">
                <a16:creationId xmlns:a16="http://schemas.microsoft.com/office/drawing/2014/main" id="{1DC7E317-1ADE-234A-98C3-5980C9715E2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6F99811F-6DA8-C34A-96D1-6B3CCCBB99CA}"/>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75843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0440-759F-BC4D-A838-B411C69901CF}"/>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E6025534-F418-814E-A30D-B8F01A8DBBF7}"/>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4" name="Footer Placeholder 3">
            <a:extLst>
              <a:ext uri="{FF2B5EF4-FFF2-40B4-BE49-F238E27FC236}">
                <a16:creationId xmlns:a16="http://schemas.microsoft.com/office/drawing/2014/main" id="{353247E7-6713-474B-A05A-71DF06C63C03}"/>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25578B94-7071-934C-80CC-DAB12ADB24E5}"/>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127635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D3A6E2-E6AD-E740-91DB-F6BBFB8E7154}"/>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3" name="Footer Placeholder 2">
            <a:extLst>
              <a:ext uri="{FF2B5EF4-FFF2-40B4-BE49-F238E27FC236}">
                <a16:creationId xmlns:a16="http://schemas.microsoft.com/office/drawing/2014/main" id="{15B6A517-E504-5A4F-9D28-C359B9380CA9}"/>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7A73346B-C919-A147-B52E-A8BC9970EF8C}"/>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47791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4D0A-04D1-0C4B-882E-5EEA88ADC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261D6BEE-EE54-A143-81DB-4AA5406AD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843FF6B9-6578-0F47-B7D5-6624D2414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E56132-F118-8241-BC3A-7B00AF605EE8}"/>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6" name="Footer Placeholder 5">
            <a:extLst>
              <a:ext uri="{FF2B5EF4-FFF2-40B4-BE49-F238E27FC236}">
                <a16:creationId xmlns:a16="http://schemas.microsoft.com/office/drawing/2014/main" id="{B2A9B6BA-38DB-3F48-B3D5-DB7941C5109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B4509A60-26D2-4246-9750-9441F7E75C30}"/>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77337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9492-CE51-E54D-A31B-B293A5DAB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6F8D79BD-61A7-664F-9A2A-E1F07B7167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17FB7991-8D95-6241-9384-C7892C241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07B7E1-FB71-D24F-B3D2-4392A5F28142}"/>
              </a:ext>
            </a:extLst>
          </p:cNvPr>
          <p:cNvSpPr>
            <a:spLocks noGrp="1"/>
          </p:cNvSpPr>
          <p:nvPr>
            <p:ph type="dt" sz="half" idx="10"/>
          </p:nvPr>
        </p:nvSpPr>
        <p:spPr/>
        <p:txBody>
          <a:bodyPr/>
          <a:lstStyle/>
          <a:p>
            <a:fld id="{0BE964E3-B17C-AD45-83BF-8959C94AC7AD}" type="datetimeFigureOut">
              <a:rPr lang="ru-RU" smtClean="0"/>
              <a:t>03.06.2018</a:t>
            </a:fld>
            <a:endParaRPr lang="ru-RU"/>
          </a:p>
        </p:txBody>
      </p:sp>
      <p:sp>
        <p:nvSpPr>
          <p:cNvPr id="6" name="Footer Placeholder 5">
            <a:extLst>
              <a:ext uri="{FF2B5EF4-FFF2-40B4-BE49-F238E27FC236}">
                <a16:creationId xmlns:a16="http://schemas.microsoft.com/office/drawing/2014/main" id="{0898392F-40D0-D04D-8509-32ED9CC9442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8460C0D-8842-DB49-BA2A-9751F51439F0}"/>
              </a:ext>
            </a:extLst>
          </p:cNvPr>
          <p:cNvSpPr>
            <a:spLocks noGrp="1"/>
          </p:cNvSpPr>
          <p:nvPr>
            <p:ph type="sldNum" sz="quarter" idx="12"/>
          </p:nvPr>
        </p:nvSpPr>
        <p:spPr/>
        <p:txBody>
          <a:bodyPr/>
          <a:lstStyle/>
          <a:p>
            <a:fld id="{B007ED51-FF97-774A-A7CD-001814E0F38B}" type="slidenum">
              <a:rPr lang="ru-RU" smtClean="0"/>
              <a:t>‹#›</a:t>
            </a:fld>
            <a:endParaRPr lang="ru-RU"/>
          </a:p>
        </p:txBody>
      </p:sp>
    </p:spTree>
    <p:extLst>
      <p:ext uri="{BB962C8B-B14F-4D97-AF65-F5344CB8AC3E}">
        <p14:creationId xmlns:p14="http://schemas.microsoft.com/office/powerpoint/2010/main" val="332842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57A06B-BBA8-A047-9C0A-C967B67E8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DF06EF7A-014D-CB45-BD4E-61392A981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C7F9349-6BA7-1647-A7E3-D3C7FE09F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964E3-B17C-AD45-83BF-8959C94AC7AD}" type="datetimeFigureOut">
              <a:rPr lang="ru-RU" smtClean="0"/>
              <a:t>03.06.2018</a:t>
            </a:fld>
            <a:endParaRPr lang="ru-RU"/>
          </a:p>
        </p:txBody>
      </p:sp>
      <p:sp>
        <p:nvSpPr>
          <p:cNvPr id="5" name="Footer Placeholder 4">
            <a:extLst>
              <a:ext uri="{FF2B5EF4-FFF2-40B4-BE49-F238E27FC236}">
                <a16:creationId xmlns:a16="http://schemas.microsoft.com/office/drawing/2014/main" id="{6D9C1331-1ED3-B040-BB80-9DD524DB2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1C6C97F9-8762-D64A-9EA0-AAB60F1F6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7ED51-FF97-774A-A7CD-001814E0F38B}" type="slidenum">
              <a:rPr lang="ru-RU" smtClean="0"/>
              <a:t>‹#›</a:t>
            </a:fld>
            <a:endParaRPr lang="ru-RU"/>
          </a:p>
        </p:txBody>
      </p:sp>
    </p:spTree>
    <p:extLst>
      <p:ext uri="{BB962C8B-B14F-4D97-AF65-F5344CB8AC3E}">
        <p14:creationId xmlns:p14="http://schemas.microsoft.com/office/powerpoint/2010/main" val="3719376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7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00.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9055-13F6-2041-BE69-F370C99745B6}"/>
              </a:ext>
            </a:extLst>
          </p:cNvPr>
          <p:cNvSpPr>
            <a:spLocks noGrp="1"/>
          </p:cNvSpPr>
          <p:nvPr>
            <p:ph type="ctrTitle"/>
          </p:nvPr>
        </p:nvSpPr>
        <p:spPr/>
        <p:txBody>
          <a:bodyPr/>
          <a:lstStyle/>
          <a:p>
            <a:r>
              <a:rPr lang="ru-RU" dirty="0"/>
              <a:t>Часть 1</a:t>
            </a:r>
          </a:p>
        </p:txBody>
      </p:sp>
      <p:sp>
        <p:nvSpPr>
          <p:cNvPr id="3" name="Subtitle 2">
            <a:extLst>
              <a:ext uri="{FF2B5EF4-FFF2-40B4-BE49-F238E27FC236}">
                <a16:creationId xmlns:a16="http://schemas.microsoft.com/office/drawing/2014/main" id="{0C891F90-6BCD-ED44-8194-04D4E1F8B61D}"/>
              </a:ext>
            </a:extLst>
          </p:cNvPr>
          <p:cNvSpPr>
            <a:spLocks noGrp="1"/>
          </p:cNvSpPr>
          <p:nvPr>
            <p:ph type="subTitle" idx="1"/>
          </p:nvPr>
        </p:nvSpPr>
        <p:spPr/>
        <p:txBody>
          <a:bodyPr/>
          <a:lstStyle/>
          <a:p>
            <a:r>
              <a:rPr lang="ru-RU" dirty="0"/>
              <a:t>Дискретные распределения</a:t>
            </a:r>
          </a:p>
        </p:txBody>
      </p:sp>
    </p:spTree>
    <p:extLst>
      <p:ext uri="{BB962C8B-B14F-4D97-AF65-F5344CB8AC3E}">
        <p14:creationId xmlns:p14="http://schemas.microsoft.com/office/powerpoint/2010/main" val="1479263169"/>
      </p:ext>
    </p:extLst>
  </p:cSld>
  <p:clrMapOvr>
    <a:masterClrMapping/>
  </p:clrMapOvr>
  <mc:AlternateContent xmlns:mc="http://schemas.openxmlformats.org/markup-compatibility/2006" xmlns:p14="http://schemas.microsoft.com/office/powerpoint/2010/main">
    <mc:Choice Requires="p14">
      <p:transition spd="slow" p14:dur="2000" advTm="7933"/>
    </mc:Choice>
    <mc:Fallback xmlns="">
      <p:transition spd="slow" advTm="79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9055-13F6-2041-BE69-F370C99745B6}"/>
              </a:ext>
            </a:extLst>
          </p:cNvPr>
          <p:cNvSpPr>
            <a:spLocks noGrp="1"/>
          </p:cNvSpPr>
          <p:nvPr>
            <p:ph type="ctrTitle"/>
          </p:nvPr>
        </p:nvSpPr>
        <p:spPr/>
        <p:txBody>
          <a:bodyPr/>
          <a:lstStyle/>
          <a:p>
            <a:r>
              <a:rPr lang="ru-RU" dirty="0"/>
              <a:t>Часть 2</a:t>
            </a:r>
          </a:p>
        </p:txBody>
      </p:sp>
      <p:sp>
        <p:nvSpPr>
          <p:cNvPr id="3" name="Subtitle 2">
            <a:extLst>
              <a:ext uri="{FF2B5EF4-FFF2-40B4-BE49-F238E27FC236}">
                <a16:creationId xmlns:a16="http://schemas.microsoft.com/office/drawing/2014/main" id="{0C891F90-6BCD-ED44-8194-04D4E1F8B61D}"/>
              </a:ext>
            </a:extLst>
          </p:cNvPr>
          <p:cNvSpPr>
            <a:spLocks noGrp="1"/>
          </p:cNvSpPr>
          <p:nvPr>
            <p:ph type="subTitle" idx="1"/>
          </p:nvPr>
        </p:nvSpPr>
        <p:spPr/>
        <p:txBody>
          <a:bodyPr/>
          <a:lstStyle/>
          <a:p>
            <a:r>
              <a:rPr lang="ru-RU" dirty="0"/>
              <a:t>Непрерывные распределения</a:t>
            </a:r>
          </a:p>
        </p:txBody>
      </p:sp>
    </p:spTree>
    <p:extLst>
      <p:ext uri="{BB962C8B-B14F-4D97-AF65-F5344CB8AC3E}">
        <p14:creationId xmlns:p14="http://schemas.microsoft.com/office/powerpoint/2010/main" val="3213588364"/>
      </p:ext>
    </p:extLst>
  </p:cSld>
  <p:clrMapOvr>
    <a:masterClrMapping/>
  </p:clrMapOvr>
  <mc:AlternateContent xmlns:mc="http://schemas.openxmlformats.org/markup-compatibility/2006" xmlns:p14="http://schemas.microsoft.com/office/powerpoint/2010/main">
    <mc:Choice Requires="p14">
      <p:transition spd="slow" p14:dur="2000" advTm="513"/>
    </mc:Choice>
    <mc:Fallback xmlns="">
      <p:transition spd="slow" advTm="51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27D9D8-02F4-5748-82E0-43E6016D2147}"/>
                  </a:ext>
                </a:extLst>
              </p:cNvPr>
              <p:cNvSpPr>
                <a:spLocks noGrp="1"/>
              </p:cNvSpPr>
              <p:nvPr>
                <p:ph idx="1"/>
              </p:nvPr>
            </p:nvSpPr>
            <p:spPr>
              <a:xfrm>
                <a:off x="320250" y="2542766"/>
                <a:ext cx="6042285" cy="3633002"/>
              </a:xfrm>
            </p:spPr>
            <p:txBody>
              <a:bodyPr/>
              <a:lstStyle/>
              <a:p>
                <a:r>
                  <a:rPr lang="ru-RU" dirty="0"/>
                  <a:t>Функция плотности:</a:t>
                </a:r>
              </a:p>
              <a:p>
                <a:pPr marL="0" indent="0" algn="ctr">
                  <a:buNone/>
                </a:pPr>
                <a:endParaRPr lang="ru-RU"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𝑋</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2</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sup>
                      </m:sSup>
                    </m:oMath>
                  </m:oMathPara>
                </a14:m>
                <a:endParaRPr lang="ru-RU" i="1" dirty="0">
                  <a:latin typeface="Cambria Math" panose="02040503050406030204" pitchFamily="18" charset="0"/>
                </a:endParaRPr>
              </a:p>
              <a:p>
                <a:endParaRPr lang="ru-RU" i="1" dirty="0">
                  <a:latin typeface="Cambria Math" panose="02040503050406030204" pitchFamily="18" charset="0"/>
                  <a:ea typeface="Cambria Math" panose="02040503050406030204" pitchFamily="18" charset="0"/>
                </a:endParaRPr>
              </a:p>
              <a:p>
                <a14:m>
                  <m:oMath xmlns:m="http://schemas.openxmlformats.org/officeDocument/2006/math">
                    <m:r>
                      <a:rPr lang="ru-RU" i="1">
                        <a:latin typeface="Cambria Math" panose="02040503050406030204" pitchFamily="18" charset="0"/>
                        <a:ea typeface="Cambria Math" panose="02040503050406030204" pitchFamily="18" charset="0"/>
                      </a:rPr>
                      <m:t>𝜇</m:t>
                    </m:r>
                  </m:oMath>
                </a14:m>
                <a:r>
                  <a:rPr lang="ru-RU" dirty="0"/>
                  <a:t> – математическое ожидание </a:t>
                </a:r>
                <a14:m>
                  <m:oMath xmlns:m="http://schemas.openxmlformats.org/officeDocument/2006/math">
                    <m:r>
                      <a:rPr lang="en-US" i="1">
                        <a:latin typeface="Cambria Math" panose="02040503050406030204" pitchFamily="18" charset="0"/>
                      </a:rPr>
                      <m:t>𝑋</m:t>
                    </m:r>
                  </m:oMath>
                </a14:m>
                <a:r>
                  <a:rPr lang="ru-RU" dirty="0"/>
                  <a:t>,</a:t>
                </a:r>
                <a:br>
                  <a:rPr lang="ru-RU" dirty="0"/>
                </a:b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oMath>
                </a14:m>
                <a:r>
                  <a:rPr lang="en-US" dirty="0"/>
                  <a:t> - </a:t>
                </a:r>
                <a:r>
                  <a:rPr lang="ru-RU" dirty="0"/>
                  <a:t>дисперсия </a:t>
                </a:r>
                <a14:m>
                  <m:oMath xmlns:m="http://schemas.openxmlformats.org/officeDocument/2006/math">
                    <m:r>
                      <a:rPr lang="en-US" i="1">
                        <a:latin typeface="Cambria Math" panose="02040503050406030204" pitchFamily="18" charset="0"/>
                      </a:rPr>
                      <m:t>𝑋</m:t>
                    </m:r>
                  </m:oMath>
                </a14:m>
                <a:r>
                  <a:rPr lang="ru-RU" dirty="0"/>
                  <a:t>.</a:t>
                </a:r>
              </a:p>
            </p:txBody>
          </p:sp>
        </mc:Choice>
        <mc:Fallback xmlns="">
          <p:sp>
            <p:nvSpPr>
              <p:cNvPr id="3" name="Content Placeholder 2">
                <a:extLst>
                  <a:ext uri="{FF2B5EF4-FFF2-40B4-BE49-F238E27FC236}">
                    <a16:creationId xmlns:a16="http://schemas.microsoft.com/office/drawing/2014/main" id="{1A27D9D8-02F4-5748-82E0-43E6016D2147}"/>
                  </a:ext>
                </a:extLst>
              </p:cNvPr>
              <p:cNvSpPr>
                <a:spLocks noGrp="1" noRot="1" noChangeAspect="1" noMove="1" noResize="1" noEditPoints="1" noAdjustHandles="1" noChangeArrowheads="1" noChangeShapeType="1" noTextEdit="1"/>
              </p:cNvSpPr>
              <p:nvPr>
                <p:ph idx="1"/>
              </p:nvPr>
            </p:nvSpPr>
            <p:spPr>
              <a:xfrm>
                <a:off x="320250" y="2542766"/>
                <a:ext cx="6042285" cy="3633002"/>
              </a:xfrm>
              <a:blipFill>
                <a:blip r:embed="rId2"/>
                <a:stretch>
                  <a:fillRect l="-1677" t="-2439"/>
                </a:stretch>
              </a:blipFill>
            </p:spPr>
            <p:txBody>
              <a:bodyPr/>
              <a:lstStyle/>
              <a:p>
                <a:r>
                  <a:rPr lang="ru-RU">
                    <a:noFill/>
                  </a:rPr>
                  <a:t> </a:t>
                </a:r>
              </a:p>
            </p:txBody>
          </p:sp>
        </mc:Fallback>
      </mc:AlternateContent>
      <p:sp>
        <p:nvSpPr>
          <p:cNvPr id="5" name="Rectangle 4">
            <a:extLst>
              <a:ext uri="{FF2B5EF4-FFF2-40B4-BE49-F238E27FC236}">
                <a16:creationId xmlns:a16="http://schemas.microsoft.com/office/drawing/2014/main" id="{B9177804-38BC-404B-84CA-4C0CED9D6482}"/>
              </a:ext>
            </a:extLst>
          </p:cNvPr>
          <p:cNvSpPr/>
          <p:nvPr/>
        </p:nvSpPr>
        <p:spPr>
          <a:xfrm>
            <a:off x="838200" y="1414172"/>
            <a:ext cx="10515600" cy="7751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i="1" dirty="0">
                <a:latin typeface="+mj-lt"/>
                <a:ea typeface="Cambria Math" panose="02040503050406030204" pitchFamily="18" charset="0"/>
              </a:rPr>
              <a:t>Число успехов в серии из бесконечно большого числа испытаний Бернулли</a:t>
            </a:r>
            <a:r>
              <a:rPr lang="en-US" sz="2000" i="1" dirty="0">
                <a:latin typeface="+mj-lt"/>
                <a:ea typeface="Cambria Math" panose="02040503050406030204" pitchFamily="18" charset="0"/>
              </a:rPr>
              <a:t>.</a:t>
            </a:r>
            <a:r>
              <a:rPr lang="ru-RU" sz="2000" i="1" dirty="0">
                <a:latin typeface="+mj-lt"/>
                <a:ea typeface="Cambria Math" panose="02040503050406030204" pitchFamily="18" charset="0"/>
              </a:rPr>
              <a:t>  </a:t>
            </a:r>
            <a:endParaRPr lang="en-US" sz="2000" i="1" dirty="0">
              <a:latin typeface="+mj-lt"/>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12EB9-B097-EE46-AD02-21EF818809D5}"/>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latin typeface="+mj-lt"/>
                  </a:rPr>
                  <a:t>Нормальное распределение: </a:t>
                </a:r>
                <a14:m>
                  <m:oMath xmlns:m="http://schemas.openxmlformats.org/officeDocument/2006/math">
                    <m:r>
                      <a:rPr lang="en-US" sz="4000" i="1">
                        <a:latin typeface="Cambria Math" panose="02040503050406030204" pitchFamily="18" charset="0"/>
                      </a:rPr>
                      <m:t>𝑋</m:t>
                    </m:r>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𝑁</m:t>
                    </m:r>
                    <m:d>
                      <m:dPr>
                        <m:ctrlPr>
                          <a:rPr lang="en-US" sz="4000" i="1">
                            <a:latin typeface="Cambria Math" panose="02040503050406030204" pitchFamily="18" charset="0"/>
                            <a:ea typeface="Cambria Math" panose="02040503050406030204" pitchFamily="18" charset="0"/>
                          </a:rPr>
                        </m:ctrlPr>
                      </m:dPr>
                      <m:e>
                        <m:r>
                          <a:rPr lang="en-US" sz="4000" i="1">
                            <a:latin typeface="Cambria Math" panose="02040503050406030204" pitchFamily="18" charset="0"/>
                            <a:ea typeface="Cambria Math" panose="02040503050406030204" pitchFamily="18" charset="0"/>
                          </a:rPr>
                          <m:t>𝜇</m:t>
                        </m:r>
                        <m:r>
                          <a:rPr lang="en-US" sz="4000" i="1">
                            <a:latin typeface="Cambria Math" panose="02040503050406030204" pitchFamily="18" charset="0"/>
                            <a:ea typeface="Cambria Math" panose="02040503050406030204" pitchFamily="18" charset="0"/>
                          </a:rPr>
                          <m:t>, </m:t>
                        </m:r>
                        <m:sSup>
                          <m:sSupPr>
                            <m:ctrlPr>
                              <a:rPr lang="en-US" sz="4000" i="1">
                                <a:latin typeface="Cambria Math" panose="02040503050406030204" pitchFamily="18" charset="0"/>
                                <a:ea typeface="Cambria Math" panose="02040503050406030204" pitchFamily="18" charset="0"/>
                              </a:rPr>
                            </m:ctrlPr>
                          </m:sSupPr>
                          <m:e>
                            <m:r>
                              <a:rPr lang="en-US" sz="4000" i="1">
                                <a:latin typeface="Cambria Math" panose="02040503050406030204" pitchFamily="18" charset="0"/>
                                <a:ea typeface="Cambria Math" panose="02040503050406030204" pitchFamily="18" charset="0"/>
                              </a:rPr>
                              <m:t>𝜎</m:t>
                            </m:r>
                          </m:e>
                          <m:sup>
                            <m:r>
                              <a:rPr lang="ru-RU" sz="4000" i="1">
                                <a:latin typeface="Cambria Math" panose="02040503050406030204" pitchFamily="18" charset="0"/>
                                <a:ea typeface="Cambria Math" panose="02040503050406030204" pitchFamily="18" charset="0"/>
                              </a:rPr>
                              <m:t>2</m:t>
                            </m:r>
                          </m:sup>
                        </m:sSup>
                      </m:e>
                    </m:d>
                  </m:oMath>
                </a14:m>
                <a:endParaRPr lang="ru-RU" sz="4000" dirty="0">
                  <a:solidFill>
                    <a:schemeClr val="bg1"/>
                  </a:solidFill>
                  <a:latin typeface="+mj-lt"/>
                </a:endParaRPr>
              </a:p>
            </p:txBody>
          </p:sp>
        </mc:Choice>
        <mc:Fallback xmlns="">
          <p:sp>
            <p:nvSpPr>
              <p:cNvPr id="10" name="Rectangle 9">
                <a:extLst>
                  <a:ext uri="{FF2B5EF4-FFF2-40B4-BE49-F238E27FC236}">
                    <a16:creationId xmlns:a16="http://schemas.microsoft.com/office/drawing/2014/main" id="{76112EB9-B097-EE46-AD02-21EF818809D5}"/>
                  </a:ext>
                </a:extLst>
              </p:cNvPr>
              <p:cNvSpPr>
                <a:spLocks noRot="1" noChangeAspect="1" noMove="1" noResize="1" noEditPoints="1" noAdjustHandles="1" noChangeArrowheads="1" noChangeShapeType="1" noTextEdit="1"/>
              </p:cNvSpPr>
              <p:nvPr/>
            </p:nvSpPr>
            <p:spPr>
              <a:xfrm>
                <a:off x="0" y="0"/>
                <a:ext cx="12192000" cy="1324800"/>
              </a:xfrm>
              <a:prstGeom prst="rect">
                <a:avLst/>
              </a:prstGeom>
              <a:blipFill>
                <a:blip r:embed="rId4"/>
                <a:stretch>
                  <a:fillRect/>
                </a:stretch>
              </a:blipFill>
              <a:ln>
                <a:noFill/>
              </a:ln>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D3ABD140-EBF8-4F3D-9ECE-01E3552A04E0}"/>
              </a:ext>
            </a:extLst>
          </p:cNvPr>
          <p:cNvPicPr>
            <a:picLocks noChangeAspect="1"/>
          </p:cNvPicPr>
          <p:nvPr/>
        </p:nvPicPr>
        <p:blipFill>
          <a:blip r:embed="rId5"/>
          <a:stretch>
            <a:fillRect/>
          </a:stretch>
        </p:blipFill>
        <p:spPr>
          <a:xfrm>
            <a:off x="5886770" y="2542766"/>
            <a:ext cx="6123361" cy="3887002"/>
          </a:xfrm>
          <a:prstGeom prst="rect">
            <a:avLst/>
          </a:prstGeom>
        </p:spPr>
      </p:pic>
    </p:spTree>
    <p:extLst>
      <p:ext uri="{BB962C8B-B14F-4D97-AF65-F5344CB8AC3E}">
        <p14:creationId xmlns:p14="http://schemas.microsoft.com/office/powerpoint/2010/main" val="3157623124"/>
      </p:ext>
    </p:extLst>
  </p:cSld>
  <p:clrMapOvr>
    <a:masterClrMapping/>
  </p:clrMapOvr>
  <mc:AlternateContent xmlns:mc="http://schemas.openxmlformats.org/markup-compatibility/2006" xmlns:p14="http://schemas.microsoft.com/office/powerpoint/2010/main">
    <mc:Choice Requires="p14">
      <p:transition spd="slow" p14:dur="2000" advTm="3098"/>
    </mc:Choice>
    <mc:Fallback xmlns="">
      <p:transition spd="slow" advTm="309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27D9D8-02F4-5748-82E0-43E6016D2147}"/>
                  </a:ext>
                </a:extLst>
              </p:cNvPr>
              <p:cNvSpPr>
                <a:spLocks noGrp="1"/>
              </p:cNvSpPr>
              <p:nvPr>
                <p:ph idx="1"/>
              </p:nvPr>
            </p:nvSpPr>
            <p:spPr>
              <a:xfrm>
                <a:off x="584200" y="2884299"/>
                <a:ext cx="6042285" cy="3203936"/>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0;1</m:t>
                        </m:r>
                      </m:e>
                    </m:d>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 </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sup>
                        <m:r>
                          <a:rPr lang="en-US" i="1">
                            <a:latin typeface="Cambria Math" panose="02040503050406030204" pitchFamily="18" charset="0"/>
                          </a:rPr>
                          <m:t>2</m:t>
                        </m:r>
                      </m:sup>
                    </m:sSup>
                  </m:oMath>
                </a14:m>
                <a:r>
                  <a:rPr lang="en-US" dirty="0"/>
                  <a:t>+ … +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sup>
                        <m:r>
                          <a:rPr lang="en-US" i="1">
                            <a:latin typeface="Cambria Math" panose="02040503050406030204" pitchFamily="18" charset="0"/>
                          </a:rPr>
                          <m:t>2</m:t>
                        </m:r>
                      </m:sup>
                    </m:sSup>
                  </m:oMath>
                </a14:m>
                <a:endParaRPr lang="ru-RU" i="1" dirty="0">
                  <a:latin typeface="Cambria Math" panose="02040503050406030204" pitchFamily="18" charset="0"/>
                </a:endParaRPr>
              </a:p>
              <a:p>
                <a:pPr marL="0" indent="0">
                  <a:buNone/>
                </a:pPr>
                <a:endParaRPr lang="en-US" dirty="0">
                  <a:latin typeface="Cambria Math" panose="02040503050406030204" pitchFamily="18" charset="0"/>
                </a:endParaRPr>
              </a:p>
              <a:p>
                <a:pPr marL="0" indent="0">
                  <a:buNone/>
                </a:pPr>
                <a:endParaRPr lang="ru-RU"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𝑛</m:t>
                    </m:r>
                  </m:oMath>
                </a14:m>
                <a:endParaRPr lang="en-US" dirty="0"/>
              </a:p>
              <a:p>
                <a14:m>
                  <m:oMath xmlns:m="http://schemas.openxmlformats.org/officeDocument/2006/math">
                    <m:r>
                      <a:rPr lang="en-US" b="0" i="1" smtClean="0">
                        <a:latin typeface="Cambria Math" panose="02040503050406030204" pitchFamily="18" charset="0"/>
                      </a:rPr>
                      <m:t>𝑉𝑎𝑟</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=2</m:t>
                    </m:r>
                    <m:r>
                      <a:rPr lang="en-US" i="1">
                        <a:latin typeface="Cambria Math" panose="02040503050406030204" pitchFamily="18" charset="0"/>
                      </a:rPr>
                      <m:t>𝑛</m:t>
                    </m:r>
                  </m:oMath>
                </a14:m>
                <a:endParaRPr lang="ru-RU" dirty="0"/>
              </a:p>
            </p:txBody>
          </p:sp>
        </mc:Choice>
        <mc:Fallback xmlns="">
          <p:sp>
            <p:nvSpPr>
              <p:cNvPr id="3" name="Content Placeholder 2">
                <a:extLst>
                  <a:ext uri="{FF2B5EF4-FFF2-40B4-BE49-F238E27FC236}">
                    <a16:creationId xmlns:a16="http://schemas.microsoft.com/office/drawing/2014/main" id="{1A27D9D8-02F4-5748-82E0-43E6016D2147}"/>
                  </a:ext>
                </a:extLst>
              </p:cNvPr>
              <p:cNvSpPr>
                <a:spLocks noGrp="1" noRot="1" noChangeAspect="1" noMove="1" noResize="1" noEditPoints="1" noAdjustHandles="1" noChangeArrowheads="1" noChangeShapeType="1" noTextEdit="1"/>
              </p:cNvSpPr>
              <p:nvPr>
                <p:ph idx="1"/>
              </p:nvPr>
            </p:nvSpPr>
            <p:spPr>
              <a:xfrm>
                <a:off x="584200" y="2884299"/>
                <a:ext cx="6042285" cy="3203936"/>
              </a:xfrm>
              <a:blipFill>
                <a:blip r:embed="rId2"/>
                <a:stretch>
                  <a:fillRect l="-1677" t="-237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9177804-38BC-404B-84CA-4C0CED9D6482}"/>
                  </a:ext>
                </a:extLst>
              </p:cNvPr>
              <p:cNvSpPr/>
              <p:nvPr/>
            </p:nvSpPr>
            <p:spPr>
              <a:xfrm>
                <a:off x="838200" y="1414172"/>
                <a:ext cx="10515600" cy="7751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i="1" dirty="0">
                    <a:latin typeface="+mj-lt"/>
                    <a:ea typeface="Cambria Math" panose="02040503050406030204" pitchFamily="18" charset="0"/>
                  </a:rPr>
                  <a:t>Распределение суммы квадратов </a:t>
                </a:r>
                <a14:m>
                  <m:oMath xmlns:m="http://schemas.openxmlformats.org/officeDocument/2006/math">
                    <m:r>
                      <a:rPr lang="en-US" sz="2000" i="1">
                        <a:latin typeface="Cambria Math" panose="02040503050406030204" pitchFamily="18" charset="0"/>
                        <a:ea typeface="Cambria Math" panose="02040503050406030204" pitchFamily="18" charset="0"/>
                      </a:rPr>
                      <m:t>𝑛</m:t>
                    </m:r>
                  </m:oMath>
                </a14:m>
                <a:r>
                  <a:rPr lang="en-US" sz="2000" i="1" dirty="0">
                    <a:latin typeface="+mj-lt"/>
                    <a:ea typeface="Cambria Math" panose="02040503050406030204" pitchFamily="18" charset="0"/>
                  </a:rPr>
                  <a:t> </a:t>
                </a:r>
                <a:r>
                  <a:rPr lang="ru-RU" sz="2000" i="1" dirty="0">
                    <a:latin typeface="+mj-lt"/>
                    <a:ea typeface="Cambria Math" panose="02040503050406030204" pitchFamily="18" charset="0"/>
                  </a:rPr>
                  <a:t>независимых стандартных нормальных случайных величин. </a:t>
                </a:r>
                <a:endParaRPr lang="en-US" sz="2000" i="1" dirty="0">
                  <a:latin typeface="+mj-lt"/>
                  <a:ea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B9177804-38BC-404B-84CA-4C0CED9D6482}"/>
                  </a:ext>
                </a:extLst>
              </p:cNvPr>
              <p:cNvSpPr>
                <a:spLocks noRot="1" noChangeAspect="1" noMove="1" noResize="1" noEditPoints="1" noAdjustHandles="1" noChangeArrowheads="1" noChangeShapeType="1" noTextEdit="1"/>
              </p:cNvSpPr>
              <p:nvPr/>
            </p:nvSpPr>
            <p:spPr>
              <a:xfrm>
                <a:off x="838200" y="1414172"/>
                <a:ext cx="10515600" cy="775100"/>
              </a:xfrm>
              <a:prstGeom prst="rect">
                <a:avLst/>
              </a:prstGeom>
              <a:blipFill>
                <a:blip r:embed="rId3"/>
                <a:stretch>
                  <a:fillRect b="-9677"/>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12EB9-B097-EE46-AD02-21EF818809D5}"/>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latin typeface="+mj-lt"/>
                  </a:rPr>
                  <a:t>Хи-квадрат распределение: </a:t>
                </a:r>
                <a14:m>
                  <m:oMath xmlns:m="http://schemas.openxmlformats.org/officeDocument/2006/math">
                    <m:r>
                      <a:rPr lang="en-US" sz="4000" i="1">
                        <a:latin typeface="Cambria Math" panose="02040503050406030204" pitchFamily="18" charset="0"/>
                      </a:rPr>
                      <m:t>𝑌</m:t>
                    </m:r>
                    <m:r>
                      <a:rPr lang="en-US" sz="4000" i="1">
                        <a:latin typeface="Cambria Math" panose="02040503050406030204" pitchFamily="18" charset="0"/>
                        <a:ea typeface="Cambria Math" panose="02040503050406030204" pitchFamily="18" charset="0"/>
                      </a:rPr>
                      <m:t>~ </m:t>
                    </m:r>
                    <m:sSup>
                      <m:sSupPr>
                        <m:ctrlPr>
                          <a:rPr lang="en-US" sz="4000" i="1">
                            <a:latin typeface="Cambria Math" panose="02040503050406030204" pitchFamily="18" charset="0"/>
                            <a:ea typeface="Cambria Math" panose="02040503050406030204" pitchFamily="18" charset="0"/>
                          </a:rPr>
                        </m:ctrlPr>
                      </m:sSupPr>
                      <m:e>
                        <m:r>
                          <m:rPr>
                            <m:sty m:val="p"/>
                          </m:rPr>
                          <a:rPr lang="el-GR" sz="4000" i="1">
                            <a:latin typeface="Cambria Math" panose="02040503050406030204" pitchFamily="18" charset="0"/>
                            <a:ea typeface="Cambria Math" panose="02040503050406030204" pitchFamily="18" charset="0"/>
                          </a:rPr>
                          <m:t>χ</m:t>
                        </m:r>
                      </m:e>
                      <m:sup>
                        <m:r>
                          <a:rPr lang="en-US" sz="4000" i="1">
                            <a:latin typeface="Cambria Math" panose="02040503050406030204" pitchFamily="18" charset="0"/>
                            <a:ea typeface="Cambria Math" panose="02040503050406030204" pitchFamily="18" charset="0"/>
                          </a:rPr>
                          <m:t>2</m:t>
                        </m:r>
                      </m:sup>
                    </m:sSup>
                  </m:oMath>
                </a14:m>
                <a:r>
                  <a:rPr lang="en-US" sz="4000" dirty="0">
                    <a:latin typeface="+mj-lt"/>
                  </a:rPr>
                  <a:t>(n)</a:t>
                </a:r>
                <a:endParaRPr lang="ru-RU" sz="4000" dirty="0">
                  <a:solidFill>
                    <a:schemeClr val="bg1"/>
                  </a:solidFill>
                  <a:latin typeface="+mj-lt"/>
                </a:endParaRPr>
              </a:p>
            </p:txBody>
          </p:sp>
        </mc:Choice>
        <mc:Fallback xmlns="">
          <p:sp>
            <p:nvSpPr>
              <p:cNvPr id="10" name="Rectangle 9">
                <a:extLst>
                  <a:ext uri="{FF2B5EF4-FFF2-40B4-BE49-F238E27FC236}">
                    <a16:creationId xmlns:a16="http://schemas.microsoft.com/office/drawing/2014/main" id="{76112EB9-B097-EE46-AD02-21EF818809D5}"/>
                  </a:ext>
                </a:extLst>
              </p:cNvPr>
              <p:cNvSpPr>
                <a:spLocks noRot="1" noChangeAspect="1" noMove="1" noResize="1" noEditPoints="1" noAdjustHandles="1" noChangeArrowheads="1" noChangeShapeType="1" noTextEdit="1"/>
              </p:cNvSpPr>
              <p:nvPr/>
            </p:nvSpPr>
            <p:spPr>
              <a:xfrm>
                <a:off x="0" y="0"/>
                <a:ext cx="12192000" cy="1324800"/>
              </a:xfrm>
              <a:prstGeom prst="rect">
                <a:avLst/>
              </a:prstGeom>
              <a:blipFill>
                <a:blip r:embed="rId4"/>
                <a:stretch>
                  <a:fillRect/>
                </a:stretch>
              </a:blipFill>
              <a:ln>
                <a:noFill/>
              </a:ln>
            </p:spPr>
            <p:txBody>
              <a:bodyPr/>
              <a:lstStyle/>
              <a:p>
                <a:r>
                  <a:rPr lang="ru-RU">
                    <a:noFill/>
                  </a:rPr>
                  <a:t> </a:t>
                </a:r>
              </a:p>
            </p:txBody>
          </p:sp>
        </mc:Fallback>
      </mc:AlternateContent>
      <p:pic>
        <p:nvPicPr>
          <p:cNvPr id="6" name="Рисунок 3">
            <a:extLst>
              <a:ext uri="{FF2B5EF4-FFF2-40B4-BE49-F238E27FC236}">
                <a16:creationId xmlns:a16="http://schemas.microsoft.com/office/drawing/2014/main" id="{B3BEF9E5-D8EF-364A-BA22-C14600019B51}"/>
              </a:ext>
            </a:extLst>
          </p:cNvPr>
          <p:cNvPicPr>
            <a:picLocks noChangeAspect="1"/>
          </p:cNvPicPr>
          <p:nvPr/>
        </p:nvPicPr>
        <p:blipFill>
          <a:blip r:embed="rId5"/>
          <a:stretch>
            <a:fillRect/>
          </a:stretch>
        </p:blipFill>
        <p:spPr>
          <a:xfrm>
            <a:off x="5632771" y="2542766"/>
            <a:ext cx="6123359" cy="388700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D17E4A3-4969-F14E-8667-02775CE96F36}"/>
                  </a:ext>
                </a:extLst>
              </p:cNvPr>
              <p:cNvSpPr/>
              <p:nvPr/>
            </p:nvSpPr>
            <p:spPr>
              <a:xfrm>
                <a:off x="584199" y="4098572"/>
                <a:ext cx="4677913" cy="775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i="1" smtClean="0">
                        <a:solidFill>
                          <a:schemeClr val="tx1"/>
                        </a:solidFill>
                        <a:latin typeface="Cambria Math" panose="02040503050406030204" pitchFamily="18" charset="0"/>
                      </a:rPr>
                      <m:t>𝑛</m:t>
                    </m:r>
                  </m:oMath>
                </a14:m>
                <a:r>
                  <a:rPr lang="ru-RU" sz="2000" dirty="0">
                    <a:solidFill>
                      <a:schemeClr val="tx1"/>
                    </a:solidFill>
                  </a:rPr>
                  <a:t> – число степеней свободы</a:t>
                </a:r>
              </a:p>
            </p:txBody>
          </p:sp>
        </mc:Choice>
        <mc:Fallback xmlns="">
          <p:sp>
            <p:nvSpPr>
              <p:cNvPr id="7" name="Rectangle 6">
                <a:extLst>
                  <a:ext uri="{FF2B5EF4-FFF2-40B4-BE49-F238E27FC236}">
                    <a16:creationId xmlns:a16="http://schemas.microsoft.com/office/drawing/2014/main" id="{6D17E4A3-4969-F14E-8667-02775CE96F36}"/>
                  </a:ext>
                </a:extLst>
              </p:cNvPr>
              <p:cNvSpPr>
                <a:spLocks noRot="1" noChangeAspect="1" noMove="1" noResize="1" noEditPoints="1" noAdjustHandles="1" noChangeArrowheads="1" noChangeShapeType="1" noTextEdit="1"/>
              </p:cNvSpPr>
              <p:nvPr/>
            </p:nvSpPr>
            <p:spPr>
              <a:xfrm>
                <a:off x="584199" y="4098572"/>
                <a:ext cx="4677913" cy="775389"/>
              </a:xfrm>
              <a:prstGeom prst="rect">
                <a:avLst/>
              </a:prstGeom>
              <a:blipFill>
                <a:blip r:embed="rId6"/>
                <a:stretch>
                  <a:fillRect/>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1334476224"/>
      </p:ext>
    </p:extLst>
  </p:cSld>
  <p:clrMapOvr>
    <a:masterClrMapping/>
  </p:clrMapOvr>
  <mc:AlternateContent xmlns:mc="http://schemas.openxmlformats.org/markup-compatibility/2006" xmlns:p14="http://schemas.microsoft.com/office/powerpoint/2010/main">
    <mc:Choice Requires="p14">
      <p:transition spd="slow" p14:dur="2000" advTm="408"/>
    </mc:Choice>
    <mc:Fallback xmlns="">
      <p:transition spd="slow" advTm="40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27D9D8-02F4-5748-82E0-43E6016D2147}"/>
                  </a:ext>
                </a:extLst>
              </p:cNvPr>
              <p:cNvSpPr>
                <a:spLocks noGrp="1"/>
              </p:cNvSpPr>
              <p:nvPr>
                <p:ph idx="1"/>
              </p:nvPr>
            </p:nvSpPr>
            <p:spPr>
              <a:xfrm>
                <a:off x="719668" y="2588433"/>
                <a:ext cx="6042285" cy="3795669"/>
              </a:xfrm>
            </p:spPr>
            <p:txBody>
              <a:bodyPr>
                <a:noAutofit/>
              </a:bodyPr>
              <a:lstStyle/>
              <a:p>
                <a14:m>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0</m:t>
                        </m:r>
                      </m:sub>
                    </m:sSub>
                    <m:r>
                      <a:rPr lang="en-US" sz="2600" i="1">
                        <a:latin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1</m:t>
                        </m:r>
                      </m:sub>
                    </m:sSub>
                    <m:r>
                      <a:rPr lang="en-US" sz="2600" i="1">
                        <a:latin typeface="Cambria Math" panose="02040503050406030204" pitchFamily="18" charset="0"/>
                      </a:rPr>
                      <m:t>, …, </m:t>
                    </m:r>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𝑛</m:t>
                        </m:r>
                      </m:sub>
                    </m:sSub>
                    <m:r>
                      <a:rPr lang="en-US" sz="2600" i="1">
                        <a:latin typeface="Cambria Math" panose="02040503050406030204" pitchFamily="18" charset="0"/>
                      </a:rPr>
                      <m:t> − </m:t>
                    </m:r>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𝑖</m:t>
                        </m:r>
                      </m:sub>
                    </m:sSub>
                    <m:r>
                      <a:rPr lang="en-US" sz="2600" i="1">
                        <a:latin typeface="Cambria Math" panose="02040503050406030204" pitchFamily="18" charset="0"/>
                      </a:rPr>
                      <m:t> </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rPr>
                      <m:t> </m:t>
                    </m:r>
                    <m:r>
                      <a:rPr lang="en-US" sz="2600" i="1">
                        <a:latin typeface="Cambria Math" panose="02040503050406030204" pitchFamily="18" charset="0"/>
                      </a:rPr>
                      <m:t>𝑁</m:t>
                    </m:r>
                    <m:d>
                      <m:dPr>
                        <m:ctrlPr>
                          <a:rPr lang="en-US" sz="2600" i="1">
                            <a:latin typeface="Cambria Math" panose="02040503050406030204" pitchFamily="18" charset="0"/>
                          </a:rPr>
                        </m:ctrlPr>
                      </m:dPr>
                      <m:e>
                        <m:r>
                          <a:rPr lang="en-US" sz="2600" i="1">
                            <a:latin typeface="Cambria Math" panose="02040503050406030204" pitchFamily="18" charset="0"/>
                          </a:rPr>
                          <m:t>0;1</m:t>
                        </m:r>
                      </m:e>
                    </m:d>
                  </m:oMath>
                </a14:m>
                <a:endParaRPr lang="en-US" sz="2600"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𝑖</m:t>
                                    </m:r>
                                  </m:sub>
                                  <m:sup>
                                    <m:r>
                                      <a:rPr lang="en-US" i="1">
                                        <a:latin typeface="Cambria Math" panose="02040503050406030204" pitchFamily="18" charset="0"/>
                                      </a:rPr>
                                      <m:t>2</m:t>
                                    </m:r>
                                  </m:sup>
                                </m:sSubSup>
                              </m:e>
                            </m:nary>
                          </m:e>
                        </m:rad>
                      </m:den>
                    </m:f>
                  </m:oMath>
                </a14:m>
                <a:endParaRPr lang="ru-RU" sz="2600" i="1" dirty="0">
                  <a:latin typeface="Cambria Math" panose="02040503050406030204" pitchFamily="18" charset="0"/>
                </a:endParaRPr>
              </a:p>
              <a:p>
                <a:pPr marL="0" indent="0">
                  <a:buNone/>
                </a:pPr>
                <a:endParaRPr lang="en-US" sz="2600" i="1" dirty="0">
                  <a:latin typeface="Cambria Math" panose="02040503050406030204" pitchFamily="18" charset="0"/>
                </a:endParaRPr>
              </a:p>
              <a:p>
                <a:pPr marL="0" indent="0">
                  <a:buNone/>
                </a:pPr>
                <a:endParaRPr lang="en-US" sz="2600" i="1" dirty="0">
                  <a:latin typeface="Cambria Math" panose="02040503050406030204" pitchFamily="18" charset="0"/>
                </a:endParaRPr>
              </a:p>
              <a:p>
                <a14:m>
                  <m:oMath xmlns:m="http://schemas.openxmlformats.org/officeDocument/2006/math">
                    <m:r>
                      <a:rPr lang="en-US" sz="2600" i="1">
                        <a:latin typeface="Cambria Math" panose="02040503050406030204" pitchFamily="18" charset="0"/>
                      </a:rPr>
                      <m:t>𝐸</m:t>
                    </m:r>
                    <m:d>
                      <m:dPr>
                        <m:ctrlPr>
                          <a:rPr lang="en-US" sz="2600" i="1">
                            <a:latin typeface="Cambria Math" panose="02040503050406030204" pitchFamily="18" charset="0"/>
                          </a:rPr>
                        </m:ctrlPr>
                      </m:dPr>
                      <m:e>
                        <m:r>
                          <a:rPr lang="en-US" sz="2600" i="1">
                            <a:latin typeface="Cambria Math" panose="02040503050406030204" pitchFamily="18" charset="0"/>
                          </a:rPr>
                          <m:t>𝑇</m:t>
                        </m:r>
                      </m:e>
                    </m:d>
                    <m:r>
                      <a:rPr lang="en-US" sz="2600" i="1">
                        <a:latin typeface="Cambria Math" panose="02040503050406030204" pitchFamily="18" charset="0"/>
                      </a:rPr>
                      <m:t>=0</m:t>
                    </m:r>
                  </m:oMath>
                </a14:m>
                <a:endParaRPr lang="en-US" sz="2600" dirty="0"/>
              </a:p>
              <a:p>
                <a14:m>
                  <m:oMath xmlns:m="http://schemas.openxmlformats.org/officeDocument/2006/math">
                    <m:r>
                      <a:rPr lang="en-US" sz="2600" b="0" i="1" smtClean="0">
                        <a:latin typeface="Cambria Math" panose="02040503050406030204" pitchFamily="18" charset="0"/>
                      </a:rPr>
                      <m:t>𝑉𝑎𝑟</m:t>
                    </m:r>
                    <m:d>
                      <m:dPr>
                        <m:ctrlPr>
                          <a:rPr lang="en-US" sz="2600" i="1">
                            <a:latin typeface="Cambria Math" panose="02040503050406030204" pitchFamily="18" charset="0"/>
                          </a:rPr>
                        </m:ctrlPr>
                      </m:dPr>
                      <m:e>
                        <m:r>
                          <a:rPr lang="en-US" sz="2600" i="1">
                            <a:latin typeface="Cambria Math" panose="02040503050406030204" pitchFamily="18" charset="0"/>
                          </a:rPr>
                          <m:t>𝑇</m:t>
                        </m:r>
                      </m:e>
                    </m:d>
                    <m:r>
                      <a:rPr lang="en-US" sz="2600" i="1">
                        <a:latin typeface="Cambria Math" panose="02040503050406030204" pitchFamily="18" charset="0"/>
                      </a:rPr>
                      <m:t>= </m:t>
                    </m:r>
                    <m:f>
                      <m:fPr>
                        <m:ctrlPr>
                          <a:rPr lang="en-US" sz="2600" i="1">
                            <a:latin typeface="Cambria Math" panose="02040503050406030204" pitchFamily="18" charset="0"/>
                          </a:rPr>
                        </m:ctrlPr>
                      </m:fPr>
                      <m:num>
                        <m:r>
                          <a:rPr lang="en-US" sz="2600" i="1">
                            <a:latin typeface="Cambria Math" panose="02040503050406030204" pitchFamily="18" charset="0"/>
                          </a:rPr>
                          <m:t>𝑛</m:t>
                        </m:r>
                      </m:num>
                      <m:den>
                        <m:r>
                          <a:rPr lang="en-US" sz="2600" i="1">
                            <a:latin typeface="Cambria Math" panose="02040503050406030204" pitchFamily="18" charset="0"/>
                          </a:rPr>
                          <m:t>𝑛</m:t>
                        </m:r>
                        <m:r>
                          <a:rPr lang="en-US" sz="2600" i="1">
                            <a:latin typeface="Cambria Math" panose="02040503050406030204" pitchFamily="18" charset="0"/>
                          </a:rPr>
                          <m:t> −2</m:t>
                        </m:r>
                      </m:den>
                    </m:f>
                    <m:r>
                      <a:rPr lang="en-US" sz="2600">
                        <a:latin typeface="Cambria Math" panose="02040503050406030204" pitchFamily="18" charset="0"/>
                      </a:rPr>
                      <m:t>, </m:t>
                    </m:r>
                    <m:r>
                      <m:rPr>
                        <m:sty m:val="p"/>
                      </m:rPr>
                      <a:rPr lang="en-US" sz="2600">
                        <a:latin typeface="Cambria Math" panose="02040503050406030204" pitchFamily="18" charset="0"/>
                      </a:rPr>
                      <m:t>n</m:t>
                    </m:r>
                    <m:r>
                      <a:rPr lang="en-US" sz="2600" i="1">
                        <a:latin typeface="Cambria Math" panose="02040503050406030204" pitchFamily="18" charset="0"/>
                        <a:ea typeface="Cambria Math" panose="02040503050406030204" pitchFamily="18" charset="0"/>
                      </a:rPr>
                      <m:t>&gt;2</m:t>
                    </m:r>
                  </m:oMath>
                </a14:m>
                <a:endParaRPr lang="ru-RU" sz="2600" dirty="0"/>
              </a:p>
            </p:txBody>
          </p:sp>
        </mc:Choice>
        <mc:Fallback xmlns="">
          <p:sp>
            <p:nvSpPr>
              <p:cNvPr id="3" name="Content Placeholder 2">
                <a:extLst>
                  <a:ext uri="{FF2B5EF4-FFF2-40B4-BE49-F238E27FC236}">
                    <a16:creationId xmlns:a16="http://schemas.microsoft.com/office/drawing/2014/main" id="{1A27D9D8-02F4-5748-82E0-43E6016D2147}"/>
                  </a:ext>
                </a:extLst>
              </p:cNvPr>
              <p:cNvSpPr>
                <a:spLocks noGrp="1" noRot="1" noChangeAspect="1" noMove="1" noResize="1" noEditPoints="1" noAdjustHandles="1" noChangeArrowheads="1" noChangeShapeType="1" noTextEdit="1"/>
              </p:cNvSpPr>
              <p:nvPr>
                <p:ph idx="1"/>
              </p:nvPr>
            </p:nvSpPr>
            <p:spPr>
              <a:xfrm>
                <a:off x="719668" y="2588433"/>
                <a:ext cx="6042285" cy="3795669"/>
              </a:xfrm>
              <a:blipFill>
                <a:blip r:embed="rId2"/>
                <a:stretch>
                  <a:fillRect l="-1681" t="-2676"/>
                </a:stretch>
              </a:blipFill>
            </p:spPr>
            <p:txBody>
              <a:bodyPr/>
              <a:lstStyle/>
              <a:p>
                <a:r>
                  <a:rPr lang="ru-RU">
                    <a:noFill/>
                  </a:rPr>
                  <a:t> </a:t>
                </a:r>
              </a:p>
            </p:txBody>
          </p:sp>
        </mc:Fallback>
      </mc:AlternateContent>
      <p:sp>
        <p:nvSpPr>
          <p:cNvPr id="5" name="Rectangle 4">
            <a:extLst>
              <a:ext uri="{FF2B5EF4-FFF2-40B4-BE49-F238E27FC236}">
                <a16:creationId xmlns:a16="http://schemas.microsoft.com/office/drawing/2014/main" id="{B9177804-38BC-404B-84CA-4C0CED9D6482}"/>
              </a:ext>
            </a:extLst>
          </p:cNvPr>
          <p:cNvSpPr/>
          <p:nvPr/>
        </p:nvSpPr>
        <p:spPr>
          <a:xfrm>
            <a:off x="838200" y="1414172"/>
            <a:ext cx="10515600" cy="7751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i="1" dirty="0">
                <a:latin typeface="+mj-lt"/>
                <a:ea typeface="Cambria Math" panose="02040503050406030204" pitchFamily="18" charset="0"/>
              </a:rPr>
              <a:t>Искусственно созданное распределение для анализа малых выборок.</a:t>
            </a:r>
            <a:endParaRPr lang="en-US" sz="2000" i="1" dirty="0">
              <a:latin typeface="+mj-lt"/>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12EB9-B097-EE46-AD02-21EF818809D5}"/>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latin typeface="+mj-lt"/>
                  </a:rPr>
                  <a:t>Распределение Стьюдента: </a:t>
                </a:r>
                <a14:m>
                  <m:oMath xmlns:m="http://schemas.openxmlformats.org/officeDocument/2006/math">
                    <m:r>
                      <a:rPr lang="en-US" sz="4000" i="1">
                        <a:latin typeface="Cambria Math" panose="02040503050406030204" pitchFamily="18" charset="0"/>
                      </a:rPr>
                      <m:t> </m:t>
                    </m:r>
                    <m:r>
                      <a:rPr lang="en-US" sz="4000" i="1">
                        <a:latin typeface="Cambria Math" panose="02040503050406030204" pitchFamily="18" charset="0"/>
                      </a:rPr>
                      <m:t>𝑇</m:t>
                    </m:r>
                    <m:r>
                      <a:rPr lang="en-US" sz="4000" i="1">
                        <a:latin typeface="Cambria Math" panose="02040503050406030204" pitchFamily="18" charset="0"/>
                      </a:rPr>
                      <m:t> ~ </m:t>
                    </m:r>
                    <m:r>
                      <a:rPr lang="en-US" sz="4000" i="1">
                        <a:latin typeface="Cambria Math" panose="02040503050406030204" pitchFamily="18" charset="0"/>
                        <a:ea typeface="Cambria Math" panose="02040503050406030204" pitchFamily="18" charset="0"/>
                      </a:rPr>
                      <m:t>𝑡</m:t>
                    </m:r>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𝑛</m:t>
                    </m:r>
                    <m:r>
                      <a:rPr lang="en-US" sz="4000" i="1">
                        <a:latin typeface="Cambria Math" panose="02040503050406030204" pitchFamily="18" charset="0"/>
                        <a:ea typeface="Cambria Math" panose="02040503050406030204" pitchFamily="18" charset="0"/>
                      </a:rPr>
                      <m:t>)</m:t>
                    </m:r>
                  </m:oMath>
                </a14:m>
                <a:r>
                  <a:rPr lang="ru-RU" sz="4000" dirty="0">
                    <a:latin typeface="+mj-lt"/>
                  </a:rPr>
                  <a:t> </a:t>
                </a:r>
                <a:endParaRPr lang="ru-RU" sz="4000" dirty="0">
                  <a:solidFill>
                    <a:schemeClr val="bg1"/>
                  </a:solidFill>
                  <a:latin typeface="+mj-lt"/>
                </a:endParaRPr>
              </a:p>
            </p:txBody>
          </p:sp>
        </mc:Choice>
        <mc:Fallback xmlns="">
          <p:sp>
            <p:nvSpPr>
              <p:cNvPr id="10" name="Rectangle 9">
                <a:extLst>
                  <a:ext uri="{FF2B5EF4-FFF2-40B4-BE49-F238E27FC236}">
                    <a16:creationId xmlns:a16="http://schemas.microsoft.com/office/drawing/2014/main" id="{76112EB9-B097-EE46-AD02-21EF818809D5}"/>
                  </a:ext>
                </a:extLst>
              </p:cNvPr>
              <p:cNvSpPr>
                <a:spLocks noRot="1" noChangeAspect="1" noMove="1" noResize="1" noEditPoints="1" noAdjustHandles="1" noChangeArrowheads="1" noChangeShapeType="1" noTextEdit="1"/>
              </p:cNvSpPr>
              <p:nvPr/>
            </p:nvSpPr>
            <p:spPr>
              <a:xfrm>
                <a:off x="0" y="0"/>
                <a:ext cx="12192000" cy="1324800"/>
              </a:xfrm>
              <a:prstGeom prst="rect">
                <a:avLst/>
              </a:prstGeom>
              <a:blipFill>
                <a:blip r:embed="rId3"/>
                <a:stretch>
                  <a:fillRect/>
                </a:stretch>
              </a:blipFill>
              <a:ln>
                <a:noFill/>
              </a:ln>
            </p:spPr>
            <p:txBody>
              <a:bodyPr/>
              <a:lstStyle/>
              <a:p>
                <a:r>
                  <a:rPr lang="ru-RU">
                    <a:noFill/>
                  </a:rPr>
                  <a:t> </a:t>
                </a:r>
              </a:p>
            </p:txBody>
          </p:sp>
        </mc:Fallback>
      </mc:AlternateContent>
      <p:pic>
        <p:nvPicPr>
          <p:cNvPr id="6" name="Рисунок 3">
            <a:extLst>
              <a:ext uri="{FF2B5EF4-FFF2-40B4-BE49-F238E27FC236}">
                <a16:creationId xmlns:a16="http://schemas.microsoft.com/office/drawing/2014/main" id="{D42484FB-47B0-C44D-B16D-FED8D47178E1}"/>
              </a:ext>
            </a:extLst>
          </p:cNvPr>
          <p:cNvPicPr>
            <a:picLocks noChangeAspect="1"/>
          </p:cNvPicPr>
          <p:nvPr/>
        </p:nvPicPr>
        <p:blipFill>
          <a:blip r:embed="rId4"/>
          <a:stretch>
            <a:fillRect/>
          </a:stretch>
        </p:blipFill>
        <p:spPr>
          <a:xfrm>
            <a:off x="5514239" y="2542766"/>
            <a:ext cx="6123359" cy="3887001"/>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C4F028B-5C31-2A46-AABB-FC5429A1C8F3}"/>
                  </a:ext>
                </a:extLst>
              </p:cNvPr>
              <p:cNvSpPr/>
              <p:nvPr/>
            </p:nvSpPr>
            <p:spPr>
              <a:xfrm>
                <a:off x="638594" y="4150330"/>
                <a:ext cx="4677913" cy="775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i="1" smtClean="0">
                        <a:solidFill>
                          <a:schemeClr val="tx1"/>
                        </a:solidFill>
                        <a:latin typeface="Cambria Math" panose="02040503050406030204" pitchFamily="18" charset="0"/>
                      </a:rPr>
                      <m:t>𝑛</m:t>
                    </m:r>
                  </m:oMath>
                </a14:m>
                <a:r>
                  <a:rPr lang="ru-RU" sz="2000" dirty="0">
                    <a:solidFill>
                      <a:schemeClr val="tx1"/>
                    </a:solidFill>
                  </a:rPr>
                  <a:t> – число степеней свободы</a:t>
                </a:r>
              </a:p>
            </p:txBody>
          </p:sp>
        </mc:Choice>
        <mc:Fallback xmlns="">
          <p:sp>
            <p:nvSpPr>
              <p:cNvPr id="7" name="Rectangle 6">
                <a:extLst>
                  <a:ext uri="{FF2B5EF4-FFF2-40B4-BE49-F238E27FC236}">
                    <a16:creationId xmlns:a16="http://schemas.microsoft.com/office/drawing/2014/main" id="{5C4F028B-5C31-2A46-AABB-FC5429A1C8F3}"/>
                  </a:ext>
                </a:extLst>
              </p:cNvPr>
              <p:cNvSpPr>
                <a:spLocks noRot="1" noChangeAspect="1" noMove="1" noResize="1" noEditPoints="1" noAdjustHandles="1" noChangeArrowheads="1" noChangeShapeType="1" noTextEdit="1"/>
              </p:cNvSpPr>
              <p:nvPr/>
            </p:nvSpPr>
            <p:spPr>
              <a:xfrm>
                <a:off x="638594" y="4150330"/>
                <a:ext cx="4677913" cy="775389"/>
              </a:xfrm>
              <a:prstGeom prst="rect">
                <a:avLst/>
              </a:prstGeom>
              <a:blipFill>
                <a:blip r:embed="rId5"/>
                <a:stretch>
                  <a:fillRect/>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3421467952"/>
      </p:ext>
    </p:extLst>
  </p:cSld>
  <p:clrMapOvr>
    <a:masterClrMapping/>
  </p:clrMapOvr>
  <mc:AlternateContent xmlns:mc="http://schemas.openxmlformats.org/markup-compatibility/2006" xmlns:p14="http://schemas.microsoft.com/office/powerpoint/2010/main">
    <mc:Choice Requires="p14">
      <p:transition spd="slow" p14:dur="2000" advTm="281"/>
    </mc:Choice>
    <mc:Fallback xmlns="">
      <p:transition spd="slow" advTm="28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87079C-B2BF-FC47-ABBA-FE8B633DD2AC}"/>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Распределения в </a:t>
            </a:r>
            <a:r>
              <a:rPr lang="en-US" sz="4000" dirty="0">
                <a:solidFill>
                  <a:schemeClr val="bg1"/>
                </a:solidFill>
                <a:latin typeface="+mj-lt"/>
              </a:rPr>
              <a:t>R</a:t>
            </a:r>
            <a:endParaRPr lang="ru-RU" sz="4000" dirty="0">
              <a:solidFill>
                <a:schemeClr val="bg1"/>
              </a:solidFill>
              <a:latin typeface="+mj-lt"/>
            </a:endParaRPr>
          </a:p>
        </p:txBody>
      </p:sp>
      <p:graphicFrame>
        <p:nvGraphicFramePr>
          <p:cNvPr id="2" name="Таблица 1">
            <a:extLst>
              <a:ext uri="{FF2B5EF4-FFF2-40B4-BE49-F238E27FC236}">
                <a16:creationId xmlns:a16="http://schemas.microsoft.com/office/drawing/2014/main" id="{FE16A4D0-9C9D-4274-A629-DABA3B458641}"/>
              </a:ext>
            </a:extLst>
          </p:cNvPr>
          <p:cNvGraphicFramePr>
            <a:graphicFrameLocks noGrp="1"/>
          </p:cNvGraphicFramePr>
          <p:nvPr>
            <p:extLst>
              <p:ext uri="{D42A27DB-BD31-4B8C-83A1-F6EECF244321}">
                <p14:modId xmlns:p14="http://schemas.microsoft.com/office/powerpoint/2010/main" val="1443599730"/>
              </p:ext>
            </p:extLst>
          </p:nvPr>
        </p:nvGraphicFramePr>
        <p:xfrm>
          <a:off x="1007400" y="2510986"/>
          <a:ext cx="10177200" cy="2987768"/>
        </p:xfrm>
        <a:graphic>
          <a:graphicData uri="http://schemas.openxmlformats.org/drawingml/2006/table">
            <a:tbl>
              <a:tblPr firstRow="1" bandRow="1">
                <a:tableStyleId>{5940675A-B579-460E-94D1-54222C63F5DA}</a:tableStyleId>
              </a:tblPr>
              <a:tblGrid>
                <a:gridCol w="5088600">
                  <a:extLst>
                    <a:ext uri="{9D8B030D-6E8A-4147-A177-3AD203B41FA5}">
                      <a16:colId xmlns:a16="http://schemas.microsoft.com/office/drawing/2014/main" val="2726701570"/>
                    </a:ext>
                  </a:extLst>
                </a:gridCol>
                <a:gridCol w="5088600">
                  <a:extLst>
                    <a:ext uri="{9D8B030D-6E8A-4147-A177-3AD203B41FA5}">
                      <a16:colId xmlns:a16="http://schemas.microsoft.com/office/drawing/2014/main" val="2362748941"/>
                    </a:ext>
                  </a:extLst>
                </a:gridCol>
              </a:tblGrid>
              <a:tr h="746942">
                <a:tc>
                  <a:txBody>
                    <a:bodyPr/>
                    <a:lstStyle/>
                    <a:p>
                      <a:pPr algn="ctr"/>
                      <a:r>
                        <a:rPr lang="ru-RU" sz="2000" b="1" dirty="0">
                          <a:solidFill>
                            <a:schemeClr val="bg1"/>
                          </a:solidFill>
                          <a:latin typeface="+mj-lt"/>
                        </a:rPr>
                        <a:t>Распределение</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b="1" dirty="0">
                          <a:solidFill>
                            <a:schemeClr val="bg1"/>
                          </a:solidFill>
                        </a:rPr>
                        <a:t>Обозначение в </a:t>
                      </a:r>
                      <a:r>
                        <a:rPr lang="en-US" sz="2000" b="1" dirty="0">
                          <a:solidFill>
                            <a:schemeClr val="bg1"/>
                          </a:solidFill>
                        </a:rPr>
                        <a:t>R</a:t>
                      </a:r>
                      <a:endParaRPr lang="ru-RU" sz="2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3310896605"/>
                  </a:ext>
                </a:extLst>
              </a:tr>
              <a:tr h="746942">
                <a:tc>
                  <a:txBody>
                    <a:bodyPr/>
                    <a:lstStyle/>
                    <a:p>
                      <a:pPr algn="ctr"/>
                      <a:r>
                        <a:rPr lang="ru-RU" sz="2000" dirty="0"/>
                        <a:t>Нормальное</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2000" dirty="0">
                          <a:latin typeface="Courier" pitchFamily="2" charset="0"/>
                        </a:rPr>
                        <a:t>norm</a:t>
                      </a:r>
                      <a:endParaRPr lang="ru-RU"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22636428"/>
                  </a:ext>
                </a:extLst>
              </a:tr>
              <a:tr h="746942">
                <a:tc>
                  <a:txBody>
                    <a:bodyPr/>
                    <a:lstStyle/>
                    <a:p>
                      <a:pPr algn="ctr"/>
                      <a:r>
                        <a:rPr lang="ru-RU" sz="2000" dirty="0"/>
                        <a:t>Хи-квадрат</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2000" dirty="0" err="1">
                          <a:latin typeface="Courier" pitchFamily="2" charset="0"/>
                        </a:rPr>
                        <a:t>chisq</a:t>
                      </a:r>
                      <a:endParaRPr lang="ru-RU"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36902207"/>
                  </a:ext>
                </a:extLst>
              </a:tr>
              <a:tr h="746942">
                <a:tc>
                  <a:txBody>
                    <a:bodyPr/>
                    <a:lstStyle/>
                    <a:p>
                      <a:pPr algn="ctr"/>
                      <a:r>
                        <a:rPr lang="ru-RU" sz="2000" dirty="0"/>
                        <a:t>Стьюдента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US" sz="2000" dirty="0">
                          <a:latin typeface="Courier" pitchFamily="2" charset="0"/>
                        </a:rPr>
                        <a:t>t</a:t>
                      </a:r>
                      <a:endParaRPr lang="ru-RU"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183705427"/>
                  </a:ext>
                </a:extLst>
              </a:tr>
            </a:tbl>
          </a:graphicData>
        </a:graphic>
      </p:graphicFrame>
    </p:spTree>
    <p:extLst>
      <p:ext uri="{BB962C8B-B14F-4D97-AF65-F5344CB8AC3E}">
        <p14:creationId xmlns:p14="http://schemas.microsoft.com/office/powerpoint/2010/main" val="909825840"/>
      </p:ext>
    </p:extLst>
  </p:cSld>
  <p:clrMapOvr>
    <a:masterClrMapping/>
  </p:clrMapOvr>
  <mc:AlternateContent xmlns:mc="http://schemas.openxmlformats.org/markup-compatibility/2006" xmlns:p14="http://schemas.microsoft.com/office/powerpoint/2010/main">
    <mc:Choice Requires="p14">
      <p:transition spd="slow" p14:dur="2000" advTm="261"/>
    </mc:Choice>
    <mc:Fallback xmlns="">
      <p:transition spd="slow" advTm="26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3288948044"/>
                  </p:ext>
                </p:extLst>
              </p:nvPr>
            </p:nvGraphicFramePr>
            <p:xfrm>
              <a:off x="1007400" y="1869699"/>
              <a:ext cx="10177200" cy="4506087"/>
            </p:xfrm>
            <a:graphic>
              <a:graphicData uri="http://schemas.openxmlformats.org/drawingml/2006/table">
                <a:tbl>
                  <a:tblPr firstRow="1" bandRow="1">
                    <a:tableStyleId>{5C22544A-7EE6-4342-B048-85BDC9FD1C3A}</a:tableStyleId>
                  </a:tblPr>
                  <a:tblGrid>
                    <a:gridCol w="5088600">
                      <a:extLst>
                        <a:ext uri="{9D8B030D-6E8A-4147-A177-3AD203B41FA5}">
                          <a16:colId xmlns:a16="http://schemas.microsoft.com/office/drawing/2014/main" val="701886647"/>
                        </a:ext>
                      </a:extLst>
                    </a:gridCol>
                    <a:gridCol w="5088600">
                      <a:extLst>
                        <a:ext uri="{9D8B030D-6E8A-4147-A177-3AD203B41FA5}">
                          <a16:colId xmlns:a16="http://schemas.microsoft.com/office/drawing/2014/main" val="192147924"/>
                        </a:ext>
                      </a:extLst>
                    </a:gridCol>
                  </a:tblGrid>
                  <a:tr h="384331">
                    <a:tc>
                      <a:txBody>
                        <a:bodyPr/>
                        <a:lstStyle/>
                        <a:p>
                          <a:pPr algn="ctr"/>
                          <a:r>
                            <a:rPr lang="ru-RU" sz="1800" dirty="0">
                              <a:latin typeface="+mj-lt"/>
                            </a:rPr>
                            <a:t>Определение</a:t>
                          </a:r>
                        </a:p>
                      </a:txBody>
                      <a:tcPr marL="80251" marR="80251" marT="40125" marB="401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1800" dirty="0">
                              <a:latin typeface="+mj-lt"/>
                            </a:rPr>
                            <a:t>Реализация в </a:t>
                          </a:r>
                          <a:r>
                            <a:rPr lang="en-US" sz="1800" dirty="0">
                              <a:latin typeface="+mj-lt"/>
                            </a:rPr>
                            <a:t>R</a:t>
                          </a:r>
                          <a:endParaRPr lang="ru-RU" sz="1800" dirty="0">
                            <a:latin typeface="+mj-lt"/>
                          </a:endParaRPr>
                        </a:p>
                      </a:txBody>
                      <a:tcPr marL="80251" marR="80251" marT="40125" marB="401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9453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2500"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100" b="0" i="1" smtClean="0">
                                    <a:latin typeface="Cambria Math" panose="02040503050406030204" pitchFamily="18" charset="0"/>
                                  </a:rPr>
                                  <m:t>𝑥</m:t>
                                </m:r>
                                <m:r>
                                  <a:rPr lang="ru-RU" sz="2100" b="0" i="1" smtClean="0">
                                    <a:latin typeface="Cambria Math" panose="02040503050406030204" pitchFamily="18" charset="0"/>
                                  </a:rPr>
                                  <m:t>:</m:t>
                                </m:r>
                                <m:r>
                                  <a:rPr lang="en-US" sz="2100" b="0" i="1" smtClean="0">
                                    <a:latin typeface="Cambria Math" panose="02040503050406030204" pitchFamily="18" charset="0"/>
                                  </a:rPr>
                                  <m:t> </m:t>
                                </m:r>
                                <m:r>
                                  <a:rPr lang="ru-RU" sz="2100" b="0" i="1" smtClean="0">
                                    <a:latin typeface="Cambria Math" panose="02040503050406030204" pitchFamily="18" charset="0"/>
                                  </a:rPr>
                                  <m:t> </m:t>
                                </m:r>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𝑋</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𝑥</m:t>
                                    </m:r>
                                  </m:e>
                                </m:d>
                                <m:r>
                                  <a:rPr lang="en-US" sz="2100" b="0" i="1" smtClean="0">
                                    <a:latin typeface="Cambria Math" panose="02040503050406030204" pitchFamily="18" charset="0"/>
                                    <a:ea typeface="Cambria Math" panose="02040503050406030204" pitchFamily="18" charset="0"/>
                                  </a:rPr>
                                  <m:t>≥</m:t>
                                </m:r>
                                <m:r>
                                  <a:rPr lang="ru-RU" sz="2100" b="0" i="0" smtClean="0">
                                    <a:latin typeface="Cambria Math" panose="02040503050406030204" pitchFamily="18" charset="0"/>
                                    <a:ea typeface="Cambria Math" panose="02040503050406030204" pitchFamily="18" charset="0"/>
                                  </a:rPr>
                                  <m:t>0</m:t>
                                </m:r>
                                <m:r>
                                  <a:rPr lang="en-US" sz="2100" b="0" i="0" smtClean="0">
                                    <a:latin typeface="Cambria Math" panose="02040503050406030204" pitchFamily="18" charset="0"/>
                                    <a:ea typeface="Cambria Math" panose="02040503050406030204" pitchFamily="18" charset="0"/>
                                  </a:rPr>
                                  <m:t>.5,</m:t>
                                </m:r>
                                <m:r>
                                  <a:rPr lang="en-US" sz="2100" b="0" i="1" smtClean="0">
                                    <a:latin typeface="Cambria Math" panose="02040503050406030204" pitchFamily="18" charset="0"/>
                                    <a:ea typeface="Cambria Math" panose="02040503050406030204" pitchFamily="18" charset="0"/>
                                  </a:rPr>
                                  <m:t> </m:t>
                                </m:r>
                                <m:r>
                                  <a:rPr lang="ru-RU" sz="2100" b="0" i="1" smtClean="0">
                                    <a:latin typeface="Cambria Math" panose="02040503050406030204" pitchFamily="18" charset="0"/>
                                    <a:ea typeface="Cambria Math" panose="02040503050406030204" pitchFamily="18" charset="0"/>
                                  </a:rPr>
                                  <m:t>       </m:t>
                                </m:r>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𝑋</m:t>
                                    </m:r>
                                    <m:r>
                                      <a:rPr lang="en-US" sz="210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𝑥</m:t>
                                    </m:r>
                                  </m:e>
                                </m:d>
                                <m:r>
                                  <a:rPr lang="en-US" sz="2100" i="1">
                                    <a:latin typeface="Cambria Math" panose="02040503050406030204" pitchFamily="18" charset="0"/>
                                    <a:ea typeface="Cambria Math" panose="02040503050406030204" pitchFamily="18" charset="0"/>
                                  </a:rPr>
                                  <m:t>≥</m:t>
                                </m:r>
                                <m:r>
                                  <a:rPr lang="en-US" sz="2100" b="0" i="0" smtClean="0">
                                    <a:latin typeface="Cambria Math" panose="02040503050406030204" pitchFamily="18" charset="0"/>
                                    <a:ea typeface="Cambria Math" panose="02040503050406030204" pitchFamily="18" charset="0"/>
                                  </a:rPr>
                                  <m:t>0.5.</m:t>
                                </m:r>
                                <m:r>
                                  <a:rPr lang="en-US" sz="2100">
                                    <a:latin typeface="Cambria Math" panose="02040503050406030204" pitchFamily="18" charset="0"/>
                                    <a:ea typeface="Cambria Math" panose="02040503050406030204" pitchFamily="18" charset="0"/>
                                  </a:rPr>
                                  <m:t> </m:t>
                                </m:r>
                              </m:oMath>
                            </m:oMathPara>
                          </a14:m>
                          <a:endParaRPr lang="ru-RU" sz="2100" dirty="0"/>
                        </a:p>
                        <a:p>
                          <a:endParaRPr lang="ru-RU" sz="2500" dirty="0"/>
                        </a:p>
                      </a:txBody>
                      <a:tcPr marL="80251" marR="80251" marT="40125" marB="40125"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sz="1600" dirty="0"/>
                        </a:p>
                      </a:txBody>
                      <a:tcPr marL="80251" marR="80251" marT="40125" marB="401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4121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100" b="0" i="1" smtClean="0">
                                  <a:latin typeface="Cambria Math" panose="02040503050406030204" pitchFamily="18" charset="0"/>
                                </a:rPr>
                                <m:t>𝑥</m:t>
                              </m:r>
                              <m:r>
                                <a:rPr lang="ru-RU" sz="2100" b="0" i="1" smtClean="0">
                                  <a:latin typeface="Cambria Math" panose="02040503050406030204" pitchFamily="18" charset="0"/>
                                </a:rPr>
                                <m:t>:</m:t>
                              </m:r>
                              <m:r>
                                <a:rPr lang="en-US" sz="2100" b="0" i="1" smtClean="0">
                                  <a:latin typeface="Cambria Math" panose="02040503050406030204" pitchFamily="18" charset="0"/>
                                </a:rPr>
                                <m:t> </m:t>
                              </m:r>
                              <m:func>
                                <m:funcPr>
                                  <m:ctrlPr>
                                    <a:rPr lang="en-US" sz="2100" b="0" i="1" smtClean="0">
                                      <a:latin typeface="Cambria Math" panose="02040503050406030204" pitchFamily="18" charset="0"/>
                                    </a:rPr>
                                  </m:ctrlPr>
                                </m:funcPr>
                                <m:fName>
                                  <m:limLow>
                                    <m:limLowPr>
                                      <m:ctrlPr>
                                        <a:rPr lang="en-US" sz="2100" b="0" i="1" smtClean="0">
                                          <a:latin typeface="Cambria Math" panose="02040503050406030204" pitchFamily="18" charset="0"/>
                                        </a:rPr>
                                      </m:ctrlPr>
                                    </m:limLowPr>
                                    <m:e>
                                      <m:r>
                                        <m:rPr>
                                          <m:sty m:val="p"/>
                                        </m:rPr>
                                        <a:rPr lang="en-US" sz="2100" b="0" i="0" smtClean="0">
                                          <a:latin typeface="Cambria Math" panose="02040503050406030204" pitchFamily="18" charset="0"/>
                                        </a:rPr>
                                        <m:t>max</m:t>
                                      </m:r>
                                    </m:e>
                                    <m:lim>
                                      <m:r>
                                        <a:rPr lang="en-US" sz="2100" b="0" i="1" smtClean="0">
                                          <a:latin typeface="Cambria Math" panose="02040503050406030204" pitchFamily="18" charset="0"/>
                                        </a:rPr>
                                        <m:t> </m:t>
                                      </m:r>
                                    </m:lim>
                                  </m:limLow>
                                </m:fName>
                                <m:e>
                                  <m:sSub>
                                    <m:sSubPr>
                                      <m:ctrlPr>
                                        <a:rPr lang="ru-RU" sz="2100" i="1" smtClean="0">
                                          <a:latin typeface="Cambria Math" panose="02040503050406030204" pitchFamily="18" charset="0"/>
                                        </a:rPr>
                                      </m:ctrlPr>
                                    </m:sSubPr>
                                    <m:e>
                                      <m:r>
                                        <a:rPr lang="en-US" sz="2100" i="1">
                                          <a:latin typeface="Cambria Math" panose="02040503050406030204" pitchFamily="18" charset="0"/>
                                        </a:rPr>
                                        <m:t>𝑓</m:t>
                                      </m:r>
                                    </m:e>
                                    <m:sub>
                                      <m:r>
                                        <a:rPr lang="en-US" sz="2100" i="1">
                                          <a:latin typeface="Cambria Math" panose="02040503050406030204" pitchFamily="18" charset="0"/>
                                        </a:rPr>
                                        <m:t>𝑋</m:t>
                                      </m:r>
                                    </m:sub>
                                  </m:sSub>
                                  <m:d>
                                    <m:dPr>
                                      <m:ctrlPr>
                                        <a:rPr lang="en-US" sz="2100" i="1">
                                          <a:latin typeface="Cambria Math" panose="02040503050406030204" pitchFamily="18" charset="0"/>
                                        </a:rPr>
                                      </m:ctrlPr>
                                    </m:dPr>
                                    <m:e>
                                      <m:r>
                                        <a:rPr lang="en-US" sz="2100" i="1">
                                          <a:latin typeface="Cambria Math" panose="02040503050406030204" pitchFamily="18" charset="0"/>
                                        </a:rPr>
                                        <m:t>𝑥</m:t>
                                      </m:r>
                                    </m:e>
                                  </m:d>
                                </m:e>
                              </m:func>
                            </m:oMath>
                          </a14:m>
                          <a:r>
                            <a:rPr lang="en-US" sz="1600" dirty="0"/>
                            <a:t>  </a:t>
                          </a:r>
                          <a:endParaRPr lang="ru-RU" sz="1600" dirty="0"/>
                        </a:p>
                      </a:txBody>
                      <a:tcPr marL="80251" marR="80251" marT="40125" marB="40125"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600" dirty="0"/>
                        </a:p>
                      </a:txBody>
                      <a:tcPr marL="80251" marR="80251" marT="40125" marB="401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764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dirty="0">
                            <a:solidFill>
                              <a:prstClr val="black"/>
                            </a:solidFill>
                            <a:ea typeface="Cambria Math" panose="02040503050406030204" pitchFamily="18" charset="0"/>
                          </a:endParaRPr>
                        </a:p>
                        <a:p>
                          <a:pPr algn="ctr"/>
                          <a:endParaRPr lang="ru-RU" sz="1600" dirty="0"/>
                        </a:p>
                      </a:txBody>
                      <a:tcPr marL="80251" marR="80251" marT="40125" marB="40125"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p>
                      </a:txBody>
                      <a:tcPr marL="80251" marR="80251" marT="40125" marB="401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Choice>
        <mc:Fallback xmlns="">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3288948044"/>
                  </p:ext>
                </p:extLst>
              </p:nvPr>
            </p:nvGraphicFramePr>
            <p:xfrm>
              <a:off x="1007400" y="1869699"/>
              <a:ext cx="10177200" cy="4506087"/>
            </p:xfrm>
            <a:graphic>
              <a:graphicData uri="http://schemas.openxmlformats.org/drawingml/2006/table">
                <a:tbl>
                  <a:tblPr firstRow="1" bandRow="1">
                    <a:tableStyleId>{5C22544A-7EE6-4342-B048-85BDC9FD1C3A}</a:tableStyleId>
                  </a:tblPr>
                  <a:tblGrid>
                    <a:gridCol w="5088600">
                      <a:extLst>
                        <a:ext uri="{9D8B030D-6E8A-4147-A177-3AD203B41FA5}">
                          <a16:colId xmlns:a16="http://schemas.microsoft.com/office/drawing/2014/main" val="701886647"/>
                        </a:ext>
                      </a:extLst>
                    </a:gridCol>
                    <a:gridCol w="5088600">
                      <a:extLst>
                        <a:ext uri="{9D8B030D-6E8A-4147-A177-3AD203B41FA5}">
                          <a16:colId xmlns:a16="http://schemas.microsoft.com/office/drawing/2014/main" val="192147924"/>
                        </a:ext>
                      </a:extLst>
                    </a:gridCol>
                  </a:tblGrid>
                  <a:tr h="384331">
                    <a:tc>
                      <a:txBody>
                        <a:bodyPr/>
                        <a:lstStyle/>
                        <a:p>
                          <a:pPr algn="ctr"/>
                          <a:r>
                            <a:rPr lang="ru-RU" sz="1800" dirty="0">
                              <a:latin typeface="+mj-lt"/>
                            </a:rPr>
                            <a:t>Определение</a:t>
                          </a:r>
                        </a:p>
                      </a:txBody>
                      <a:tcPr marL="80251" marR="80251" marT="40125" marB="401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1800" dirty="0">
                              <a:latin typeface="+mj-lt"/>
                            </a:rPr>
                            <a:t>Реализация в </a:t>
                          </a:r>
                          <a:r>
                            <a:rPr lang="en-US" sz="1800" dirty="0">
                              <a:latin typeface="+mj-lt"/>
                            </a:rPr>
                            <a:t>R</a:t>
                          </a:r>
                          <a:endParaRPr lang="ru-RU" sz="1800" dirty="0">
                            <a:latin typeface="+mj-lt"/>
                          </a:endParaRPr>
                        </a:p>
                      </a:txBody>
                      <a:tcPr marL="80251" marR="80251" marT="40125" marB="401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945363">
                    <a:tc>
                      <a:txBody>
                        <a:bodyPr/>
                        <a:lstStyle/>
                        <a:p>
                          <a:endParaRPr lang="ru-RU"/>
                        </a:p>
                      </a:txBody>
                      <a:tcPr marL="80251" marR="80251" marT="40125" marB="40125"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49" t="-20779" r="-100000" b="-111688"/>
                          </a:stretch>
                        </a:blipFill>
                      </a:tcPr>
                    </a:tc>
                    <a:tc>
                      <a:txBody>
                        <a:bodyPr/>
                        <a:lstStyle/>
                        <a:p>
                          <a:endParaRPr lang="ru-RU" sz="1600" dirty="0"/>
                        </a:p>
                      </a:txBody>
                      <a:tcPr marL="80251" marR="80251" marT="40125" marB="401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412121">
                    <a:tc>
                      <a:txBody>
                        <a:bodyPr/>
                        <a:lstStyle/>
                        <a:p>
                          <a:endParaRPr lang="ru-RU"/>
                        </a:p>
                      </a:txBody>
                      <a:tcPr marL="80251" marR="80251" marT="40125" marB="40125"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49" t="-166071" r="-100000" b="-53571"/>
                          </a:stretch>
                        </a:blipFill>
                      </a:tcPr>
                    </a:tc>
                    <a:tc>
                      <a:txBody>
                        <a:bodyPr/>
                        <a:lstStyle/>
                        <a:p>
                          <a:pPr algn="ctr"/>
                          <a:endParaRPr lang="ru-RU" sz="1600" dirty="0"/>
                        </a:p>
                      </a:txBody>
                      <a:tcPr marL="80251" marR="80251" marT="40125" marB="401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764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dirty="0">
                            <a:solidFill>
                              <a:prstClr val="black"/>
                            </a:solidFill>
                            <a:ea typeface="Cambria Math" panose="02040503050406030204" pitchFamily="18" charset="0"/>
                          </a:endParaRPr>
                        </a:p>
                        <a:p>
                          <a:pPr algn="ctr"/>
                          <a:endParaRPr lang="ru-RU" sz="1600" dirty="0"/>
                        </a:p>
                      </a:txBody>
                      <a:tcPr marL="80251" marR="80251" marT="40125" marB="40125"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p>
                      </a:txBody>
                      <a:tcPr marL="80251" marR="80251" marT="40125" marB="401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Fallback>
      </mc:AlternateContent>
      <p:sp>
        <p:nvSpPr>
          <p:cNvPr id="5" name="Rectangle 4">
            <a:extLst>
              <a:ext uri="{FF2B5EF4-FFF2-40B4-BE49-F238E27FC236}">
                <a16:creationId xmlns:a16="http://schemas.microsoft.com/office/drawing/2014/main" id="{E087079C-B2BF-FC47-ABBA-FE8B633DD2AC}"/>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Характеристики случайных величин</a:t>
            </a:r>
          </a:p>
        </p:txBody>
      </p:sp>
      <p:sp>
        <p:nvSpPr>
          <p:cNvPr id="4" name="Rectangle 3">
            <a:extLst>
              <a:ext uri="{FF2B5EF4-FFF2-40B4-BE49-F238E27FC236}">
                <a16:creationId xmlns:a16="http://schemas.microsoft.com/office/drawing/2014/main" id="{9B3DB810-4542-4846-AF9A-A2EA85187172}"/>
              </a:ext>
            </a:extLst>
          </p:cNvPr>
          <p:cNvSpPr/>
          <p:nvPr/>
        </p:nvSpPr>
        <p:spPr>
          <a:xfrm>
            <a:off x="7176260" y="2761858"/>
            <a:ext cx="3318881" cy="775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Courier" pitchFamily="2" charset="0"/>
              </a:rPr>
              <a:t>q</a:t>
            </a:r>
            <a:r>
              <a:rPr lang="ru-RU" sz="1600" b="1" i="1" dirty="0">
                <a:solidFill>
                  <a:sysClr val="windowText" lastClr="000000"/>
                </a:solidFill>
                <a:latin typeface="Courier" pitchFamily="2" charset="0"/>
              </a:rPr>
              <a:t>_</a:t>
            </a:r>
            <a:r>
              <a:rPr lang="en-US" sz="1600" b="1" i="1" dirty="0">
                <a:solidFill>
                  <a:sysClr val="windowText" lastClr="000000"/>
                </a:solidFill>
                <a:latin typeface="Courier" pitchFamily="2" charset="0"/>
              </a:rPr>
              <a:t>name</a:t>
            </a:r>
            <a:r>
              <a:rPr lang="ru-RU" sz="1600" b="1" i="1" dirty="0">
                <a:solidFill>
                  <a:sysClr val="windowText" lastClr="000000"/>
                </a:solidFill>
                <a:latin typeface="Courier" pitchFamily="2" charset="0"/>
              </a:rPr>
              <a:t>_</a:t>
            </a:r>
            <a:r>
              <a:rPr lang="en-US" sz="1600" dirty="0">
                <a:solidFill>
                  <a:sysClr val="windowText" lastClr="000000"/>
                </a:solidFill>
                <a:latin typeface="Courier" pitchFamily="2" charset="0"/>
              </a:rPr>
              <a:t>(0,5)</a:t>
            </a:r>
            <a:endParaRPr lang="ru-RU" sz="1600" dirty="0">
              <a:solidFill>
                <a:sysClr val="windowText" lastClr="000000"/>
              </a:solidFill>
            </a:endParaRPr>
          </a:p>
        </p:txBody>
      </p:sp>
      <p:sp>
        <p:nvSpPr>
          <p:cNvPr id="11" name="Rectangle 10">
            <a:extLst>
              <a:ext uri="{FF2B5EF4-FFF2-40B4-BE49-F238E27FC236}">
                <a16:creationId xmlns:a16="http://schemas.microsoft.com/office/drawing/2014/main" id="{36647413-7DC7-0142-8F73-B77F9A07B2FF}"/>
              </a:ext>
            </a:extLst>
          </p:cNvPr>
          <p:cNvSpPr/>
          <p:nvPr/>
        </p:nvSpPr>
        <p:spPr>
          <a:xfrm>
            <a:off x="7176260" y="4474845"/>
            <a:ext cx="3318881" cy="7739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pitchFamily="2" charset="0"/>
              </a:rPr>
              <a:t>optimize(f, c(a, b), maximum = TRUE)</a:t>
            </a:r>
            <a:endParaRPr lang="ru-RU" sz="1400" dirty="0">
              <a:solidFill>
                <a:schemeClr val="tx1"/>
              </a:solidFill>
            </a:endParaRPr>
          </a:p>
        </p:txBody>
      </p:sp>
      <p:sp>
        <p:nvSpPr>
          <p:cNvPr id="12" name="Rectangle 11">
            <a:extLst>
              <a:ext uri="{FF2B5EF4-FFF2-40B4-BE49-F238E27FC236}">
                <a16:creationId xmlns:a16="http://schemas.microsoft.com/office/drawing/2014/main" id="{118BBF5D-CDDF-D54D-AE00-F48B3BFB2729}"/>
              </a:ext>
            </a:extLst>
          </p:cNvPr>
          <p:cNvSpPr/>
          <p:nvPr/>
        </p:nvSpPr>
        <p:spPr>
          <a:xfrm>
            <a:off x="1007400" y="2264224"/>
            <a:ext cx="10177199" cy="278093"/>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Медиана</a:t>
            </a:r>
            <a:endParaRPr lang="en-US" sz="1600" dirty="0">
              <a:ea typeface="Cambria Math" panose="02040503050406030204" pitchFamily="18" charset="0"/>
            </a:endParaRPr>
          </a:p>
        </p:txBody>
      </p:sp>
      <p:sp>
        <p:nvSpPr>
          <p:cNvPr id="13" name="Rectangle 12">
            <a:extLst>
              <a:ext uri="{FF2B5EF4-FFF2-40B4-BE49-F238E27FC236}">
                <a16:creationId xmlns:a16="http://schemas.microsoft.com/office/drawing/2014/main" id="{7E6EED85-C646-7D4B-BDA2-C1CD72F5C18B}"/>
              </a:ext>
            </a:extLst>
          </p:cNvPr>
          <p:cNvSpPr/>
          <p:nvPr/>
        </p:nvSpPr>
        <p:spPr>
          <a:xfrm>
            <a:off x="1007401" y="3866895"/>
            <a:ext cx="10177198" cy="278093"/>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Мода</a:t>
            </a:r>
            <a:endParaRPr lang="en-US" sz="1600" dirty="0">
              <a:ea typeface="Cambria Math" panose="02040503050406030204" pitchFamily="18" charset="0"/>
            </a:endParaRPr>
          </a:p>
        </p:txBody>
      </p:sp>
      <p:sp>
        <p:nvSpPr>
          <p:cNvPr id="9" name="Rectangle 10">
            <a:extLst>
              <a:ext uri="{FF2B5EF4-FFF2-40B4-BE49-F238E27FC236}">
                <a16:creationId xmlns:a16="http://schemas.microsoft.com/office/drawing/2014/main" id="{30B3CC8A-8545-437D-849A-2173E9E166DB}"/>
              </a:ext>
            </a:extLst>
          </p:cNvPr>
          <p:cNvSpPr/>
          <p:nvPr/>
        </p:nvSpPr>
        <p:spPr>
          <a:xfrm>
            <a:off x="7176261" y="5339904"/>
            <a:ext cx="3318881" cy="7739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 – </a:t>
            </a:r>
            <a:r>
              <a:rPr lang="ru-RU" sz="1400" dirty="0">
                <a:solidFill>
                  <a:schemeClr val="tx1"/>
                </a:solidFill>
                <a:latin typeface="+mj-lt"/>
              </a:rPr>
              <a:t>функция плотности,</a:t>
            </a:r>
          </a:p>
          <a:p>
            <a:pPr algn="ctr"/>
            <a:r>
              <a:rPr lang="en-US" sz="1400" dirty="0">
                <a:solidFill>
                  <a:schemeClr val="tx1"/>
                </a:solidFill>
                <a:latin typeface="+mj-lt"/>
              </a:rPr>
              <a:t>a </a:t>
            </a:r>
            <a:r>
              <a:rPr lang="ru-RU" sz="1400" dirty="0">
                <a:solidFill>
                  <a:schemeClr val="tx1"/>
                </a:solidFill>
                <a:latin typeface="+mj-lt"/>
              </a:rPr>
              <a:t>и </a:t>
            </a:r>
            <a:r>
              <a:rPr lang="en-US" sz="1400" dirty="0">
                <a:solidFill>
                  <a:schemeClr val="tx1"/>
                </a:solidFill>
                <a:latin typeface="+mj-lt"/>
              </a:rPr>
              <a:t>b </a:t>
            </a:r>
            <a:r>
              <a:rPr lang="ru-RU" sz="1400" dirty="0">
                <a:solidFill>
                  <a:schemeClr val="tx1"/>
                </a:solidFill>
                <a:latin typeface="+mj-lt"/>
              </a:rPr>
              <a:t>– границы поиска максимума</a:t>
            </a:r>
          </a:p>
        </p:txBody>
      </p:sp>
    </p:spTree>
    <p:extLst>
      <p:ext uri="{BB962C8B-B14F-4D97-AF65-F5344CB8AC3E}">
        <p14:creationId xmlns:p14="http://schemas.microsoft.com/office/powerpoint/2010/main" val="583944273"/>
      </p:ext>
    </p:extLst>
  </p:cSld>
  <p:clrMapOvr>
    <a:masterClrMapping/>
  </p:clrMapOvr>
  <mc:AlternateContent xmlns:mc="http://schemas.openxmlformats.org/markup-compatibility/2006" xmlns:p14="http://schemas.microsoft.com/office/powerpoint/2010/main">
    <mc:Choice Requires="p14">
      <p:transition spd="slow" p14:dur="2000" advTm="261"/>
    </mc:Choice>
    <mc:Fallback xmlns="">
      <p:transition spd="slow" advTm="26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87079C-B2BF-FC47-ABBA-FE8B633DD2AC}"/>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Характеристики случайных величин</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E3D78450-5FDA-4C0E-9F4B-8DAAAAD809B8}"/>
                  </a:ext>
                </a:extLst>
              </p:cNvPr>
              <p:cNvSpPr/>
              <p:nvPr/>
            </p:nvSpPr>
            <p:spPr>
              <a:xfrm>
                <a:off x="1007533" y="1582058"/>
                <a:ext cx="10176934" cy="7837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latin typeface="+mj-lt"/>
                  </a:rPr>
                  <a:t>По аналогии с одномерной функцией плотности </a:t>
                </a:r>
                <a14:m>
                  <m:oMath xmlns:m="http://schemas.openxmlformats.org/officeDocument/2006/math">
                    <m:sSub>
                      <m:sSubPr>
                        <m:ctrlPr>
                          <a:rPr lang="ru-RU" sz="160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f</m:t>
                        </m:r>
                      </m:e>
                      <m:sub>
                        <m:r>
                          <m:rPr>
                            <m:sty m:val="p"/>
                          </m:rPr>
                          <a:rPr lang="en-US" sz="1600" b="0" i="0" smtClean="0">
                            <a:solidFill>
                              <a:schemeClr val="tx1"/>
                            </a:solidFill>
                            <a:latin typeface="Cambria Math" panose="02040503050406030204" pitchFamily="18" charset="0"/>
                          </a:rPr>
                          <m:t>X</m:t>
                        </m:r>
                      </m:sub>
                    </m:sSub>
                    <m:r>
                      <a:rPr lang="en-US" sz="1600" b="0" i="0" smtClean="0">
                        <a:solidFill>
                          <a:schemeClr val="tx1"/>
                        </a:solidFill>
                        <a:latin typeface="Cambria Math" panose="02040503050406030204" pitchFamily="18" charset="0"/>
                      </a:rPr>
                      <m:t>(</m:t>
                    </m:r>
                    <m:r>
                      <a:rPr lang="en-US" sz="1600" i="1">
                        <a:solidFill>
                          <a:prstClr val="black"/>
                        </a:solidFill>
                        <a:latin typeface="Cambria Math" panose="02040503050406030204" pitchFamily="18" charset="0"/>
                        <a:ea typeface="Cambria Math" panose="02040503050406030204" pitchFamily="18" charset="0"/>
                      </a:rPr>
                      <m:t>𝑥</m:t>
                    </m:r>
                    <m:r>
                      <a:rPr lang="en-US" sz="1600" b="0" i="0" smtClean="0">
                        <a:solidFill>
                          <a:schemeClr val="tx1"/>
                        </a:solidFill>
                        <a:latin typeface="Cambria Math" panose="02040503050406030204" pitchFamily="18" charset="0"/>
                      </a:rPr>
                      <m:t>)</m:t>
                    </m:r>
                  </m:oMath>
                </a14:m>
                <a:r>
                  <a:rPr lang="en-US" sz="1600" dirty="0">
                    <a:solidFill>
                      <a:schemeClr val="tx1"/>
                    </a:solidFill>
                    <a:latin typeface="+mj-lt"/>
                  </a:rPr>
                  <a:t> </a:t>
                </a:r>
                <a:r>
                  <a:rPr lang="ru-RU" sz="1600" dirty="0">
                    <a:solidFill>
                      <a:schemeClr val="tx1"/>
                    </a:solidFill>
                    <a:latin typeface="+mj-lt"/>
                  </a:rPr>
                  <a:t>существует функция плотности</a:t>
                </a:r>
                <a:r>
                  <a:rPr lang="en-US" sz="1600" dirty="0">
                    <a:solidFill>
                      <a:schemeClr val="tx1"/>
                    </a:solidFill>
                    <a:latin typeface="+mj-lt"/>
                  </a:rPr>
                  <a:t> </a:t>
                </a:r>
                <a:r>
                  <a:rPr lang="ru-RU" sz="1600" dirty="0">
                    <a:solidFill>
                      <a:schemeClr val="tx1"/>
                    </a:solidFill>
                    <a:latin typeface="+mj-lt"/>
                  </a:rPr>
                  <a:t>для двумерного распределения </a:t>
                </a:r>
                <a14:m>
                  <m:oMath xmlns:m="http://schemas.openxmlformats.org/officeDocument/2006/math">
                    <m:sSub>
                      <m:sSubPr>
                        <m:ctrlPr>
                          <a:rPr lang="ru-RU" sz="1600" i="1" smtClean="0">
                            <a:solidFill>
                              <a:schemeClr val="tx1"/>
                            </a:solidFill>
                            <a:latin typeface="Cambria Math" panose="02040503050406030204" pitchFamily="18" charset="0"/>
                            <a:ea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𝑓</m:t>
                        </m:r>
                      </m:e>
                      <m:sub>
                        <m:r>
                          <a:rPr lang="en-US" sz="1600" b="0" i="1" smtClean="0">
                            <a:solidFill>
                              <a:schemeClr val="tx1"/>
                            </a:solidFill>
                            <a:latin typeface="Cambria Math" panose="02040503050406030204" pitchFamily="18" charset="0"/>
                            <a:ea typeface="Cambria Math" panose="02040503050406030204" pitchFamily="18" charset="0"/>
                          </a:rPr>
                          <m:t>𝑋𝑌</m:t>
                        </m:r>
                      </m:sub>
                    </m:sSub>
                    <m:d>
                      <m:dPr>
                        <m:ctrlPr>
                          <a:rPr lang="en-US" sz="1600" b="0" i="1" smtClean="0">
                            <a:solidFill>
                              <a:schemeClr val="tx1"/>
                            </a:solidFill>
                            <a:latin typeface="Cambria Math" panose="02040503050406030204" pitchFamily="18" charset="0"/>
                            <a:ea typeface="Cambria Math" panose="02040503050406030204" pitchFamily="18" charset="0"/>
                          </a:rPr>
                        </m:ctrlPr>
                      </m:dPr>
                      <m:e>
                        <m:r>
                          <a:rPr lang="en-US" sz="1600" i="1">
                            <a:solidFill>
                              <a:prstClr val="black"/>
                            </a:solidFill>
                            <a:latin typeface="Cambria Math" panose="02040503050406030204" pitchFamily="18" charset="0"/>
                            <a:ea typeface="Cambria Math" panose="02040503050406030204" pitchFamily="18" charset="0"/>
                          </a:rPr>
                          <m:t>𝑥</m:t>
                        </m:r>
                        <m:r>
                          <a:rPr lang="en-US" sz="1600" b="0" i="1" smtClean="0">
                            <a:solidFill>
                              <a:prstClr val="black"/>
                            </a:solidFill>
                            <a:latin typeface="Cambria Math" panose="02040503050406030204" pitchFamily="18" charset="0"/>
                            <a:ea typeface="Cambria Math" panose="02040503050406030204" pitchFamily="18" charset="0"/>
                          </a:rPr>
                          <m:t>, </m:t>
                        </m:r>
                        <m:r>
                          <a:rPr lang="en-US" sz="1600" b="0" i="1" smtClean="0">
                            <a:solidFill>
                              <a:prstClr val="black"/>
                            </a:solidFill>
                            <a:latin typeface="Cambria Math" panose="02040503050406030204" pitchFamily="18" charset="0"/>
                            <a:ea typeface="Cambria Math" panose="02040503050406030204" pitchFamily="18" charset="0"/>
                          </a:rPr>
                          <m:t>𝑦</m:t>
                        </m:r>
                      </m:e>
                    </m:d>
                  </m:oMath>
                </a14:m>
                <a:r>
                  <a:rPr lang="ru-RU" sz="1600" dirty="0">
                    <a:solidFill>
                      <a:schemeClr val="tx1"/>
                    </a:solidFill>
                    <a:latin typeface="+mj-lt"/>
                  </a:rPr>
                  <a:t>.</a:t>
                </a:r>
              </a:p>
            </p:txBody>
          </p:sp>
        </mc:Choice>
        <mc:Fallback xmlns="">
          <p:sp>
            <p:nvSpPr>
              <p:cNvPr id="3" name="Прямоугольник 2">
                <a:extLst>
                  <a:ext uri="{FF2B5EF4-FFF2-40B4-BE49-F238E27FC236}">
                    <a16:creationId xmlns:a16="http://schemas.microsoft.com/office/drawing/2014/main" id="{E3D78450-5FDA-4C0E-9F4B-8DAAAAD809B8}"/>
                  </a:ext>
                </a:extLst>
              </p:cNvPr>
              <p:cNvSpPr>
                <a:spLocks noRot="1" noChangeAspect="1" noMove="1" noResize="1" noEditPoints="1" noAdjustHandles="1" noChangeArrowheads="1" noChangeShapeType="1" noTextEdit="1"/>
              </p:cNvSpPr>
              <p:nvPr/>
            </p:nvSpPr>
            <p:spPr>
              <a:xfrm>
                <a:off x="1007533" y="1582058"/>
                <a:ext cx="10176934" cy="783771"/>
              </a:xfrm>
              <a:prstGeom prst="rect">
                <a:avLst/>
              </a:prstGeom>
              <a:blipFill>
                <a:blip r:embed="rId2"/>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15" name="Table 9">
                <a:extLst>
                  <a:ext uri="{FF2B5EF4-FFF2-40B4-BE49-F238E27FC236}">
                    <a16:creationId xmlns:a16="http://schemas.microsoft.com/office/drawing/2014/main" id="{16C55FBC-BB85-40A3-BCDD-78BA708CCFA0}"/>
                  </a:ext>
                </a:extLst>
              </p:cNvPr>
              <p:cNvGraphicFramePr>
                <a:graphicFrameLocks noGrp="1"/>
              </p:cNvGraphicFramePr>
              <p:nvPr>
                <p:extLst>
                  <p:ext uri="{D42A27DB-BD31-4B8C-83A1-F6EECF244321}">
                    <p14:modId xmlns:p14="http://schemas.microsoft.com/office/powerpoint/2010/main" val="3347426549"/>
                  </p:ext>
                </p:extLst>
              </p:nvPr>
            </p:nvGraphicFramePr>
            <p:xfrm>
              <a:off x="1007533" y="2623087"/>
              <a:ext cx="10176934" cy="4053485"/>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656679">
                    <a:tc>
                      <a:txBody>
                        <a:bodyPr/>
                        <a:lstStyle/>
                        <a:p>
                          <a:pPr algn="ctr"/>
                          <a:r>
                            <a:rPr lang="ru-RU" sz="2000" dirty="0">
                              <a:latin typeface="+mj-lt"/>
                            </a:rPr>
                            <a:t>Формула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698403">
                    <a:tc>
                      <a:txBody>
                        <a:bodyPr/>
                        <a:lstStyle/>
                        <a:p>
                          <a:endParaRPr lang="en-US" sz="2000" b="0" i="1" dirty="0">
                            <a:solidFill>
                              <a:prstClr val="black"/>
                            </a:solidFill>
                            <a:latin typeface="Cambria Math" panose="02040503050406030204" pitchFamily="18" charset="0"/>
                            <a:ea typeface="Cambria Math" panose="02040503050406030204" pitchFamily="18" charset="0"/>
                          </a:endParaRPr>
                        </a:p>
                        <a:p>
                          <a:endParaRPr lang="en-US" sz="2000" b="0" i="1" dirty="0">
                            <a:solidFill>
                              <a:prstClr val="black"/>
                            </a:solidFill>
                            <a:latin typeface="Cambria Math" panose="02040503050406030204" pitchFamily="18" charset="0"/>
                            <a:ea typeface="Cambria Math" panose="02040503050406030204" pitchFamily="18" charset="0"/>
                          </a:endParaRPr>
                        </a:p>
                        <a:p>
                          <a:endParaRPr lang="en-US" sz="2000" b="0" i="1" dirty="0">
                            <a:solidFill>
                              <a:prstClr val="black"/>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000" b="0" i="1" smtClean="0">
                                    <a:solidFill>
                                      <a:prstClr val="black"/>
                                    </a:solidFill>
                                    <a:latin typeface="Cambria Math" panose="02040503050406030204" pitchFamily="18" charset="0"/>
                                    <a:ea typeface="Cambria Math" panose="02040503050406030204" pitchFamily="18" charset="0"/>
                                  </a:rPr>
                                  <m:t>𝐸</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𝑋</m:t>
                                    </m:r>
                                  </m:e>
                                </m:d>
                                <m:r>
                                  <a:rPr lang="en-US" sz="2000" i="1">
                                    <a:solidFill>
                                      <a:prstClr val="black"/>
                                    </a:solidFill>
                                    <a:latin typeface="Cambria Math" panose="02040503050406030204" pitchFamily="18" charset="0"/>
                                    <a:ea typeface="Cambria Math" panose="02040503050406030204" pitchFamily="18" charset="0"/>
                                  </a:rPr>
                                  <m:t>=</m:t>
                                </m:r>
                                <m:nary>
                                  <m:naryPr>
                                    <m:ctrlPr>
                                      <a:rPr lang="en-US" sz="2000" i="1" smtClean="0">
                                        <a:solidFill>
                                          <a:prstClr val="black"/>
                                        </a:solidFill>
                                        <a:latin typeface="Cambria Math" panose="02040503050406030204" pitchFamily="18" charset="0"/>
                                        <a:ea typeface="Cambria Math" panose="02040503050406030204" pitchFamily="18" charset="0"/>
                                      </a:rPr>
                                    </m:ctrlPr>
                                  </m:naryPr>
                                  <m:sub>
                                    <m:r>
                                      <m:rPr>
                                        <m:brk m:alnAt="23"/>
                                      </m:rPr>
                                      <a:rPr lang="en-US" sz="2000" b="0" i="1" smtClean="0">
                                        <a:solidFill>
                                          <a:prstClr val="black"/>
                                        </a:solidFill>
                                        <a:latin typeface="Cambria Math" panose="02040503050406030204" pitchFamily="18" charset="0"/>
                                        <a:ea typeface="Cambria Math" panose="02040503050406030204" pitchFamily="18" charset="0"/>
                                      </a:rPr>
                                      <m:t>−</m:t>
                                    </m:r>
                                    <m:r>
                                      <a:rPr lang="en-US" sz="2000" b="0" i="1" smtClean="0">
                                        <a:solidFill>
                                          <a:prstClr val="black"/>
                                        </a:solidFill>
                                        <a:latin typeface="Cambria Math" panose="02040503050406030204" pitchFamily="18" charset="0"/>
                                        <a:ea typeface="Cambria Math" panose="02040503050406030204" pitchFamily="18" charset="0"/>
                                      </a:rPr>
                                      <m:t>∞</m:t>
                                    </m:r>
                                  </m:sub>
                                  <m:sup>
                                    <m:r>
                                      <a:rPr lang="en-US" sz="2000" b="0" i="1" smtClean="0">
                                        <a:solidFill>
                                          <a:prstClr val="black"/>
                                        </a:solidFill>
                                        <a:latin typeface="Cambria Math" panose="02040503050406030204" pitchFamily="18" charset="0"/>
                                        <a:ea typeface="Cambria Math" panose="02040503050406030204" pitchFamily="18" charset="0"/>
                                      </a:rPr>
                                      <m:t>+∞</m:t>
                                    </m:r>
                                  </m:sup>
                                  <m:e>
                                    <m:r>
                                      <a:rPr lang="en-US" sz="2000" b="0" i="1" smtClean="0">
                                        <a:solidFill>
                                          <a:prstClr val="black"/>
                                        </a:solidFill>
                                        <a:latin typeface="Cambria Math" panose="02040503050406030204" pitchFamily="18" charset="0"/>
                                        <a:ea typeface="Cambria Math" panose="02040503050406030204" pitchFamily="18" charset="0"/>
                                      </a:rPr>
                                      <m:t>𝑥</m:t>
                                    </m:r>
                                    <m:sSub>
                                      <m:sSubPr>
                                        <m:ctrlPr>
                                          <a:rPr lang="en-US" sz="2000" b="0" i="1" smtClean="0">
                                            <a:solidFill>
                                              <a:prstClr val="black"/>
                                            </a:solidFill>
                                            <a:latin typeface="Cambria Math" panose="02040503050406030204" pitchFamily="18" charset="0"/>
                                            <a:ea typeface="Cambria Math" panose="02040503050406030204" pitchFamily="18" charset="0"/>
                                          </a:rPr>
                                        </m:ctrlPr>
                                      </m:sSubPr>
                                      <m:e>
                                        <m:r>
                                          <a:rPr lang="en-US" sz="2000" b="0" i="1" smtClean="0">
                                            <a:solidFill>
                                              <a:prstClr val="black"/>
                                            </a:solidFill>
                                            <a:latin typeface="Cambria Math" panose="02040503050406030204" pitchFamily="18" charset="0"/>
                                            <a:ea typeface="Cambria Math" panose="02040503050406030204" pitchFamily="18" charset="0"/>
                                          </a:rPr>
                                          <m:t>𝑓</m:t>
                                        </m:r>
                                      </m:e>
                                      <m:sub>
                                        <m:r>
                                          <a:rPr lang="en-US" sz="2000" b="0" i="1" smtClean="0">
                                            <a:solidFill>
                                              <a:prstClr val="black"/>
                                            </a:solidFill>
                                            <a:latin typeface="Cambria Math" panose="02040503050406030204" pitchFamily="18" charset="0"/>
                                            <a:ea typeface="Cambria Math" panose="02040503050406030204" pitchFamily="18" charset="0"/>
                                          </a:rPr>
                                          <m:t>𝑋</m:t>
                                        </m:r>
                                      </m:sub>
                                    </m:sSub>
                                    <m:r>
                                      <a:rPr lang="en-US" sz="2000" b="0" i="1" smtClean="0">
                                        <a:solidFill>
                                          <a:prstClr val="black"/>
                                        </a:solidFill>
                                        <a:latin typeface="Cambria Math" panose="02040503050406030204" pitchFamily="18" charset="0"/>
                                        <a:ea typeface="Cambria Math" panose="02040503050406030204" pitchFamily="18" charset="0"/>
                                      </a:rPr>
                                      <m:t>(</m:t>
                                    </m:r>
                                    <m:r>
                                      <a:rPr lang="en-US" sz="2000" b="0" i="1" smtClean="0">
                                        <a:solidFill>
                                          <a:prstClr val="black"/>
                                        </a:solidFill>
                                        <a:latin typeface="Cambria Math" panose="02040503050406030204" pitchFamily="18" charset="0"/>
                                        <a:ea typeface="Cambria Math" panose="02040503050406030204" pitchFamily="18" charset="0"/>
                                      </a:rPr>
                                      <m:t>𝑥</m:t>
                                    </m:r>
                                    <m:r>
                                      <a:rPr lang="en-US" sz="2000" b="0" i="1" smtClean="0">
                                        <a:solidFill>
                                          <a:prstClr val="black"/>
                                        </a:solidFill>
                                        <a:latin typeface="Cambria Math" panose="02040503050406030204" pitchFamily="18" charset="0"/>
                                        <a:ea typeface="Cambria Math" panose="02040503050406030204" pitchFamily="18" charset="0"/>
                                      </a:rPr>
                                      <m:t>)</m:t>
                                    </m:r>
                                  </m:e>
                                </m:nary>
                                <m:r>
                                  <a:rPr lang="en-US" sz="2000" b="0" i="1" smtClean="0">
                                    <a:solidFill>
                                      <a:prstClr val="black"/>
                                    </a:solidFill>
                                    <a:latin typeface="Cambria Math" panose="02040503050406030204" pitchFamily="18" charset="0"/>
                                    <a:ea typeface="Cambria Math" panose="02040503050406030204" pitchFamily="18" charset="0"/>
                                  </a:rPr>
                                  <m:t>𝑑𝑥</m:t>
                                </m:r>
                              </m:oMath>
                            </m:oMathPara>
                          </a14:m>
                          <a:endParaRPr lang="ru-RU"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698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400" b="0" i="1" dirty="0">
                            <a:solidFill>
                              <a:prstClr val="black"/>
                            </a:solidFill>
                            <a:latin typeface="Cambria Math" panose="02040503050406030204" pitchFamily="18" charset="0"/>
                            <a:ea typeface="Cambria Math" panose="02040503050406030204" pitchFamily="18" charset="0"/>
                          </a:endParaRPr>
                        </a:p>
                        <a:p>
                          <a:endParaRPr lang="ru-RU" sz="105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bl>
              </a:graphicData>
            </a:graphic>
          </p:graphicFrame>
        </mc:Choice>
        <mc:Fallback xmlns="">
          <p:graphicFrame>
            <p:nvGraphicFramePr>
              <p:cNvPr id="15" name="Table 9">
                <a:extLst>
                  <a:ext uri="{FF2B5EF4-FFF2-40B4-BE49-F238E27FC236}">
                    <a16:creationId xmlns:a16="http://schemas.microsoft.com/office/drawing/2014/main" id="{16C55FBC-BB85-40A3-BCDD-78BA708CCFA0}"/>
                  </a:ext>
                </a:extLst>
              </p:cNvPr>
              <p:cNvGraphicFramePr>
                <a:graphicFrameLocks noGrp="1"/>
              </p:cNvGraphicFramePr>
              <p:nvPr>
                <p:extLst>
                  <p:ext uri="{D42A27DB-BD31-4B8C-83A1-F6EECF244321}">
                    <p14:modId xmlns:p14="http://schemas.microsoft.com/office/powerpoint/2010/main" val="3347426549"/>
                  </p:ext>
                </p:extLst>
              </p:nvPr>
            </p:nvGraphicFramePr>
            <p:xfrm>
              <a:off x="1007533" y="2623087"/>
              <a:ext cx="10176934" cy="4053485"/>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656679">
                    <a:tc>
                      <a:txBody>
                        <a:bodyPr/>
                        <a:lstStyle/>
                        <a:p>
                          <a:pPr algn="ctr"/>
                          <a:r>
                            <a:rPr lang="ru-RU" sz="2000" dirty="0">
                              <a:latin typeface="+mj-lt"/>
                            </a:rPr>
                            <a:t>Формула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698403">
                    <a:tc>
                      <a:txBody>
                        <a:bodyPr/>
                        <a:lstStyle/>
                        <a:p>
                          <a:endParaRPr lang="ru-RU"/>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8806" r="-99751" b="-106716"/>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698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400" b="0" i="1" dirty="0">
                            <a:solidFill>
                              <a:prstClr val="black"/>
                            </a:solidFill>
                            <a:latin typeface="Cambria Math" panose="02040503050406030204" pitchFamily="18" charset="0"/>
                            <a:ea typeface="Cambria Math" panose="02040503050406030204" pitchFamily="18" charset="0"/>
                          </a:endParaRPr>
                        </a:p>
                        <a:p>
                          <a:endParaRPr lang="ru-RU" sz="105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bl>
              </a:graphicData>
            </a:graphic>
          </p:graphicFrame>
        </mc:Fallback>
      </mc:AlternateContent>
      <p:sp>
        <p:nvSpPr>
          <p:cNvPr id="18" name="Rectangle 12">
            <a:extLst>
              <a:ext uri="{FF2B5EF4-FFF2-40B4-BE49-F238E27FC236}">
                <a16:creationId xmlns:a16="http://schemas.microsoft.com/office/drawing/2014/main" id="{B285CE9E-09F6-480F-878C-E5FEF2BCF4CB}"/>
              </a:ext>
            </a:extLst>
          </p:cNvPr>
          <p:cNvSpPr/>
          <p:nvPr/>
        </p:nvSpPr>
        <p:spPr>
          <a:xfrm>
            <a:off x="1007533" y="3300489"/>
            <a:ext cx="10176934" cy="29233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Математическое ожидание (непрерывный случай</a:t>
            </a:r>
            <a:r>
              <a:rPr lang="en-US" sz="1600" dirty="0">
                <a:ea typeface="Cambria Math" panose="02040503050406030204" pitchFamily="18" charset="0"/>
              </a:rPr>
              <a:t>, </a:t>
            </a:r>
            <a:r>
              <a:rPr lang="ru-RU" sz="1600" dirty="0">
                <a:ea typeface="Cambria Math" panose="02040503050406030204" pitchFamily="18" charset="0"/>
              </a:rPr>
              <a:t>одномерное распределение)</a:t>
            </a:r>
            <a:endParaRPr lang="en-US" sz="1600" dirty="0">
              <a:ea typeface="Cambria Math" panose="02040503050406030204" pitchFamily="18" charset="0"/>
            </a:endParaRPr>
          </a:p>
        </p:txBody>
      </p:sp>
      <p:sp>
        <p:nvSpPr>
          <p:cNvPr id="21" name="Rectangle 20">
            <a:extLst>
              <a:ext uri="{FF2B5EF4-FFF2-40B4-BE49-F238E27FC236}">
                <a16:creationId xmlns:a16="http://schemas.microsoft.com/office/drawing/2014/main" id="{5403FB86-B3DC-41B7-8B68-F19AA9DFE9DF}"/>
              </a:ext>
            </a:extLst>
          </p:cNvPr>
          <p:cNvSpPr/>
          <p:nvPr/>
        </p:nvSpPr>
        <p:spPr>
          <a:xfrm>
            <a:off x="7091439" y="3872438"/>
            <a:ext cx="3788229" cy="15547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
            <a:r>
              <a:rPr lang="en-US" sz="1600" dirty="0">
                <a:solidFill>
                  <a:sysClr val="windowText" lastClr="000000"/>
                </a:solidFill>
                <a:latin typeface="Courier" pitchFamily="2" charset="0"/>
              </a:rPr>
              <a:t>f &lt;- function(x) {</a:t>
            </a:r>
          </a:p>
          <a:p>
            <a:pPr marL="142875"/>
            <a:r>
              <a:rPr lang="en-US" sz="1600" dirty="0">
                <a:solidFill>
                  <a:sysClr val="windowText" lastClr="000000"/>
                </a:solidFill>
                <a:latin typeface="Courier" pitchFamily="2" charset="0"/>
              </a:rPr>
              <a:t>  x*</a:t>
            </a:r>
            <a:r>
              <a:rPr lang="en-US" sz="1600" dirty="0" err="1">
                <a:solidFill>
                  <a:sysClr val="windowText" lastClr="000000"/>
                </a:solidFill>
                <a:latin typeface="Courier" pitchFamily="2" charset="0"/>
              </a:rPr>
              <a:t>d</a:t>
            </a:r>
            <a:r>
              <a:rPr lang="en-US" sz="1600" b="1" i="1" dirty="0" err="1">
                <a:solidFill>
                  <a:sysClr val="windowText" lastClr="000000"/>
                </a:solidFill>
                <a:latin typeface="Courier" pitchFamily="2" charset="0"/>
              </a:rPr>
              <a:t>_name</a:t>
            </a:r>
            <a:r>
              <a:rPr lang="en-US" sz="1600" b="1" i="1" dirty="0">
                <a:solidFill>
                  <a:sysClr val="windowText" lastClr="000000"/>
                </a:solidFill>
                <a:latin typeface="Courier" pitchFamily="2" charset="0"/>
              </a:rPr>
              <a:t>_</a:t>
            </a:r>
            <a:r>
              <a:rPr lang="en-US" sz="1600" dirty="0">
                <a:solidFill>
                  <a:sysClr val="windowText" lastClr="000000"/>
                </a:solidFill>
                <a:latin typeface="Courier" pitchFamily="2" charset="0"/>
              </a:rPr>
              <a:t>(x)</a:t>
            </a:r>
          </a:p>
          <a:p>
            <a:pPr marL="142875"/>
            <a:r>
              <a:rPr lang="en-US" sz="1600" dirty="0">
                <a:solidFill>
                  <a:sysClr val="windowText" lastClr="000000"/>
                </a:solidFill>
                <a:latin typeface="Courier" pitchFamily="2" charset="0"/>
              </a:rPr>
              <a:t>}</a:t>
            </a:r>
          </a:p>
          <a:p>
            <a:pPr marL="142875"/>
            <a:r>
              <a:rPr lang="en-US" sz="1600" dirty="0">
                <a:solidFill>
                  <a:sysClr val="windowText" lastClr="000000"/>
                </a:solidFill>
                <a:latin typeface="Courier" pitchFamily="2" charset="0"/>
              </a:rPr>
              <a:t>mu &lt;- integrate(f, -Inf, Inf)</a:t>
            </a:r>
            <a:endParaRPr lang="ru-RU" sz="1600" dirty="0">
              <a:solidFill>
                <a:sysClr val="windowText" lastClr="000000"/>
              </a:solidFill>
              <a:latin typeface="American Typewriter"/>
            </a:endParaRPr>
          </a:p>
        </p:txBody>
      </p:sp>
    </p:spTree>
    <p:extLst>
      <p:ext uri="{BB962C8B-B14F-4D97-AF65-F5344CB8AC3E}">
        <p14:creationId xmlns:p14="http://schemas.microsoft.com/office/powerpoint/2010/main" val="1084329807"/>
      </p:ext>
    </p:extLst>
  </p:cSld>
  <p:clrMapOvr>
    <a:masterClrMapping/>
  </p:clrMapOvr>
  <mc:AlternateContent xmlns:mc="http://schemas.openxmlformats.org/markup-compatibility/2006" xmlns:p14="http://schemas.microsoft.com/office/powerpoint/2010/main">
    <mc:Choice Requires="p14">
      <p:transition spd="slow" p14:dur="2000" advTm="261"/>
    </mc:Choice>
    <mc:Fallback xmlns="">
      <p:transition spd="slow" advTm="26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87079C-B2BF-FC47-ABBA-FE8B633DD2AC}"/>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Характеристики случайных величин</a:t>
            </a:r>
          </a:p>
        </p:txBody>
      </p:sp>
      <mc:AlternateContent xmlns:mc="http://schemas.openxmlformats.org/markup-compatibility/2006" xmlns:a14="http://schemas.microsoft.com/office/drawing/2010/main">
        <mc:Choice Requires="a14">
          <p:graphicFrame>
            <p:nvGraphicFramePr>
              <p:cNvPr id="15" name="Table 9">
                <a:extLst>
                  <a:ext uri="{FF2B5EF4-FFF2-40B4-BE49-F238E27FC236}">
                    <a16:creationId xmlns:a16="http://schemas.microsoft.com/office/drawing/2014/main" id="{16C55FBC-BB85-40A3-BCDD-78BA708CCFA0}"/>
                  </a:ext>
                </a:extLst>
              </p:cNvPr>
              <p:cNvGraphicFramePr>
                <a:graphicFrameLocks noGrp="1"/>
              </p:cNvGraphicFramePr>
              <p:nvPr>
                <p:extLst>
                  <p:ext uri="{D42A27DB-BD31-4B8C-83A1-F6EECF244321}">
                    <p14:modId xmlns:p14="http://schemas.microsoft.com/office/powerpoint/2010/main" val="1280254317"/>
                  </p:ext>
                </p:extLst>
              </p:nvPr>
            </p:nvGraphicFramePr>
            <p:xfrm>
              <a:off x="1007533" y="2623087"/>
              <a:ext cx="10176934" cy="5171316"/>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656679">
                    <a:tc>
                      <a:txBody>
                        <a:bodyPr/>
                        <a:lstStyle/>
                        <a:p>
                          <a:pPr algn="ctr"/>
                          <a:r>
                            <a:rPr lang="ru-RU" sz="2000" dirty="0">
                              <a:latin typeface="+mj-lt"/>
                            </a:rPr>
                            <a:t>Формула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28162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1" dirty="0">
                            <a:solidFill>
                              <a:prstClr val="black"/>
                            </a:solidFill>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1" dirty="0">
                            <a:solidFill>
                              <a:prstClr val="black"/>
                            </a:solidFill>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000" b="0" i="1" smtClean="0">
                                    <a:solidFill>
                                      <a:prstClr val="black"/>
                                    </a:solidFill>
                                    <a:latin typeface="Cambria Math" panose="02040503050406030204" pitchFamily="18" charset="0"/>
                                    <a:ea typeface="Cambria Math" panose="02040503050406030204" pitchFamily="18" charset="0"/>
                                  </a:rPr>
                                  <m:t>𝐸</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𝑋</m:t>
                                    </m:r>
                                  </m:e>
                                </m:d>
                                <m:r>
                                  <a:rPr lang="en-US" sz="2000" i="1">
                                    <a:solidFill>
                                      <a:prstClr val="black"/>
                                    </a:solidFill>
                                    <a:latin typeface="Cambria Math" panose="02040503050406030204" pitchFamily="18" charset="0"/>
                                    <a:ea typeface="Cambria Math" panose="02040503050406030204" pitchFamily="18" charset="0"/>
                                  </a:rPr>
                                  <m:t>=</m:t>
                                </m:r>
                                <m:nary>
                                  <m:naryPr>
                                    <m:ctrlPr>
                                      <a:rPr lang="en-US" sz="2000" i="1" smtClean="0">
                                        <a:solidFill>
                                          <a:prstClr val="black"/>
                                        </a:solidFill>
                                        <a:latin typeface="Cambria Math" panose="02040503050406030204" pitchFamily="18" charset="0"/>
                                        <a:ea typeface="Cambria Math" panose="02040503050406030204" pitchFamily="18" charset="0"/>
                                      </a:rPr>
                                    </m:ctrlPr>
                                  </m:naryPr>
                                  <m:sub>
                                    <m:r>
                                      <m:rPr>
                                        <m:brk m:alnAt="23"/>
                                      </m:rPr>
                                      <a:rPr lang="en-US" sz="2000" b="0" i="1" smtClean="0">
                                        <a:solidFill>
                                          <a:prstClr val="black"/>
                                        </a:solidFill>
                                        <a:latin typeface="Cambria Math" panose="02040503050406030204" pitchFamily="18" charset="0"/>
                                        <a:ea typeface="Cambria Math" panose="02040503050406030204" pitchFamily="18" charset="0"/>
                                      </a:rPr>
                                      <m:t>−</m:t>
                                    </m:r>
                                    <m:r>
                                      <a:rPr lang="en-US" sz="2000" b="0" i="1" smtClean="0">
                                        <a:solidFill>
                                          <a:prstClr val="black"/>
                                        </a:solidFill>
                                        <a:latin typeface="Cambria Math" panose="02040503050406030204" pitchFamily="18" charset="0"/>
                                        <a:ea typeface="Cambria Math" panose="02040503050406030204" pitchFamily="18" charset="0"/>
                                      </a:rPr>
                                      <m:t>∞</m:t>
                                    </m:r>
                                  </m:sub>
                                  <m:sup>
                                    <m:r>
                                      <a:rPr lang="en-US" sz="2000" b="0" i="1" smtClean="0">
                                        <a:solidFill>
                                          <a:prstClr val="black"/>
                                        </a:solidFill>
                                        <a:latin typeface="Cambria Math" panose="02040503050406030204" pitchFamily="18" charset="0"/>
                                        <a:ea typeface="Cambria Math" panose="02040503050406030204" pitchFamily="18" charset="0"/>
                                      </a:rPr>
                                      <m:t>+∞</m:t>
                                    </m:r>
                                  </m:sup>
                                  <m:e>
                                    <m:nary>
                                      <m:naryPr>
                                        <m:ctrlPr>
                                          <a:rPr lang="en-US" sz="2000" b="0" i="1" smtClean="0">
                                            <a:solidFill>
                                              <a:prstClr val="black"/>
                                            </a:solidFill>
                                            <a:latin typeface="Cambria Math" panose="02040503050406030204" pitchFamily="18" charset="0"/>
                                            <a:ea typeface="Cambria Math" panose="02040503050406030204" pitchFamily="18" charset="0"/>
                                          </a:rPr>
                                        </m:ctrlPr>
                                      </m:naryPr>
                                      <m:sub>
                                        <m:r>
                                          <m:rPr>
                                            <m:brk m:alnAt="23"/>
                                          </m:rPr>
                                          <a:rPr lang="ru-RU" sz="2000" b="0" i="1" smtClean="0">
                                            <a:solidFill>
                                              <a:prstClr val="black"/>
                                            </a:solidFill>
                                            <a:latin typeface="Cambria Math" panose="02040503050406030204" pitchFamily="18" charset="0"/>
                                            <a:ea typeface="Cambria Math" panose="02040503050406030204" pitchFamily="18" charset="0"/>
                                          </a:rPr>
                                          <m:t>−</m:t>
                                        </m:r>
                                        <m:r>
                                          <a:rPr lang="ru-RU" sz="2000" b="0" i="1" smtClean="0">
                                            <a:solidFill>
                                              <a:prstClr val="black"/>
                                            </a:solidFill>
                                            <a:latin typeface="Cambria Math" panose="02040503050406030204" pitchFamily="18" charset="0"/>
                                            <a:ea typeface="Cambria Math" panose="02040503050406030204" pitchFamily="18" charset="0"/>
                                          </a:rPr>
                                          <m:t>∞</m:t>
                                        </m:r>
                                      </m:sub>
                                      <m:sup>
                                        <m:r>
                                          <a:rPr lang="ru-RU" sz="2000" b="0" i="1" smtClean="0">
                                            <a:solidFill>
                                              <a:prstClr val="black"/>
                                            </a:solidFill>
                                            <a:latin typeface="Cambria Math" panose="02040503050406030204" pitchFamily="18" charset="0"/>
                                            <a:ea typeface="Cambria Math" panose="02040503050406030204" pitchFamily="18" charset="0"/>
                                          </a:rPr>
                                          <m:t>+∞</m:t>
                                        </m:r>
                                      </m:sup>
                                      <m:e>
                                        <m:r>
                                          <a:rPr lang="en-US" sz="2000" b="0" i="1" smtClean="0">
                                            <a:solidFill>
                                              <a:prstClr val="black"/>
                                            </a:solidFill>
                                            <a:latin typeface="Cambria Math" panose="02040503050406030204" pitchFamily="18" charset="0"/>
                                            <a:ea typeface="Cambria Math" panose="02040503050406030204" pitchFamily="18" charset="0"/>
                                          </a:rPr>
                                          <m:t>𝑥</m:t>
                                        </m:r>
                                        <m:sSub>
                                          <m:sSubPr>
                                            <m:ctrlPr>
                                              <a:rPr lang="en-US" sz="2000" b="0" i="1" smtClean="0">
                                                <a:solidFill>
                                                  <a:prstClr val="black"/>
                                                </a:solidFill>
                                                <a:latin typeface="Cambria Math" panose="02040503050406030204" pitchFamily="18" charset="0"/>
                                                <a:ea typeface="Cambria Math" panose="02040503050406030204" pitchFamily="18" charset="0"/>
                                              </a:rPr>
                                            </m:ctrlPr>
                                          </m:sSubPr>
                                          <m:e>
                                            <m:r>
                                              <a:rPr lang="en-US" sz="2000" b="0" i="1" smtClean="0">
                                                <a:solidFill>
                                                  <a:prstClr val="black"/>
                                                </a:solidFill>
                                                <a:latin typeface="Cambria Math" panose="02040503050406030204" pitchFamily="18" charset="0"/>
                                                <a:ea typeface="Cambria Math" panose="02040503050406030204" pitchFamily="18" charset="0"/>
                                              </a:rPr>
                                              <m:t>𝑓</m:t>
                                            </m:r>
                                          </m:e>
                                          <m:sub>
                                            <m:r>
                                              <a:rPr lang="en-US" sz="2000" b="0" i="1" smtClean="0">
                                                <a:solidFill>
                                                  <a:prstClr val="black"/>
                                                </a:solidFill>
                                                <a:latin typeface="Cambria Math" panose="02040503050406030204" pitchFamily="18" charset="0"/>
                                                <a:ea typeface="Cambria Math" panose="02040503050406030204" pitchFamily="18" charset="0"/>
                                              </a:rPr>
                                              <m:t>𝑋𝑌</m:t>
                                            </m:r>
                                          </m:sub>
                                        </m:sSub>
                                        <m:r>
                                          <a:rPr lang="en-US" sz="2000" b="0" i="1" smtClean="0">
                                            <a:solidFill>
                                              <a:prstClr val="black"/>
                                            </a:solidFill>
                                            <a:latin typeface="Cambria Math" panose="02040503050406030204" pitchFamily="18" charset="0"/>
                                            <a:ea typeface="Cambria Math" panose="02040503050406030204" pitchFamily="18" charset="0"/>
                                          </a:rPr>
                                          <m:t>(</m:t>
                                        </m:r>
                                        <m:r>
                                          <a:rPr lang="en-US" sz="2000" b="0" i="1" smtClean="0">
                                            <a:solidFill>
                                              <a:prstClr val="black"/>
                                            </a:solidFill>
                                            <a:latin typeface="Cambria Math" panose="02040503050406030204" pitchFamily="18" charset="0"/>
                                            <a:ea typeface="Cambria Math" panose="02040503050406030204" pitchFamily="18" charset="0"/>
                                          </a:rPr>
                                          <m:t>𝑥</m:t>
                                        </m:r>
                                        <m:r>
                                          <a:rPr lang="en-US" sz="2000" b="0" i="1" smtClean="0">
                                            <a:solidFill>
                                              <a:prstClr val="black"/>
                                            </a:solidFill>
                                            <a:latin typeface="Cambria Math" panose="02040503050406030204" pitchFamily="18" charset="0"/>
                                            <a:ea typeface="Cambria Math" panose="02040503050406030204" pitchFamily="18" charset="0"/>
                                          </a:rPr>
                                          <m:t>, </m:t>
                                        </m:r>
                                        <m:r>
                                          <a:rPr lang="en-US" sz="2000" b="0" i="1" smtClean="0">
                                            <a:solidFill>
                                              <a:prstClr val="black"/>
                                            </a:solidFill>
                                            <a:latin typeface="Cambria Math" panose="02040503050406030204" pitchFamily="18" charset="0"/>
                                            <a:ea typeface="Cambria Math" panose="02040503050406030204" pitchFamily="18" charset="0"/>
                                          </a:rPr>
                                          <m:t>𝑦</m:t>
                                        </m:r>
                                      </m:e>
                                    </m:nary>
                                    <m:r>
                                      <a:rPr lang="en-US" sz="2000" b="0" i="1" smtClean="0">
                                        <a:solidFill>
                                          <a:prstClr val="black"/>
                                        </a:solidFill>
                                        <a:latin typeface="Cambria Math" panose="02040503050406030204" pitchFamily="18" charset="0"/>
                                        <a:ea typeface="Cambria Math" panose="02040503050406030204" pitchFamily="18" charset="0"/>
                                      </a:rPr>
                                      <m:t>)</m:t>
                                    </m:r>
                                  </m:e>
                                </m:nary>
                                <m:r>
                                  <a:rPr lang="en-US" sz="2000" b="0" i="1" smtClean="0">
                                    <a:solidFill>
                                      <a:prstClr val="black"/>
                                    </a:solidFill>
                                    <a:latin typeface="Cambria Math" panose="02040503050406030204" pitchFamily="18" charset="0"/>
                                    <a:ea typeface="Cambria Math" panose="02040503050406030204" pitchFamily="18" charset="0"/>
                                  </a:rPr>
                                  <m:t>𝑑𝑥𝑑𝑦</m:t>
                                </m:r>
                              </m:oMath>
                            </m:oMathPara>
                          </a14:m>
                          <a:endParaRPr lang="en-US" sz="2000" dirty="0">
                            <a:solidFill>
                              <a:prstClr val="black"/>
                            </a:solidFill>
                            <a:ea typeface="Cambria Math" panose="02040503050406030204" pitchFamily="18" charset="0"/>
                          </a:endParaRPr>
                        </a:p>
                        <a:p>
                          <a:endParaRPr lang="ru-RU"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698403">
                    <a:tc>
                      <a:txBody>
                        <a:bodyPr/>
                        <a:lstStyle/>
                        <a:p>
                          <a:endParaRPr lang="ru-RU" sz="105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bl>
              </a:graphicData>
            </a:graphic>
          </p:graphicFrame>
        </mc:Choice>
        <mc:Fallback xmlns="">
          <p:graphicFrame>
            <p:nvGraphicFramePr>
              <p:cNvPr id="15" name="Table 9">
                <a:extLst>
                  <a:ext uri="{FF2B5EF4-FFF2-40B4-BE49-F238E27FC236}">
                    <a16:creationId xmlns:a16="http://schemas.microsoft.com/office/drawing/2014/main" id="{16C55FBC-BB85-40A3-BCDD-78BA708CCFA0}"/>
                  </a:ext>
                </a:extLst>
              </p:cNvPr>
              <p:cNvGraphicFramePr>
                <a:graphicFrameLocks noGrp="1"/>
              </p:cNvGraphicFramePr>
              <p:nvPr>
                <p:extLst>
                  <p:ext uri="{D42A27DB-BD31-4B8C-83A1-F6EECF244321}">
                    <p14:modId xmlns:p14="http://schemas.microsoft.com/office/powerpoint/2010/main" val="1280254317"/>
                  </p:ext>
                </p:extLst>
              </p:nvPr>
            </p:nvGraphicFramePr>
            <p:xfrm>
              <a:off x="1007533" y="2623087"/>
              <a:ext cx="10176934" cy="5171316"/>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656679">
                    <a:tc>
                      <a:txBody>
                        <a:bodyPr/>
                        <a:lstStyle/>
                        <a:p>
                          <a:pPr algn="ctr"/>
                          <a:r>
                            <a:rPr lang="ru-RU" sz="2000" dirty="0">
                              <a:latin typeface="+mj-lt"/>
                            </a:rPr>
                            <a:t>Формула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2816234">
                    <a:tc>
                      <a:txBody>
                        <a:bodyPr/>
                        <a:lstStyle/>
                        <a:p>
                          <a:endParaRPr lang="ru-RU"/>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3423" r="-99751" b="-59910"/>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698403">
                    <a:tc>
                      <a:txBody>
                        <a:bodyPr/>
                        <a:lstStyle/>
                        <a:p>
                          <a:endParaRPr lang="ru-RU" sz="1050" dirty="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bl>
              </a:graphicData>
            </a:graphic>
          </p:graphicFrame>
        </mc:Fallback>
      </mc:AlternateContent>
      <p:sp>
        <p:nvSpPr>
          <p:cNvPr id="17" name="Rectangle 11">
            <a:extLst>
              <a:ext uri="{FF2B5EF4-FFF2-40B4-BE49-F238E27FC236}">
                <a16:creationId xmlns:a16="http://schemas.microsoft.com/office/drawing/2014/main" id="{9043EE0E-4F7D-4172-990E-06F0CDB96362}"/>
              </a:ext>
            </a:extLst>
          </p:cNvPr>
          <p:cNvSpPr/>
          <p:nvPr/>
        </p:nvSpPr>
        <p:spPr>
          <a:xfrm>
            <a:off x="1007533" y="3274006"/>
            <a:ext cx="10176934" cy="29233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Математическое ожидание</a:t>
            </a:r>
            <a:r>
              <a:rPr lang="en-US" sz="1600" dirty="0">
                <a:ea typeface="Cambria Math" panose="02040503050406030204" pitchFamily="18" charset="0"/>
              </a:rPr>
              <a:t> (</a:t>
            </a:r>
            <a:r>
              <a:rPr lang="ru-RU" sz="1600" dirty="0">
                <a:ea typeface="Cambria Math" panose="02040503050406030204" pitchFamily="18" charset="0"/>
              </a:rPr>
              <a:t>непрерывный случай, двумерное распределение)</a:t>
            </a:r>
            <a:endParaRPr lang="en-US" sz="1600" dirty="0">
              <a:ea typeface="Cambria Math" panose="02040503050406030204" pitchFamily="18" charset="0"/>
            </a:endParaRPr>
          </a:p>
        </p:txBody>
      </p:sp>
      <p:sp>
        <p:nvSpPr>
          <p:cNvPr id="22" name="Rectangle 20">
            <a:extLst>
              <a:ext uri="{FF2B5EF4-FFF2-40B4-BE49-F238E27FC236}">
                <a16:creationId xmlns:a16="http://schemas.microsoft.com/office/drawing/2014/main" id="{BB1DB2FE-EEED-4F93-85AA-EA40F6BCBFA4}"/>
              </a:ext>
            </a:extLst>
          </p:cNvPr>
          <p:cNvSpPr/>
          <p:nvPr/>
        </p:nvSpPr>
        <p:spPr>
          <a:xfrm>
            <a:off x="6974129" y="3823595"/>
            <a:ext cx="3876516" cy="10410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
            <a:r>
              <a:rPr lang="de-DE" sz="1600" dirty="0">
                <a:solidFill>
                  <a:sysClr val="windowText" lastClr="000000"/>
                </a:solidFill>
                <a:latin typeface="Courier" pitchFamily="2" charset="0"/>
              </a:rPr>
              <a:t>mu &lt;- int2(f, a=c(-Inf,-</a:t>
            </a:r>
            <a:r>
              <a:rPr lang="de-DE" sz="1600" dirty="0" err="1">
                <a:solidFill>
                  <a:sysClr val="windowText" lastClr="000000"/>
                </a:solidFill>
                <a:latin typeface="Courier" pitchFamily="2" charset="0"/>
              </a:rPr>
              <a:t>Inf</a:t>
            </a:r>
            <a:r>
              <a:rPr lang="de-DE" sz="1600" dirty="0">
                <a:solidFill>
                  <a:sysClr val="windowText" lastClr="000000"/>
                </a:solidFill>
                <a:latin typeface="Courier" pitchFamily="2" charset="0"/>
              </a:rPr>
              <a:t>), </a:t>
            </a:r>
            <a:r>
              <a:rPr lang="ru-RU" sz="1600" dirty="0">
                <a:solidFill>
                  <a:sysClr val="windowText" lastClr="000000"/>
                </a:solidFill>
                <a:latin typeface="Courier" pitchFamily="2" charset="0"/>
              </a:rPr>
              <a:t>         	   </a:t>
            </a:r>
            <a:r>
              <a:rPr lang="en-US" sz="1600" dirty="0">
                <a:solidFill>
                  <a:sysClr val="windowText" lastClr="000000"/>
                </a:solidFill>
                <a:latin typeface="Courier" pitchFamily="2" charset="0"/>
              </a:rPr>
              <a:t> </a:t>
            </a:r>
            <a:r>
              <a:rPr lang="de-DE" sz="1600" dirty="0">
                <a:solidFill>
                  <a:sysClr val="windowText" lastClr="000000"/>
                </a:solidFill>
                <a:latin typeface="Courier" pitchFamily="2" charset="0"/>
              </a:rPr>
              <a:t>b=c(Inf,Inf))</a:t>
            </a:r>
            <a:endParaRPr lang="ru-RU" sz="1600" dirty="0">
              <a:solidFill>
                <a:sysClr val="windowText" lastClr="000000"/>
              </a:solidFill>
              <a:latin typeface="American Typewriter"/>
            </a:endParaRPr>
          </a:p>
        </p:txBody>
      </p:sp>
      <mc:AlternateContent xmlns:mc="http://schemas.openxmlformats.org/markup-compatibility/2006" xmlns:a14="http://schemas.microsoft.com/office/drawing/2010/main">
        <mc:Choice Requires="a14">
          <p:sp>
            <p:nvSpPr>
              <p:cNvPr id="23" name="Rectangle 20">
                <a:extLst>
                  <a:ext uri="{FF2B5EF4-FFF2-40B4-BE49-F238E27FC236}">
                    <a16:creationId xmlns:a16="http://schemas.microsoft.com/office/drawing/2014/main" id="{309EDABE-6747-4C9E-A2EE-A094921E3B66}"/>
                  </a:ext>
                </a:extLst>
              </p:cNvPr>
              <p:cNvSpPr/>
              <p:nvPr/>
            </p:nvSpPr>
            <p:spPr>
              <a:xfrm>
                <a:off x="6974129" y="5121882"/>
                <a:ext cx="3900716" cy="10410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ourier" pitchFamily="2" charset="0"/>
                  </a:rPr>
                  <a:t>f =</a:t>
                </a:r>
                <a:r>
                  <a:rPr lang="en-US" sz="2000" dirty="0">
                    <a:solidFill>
                      <a:prstClr val="black"/>
                    </a:solidFill>
                    <a:latin typeface="Courier" pitchFamily="2" charset="0"/>
                    <a:ea typeface="Cambria Math" panose="02040503050406030204" pitchFamily="18" charset="0"/>
                  </a:rPr>
                  <a:t>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𝑥</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𝑓</m:t>
                        </m:r>
                      </m:e>
                      <m:sub>
                        <m:r>
                          <a:rPr lang="en-US" sz="2000" i="1">
                            <a:solidFill>
                              <a:prstClr val="black"/>
                            </a:solidFill>
                            <a:latin typeface="Cambria Math" panose="02040503050406030204" pitchFamily="18" charset="0"/>
                            <a:ea typeface="Cambria Math" panose="02040503050406030204" pitchFamily="18" charset="0"/>
                          </a:rPr>
                          <m:t>𝑋𝑌</m:t>
                        </m:r>
                      </m:sub>
                    </m:sSub>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𝑥</m:t>
                    </m:r>
                    <m:r>
                      <a:rPr lang="en-US" sz="2000" i="1">
                        <a:solidFill>
                          <a:prstClr val="black"/>
                        </a:solidFill>
                        <a:latin typeface="Cambria Math" panose="02040503050406030204" pitchFamily="18" charset="0"/>
                        <a:ea typeface="Cambria Math" panose="02040503050406030204" pitchFamily="18" charset="0"/>
                      </a:rPr>
                      <m:t>, </m:t>
                    </m:r>
                    <m:r>
                      <a:rPr lang="en-US" sz="2000" b="0" i="1" smtClean="0">
                        <a:solidFill>
                          <a:prstClr val="black"/>
                        </a:solidFill>
                        <a:latin typeface="Cambria Math" panose="02040503050406030204" pitchFamily="18" charset="0"/>
                        <a:ea typeface="Cambria Math" panose="02040503050406030204" pitchFamily="18" charset="0"/>
                      </a:rPr>
                      <m:t>𝑦</m:t>
                    </m:r>
                    <m:r>
                      <a:rPr lang="en-US" sz="2000" b="0" i="1" smtClean="0">
                        <a:solidFill>
                          <a:prstClr val="black"/>
                        </a:solidFill>
                        <a:latin typeface="Cambria Math" panose="02040503050406030204" pitchFamily="18" charset="0"/>
                        <a:ea typeface="Cambria Math" panose="02040503050406030204" pitchFamily="18" charset="0"/>
                      </a:rPr>
                      <m:t>)</m:t>
                    </m:r>
                  </m:oMath>
                </a14:m>
                <a:endParaRPr lang="ru-RU" sz="2000" dirty="0">
                  <a:solidFill>
                    <a:sysClr val="windowText" lastClr="000000"/>
                  </a:solidFill>
                  <a:latin typeface="+mj-lt"/>
                </a:endParaRPr>
              </a:p>
            </p:txBody>
          </p:sp>
        </mc:Choice>
        <mc:Fallback xmlns="">
          <p:sp>
            <p:nvSpPr>
              <p:cNvPr id="23" name="Rectangle 20">
                <a:extLst>
                  <a:ext uri="{FF2B5EF4-FFF2-40B4-BE49-F238E27FC236}">
                    <a16:creationId xmlns:a16="http://schemas.microsoft.com/office/drawing/2014/main" id="{309EDABE-6747-4C9E-A2EE-A094921E3B66}"/>
                  </a:ext>
                </a:extLst>
              </p:cNvPr>
              <p:cNvSpPr>
                <a:spLocks noRot="1" noChangeAspect="1" noMove="1" noResize="1" noEditPoints="1" noAdjustHandles="1" noChangeArrowheads="1" noChangeShapeType="1" noTextEdit="1"/>
              </p:cNvSpPr>
              <p:nvPr/>
            </p:nvSpPr>
            <p:spPr>
              <a:xfrm>
                <a:off x="6974129" y="5121882"/>
                <a:ext cx="3900716" cy="1041029"/>
              </a:xfrm>
              <a:prstGeom prst="rect">
                <a:avLst/>
              </a:prstGeom>
              <a:blipFill>
                <a:blip r:embed="rId3"/>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2">
                <a:extLst>
                  <a:ext uri="{FF2B5EF4-FFF2-40B4-BE49-F238E27FC236}">
                    <a16:creationId xmlns:a16="http://schemas.microsoft.com/office/drawing/2014/main" id="{E9002302-F496-3841-9B59-79BE5470A9CE}"/>
                  </a:ext>
                </a:extLst>
              </p:cNvPr>
              <p:cNvSpPr/>
              <p:nvPr/>
            </p:nvSpPr>
            <p:spPr>
              <a:xfrm>
                <a:off x="1007533" y="1582058"/>
                <a:ext cx="10176934" cy="7837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latin typeface="+mj-lt"/>
                  </a:rPr>
                  <a:t>По аналогии с одномерной функцией плотности </a:t>
                </a:r>
                <a14:m>
                  <m:oMath xmlns:m="http://schemas.openxmlformats.org/officeDocument/2006/math">
                    <m:sSub>
                      <m:sSubPr>
                        <m:ctrlPr>
                          <a:rPr lang="ru-RU"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𝑓</m:t>
                        </m:r>
                      </m:e>
                      <m:sub>
                        <m:r>
                          <a:rPr lang="en-US" sz="1600" b="0" i="1" smtClean="0">
                            <a:solidFill>
                              <a:schemeClr val="tx1"/>
                            </a:solidFill>
                            <a:latin typeface="Cambria Math" panose="02040503050406030204" pitchFamily="18" charset="0"/>
                          </a:rPr>
                          <m:t>𝑋</m:t>
                        </m:r>
                      </m:sub>
                    </m:sSub>
                    <m:r>
                      <a:rPr lang="en-US" sz="1600" b="0" i="0" smtClean="0">
                        <a:solidFill>
                          <a:schemeClr val="tx1"/>
                        </a:solidFill>
                        <a:latin typeface="Cambria Math" panose="02040503050406030204" pitchFamily="18" charset="0"/>
                      </a:rPr>
                      <m:t>(</m:t>
                    </m:r>
                    <m:r>
                      <a:rPr lang="en-US" sz="1600" i="1">
                        <a:solidFill>
                          <a:prstClr val="black"/>
                        </a:solidFill>
                        <a:latin typeface="Cambria Math" panose="02040503050406030204" pitchFamily="18" charset="0"/>
                        <a:ea typeface="Cambria Math" panose="02040503050406030204" pitchFamily="18" charset="0"/>
                      </a:rPr>
                      <m:t>𝑥</m:t>
                    </m:r>
                    <m:r>
                      <a:rPr lang="en-US" sz="1600" b="0" i="0" smtClean="0">
                        <a:solidFill>
                          <a:schemeClr val="tx1"/>
                        </a:solidFill>
                        <a:latin typeface="Cambria Math" panose="02040503050406030204" pitchFamily="18" charset="0"/>
                      </a:rPr>
                      <m:t>)</m:t>
                    </m:r>
                  </m:oMath>
                </a14:m>
                <a:r>
                  <a:rPr lang="en-US" sz="1600" dirty="0">
                    <a:solidFill>
                      <a:schemeClr val="tx1"/>
                    </a:solidFill>
                    <a:latin typeface="+mj-lt"/>
                  </a:rPr>
                  <a:t> </a:t>
                </a:r>
                <a:r>
                  <a:rPr lang="ru-RU" sz="1600" dirty="0">
                    <a:solidFill>
                      <a:schemeClr val="tx1"/>
                    </a:solidFill>
                    <a:latin typeface="+mj-lt"/>
                  </a:rPr>
                  <a:t>существует функция плотности</a:t>
                </a:r>
                <a:r>
                  <a:rPr lang="en-US" sz="1600" dirty="0">
                    <a:solidFill>
                      <a:schemeClr val="tx1"/>
                    </a:solidFill>
                    <a:latin typeface="+mj-lt"/>
                  </a:rPr>
                  <a:t> </a:t>
                </a:r>
                <a:r>
                  <a:rPr lang="ru-RU" sz="1600" dirty="0">
                    <a:solidFill>
                      <a:schemeClr val="tx1"/>
                    </a:solidFill>
                    <a:latin typeface="+mj-lt"/>
                  </a:rPr>
                  <a:t>для двумерного распределения </a:t>
                </a:r>
                <a14:m>
                  <m:oMath xmlns:m="http://schemas.openxmlformats.org/officeDocument/2006/math">
                    <m:sSub>
                      <m:sSubPr>
                        <m:ctrlPr>
                          <a:rPr lang="ru-RU" sz="1600" i="1" smtClean="0">
                            <a:solidFill>
                              <a:schemeClr val="tx1"/>
                            </a:solidFill>
                            <a:latin typeface="Cambria Math" panose="02040503050406030204" pitchFamily="18" charset="0"/>
                            <a:ea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𝑓</m:t>
                        </m:r>
                      </m:e>
                      <m:sub>
                        <m:r>
                          <a:rPr lang="en-US" sz="1600" b="0" i="1" smtClean="0">
                            <a:solidFill>
                              <a:schemeClr val="tx1"/>
                            </a:solidFill>
                            <a:latin typeface="Cambria Math" panose="02040503050406030204" pitchFamily="18" charset="0"/>
                            <a:ea typeface="Cambria Math" panose="02040503050406030204" pitchFamily="18" charset="0"/>
                          </a:rPr>
                          <m:t>𝑋𝑌</m:t>
                        </m:r>
                      </m:sub>
                    </m:sSub>
                    <m:d>
                      <m:dPr>
                        <m:ctrlPr>
                          <a:rPr lang="en-US" sz="1600" b="0" i="1" smtClean="0">
                            <a:solidFill>
                              <a:schemeClr val="tx1"/>
                            </a:solidFill>
                            <a:latin typeface="Cambria Math" panose="02040503050406030204" pitchFamily="18" charset="0"/>
                            <a:ea typeface="Cambria Math" panose="02040503050406030204" pitchFamily="18" charset="0"/>
                          </a:rPr>
                        </m:ctrlPr>
                      </m:dPr>
                      <m:e>
                        <m:r>
                          <a:rPr lang="en-US" sz="1600" i="1">
                            <a:solidFill>
                              <a:prstClr val="black"/>
                            </a:solidFill>
                            <a:latin typeface="Cambria Math" panose="02040503050406030204" pitchFamily="18" charset="0"/>
                            <a:ea typeface="Cambria Math" panose="02040503050406030204" pitchFamily="18" charset="0"/>
                          </a:rPr>
                          <m:t>𝑥</m:t>
                        </m:r>
                        <m:r>
                          <a:rPr lang="en-US" sz="1600" b="0" i="1" smtClean="0">
                            <a:solidFill>
                              <a:prstClr val="black"/>
                            </a:solidFill>
                            <a:latin typeface="Cambria Math" panose="02040503050406030204" pitchFamily="18" charset="0"/>
                            <a:ea typeface="Cambria Math" panose="02040503050406030204" pitchFamily="18" charset="0"/>
                          </a:rPr>
                          <m:t>, </m:t>
                        </m:r>
                        <m:r>
                          <a:rPr lang="en-US" sz="1600" b="0" i="1" smtClean="0">
                            <a:solidFill>
                              <a:prstClr val="black"/>
                            </a:solidFill>
                            <a:latin typeface="Cambria Math" panose="02040503050406030204" pitchFamily="18" charset="0"/>
                            <a:ea typeface="Cambria Math" panose="02040503050406030204" pitchFamily="18" charset="0"/>
                          </a:rPr>
                          <m:t>𝑦</m:t>
                        </m:r>
                      </m:e>
                    </m:d>
                  </m:oMath>
                </a14:m>
                <a:r>
                  <a:rPr lang="ru-RU" sz="1600" dirty="0">
                    <a:solidFill>
                      <a:schemeClr val="tx1"/>
                    </a:solidFill>
                    <a:latin typeface="+mj-lt"/>
                  </a:rPr>
                  <a:t>.</a:t>
                </a:r>
              </a:p>
            </p:txBody>
          </p:sp>
        </mc:Choice>
        <mc:Fallback xmlns="">
          <p:sp>
            <p:nvSpPr>
              <p:cNvPr id="10" name="Прямоугольник 2">
                <a:extLst>
                  <a:ext uri="{FF2B5EF4-FFF2-40B4-BE49-F238E27FC236}">
                    <a16:creationId xmlns:a16="http://schemas.microsoft.com/office/drawing/2014/main" id="{E9002302-F496-3841-9B59-79BE5470A9CE}"/>
                  </a:ext>
                </a:extLst>
              </p:cNvPr>
              <p:cNvSpPr>
                <a:spLocks noRot="1" noChangeAspect="1" noMove="1" noResize="1" noEditPoints="1" noAdjustHandles="1" noChangeArrowheads="1" noChangeShapeType="1" noTextEdit="1"/>
              </p:cNvSpPr>
              <p:nvPr/>
            </p:nvSpPr>
            <p:spPr>
              <a:xfrm>
                <a:off x="1007533" y="1582058"/>
                <a:ext cx="10176934" cy="783771"/>
              </a:xfrm>
              <a:prstGeom prst="rect">
                <a:avLst/>
              </a:prstGeom>
              <a:blipFill>
                <a:blip r:embed="rId4"/>
                <a:stretch>
                  <a:fillRect/>
                </a:stretch>
              </a:blipFill>
              <a:ln>
                <a:noFill/>
              </a:ln>
            </p:spPr>
            <p:txBody>
              <a:bodyPr/>
              <a:lstStyle/>
              <a:p>
                <a:r>
                  <a:rPr lang="ru-RU">
                    <a:noFill/>
                  </a:rPr>
                  <a:t> </a:t>
                </a:r>
              </a:p>
            </p:txBody>
          </p:sp>
        </mc:Fallback>
      </mc:AlternateContent>
    </p:spTree>
    <p:extLst>
      <p:ext uri="{BB962C8B-B14F-4D97-AF65-F5344CB8AC3E}">
        <p14:creationId xmlns:p14="http://schemas.microsoft.com/office/powerpoint/2010/main" val="2650555454"/>
      </p:ext>
    </p:extLst>
  </p:cSld>
  <p:clrMapOvr>
    <a:masterClrMapping/>
  </p:clrMapOvr>
  <mc:AlternateContent xmlns:mc="http://schemas.openxmlformats.org/markup-compatibility/2006" xmlns:p14="http://schemas.microsoft.com/office/powerpoint/2010/main">
    <mc:Choice Requires="p14">
      <p:transition spd="slow" p14:dur="2000" advTm="261"/>
    </mc:Choice>
    <mc:Fallback xmlns="">
      <p:transition spd="slow" advTm="26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2756381311"/>
                  </p:ext>
                </p:extLst>
              </p:nvPr>
            </p:nvGraphicFramePr>
            <p:xfrm>
              <a:off x="1007533" y="1617131"/>
              <a:ext cx="10176934" cy="5731595"/>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468481">
                    <a:tc>
                      <a:txBody>
                        <a:bodyPr/>
                        <a:lstStyle/>
                        <a:p>
                          <a:pPr algn="ctr"/>
                          <a:r>
                            <a:rPr lang="ru-RU" sz="2000" dirty="0">
                              <a:latin typeface="+mj-lt"/>
                            </a:rPr>
                            <a:t>Формула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971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2800"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GB" sz="2400" b="0" i="1" smtClean="0">
                                    <a:latin typeface="Cambria Math" panose="02040503050406030204" pitchFamily="18" charset="0"/>
                                  </a:rPr>
                                  <m:t>𝑐𝑜𝑣</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𝑋</m:t>
                                    </m:r>
                                    <m:r>
                                      <a:rPr lang="en-GB" sz="2400" b="0" i="1" smtClean="0">
                                        <a:latin typeface="Cambria Math" panose="02040503050406030204" pitchFamily="18" charset="0"/>
                                      </a:rPr>
                                      <m:t>, </m:t>
                                    </m:r>
                                    <m:r>
                                      <a:rPr lang="en-GB" sz="2400" b="0" i="1" smtClean="0">
                                        <a:latin typeface="Cambria Math" panose="02040503050406030204" pitchFamily="18" charset="0"/>
                                      </a:rPr>
                                      <m:t>𝑌</m:t>
                                    </m:r>
                                  </m:e>
                                </m:d>
                                <m:r>
                                  <a:rPr lang="en-GB" sz="2400" b="0" i="1" smtClean="0">
                                    <a:latin typeface="Cambria Math" panose="02040503050406030204" pitchFamily="18" charset="0"/>
                                  </a:rPr>
                                  <m:t>=</m:t>
                                </m:r>
                                <m:r>
                                  <a:rPr lang="en-GB" sz="2400" b="0" i="1" smtClean="0">
                                    <a:latin typeface="Cambria Math" panose="02040503050406030204" pitchFamily="18" charset="0"/>
                                  </a:rPr>
                                  <m:t>𝐸</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𝑋𝑌</m:t>
                                    </m:r>
                                  </m:e>
                                </m:d>
                                <m:r>
                                  <a:rPr lang="en-GB" sz="2400" b="0" i="1" smtClean="0">
                                    <a:latin typeface="Cambria Math" panose="02040503050406030204" pitchFamily="18" charset="0"/>
                                  </a:rPr>
                                  <m:t>−</m:t>
                                </m:r>
                                <m:r>
                                  <a:rPr lang="en-GB" sz="2400" b="0" i="1" smtClean="0">
                                    <a:latin typeface="Cambria Math" panose="02040503050406030204" pitchFamily="18" charset="0"/>
                                  </a:rPr>
                                  <m:t>𝐸</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𝑋</m:t>
                                    </m:r>
                                  </m:e>
                                </m:d>
                                <m:r>
                                  <a:rPr lang="en-GB" sz="2400" b="0" i="1" smtClean="0">
                                    <a:latin typeface="Cambria Math" panose="02040503050406030204" pitchFamily="18" charset="0"/>
                                  </a:rPr>
                                  <m:t>𝐸</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𝑌</m:t>
                                    </m:r>
                                  </m:e>
                                </m:d>
                              </m:oMath>
                            </m:oMathPara>
                          </a14:m>
                          <a:endParaRPr lang="ru-RU" sz="28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211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p>
                        <a:p>
                          <a:pPr marL="0" indent="0">
                            <a:buNone/>
                          </a:pPr>
                          <a14:m>
                            <m:oMathPara xmlns:m="http://schemas.openxmlformats.org/officeDocument/2006/math">
                              <m:oMathParaPr>
                                <m:jc m:val="centerGroup"/>
                              </m:oMathParaPr>
                              <m:oMath xmlns:m="http://schemas.openxmlformats.org/officeDocument/2006/math">
                                <m:r>
                                  <a:rPr lang="ru-RU" sz="2000" i="1" smtClean="0">
                                    <a:latin typeface="Cambria Math" panose="02040503050406030204" pitchFamily="18" charset="0"/>
                                    <a:ea typeface="Cambria Math" panose="02040503050406030204" pitchFamily="18" charset="0"/>
                                  </a:rPr>
                                  <m:t>𝜌</m:t>
                                </m:r>
                                <m:d>
                                  <m:dPr>
                                    <m:ctrlPr>
                                      <a:rPr lang="ru-RU"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𝑌</m:t>
                                    </m:r>
                                  </m:e>
                                </m:d>
                                <m:r>
                                  <a:rPr lang="en-US" sz="2000">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𝑐𝑜𝑣</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num>
                                  <m:den>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e>
                                    </m:rad>
                                    <m:r>
                                      <a:rPr lang="en-US" sz="2000" i="1">
                                        <a:latin typeface="Cambria Math" panose="02040503050406030204" pitchFamily="18" charset="0"/>
                                        <a:ea typeface="Cambria Math" panose="02040503050406030204" pitchFamily="18" charset="0"/>
                                      </a:rPr>
                                      <m:t> </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e>
                                    </m:rad>
                                  </m:den>
                                </m:f>
                                <m:r>
                                  <a:rPr lang="ru-RU" sz="2000">
                                    <a:latin typeface="Cambria Math" panose="02040503050406030204" pitchFamily="18" charset="0"/>
                                    <a:ea typeface="Cambria Math" panose="02040503050406030204" pitchFamily="18" charset="0"/>
                                  </a:rPr>
                                  <m:t> </m:t>
                                </m:r>
                                <m:r>
                                  <a:rPr lang="ru-RU"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[−1;1]</m:t>
                                </m:r>
                              </m:oMath>
                            </m:oMathPara>
                          </a14:m>
                          <a:endParaRPr lang="en-US" sz="2000" dirty="0">
                            <a:ea typeface="Cambria Math" panose="02040503050406030204" pitchFamily="18" charset="0"/>
                          </a:endParaRPr>
                        </a:p>
                        <a:p>
                          <a:pPr marL="0" indent="0">
                            <a:buNone/>
                          </a:pPr>
                          <a:endParaRPr lang="ru-RU" sz="1800" dirty="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1211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black"/>
                            </a:solidFill>
                            <a:ea typeface="Cambria Math" panose="02040503050406030204" pitchFamily="18" charset="0"/>
                          </a:endParaRPr>
                        </a:p>
                        <a:p>
                          <a:pPr algn="ctr"/>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Choice>
        <mc:Fallback xmlns="">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2756381311"/>
                  </p:ext>
                </p:extLst>
              </p:nvPr>
            </p:nvGraphicFramePr>
            <p:xfrm>
              <a:off x="1007533" y="1617131"/>
              <a:ext cx="10176934" cy="5731595"/>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468481">
                    <a:tc>
                      <a:txBody>
                        <a:bodyPr/>
                        <a:lstStyle/>
                        <a:p>
                          <a:pPr algn="ctr"/>
                          <a:r>
                            <a:rPr lang="ru-RU" sz="2000" dirty="0">
                              <a:latin typeface="+mj-lt"/>
                            </a:rPr>
                            <a:t>Формула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971387">
                    <a:tc>
                      <a:txBody>
                        <a:bodyPr/>
                        <a:lstStyle/>
                        <a:p>
                          <a:endParaRPr lang="ru-RU"/>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20" t="-24074" r="-100240" b="-167284"/>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2080070">
                    <a:tc>
                      <a:txBody>
                        <a:bodyPr/>
                        <a:lstStyle/>
                        <a:p>
                          <a:endParaRPr lang="ru-RU"/>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20" t="-117889" r="-100240" b="-58944"/>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1211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black"/>
                            </a:solidFill>
                            <a:ea typeface="Cambria Math" panose="02040503050406030204" pitchFamily="18" charset="0"/>
                          </a:endParaRPr>
                        </a:p>
                        <a:p>
                          <a:pPr algn="ctr"/>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Fallback>
      </mc:AlternateContent>
      <p:sp>
        <p:nvSpPr>
          <p:cNvPr id="5" name="Rectangle 4">
            <a:extLst>
              <a:ext uri="{FF2B5EF4-FFF2-40B4-BE49-F238E27FC236}">
                <a16:creationId xmlns:a16="http://schemas.microsoft.com/office/drawing/2014/main" id="{E087079C-B2BF-FC47-ABBA-FE8B633DD2AC}"/>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Числовые характеристики зависимости</a:t>
            </a:r>
          </a:p>
        </p:txBody>
      </p:sp>
      <p:sp>
        <p:nvSpPr>
          <p:cNvPr id="4" name="Rectangle 3">
            <a:extLst>
              <a:ext uri="{FF2B5EF4-FFF2-40B4-BE49-F238E27FC236}">
                <a16:creationId xmlns:a16="http://schemas.microsoft.com/office/drawing/2014/main" id="{9B3DB810-4542-4846-AF9A-A2EA85187172}"/>
              </a:ext>
            </a:extLst>
          </p:cNvPr>
          <p:cNvSpPr/>
          <p:nvPr/>
        </p:nvSpPr>
        <p:spPr>
          <a:xfrm>
            <a:off x="7196666" y="2890615"/>
            <a:ext cx="3632201" cy="815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ysClr val="windowText" lastClr="000000"/>
                </a:solidFill>
                <a:latin typeface="Courier" pitchFamily="2" charset="0"/>
              </a:rPr>
              <a:t>cov</a:t>
            </a:r>
            <a:r>
              <a:rPr lang="en-US" sz="1600" dirty="0">
                <a:solidFill>
                  <a:sysClr val="windowText" lastClr="000000"/>
                </a:solidFill>
                <a:latin typeface="Courier" pitchFamily="2" charset="0"/>
              </a:rPr>
              <a:t> &lt;- </a:t>
            </a:r>
            <a:r>
              <a:rPr lang="en-US" sz="1600" dirty="0" err="1">
                <a:solidFill>
                  <a:sysClr val="windowText" lastClr="000000"/>
                </a:solidFill>
                <a:latin typeface="Courier" pitchFamily="2" charset="0"/>
              </a:rPr>
              <a:t>mu_xy</a:t>
            </a:r>
            <a:r>
              <a:rPr lang="en-US" sz="1600" dirty="0">
                <a:solidFill>
                  <a:sysClr val="windowText" lastClr="000000"/>
                </a:solidFill>
                <a:latin typeface="Courier" pitchFamily="2" charset="0"/>
              </a:rPr>
              <a:t> – </a:t>
            </a:r>
            <a:r>
              <a:rPr lang="en-US" sz="1600" dirty="0" err="1">
                <a:solidFill>
                  <a:sysClr val="windowText" lastClr="000000"/>
                </a:solidFill>
                <a:latin typeface="Courier" pitchFamily="2" charset="0"/>
              </a:rPr>
              <a:t>mu_x</a:t>
            </a:r>
            <a:r>
              <a:rPr lang="en-US" sz="1600" dirty="0">
                <a:solidFill>
                  <a:sysClr val="windowText" lastClr="000000"/>
                </a:solidFill>
                <a:latin typeface="Courier" pitchFamily="2" charset="0"/>
              </a:rPr>
              <a:t>*</a:t>
            </a:r>
            <a:r>
              <a:rPr lang="en-US" sz="1600" dirty="0" err="1">
                <a:solidFill>
                  <a:sysClr val="windowText" lastClr="000000"/>
                </a:solidFill>
                <a:latin typeface="Courier" pitchFamily="2" charset="0"/>
              </a:rPr>
              <a:t>mu_y</a:t>
            </a:r>
            <a:r>
              <a:rPr lang="en-US" sz="1600" dirty="0">
                <a:solidFill>
                  <a:sysClr val="windowText" lastClr="000000"/>
                </a:solidFill>
                <a:latin typeface="Courier" pitchFamily="2" charset="0"/>
              </a:rPr>
              <a:t>   </a:t>
            </a:r>
            <a:endParaRPr lang="ru-RU" sz="1600" dirty="0">
              <a:solidFill>
                <a:sysClr val="windowText" lastClr="000000"/>
              </a:solidFill>
            </a:endParaRPr>
          </a:p>
        </p:txBody>
      </p:sp>
      <p:sp>
        <p:nvSpPr>
          <p:cNvPr id="11" name="Rectangle 10">
            <a:extLst>
              <a:ext uri="{FF2B5EF4-FFF2-40B4-BE49-F238E27FC236}">
                <a16:creationId xmlns:a16="http://schemas.microsoft.com/office/drawing/2014/main" id="{36647413-7DC7-0142-8F73-B77F9A07B2FF}"/>
              </a:ext>
            </a:extLst>
          </p:cNvPr>
          <p:cNvSpPr/>
          <p:nvPr/>
        </p:nvSpPr>
        <p:spPr>
          <a:xfrm>
            <a:off x="7196665" y="4860129"/>
            <a:ext cx="3632202" cy="8135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Courier" pitchFamily="2" charset="0"/>
              </a:rPr>
              <a:t>cor</a:t>
            </a:r>
            <a:r>
              <a:rPr lang="en-US" sz="1600" dirty="0">
                <a:solidFill>
                  <a:schemeClr val="tx1"/>
                </a:solidFill>
                <a:latin typeface="Courier" pitchFamily="2" charset="0"/>
              </a:rPr>
              <a:t> &lt;- </a:t>
            </a:r>
            <a:r>
              <a:rPr lang="en-US" sz="1600" dirty="0" err="1">
                <a:solidFill>
                  <a:schemeClr val="tx1"/>
                </a:solidFill>
                <a:latin typeface="Courier" pitchFamily="2" charset="0"/>
              </a:rPr>
              <a:t>cov</a:t>
            </a:r>
            <a:r>
              <a:rPr lang="en-US" sz="1600" dirty="0">
                <a:solidFill>
                  <a:schemeClr val="tx1"/>
                </a:solidFill>
                <a:latin typeface="Courier" pitchFamily="2" charset="0"/>
              </a:rPr>
              <a:t>/(</a:t>
            </a:r>
            <a:r>
              <a:rPr lang="en-US" sz="1600" dirty="0" err="1">
                <a:solidFill>
                  <a:schemeClr val="tx1"/>
                </a:solidFill>
                <a:latin typeface="Courier" pitchFamily="2" charset="0"/>
              </a:rPr>
              <a:t>sd_x</a:t>
            </a:r>
            <a:r>
              <a:rPr lang="en-US" sz="1600" dirty="0">
                <a:solidFill>
                  <a:schemeClr val="tx1"/>
                </a:solidFill>
                <a:latin typeface="Courier" pitchFamily="2" charset="0"/>
              </a:rPr>
              <a:t>*</a:t>
            </a:r>
            <a:r>
              <a:rPr lang="en-US" sz="1600" dirty="0" err="1">
                <a:solidFill>
                  <a:schemeClr val="tx1"/>
                </a:solidFill>
                <a:latin typeface="Courier" pitchFamily="2" charset="0"/>
              </a:rPr>
              <a:t>sd_y</a:t>
            </a:r>
            <a:r>
              <a:rPr lang="en-US" sz="1600" dirty="0">
                <a:solidFill>
                  <a:schemeClr val="tx1"/>
                </a:solidFill>
                <a:latin typeface="Courier" pitchFamily="2" charset="0"/>
              </a:rPr>
              <a:t>)</a:t>
            </a:r>
            <a:endParaRPr lang="ru-RU" sz="1600" dirty="0">
              <a:solidFill>
                <a:schemeClr val="tx1"/>
              </a:solidFill>
            </a:endParaRPr>
          </a:p>
        </p:txBody>
      </p:sp>
      <p:sp>
        <p:nvSpPr>
          <p:cNvPr id="12" name="Rectangle 11">
            <a:extLst>
              <a:ext uri="{FF2B5EF4-FFF2-40B4-BE49-F238E27FC236}">
                <a16:creationId xmlns:a16="http://schemas.microsoft.com/office/drawing/2014/main" id="{118BBF5D-CDDF-D54D-AE00-F48B3BFB2729}"/>
              </a:ext>
            </a:extLst>
          </p:cNvPr>
          <p:cNvSpPr/>
          <p:nvPr/>
        </p:nvSpPr>
        <p:spPr>
          <a:xfrm>
            <a:off x="1007533" y="2107708"/>
            <a:ext cx="10176934" cy="29233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Ковариация двух случайных величин</a:t>
            </a:r>
            <a:endParaRPr lang="en-US" sz="1600" dirty="0">
              <a:ea typeface="Cambria Math" panose="02040503050406030204" pitchFamily="18" charset="0"/>
            </a:endParaRPr>
          </a:p>
        </p:txBody>
      </p:sp>
      <p:sp>
        <p:nvSpPr>
          <p:cNvPr id="13" name="Rectangle 12">
            <a:extLst>
              <a:ext uri="{FF2B5EF4-FFF2-40B4-BE49-F238E27FC236}">
                <a16:creationId xmlns:a16="http://schemas.microsoft.com/office/drawing/2014/main" id="{7E6EED85-C646-7D4B-BDA2-C1CD72F5C18B}"/>
              </a:ext>
            </a:extLst>
          </p:cNvPr>
          <p:cNvSpPr/>
          <p:nvPr/>
        </p:nvSpPr>
        <p:spPr>
          <a:xfrm>
            <a:off x="1007533" y="4136750"/>
            <a:ext cx="10176934" cy="29233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Корреляция двух случайных величин</a:t>
            </a:r>
            <a:endParaRPr lang="en-US" sz="1600" dirty="0">
              <a:ea typeface="Cambria Math" panose="02040503050406030204" pitchFamily="18" charset="0"/>
            </a:endParaRPr>
          </a:p>
        </p:txBody>
      </p:sp>
    </p:spTree>
    <p:extLst>
      <p:ext uri="{BB962C8B-B14F-4D97-AF65-F5344CB8AC3E}">
        <p14:creationId xmlns:p14="http://schemas.microsoft.com/office/powerpoint/2010/main" val="2153708132"/>
      </p:ext>
    </p:extLst>
  </p:cSld>
  <p:clrMapOvr>
    <a:masterClrMapping/>
  </p:clrMapOvr>
  <mc:AlternateContent xmlns:mc="http://schemas.openxmlformats.org/markup-compatibility/2006" xmlns:p14="http://schemas.microsoft.com/office/powerpoint/2010/main">
    <mc:Choice Requires="p14">
      <p:transition spd="slow" p14:dur="2000" advTm="271"/>
    </mc:Choice>
    <mc:Fallback xmlns="">
      <p:transition spd="slow" advTm="27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00CE9E-F29C-FE49-A998-6FAA464ACA78}"/>
                  </a:ext>
                </a:extLst>
              </p:cNvPr>
              <p:cNvSpPr>
                <a:spLocks noGrp="1"/>
              </p:cNvSpPr>
              <p:nvPr>
                <p:ph idx="1"/>
              </p:nvPr>
            </p:nvSpPr>
            <p:spPr>
              <a:xfrm>
                <a:off x="838199" y="1859491"/>
                <a:ext cx="6584400" cy="4351338"/>
              </a:xfrm>
            </p:spPr>
            <p:txBody>
              <a:bodyPr/>
              <a:lstStyle/>
              <a:p>
                <a14:m>
                  <m:oMath xmlns:m="http://schemas.openxmlformats.org/officeDocument/2006/math">
                    <m:r>
                      <a:rPr lang="en-US" b="0" i="1" smtClean="0">
                        <a:latin typeface="Cambria Math" panose="02040503050406030204" pitchFamily="18" charset="0"/>
                      </a:rPr>
                      <m:t>𝑋</m:t>
                    </m:r>
                  </m:oMath>
                </a14:m>
                <a:r>
                  <a:rPr lang="en-US" dirty="0"/>
                  <a:t> – </a:t>
                </a:r>
                <a:r>
                  <a:rPr lang="ru-RU" b="1" dirty="0"/>
                  <a:t>случайная величина </a:t>
                </a:r>
                <a:r>
                  <a:rPr lang="ru-RU" dirty="0"/>
                  <a:t>–</a:t>
                </a:r>
                <a:r>
                  <a:rPr lang="en-US" dirty="0"/>
                  <a:t> </a:t>
                </a:r>
                <a:r>
                  <a:rPr lang="ru-RU" dirty="0"/>
                  <a:t>численное выражение результата случайного события (дискретные и непрерывные).</a:t>
                </a:r>
              </a:p>
              <a:p>
                <a14:m>
                  <m:oMath xmlns:m="http://schemas.openxmlformats.org/officeDocument/2006/math">
                    <m:r>
                      <a:rPr lang="en-US" b="0" i="1" smtClean="0">
                        <a:latin typeface="Cambria Math" panose="02040503050406030204" pitchFamily="18" charset="0"/>
                      </a:rPr>
                      <m:t>𝑥</m:t>
                    </m:r>
                  </m:oMath>
                </a14:m>
                <a:r>
                  <a:rPr lang="en-US" dirty="0"/>
                  <a:t> – </a:t>
                </a:r>
                <a:r>
                  <a:rPr lang="en-US" dirty="0" err="1"/>
                  <a:t>з</a:t>
                </a:r>
                <a:r>
                  <a:rPr lang="ru-RU" dirty="0" err="1"/>
                  <a:t>начение</a:t>
                </a:r>
                <a:r>
                  <a:rPr lang="ru-RU" dirty="0"/>
                  <a:t> случайной величины, константа.</a:t>
                </a:r>
              </a:p>
              <a:p>
                <a:r>
                  <a:rPr lang="ru-RU" dirty="0"/>
                  <a:t>Закон распределения дискретной случайной величины:</a:t>
                </a:r>
              </a:p>
            </p:txBody>
          </p:sp>
        </mc:Choice>
        <mc:Fallback xmlns="">
          <p:sp>
            <p:nvSpPr>
              <p:cNvPr id="3" name="Content Placeholder 2">
                <a:extLst>
                  <a:ext uri="{FF2B5EF4-FFF2-40B4-BE49-F238E27FC236}">
                    <a16:creationId xmlns:a16="http://schemas.microsoft.com/office/drawing/2014/main" id="{0500CE9E-F29C-FE49-A998-6FAA464ACA78}"/>
                  </a:ext>
                </a:extLst>
              </p:cNvPr>
              <p:cNvSpPr>
                <a:spLocks noGrp="1" noRot="1" noChangeAspect="1" noMove="1" noResize="1" noEditPoints="1" noAdjustHandles="1" noChangeArrowheads="1" noChangeShapeType="1" noTextEdit="1"/>
              </p:cNvSpPr>
              <p:nvPr>
                <p:ph idx="1"/>
              </p:nvPr>
            </p:nvSpPr>
            <p:spPr>
              <a:xfrm>
                <a:off x="838199" y="1859491"/>
                <a:ext cx="6584400" cy="4351338"/>
              </a:xfrm>
              <a:blipFill>
                <a:blip r:embed="rId3"/>
                <a:stretch>
                  <a:fillRect l="-1541" t="-203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D57C46BD-A736-3B44-AE03-F5C58F77D637}"/>
                  </a:ext>
                </a:extLst>
              </p:cNvPr>
              <p:cNvGraphicFramePr>
                <a:graphicFrameLocks noGrp="1"/>
              </p:cNvGraphicFramePr>
              <p:nvPr>
                <p:extLst>
                  <p:ext uri="{D42A27DB-BD31-4B8C-83A1-F6EECF244321}">
                    <p14:modId xmlns:p14="http://schemas.microsoft.com/office/powerpoint/2010/main" val="94701095"/>
                  </p:ext>
                </p:extLst>
              </p:nvPr>
            </p:nvGraphicFramePr>
            <p:xfrm>
              <a:off x="838199" y="5075175"/>
              <a:ext cx="6042285" cy="1135654"/>
            </p:xfrm>
            <a:graphic>
              <a:graphicData uri="http://schemas.openxmlformats.org/drawingml/2006/table">
                <a:tbl>
                  <a:tblPr firstRow="1" bandRow="1">
                    <a:tableStyleId>{5C22544A-7EE6-4342-B048-85BDC9FD1C3A}</a:tableStyleId>
                  </a:tblPr>
                  <a:tblGrid>
                    <a:gridCol w="2014095">
                      <a:extLst>
                        <a:ext uri="{9D8B030D-6E8A-4147-A177-3AD203B41FA5}">
                          <a16:colId xmlns:a16="http://schemas.microsoft.com/office/drawing/2014/main" val="3739513261"/>
                        </a:ext>
                      </a:extLst>
                    </a:gridCol>
                    <a:gridCol w="2014095">
                      <a:extLst>
                        <a:ext uri="{9D8B030D-6E8A-4147-A177-3AD203B41FA5}">
                          <a16:colId xmlns:a16="http://schemas.microsoft.com/office/drawing/2014/main" val="1646946571"/>
                        </a:ext>
                      </a:extLst>
                    </a:gridCol>
                    <a:gridCol w="2014095">
                      <a:extLst>
                        <a:ext uri="{9D8B030D-6E8A-4147-A177-3AD203B41FA5}">
                          <a16:colId xmlns:a16="http://schemas.microsoft.com/office/drawing/2014/main" val="1081970889"/>
                        </a:ext>
                      </a:extLst>
                    </a:gridCol>
                  </a:tblGrid>
                  <a:tr h="567827">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oMath>
                            </m:oMathPara>
                          </a14:m>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ru-RU" dirty="0"/>
                        </a:p>
                      </a:txBody>
                      <a:tcPr anchor="ctr">
                        <a:solidFill>
                          <a:srgbClr val="24A1BF"/>
                        </a:solidFill>
                      </a:tcPr>
                    </a:tc>
                    <a:extLst>
                      <a:ext uri="{0D108BD9-81ED-4DB2-BD59-A6C34878D82A}">
                        <a16:rowId xmlns:a16="http://schemas.microsoft.com/office/drawing/2014/main" val="1768993229"/>
                      </a:ext>
                    </a:extLst>
                  </a:tr>
                  <a:tr h="567827">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ru-RU"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ru-RU" dirty="0"/>
                        </a:p>
                      </a:txBody>
                      <a:tcPr anchor="ctr">
                        <a:solidFill>
                          <a:schemeClr val="bg1">
                            <a:lumMod val="95000"/>
                          </a:schemeClr>
                        </a:solidFill>
                      </a:tcPr>
                    </a:tc>
                    <a:tc>
                      <a:txBody>
                        <a:bodyPr/>
                        <a:lstStyle/>
                        <a:p>
                          <a:pPr algn="ctr"/>
                          <a:r>
                            <a:rPr lang="en-US" dirty="0"/>
                            <a:t>…</a:t>
                          </a:r>
                          <a:endParaRPr lang="ru-RU" dirty="0"/>
                        </a:p>
                      </a:txBody>
                      <a:tcPr anchor="ctr">
                        <a:solidFill>
                          <a:schemeClr val="bg1">
                            <a:lumMod val="95000"/>
                          </a:schemeClr>
                        </a:solidFill>
                      </a:tcPr>
                    </a:tc>
                    <a:extLst>
                      <a:ext uri="{0D108BD9-81ED-4DB2-BD59-A6C34878D82A}">
                        <a16:rowId xmlns:a16="http://schemas.microsoft.com/office/drawing/2014/main" val="3859320398"/>
                      </a:ext>
                    </a:extLst>
                  </a:tr>
                </a:tbl>
              </a:graphicData>
            </a:graphic>
          </p:graphicFrame>
        </mc:Choice>
        <mc:Fallback xmlns="">
          <p:graphicFrame>
            <p:nvGraphicFramePr>
              <p:cNvPr id="14" name="Table 13">
                <a:extLst>
                  <a:ext uri="{FF2B5EF4-FFF2-40B4-BE49-F238E27FC236}">
                    <a16:creationId xmlns:a16="http://schemas.microsoft.com/office/drawing/2014/main" id="{D57C46BD-A736-3B44-AE03-F5C58F77D637}"/>
                  </a:ext>
                </a:extLst>
              </p:cNvPr>
              <p:cNvGraphicFramePr>
                <a:graphicFrameLocks noGrp="1"/>
              </p:cNvGraphicFramePr>
              <p:nvPr>
                <p:extLst>
                  <p:ext uri="{D42A27DB-BD31-4B8C-83A1-F6EECF244321}">
                    <p14:modId xmlns:p14="http://schemas.microsoft.com/office/powerpoint/2010/main" val="94701095"/>
                  </p:ext>
                </p:extLst>
              </p:nvPr>
            </p:nvGraphicFramePr>
            <p:xfrm>
              <a:off x="838199" y="5075175"/>
              <a:ext cx="6042285" cy="1135654"/>
            </p:xfrm>
            <a:graphic>
              <a:graphicData uri="http://schemas.openxmlformats.org/drawingml/2006/table">
                <a:tbl>
                  <a:tblPr firstRow="1" bandRow="1">
                    <a:tableStyleId>{5C22544A-7EE6-4342-B048-85BDC9FD1C3A}</a:tableStyleId>
                  </a:tblPr>
                  <a:tblGrid>
                    <a:gridCol w="2014095">
                      <a:extLst>
                        <a:ext uri="{9D8B030D-6E8A-4147-A177-3AD203B41FA5}">
                          <a16:colId xmlns:a16="http://schemas.microsoft.com/office/drawing/2014/main" val="3739513261"/>
                        </a:ext>
                      </a:extLst>
                    </a:gridCol>
                    <a:gridCol w="2014095">
                      <a:extLst>
                        <a:ext uri="{9D8B030D-6E8A-4147-A177-3AD203B41FA5}">
                          <a16:colId xmlns:a16="http://schemas.microsoft.com/office/drawing/2014/main" val="1646946571"/>
                        </a:ext>
                      </a:extLst>
                    </a:gridCol>
                    <a:gridCol w="2014095">
                      <a:extLst>
                        <a:ext uri="{9D8B030D-6E8A-4147-A177-3AD203B41FA5}">
                          <a16:colId xmlns:a16="http://schemas.microsoft.com/office/drawing/2014/main" val="1081970889"/>
                        </a:ext>
                      </a:extLst>
                    </a:gridCol>
                  </a:tblGrid>
                  <a:tr h="567827">
                    <a:tc>
                      <a:txBody>
                        <a:bodyPr/>
                        <a:lstStyle/>
                        <a:p>
                          <a:endParaRPr lang="ru-RU"/>
                        </a:p>
                      </a:txBody>
                      <a:tcPr anchor="ctr">
                        <a:blipFill>
                          <a:blip r:embed="rId4"/>
                          <a:stretch>
                            <a:fillRect t="-2174" r="-200629" b="-97826"/>
                          </a:stretch>
                        </a:blipFill>
                      </a:tcPr>
                    </a:tc>
                    <a:tc>
                      <a:txBody>
                        <a:bodyPr/>
                        <a:lstStyle/>
                        <a:p>
                          <a:endParaRPr lang="ru-RU"/>
                        </a:p>
                      </a:txBody>
                      <a:tcPr anchor="ctr">
                        <a:blipFill>
                          <a:blip r:embed="rId4"/>
                          <a:stretch>
                            <a:fillRect l="-100000" t="-2174" r="-100629" b="-97826"/>
                          </a:stretch>
                        </a:blipFill>
                      </a:tcPr>
                    </a:tc>
                    <a:tc>
                      <a:txBody>
                        <a:bodyPr/>
                        <a:lstStyle/>
                        <a:p>
                          <a:endParaRPr lang="ru-RU"/>
                        </a:p>
                      </a:txBody>
                      <a:tcPr anchor="ctr">
                        <a:blipFill>
                          <a:blip r:embed="rId4"/>
                          <a:stretch>
                            <a:fillRect l="-200000" t="-2174" r="-629" b="-97826"/>
                          </a:stretch>
                        </a:blipFill>
                      </a:tcPr>
                    </a:tc>
                    <a:extLst>
                      <a:ext uri="{0D108BD9-81ED-4DB2-BD59-A6C34878D82A}">
                        <a16:rowId xmlns:a16="http://schemas.microsoft.com/office/drawing/2014/main" val="1768993229"/>
                      </a:ext>
                    </a:extLst>
                  </a:tr>
                  <a:tr h="567827">
                    <a:tc>
                      <a:txBody>
                        <a:bodyPr/>
                        <a:lstStyle/>
                        <a:p>
                          <a:endParaRPr lang="ru-RU"/>
                        </a:p>
                      </a:txBody>
                      <a:tcPr anchor="ctr">
                        <a:blipFill>
                          <a:blip r:embed="rId4"/>
                          <a:stretch>
                            <a:fillRect t="-104444" r="-200629"/>
                          </a:stretch>
                        </a:blipFill>
                      </a:tcPr>
                    </a:tc>
                    <a:tc>
                      <a:txBody>
                        <a:bodyPr/>
                        <a:lstStyle/>
                        <a:p>
                          <a:endParaRPr lang="ru-RU"/>
                        </a:p>
                      </a:txBody>
                      <a:tcPr anchor="ctr">
                        <a:blipFill>
                          <a:blip r:embed="rId4"/>
                          <a:stretch>
                            <a:fillRect l="-100000" t="-104444" r="-100629"/>
                          </a:stretch>
                        </a:blipFill>
                      </a:tcPr>
                    </a:tc>
                    <a:tc>
                      <a:txBody>
                        <a:bodyPr/>
                        <a:lstStyle/>
                        <a:p>
                          <a:pPr algn="ctr"/>
                          <a:r>
                            <a:rPr lang="en-US" dirty="0"/>
                            <a:t>…</a:t>
                          </a:r>
                          <a:endParaRPr lang="ru-RU" dirty="0"/>
                        </a:p>
                      </a:txBody>
                      <a:tcPr anchor="ctr">
                        <a:solidFill>
                          <a:schemeClr val="bg1">
                            <a:lumMod val="95000"/>
                          </a:schemeClr>
                        </a:solidFill>
                      </a:tcPr>
                    </a:tc>
                    <a:extLst>
                      <a:ext uri="{0D108BD9-81ED-4DB2-BD59-A6C34878D82A}">
                        <a16:rowId xmlns:a16="http://schemas.microsoft.com/office/drawing/2014/main" val="3859320398"/>
                      </a:ext>
                    </a:extLst>
                  </a:tr>
                </a:tbl>
              </a:graphicData>
            </a:graphic>
          </p:graphicFrame>
        </mc:Fallback>
      </mc:AlternateContent>
      <p:grpSp>
        <p:nvGrpSpPr>
          <p:cNvPr id="18" name="Group 17">
            <a:extLst>
              <a:ext uri="{FF2B5EF4-FFF2-40B4-BE49-F238E27FC236}">
                <a16:creationId xmlns:a16="http://schemas.microsoft.com/office/drawing/2014/main" id="{FC0CB3F0-C75A-D04F-B6E8-717DF48A32C4}"/>
              </a:ext>
            </a:extLst>
          </p:cNvPr>
          <p:cNvGrpSpPr/>
          <p:nvPr/>
        </p:nvGrpSpPr>
        <p:grpSpPr>
          <a:xfrm>
            <a:off x="7798004" y="1482330"/>
            <a:ext cx="3840608" cy="4032023"/>
            <a:chOff x="7798004" y="1322461"/>
            <a:chExt cx="3840608" cy="4032023"/>
          </a:xfrm>
        </p:grpSpPr>
        <p:grpSp>
          <p:nvGrpSpPr>
            <p:cNvPr id="4" name="Group 3">
              <a:extLst>
                <a:ext uri="{FF2B5EF4-FFF2-40B4-BE49-F238E27FC236}">
                  <a16:creationId xmlns:a16="http://schemas.microsoft.com/office/drawing/2014/main" id="{5BA8134F-72BF-4B46-B533-D795DCBCFB54}"/>
                </a:ext>
              </a:extLst>
            </p:cNvPr>
            <p:cNvGrpSpPr/>
            <p:nvPr/>
          </p:nvGrpSpPr>
          <p:grpSpPr>
            <a:xfrm>
              <a:off x="7798004" y="1322461"/>
              <a:ext cx="3840608" cy="3718848"/>
              <a:chOff x="7842974" y="1690688"/>
              <a:chExt cx="3840608" cy="3718848"/>
            </a:xfrm>
          </p:grpSpPr>
          <p:grpSp>
            <p:nvGrpSpPr>
              <p:cNvPr id="5" name="Group 4">
                <a:extLst>
                  <a:ext uri="{FF2B5EF4-FFF2-40B4-BE49-F238E27FC236}">
                    <a16:creationId xmlns:a16="http://schemas.microsoft.com/office/drawing/2014/main" id="{EBEFF831-07A5-984E-AC63-9E4F231B7C83}"/>
                  </a:ext>
                </a:extLst>
              </p:cNvPr>
              <p:cNvGrpSpPr/>
              <p:nvPr/>
            </p:nvGrpSpPr>
            <p:grpSpPr>
              <a:xfrm>
                <a:off x="7842975" y="1690688"/>
                <a:ext cx="3840607" cy="2352792"/>
                <a:chOff x="7917927" y="1690688"/>
                <a:chExt cx="3840607" cy="2352792"/>
              </a:xfrm>
            </p:grpSpPr>
            <p:grpSp>
              <p:nvGrpSpPr>
                <p:cNvPr id="8" name="Group 7">
                  <a:extLst>
                    <a:ext uri="{FF2B5EF4-FFF2-40B4-BE49-F238E27FC236}">
                      <a16:creationId xmlns:a16="http://schemas.microsoft.com/office/drawing/2014/main" id="{D188A01A-420B-DE4B-8CBD-E49C530F2ABD}"/>
                    </a:ext>
                  </a:extLst>
                </p:cNvPr>
                <p:cNvGrpSpPr/>
                <p:nvPr/>
              </p:nvGrpSpPr>
              <p:grpSpPr>
                <a:xfrm>
                  <a:off x="7917929" y="1690688"/>
                  <a:ext cx="3840605" cy="1307041"/>
                  <a:chOff x="7827987" y="1690688"/>
                  <a:chExt cx="3840605" cy="1307041"/>
                </a:xfrm>
              </p:grpSpPr>
              <p:sp>
                <p:nvSpPr>
                  <p:cNvPr id="12" name="Rectangle 11">
                    <a:extLst>
                      <a:ext uri="{FF2B5EF4-FFF2-40B4-BE49-F238E27FC236}">
                        <a16:creationId xmlns:a16="http://schemas.microsoft.com/office/drawing/2014/main" id="{9BDBFF86-EFFA-8B40-AF2F-3FFD4443CF6B}"/>
                      </a:ext>
                    </a:extLst>
                  </p:cNvPr>
                  <p:cNvSpPr/>
                  <p:nvPr/>
                </p:nvSpPr>
                <p:spPr>
                  <a:xfrm>
                    <a:off x="7827987" y="1690688"/>
                    <a:ext cx="3840605" cy="130704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i="1" dirty="0">
                      <a:latin typeface="+mj-lt"/>
                      <a:ea typeface="Cambria Math" panose="02040503050406030204" pitchFamily="18" charset="0"/>
                    </a:endParaRPr>
                  </a:p>
                  <a:p>
                    <a:pPr algn="ctr"/>
                    <a:endParaRPr lang="ru-RU" sz="1600" i="1" dirty="0">
                      <a:latin typeface="+mj-lt"/>
                      <a:ea typeface="Cambria Math" panose="02040503050406030204" pitchFamily="18" charset="0"/>
                    </a:endParaRPr>
                  </a:p>
                  <a:p>
                    <a:pPr algn="ctr"/>
                    <a:r>
                      <a:rPr lang="ru-RU" sz="1600" i="1" dirty="0">
                        <a:latin typeface="+mj-lt"/>
                        <a:ea typeface="Cambria Math" panose="02040503050406030204" pitchFamily="18" charset="0"/>
                      </a:rPr>
                      <a:t>Случайный эксперимент: правильную монету подбрасывают два раза подряд.</a:t>
                    </a:r>
                  </a:p>
                </p:txBody>
              </p:sp>
              <p:sp>
                <p:nvSpPr>
                  <p:cNvPr id="13" name="Rectangle 12">
                    <a:extLst>
                      <a:ext uri="{FF2B5EF4-FFF2-40B4-BE49-F238E27FC236}">
                        <a16:creationId xmlns:a16="http://schemas.microsoft.com/office/drawing/2014/main" id="{2C74D033-4E39-E44E-84B2-16C0AD8C6A0C}"/>
                      </a:ext>
                    </a:extLst>
                  </p:cNvPr>
                  <p:cNvSpPr/>
                  <p:nvPr/>
                </p:nvSpPr>
                <p:spPr>
                  <a:xfrm>
                    <a:off x="7827987" y="1708906"/>
                    <a:ext cx="3840605" cy="494648"/>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Пример: Монета</a:t>
                    </a:r>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9759FD1-AF69-8F41-856F-BAA2240C4B88}"/>
                        </a:ext>
                      </a:extLst>
                    </p:cNvPr>
                    <p:cNvSpPr txBox="1"/>
                    <p:nvPr/>
                  </p:nvSpPr>
                  <p:spPr>
                    <a:xfrm>
                      <a:off x="7917927" y="3015947"/>
                      <a:ext cx="3840605"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r>
                              <a:rPr lang="ru-RU"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ru-RU" i="1">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ОО</m:t>
                                </m:r>
                                <m:r>
                                  <a:rPr lang="ru-RU"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ru-RU" i="1">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ОР</m:t>
                                </m:r>
                                <m:r>
                                  <a:rPr lang="ru-RU"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ru-RU" b="0" i="1" smtClean="0">
                                    <a:latin typeface="Cambria Math" panose="02040503050406030204" pitchFamily="18" charset="0"/>
                                    <a:ea typeface="Cambria Math" panose="02040503050406030204" pitchFamily="18" charset="0"/>
                                  </a:rPr>
                                  <m:t>«РО»</m:t>
                                </m:r>
                                <m:r>
                                  <a:rPr lang="en-US" b="0" i="1" smtClean="0">
                                    <a:latin typeface="Cambria Math" panose="02040503050406030204" pitchFamily="18" charset="0"/>
                                    <a:ea typeface="Cambria Math" panose="02040503050406030204" pitchFamily="18" charset="0"/>
                                  </a:rPr>
                                  <m:t>, </m:t>
                                </m:r>
                                <m:r>
                                  <a:rPr lang="ru-RU" i="1">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РР</m:t>
                                </m:r>
                                <m:r>
                                  <a:rPr lang="ru-RU" i="1">
                                    <a:latin typeface="Cambria Math" panose="02040503050406030204" pitchFamily="18" charset="0"/>
                                    <a:ea typeface="Cambria Math" panose="02040503050406030204" pitchFamily="18" charset="0"/>
                                  </a:rPr>
                                  <m:t>»</m:t>
                                </m:r>
                              </m:e>
                            </m:d>
                            <m:r>
                              <a:rPr lang="en-US">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89759FD1-AF69-8F41-856F-BAA2240C4B88}"/>
                        </a:ext>
                      </a:extLst>
                    </p:cNvPr>
                    <p:cNvSpPr txBox="1">
                      <a:spLocks noRot="1" noChangeAspect="1" noMove="1" noResize="1" noEditPoints="1" noAdjustHandles="1" noChangeArrowheads="1" noChangeShapeType="1" noTextEdit="1"/>
                    </p:cNvSpPr>
                    <p:nvPr/>
                  </p:nvSpPr>
                  <p:spPr>
                    <a:xfrm>
                      <a:off x="7917927" y="3015947"/>
                      <a:ext cx="3840605" cy="369332"/>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43FDE9-9F7D-734C-8371-0B139F4DB1E9}"/>
                        </a:ext>
                      </a:extLst>
                    </p:cNvPr>
                    <p:cNvSpPr txBox="1"/>
                    <p:nvPr/>
                  </p:nvSpPr>
                  <p:spPr>
                    <a:xfrm>
                      <a:off x="7917927" y="3403497"/>
                      <a:ext cx="3840605" cy="639983"/>
                    </a:xfrm>
                    <a:prstGeom prst="rect">
                      <a:avLst/>
                    </a:prstGeom>
                    <a:noFill/>
                  </p:spPr>
                  <p:txBody>
                    <a:bodyPr wrap="square" rtlCol="0">
                      <a:spAutoFit/>
                    </a:bodyPr>
                    <a:lstStyle/>
                    <a:p>
                      <a:pPr marL="14288"/>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𝐴</m:t>
                            </m:r>
                            <m:r>
                              <a:rPr lang="ru-RU"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ru-RU" i="1">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Оба раза выпал орёл</m:t>
                                </m:r>
                                <m:r>
                                  <a:rPr lang="ru-RU" i="1">
                                    <a:latin typeface="Cambria Math" panose="02040503050406030204" pitchFamily="18" charset="0"/>
                                    <a:ea typeface="Cambria Math" panose="02040503050406030204" pitchFamily="18" charset="0"/>
                                  </a:rPr>
                                  <m:t>»</m:t>
                                </m:r>
                              </m:e>
                            </m:d>
                            <m:r>
                              <a:rPr lang="en-US" i="1" smtClean="0">
                                <a:latin typeface="Cambria Math" panose="02040503050406030204" pitchFamily="18" charset="0"/>
                                <a:ea typeface="Cambria Math" panose="02040503050406030204" pitchFamily="18" charset="0"/>
                              </a:rPr>
                              <m:t>={</m:t>
                            </m:r>
                            <m:r>
                              <a:rPr lang="ru-RU" i="1">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ОО</m:t>
                            </m:r>
                            <m:r>
                              <a:rPr lang="ru-RU"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0643FDE9-9F7D-734C-8371-0B139F4DB1E9}"/>
                        </a:ext>
                      </a:extLst>
                    </p:cNvPr>
                    <p:cNvSpPr txBox="1">
                      <a:spLocks noRot="1" noChangeAspect="1" noMove="1" noResize="1" noEditPoints="1" noAdjustHandles="1" noChangeArrowheads="1" noChangeShapeType="1" noTextEdit="1"/>
                    </p:cNvSpPr>
                    <p:nvPr/>
                  </p:nvSpPr>
                  <p:spPr>
                    <a:xfrm>
                      <a:off x="7917927" y="3403497"/>
                      <a:ext cx="3840605" cy="639983"/>
                    </a:xfrm>
                    <a:prstGeom prst="rect">
                      <a:avLst/>
                    </a:prstGeom>
                    <a:blipFill>
                      <a:blip r:embed="rId6"/>
                      <a:stretch>
                        <a:fillRect b="-5882"/>
                      </a:stretch>
                    </a:blipFill>
                  </p:spPr>
                  <p:txBody>
                    <a:bodyPr/>
                    <a:lstStyle/>
                    <a:p>
                      <a:r>
                        <a:rPr lang="ru-RU">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BF404D-BF0C-7F4C-A74C-068D7591B03C}"/>
                      </a:ext>
                    </a:extLst>
                  </p:cNvPr>
                  <p:cNvSpPr txBox="1"/>
                  <p:nvPr/>
                </p:nvSpPr>
                <p:spPr>
                  <a:xfrm>
                    <a:off x="9234735" y="4890932"/>
                    <a:ext cx="105708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ru-RU" b="0" i="1" smtClean="0">
                                  <a:latin typeface="Cambria Math" panose="02040503050406030204" pitchFamily="18" charset="0"/>
                                </a:rPr>
                                <m:t>1</m:t>
                              </m:r>
                            </m:num>
                            <m:den>
                              <m:r>
                                <a:rPr lang="ru-RU" b="0" i="1" smtClean="0">
                                  <a:latin typeface="Cambria Math" panose="02040503050406030204" pitchFamily="18" charset="0"/>
                                </a:rPr>
                                <m:t>4</m:t>
                              </m:r>
                            </m:den>
                          </m:f>
                          <m:r>
                            <a:rPr lang="ru-RU" b="0" i="1" smtClean="0">
                              <a:latin typeface="Cambria Math" panose="02040503050406030204" pitchFamily="18" charset="0"/>
                            </a:rPr>
                            <m:t>.</m:t>
                          </m:r>
                        </m:oMath>
                      </m:oMathPara>
                    </a14:m>
                    <a:endParaRPr lang="ru-RU" dirty="0"/>
                  </a:p>
                </p:txBody>
              </p:sp>
            </mc:Choice>
            <mc:Fallback xmlns="">
              <p:sp>
                <p:nvSpPr>
                  <p:cNvPr id="6" name="TextBox 5">
                    <a:extLst>
                      <a:ext uri="{FF2B5EF4-FFF2-40B4-BE49-F238E27FC236}">
                        <a16:creationId xmlns:a16="http://schemas.microsoft.com/office/drawing/2014/main" id="{77BF404D-BF0C-7F4C-A74C-068D7591B03C}"/>
                      </a:ext>
                    </a:extLst>
                  </p:cNvPr>
                  <p:cNvSpPr txBox="1">
                    <a:spLocks noRot="1" noChangeAspect="1" noMove="1" noResize="1" noEditPoints="1" noAdjustHandles="1" noChangeArrowheads="1" noChangeShapeType="1" noTextEdit="1"/>
                  </p:cNvSpPr>
                  <p:nvPr/>
                </p:nvSpPr>
                <p:spPr>
                  <a:xfrm>
                    <a:off x="9234735" y="4890932"/>
                    <a:ext cx="1057084" cy="518604"/>
                  </a:xfrm>
                  <a:prstGeom prst="rect">
                    <a:avLst/>
                  </a:prstGeom>
                  <a:blipFill>
                    <a:blip r:embed="rId7"/>
                    <a:stretch>
                      <a:fillRect l="-3571" t="-4762" b="-1190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BB13CD7-D050-6D40-9C6B-54B1C7399EA6}"/>
                      </a:ext>
                    </a:extLst>
                  </p:cNvPr>
                  <p:cNvSpPr/>
                  <p:nvPr/>
                </p:nvSpPr>
                <p:spPr>
                  <a:xfrm>
                    <a:off x="7842974" y="4079656"/>
                    <a:ext cx="3840605" cy="7751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i="1" dirty="0">
                        <a:latin typeface="+mj-lt"/>
                        <a:ea typeface="Cambria Math" panose="02040503050406030204" pitchFamily="18" charset="0"/>
                      </a:rPr>
                      <a:t>Пусть исходы равновероятны, т.е. </a:t>
                    </a:r>
                    <a14:m>
                      <m:oMath xmlns:m="http://schemas.openxmlformats.org/officeDocument/2006/math">
                        <m:r>
                          <a:rPr lang="en-US" sz="1600" b="0" i="1" smtClean="0">
                            <a:latin typeface="Cambria Math" panose="02040503050406030204" pitchFamily="18" charset="0"/>
                            <a:ea typeface="Cambria Math" panose="02040503050406030204" pitchFamily="18" charset="0"/>
                          </a:rPr>
                          <m:t>𝑃</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𝜔</m:t>
                            </m:r>
                          </m:e>
                        </m:d>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ru-RU" sz="1600" b="0" i="1" smtClean="0">
                                <a:latin typeface="Cambria Math" panose="02040503050406030204" pitchFamily="18" charset="0"/>
                                <a:ea typeface="Cambria Math" panose="02040503050406030204" pitchFamily="18" charset="0"/>
                              </a:rPr>
                              <m:t>4</m:t>
                            </m:r>
                          </m:den>
                        </m:f>
                        <m:r>
                          <a:rPr lang="en-US" sz="1600" b="0" i="1" smtClean="0">
                            <a:latin typeface="Cambria Math" panose="02040503050406030204" pitchFamily="18" charset="0"/>
                            <a:ea typeface="Cambria Math" panose="02040503050406030204" pitchFamily="18" charset="0"/>
                          </a:rPr>
                          <m:t>.</m:t>
                        </m:r>
                      </m:oMath>
                    </a14:m>
                    <a:endParaRPr lang="en-US" sz="1600" i="1" dirty="0">
                      <a:latin typeface="+mj-lt"/>
                      <a:ea typeface="Cambria Math" panose="02040503050406030204" pitchFamily="18" charset="0"/>
                    </a:endParaRPr>
                  </a:p>
                </p:txBody>
              </p:sp>
            </mc:Choice>
            <mc:Fallback xmlns="">
              <p:sp>
                <p:nvSpPr>
                  <p:cNvPr id="7" name="Rectangle 6">
                    <a:extLst>
                      <a:ext uri="{FF2B5EF4-FFF2-40B4-BE49-F238E27FC236}">
                        <a16:creationId xmlns:a16="http://schemas.microsoft.com/office/drawing/2014/main" id="{EBB13CD7-D050-6D40-9C6B-54B1C7399EA6}"/>
                      </a:ext>
                    </a:extLst>
                  </p:cNvPr>
                  <p:cNvSpPr>
                    <a:spLocks noRot="1" noChangeAspect="1" noMove="1" noResize="1" noEditPoints="1" noAdjustHandles="1" noChangeArrowheads="1" noChangeShapeType="1" noTextEdit="1"/>
                  </p:cNvSpPr>
                  <p:nvPr/>
                </p:nvSpPr>
                <p:spPr>
                  <a:xfrm>
                    <a:off x="7842974" y="4079656"/>
                    <a:ext cx="3840605" cy="775100"/>
                  </a:xfrm>
                  <a:prstGeom prst="rect">
                    <a:avLst/>
                  </a:prstGeom>
                  <a:blipFill>
                    <a:blip r:embed="rId8"/>
                    <a:stretch>
                      <a:fillRect/>
                    </a:stretch>
                  </a:blipFill>
                  <a:ln>
                    <a:noFill/>
                  </a:ln>
                </p:spPr>
                <p:txBody>
                  <a:bodyPr/>
                  <a:lstStyle/>
                  <a:p>
                    <a:r>
                      <a:rPr lang="ru-RU">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FF8E0DE-3EBF-7C42-9789-00A666FEA889}"/>
                    </a:ext>
                  </a:extLst>
                </p:cNvPr>
                <p:cNvSpPr txBox="1"/>
                <p:nvPr/>
              </p:nvSpPr>
              <p:spPr>
                <a:xfrm>
                  <a:off x="7847633" y="5077485"/>
                  <a:ext cx="3790976" cy="276999"/>
                </a:xfrm>
                <a:prstGeom prst="rect">
                  <a:avLst/>
                </a:prstGeom>
                <a:noFill/>
              </p:spPr>
              <p:txBody>
                <a:bodyPr wrap="square" lIns="0" tIns="0" rIns="0" bIns="0" rtlCol="0">
                  <a:spAutoFit/>
                </a:bodyPr>
                <a:lstStyle/>
                <a:p>
                  <a:pPr algn="ctr"/>
                  <a14:m>
                    <m:oMath xmlns:m="http://schemas.openxmlformats.org/officeDocument/2006/math">
                      <m:r>
                        <a:rPr lang="en-US" b="0" i="1" smtClean="0">
                          <a:latin typeface="Cambria Math" panose="02040503050406030204" pitchFamily="18" charset="0"/>
                        </a:rPr>
                        <m:t>𝑋</m:t>
                      </m:r>
                    </m:oMath>
                  </a14:m>
                  <a:r>
                    <a:rPr lang="en-US" dirty="0"/>
                    <a:t>– </a:t>
                  </a:r>
                  <a:r>
                    <a:rPr lang="ru-RU" i="1" dirty="0"/>
                    <a:t>число выпавших решек.</a:t>
                  </a:r>
                </a:p>
              </p:txBody>
            </p:sp>
          </mc:Choice>
          <mc:Fallback xmlns="">
            <p:sp>
              <p:nvSpPr>
                <p:cNvPr id="15" name="TextBox 14">
                  <a:extLst>
                    <a:ext uri="{FF2B5EF4-FFF2-40B4-BE49-F238E27FC236}">
                      <a16:creationId xmlns:a16="http://schemas.microsoft.com/office/drawing/2014/main" id="{AFF8E0DE-3EBF-7C42-9789-00A666FEA889}"/>
                    </a:ext>
                  </a:extLst>
                </p:cNvPr>
                <p:cNvSpPr txBox="1">
                  <a:spLocks noRot="1" noChangeAspect="1" noMove="1" noResize="1" noEditPoints="1" noAdjustHandles="1" noChangeArrowheads="1" noChangeShapeType="1" noTextEdit="1"/>
                </p:cNvSpPr>
                <p:nvPr/>
              </p:nvSpPr>
              <p:spPr>
                <a:xfrm>
                  <a:off x="7847633" y="5077485"/>
                  <a:ext cx="3790976" cy="276999"/>
                </a:xfrm>
                <a:prstGeom prst="rect">
                  <a:avLst/>
                </a:prstGeom>
                <a:blipFill>
                  <a:blip r:embed="rId9"/>
                  <a:stretch>
                    <a:fillRect t="-21739" b="-47826"/>
                  </a:stretch>
                </a:blipFill>
              </p:spPr>
              <p:txBody>
                <a:bodyPr/>
                <a:lstStyle/>
                <a:p>
                  <a:r>
                    <a:rPr lang="ru-RU">
                      <a:noFill/>
                    </a:rPr>
                    <a:t> </a:t>
                  </a:r>
                </a:p>
              </p:txBody>
            </p:sp>
          </mc:Fallback>
        </mc:AlternateContent>
      </p:grpSp>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6D621597-F037-4145-B8F4-2B673C3D6C8D}"/>
                  </a:ext>
                </a:extLst>
              </p:cNvPr>
              <p:cNvGraphicFramePr>
                <a:graphicFrameLocks noGrp="1"/>
              </p:cNvGraphicFramePr>
              <p:nvPr>
                <p:extLst>
                  <p:ext uri="{D42A27DB-BD31-4B8C-83A1-F6EECF244321}">
                    <p14:modId xmlns:p14="http://schemas.microsoft.com/office/powerpoint/2010/main" val="2986116574"/>
                  </p:ext>
                </p:extLst>
              </p:nvPr>
            </p:nvGraphicFramePr>
            <p:xfrm>
              <a:off x="7847633" y="5619915"/>
              <a:ext cx="3790976" cy="970788"/>
            </p:xfrm>
            <a:graphic>
              <a:graphicData uri="http://schemas.openxmlformats.org/drawingml/2006/table">
                <a:tbl>
                  <a:tblPr firstRow="1" bandRow="1">
                    <a:tableStyleId>{5C22544A-7EE6-4342-B048-85BDC9FD1C3A}</a:tableStyleId>
                  </a:tblPr>
                  <a:tblGrid>
                    <a:gridCol w="947744">
                      <a:extLst>
                        <a:ext uri="{9D8B030D-6E8A-4147-A177-3AD203B41FA5}">
                          <a16:colId xmlns:a16="http://schemas.microsoft.com/office/drawing/2014/main" val="3739513261"/>
                        </a:ext>
                      </a:extLst>
                    </a:gridCol>
                    <a:gridCol w="947744">
                      <a:extLst>
                        <a:ext uri="{9D8B030D-6E8A-4147-A177-3AD203B41FA5}">
                          <a16:colId xmlns:a16="http://schemas.microsoft.com/office/drawing/2014/main" val="1646946571"/>
                        </a:ext>
                      </a:extLst>
                    </a:gridCol>
                    <a:gridCol w="947744">
                      <a:extLst>
                        <a:ext uri="{9D8B030D-6E8A-4147-A177-3AD203B41FA5}">
                          <a16:colId xmlns:a16="http://schemas.microsoft.com/office/drawing/2014/main" val="1081970889"/>
                        </a:ext>
                      </a:extLst>
                    </a:gridCol>
                    <a:gridCol w="947744">
                      <a:extLst>
                        <a:ext uri="{9D8B030D-6E8A-4147-A177-3AD203B41FA5}">
                          <a16:colId xmlns:a16="http://schemas.microsoft.com/office/drawing/2014/main" val="1409639655"/>
                        </a:ext>
                      </a:extLst>
                    </a:gridCol>
                  </a:tblGrid>
                  <a:tr h="330251">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oMath>
                            </m:oMathPara>
                          </a14:m>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0</a:t>
                          </a: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1</a:t>
                          </a: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2</a:t>
                          </a:r>
                        </a:p>
                      </a:txBody>
                      <a:tcPr anchor="ctr">
                        <a:solidFill>
                          <a:srgbClr val="24A1BF"/>
                        </a:solidFill>
                      </a:tcPr>
                    </a:tc>
                    <a:extLst>
                      <a:ext uri="{0D108BD9-81ED-4DB2-BD59-A6C34878D82A}">
                        <a16:rowId xmlns:a16="http://schemas.microsoft.com/office/drawing/2014/main" val="1768993229"/>
                      </a:ext>
                    </a:extLst>
                  </a:tr>
                  <a:tr h="520590">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𝑋</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r>
                                  <a:rPr lang="ru-RU" sz="1400" b="0" i="1" smtClean="0">
                                    <a:latin typeface="Cambria Math" panose="02040503050406030204" pitchFamily="18" charset="0"/>
                                  </a:rPr>
                                  <m:t>)</m:t>
                                </m:r>
                              </m:oMath>
                            </m:oMathPara>
                          </a14:m>
                          <a:endParaRPr lang="ru-RU" sz="14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ru-RU" i="1" smtClean="0">
                                        <a:latin typeface="Cambria Math" panose="02040503050406030204" pitchFamily="18" charset="0"/>
                                      </a:rPr>
                                    </m:ctrlPr>
                                  </m:fPr>
                                  <m:num>
                                    <m:r>
                                      <a:rPr lang="ru-RU" b="0" i="1" smtClean="0">
                                        <a:latin typeface="Cambria Math" panose="02040503050406030204" pitchFamily="18" charset="0"/>
                                      </a:rPr>
                                      <m:t>1</m:t>
                                    </m:r>
                                  </m:num>
                                  <m:den>
                                    <m:r>
                                      <a:rPr lang="ru-RU" b="0" i="1" smtClean="0">
                                        <a:latin typeface="Cambria Math" panose="02040503050406030204" pitchFamily="18" charset="0"/>
                                      </a:rPr>
                                      <m:t>4</m:t>
                                    </m:r>
                                  </m:den>
                                </m:f>
                              </m:oMath>
                            </m:oMathPara>
                          </a14:m>
                          <a:endParaRPr lang="ru-RU" dirty="0"/>
                        </a:p>
                      </a:txBody>
                      <a:tcPr anchor="ct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f>
                                  <m:fPr>
                                    <m:ctrlPr>
                                      <a:rPr lang="ru-RU" i="1" smtClean="0">
                                        <a:latin typeface="Cambria Math" panose="02040503050406030204" pitchFamily="18" charset="0"/>
                                      </a:rPr>
                                    </m:ctrlPr>
                                  </m:fPr>
                                  <m:num>
                                    <m:r>
                                      <a:rPr lang="ru-RU" b="0" i="1" smtClean="0">
                                        <a:latin typeface="Cambria Math" panose="02040503050406030204" pitchFamily="18" charset="0"/>
                                      </a:rPr>
                                      <m:t>1</m:t>
                                    </m:r>
                                  </m:num>
                                  <m:den>
                                    <m:r>
                                      <a:rPr lang="ru-RU" b="0" i="1" smtClean="0">
                                        <a:latin typeface="Cambria Math" panose="02040503050406030204" pitchFamily="18" charset="0"/>
                                      </a:rPr>
                                      <m:t>2</m:t>
                                    </m:r>
                                  </m:den>
                                </m:f>
                              </m:oMath>
                            </m:oMathPara>
                          </a14:m>
                          <a:endParaRPr lang="ru-RU" dirty="0"/>
                        </a:p>
                      </a:txBody>
                      <a:tcPr anchor="ct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f>
                                  <m:fPr>
                                    <m:ctrlPr>
                                      <a:rPr lang="ru-RU" i="1" smtClean="0">
                                        <a:latin typeface="Cambria Math" panose="02040503050406030204" pitchFamily="18" charset="0"/>
                                      </a:rPr>
                                    </m:ctrlPr>
                                  </m:fPr>
                                  <m:num>
                                    <m:r>
                                      <a:rPr lang="ru-RU" b="0" i="1" smtClean="0">
                                        <a:latin typeface="Cambria Math" panose="02040503050406030204" pitchFamily="18" charset="0"/>
                                      </a:rPr>
                                      <m:t>1</m:t>
                                    </m:r>
                                  </m:num>
                                  <m:den>
                                    <m:r>
                                      <a:rPr lang="ru-RU" b="0" i="1" smtClean="0">
                                        <a:latin typeface="Cambria Math" panose="02040503050406030204" pitchFamily="18" charset="0"/>
                                      </a:rPr>
                                      <m:t>4</m:t>
                                    </m:r>
                                  </m:den>
                                </m:f>
                              </m:oMath>
                            </m:oMathPara>
                          </a14:m>
                          <a:endParaRPr lang="ru-RU" dirty="0"/>
                        </a:p>
                      </a:txBody>
                      <a:tcPr anchor="ctr">
                        <a:solidFill>
                          <a:schemeClr val="bg1">
                            <a:lumMod val="95000"/>
                          </a:schemeClr>
                        </a:solidFill>
                      </a:tcPr>
                    </a:tc>
                    <a:extLst>
                      <a:ext uri="{0D108BD9-81ED-4DB2-BD59-A6C34878D82A}">
                        <a16:rowId xmlns:a16="http://schemas.microsoft.com/office/drawing/2014/main" val="3859320398"/>
                      </a:ext>
                    </a:extLst>
                  </a:tr>
                </a:tbl>
              </a:graphicData>
            </a:graphic>
          </p:graphicFrame>
        </mc:Choice>
        <mc:Fallback xmlns="">
          <p:graphicFrame>
            <p:nvGraphicFramePr>
              <p:cNvPr id="16" name="Table 15">
                <a:extLst>
                  <a:ext uri="{FF2B5EF4-FFF2-40B4-BE49-F238E27FC236}">
                    <a16:creationId xmlns:a16="http://schemas.microsoft.com/office/drawing/2014/main" id="{6D621597-F037-4145-B8F4-2B673C3D6C8D}"/>
                  </a:ext>
                </a:extLst>
              </p:cNvPr>
              <p:cNvGraphicFramePr>
                <a:graphicFrameLocks noGrp="1"/>
              </p:cNvGraphicFramePr>
              <p:nvPr>
                <p:extLst>
                  <p:ext uri="{D42A27DB-BD31-4B8C-83A1-F6EECF244321}">
                    <p14:modId xmlns:p14="http://schemas.microsoft.com/office/powerpoint/2010/main" val="2986116574"/>
                  </p:ext>
                </p:extLst>
              </p:nvPr>
            </p:nvGraphicFramePr>
            <p:xfrm>
              <a:off x="7847633" y="5619915"/>
              <a:ext cx="3790976" cy="970788"/>
            </p:xfrm>
            <a:graphic>
              <a:graphicData uri="http://schemas.openxmlformats.org/drawingml/2006/table">
                <a:tbl>
                  <a:tblPr firstRow="1" bandRow="1">
                    <a:tableStyleId>{5C22544A-7EE6-4342-B048-85BDC9FD1C3A}</a:tableStyleId>
                  </a:tblPr>
                  <a:tblGrid>
                    <a:gridCol w="947744">
                      <a:extLst>
                        <a:ext uri="{9D8B030D-6E8A-4147-A177-3AD203B41FA5}">
                          <a16:colId xmlns:a16="http://schemas.microsoft.com/office/drawing/2014/main" val="3739513261"/>
                        </a:ext>
                      </a:extLst>
                    </a:gridCol>
                    <a:gridCol w="947744">
                      <a:extLst>
                        <a:ext uri="{9D8B030D-6E8A-4147-A177-3AD203B41FA5}">
                          <a16:colId xmlns:a16="http://schemas.microsoft.com/office/drawing/2014/main" val="1646946571"/>
                        </a:ext>
                      </a:extLst>
                    </a:gridCol>
                    <a:gridCol w="947744">
                      <a:extLst>
                        <a:ext uri="{9D8B030D-6E8A-4147-A177-3AD203B41FA5}">
                          <a16:colId xmlns:a16="http://schemas.microsoft.com/office/drawing/2014/main" val="1081970889"/>
                        </a:ext>
                      </a:extLst>
                    </a:gridCol>
                    <a:gridCol w="947744">
                      <a:extLst>
                        <a:ext uri="{9D8B030D-6E8A-4147-A177-3AD203B41FA5}">
                          <a16:colId xmlns:a16="http://schemas.microsoft.com/office/drawing/2014/main" val="1409639655"/>
                        </a:ext>
                      </a:extLst>
                    </a:gridCol>
                  </a:tblGrid>
                  <a:tr h="365760">
                    <a:tc>
                      <a:txBody>
                        <a:bodyPr/>
                        <a:lstStyle/>
                        <a:p>
                          <a:endParaRPr lang="ru-RU"/>
                        </a:p>
                      </a:txBody>
                      <a:tcPr anchor="ctr">
                        <a:blipFill>
                          <a:blip r:embed="rId10"/>
                          <a:stretch>
                            <a:fillRect t="-6897" r="-301333" b="-17241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0</a:t>
                          </a: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1</a:t>
                          </a: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2</a:t>
                          </a:r>
                        </a:p>
                      </a:txBody>
                      <a:tcPr anchor="ctr">
                        <a:solidFill>
                          <a:srgbClr val="24A1BF"/>
                        </a:solidFill>
                      </a:tcPr>
                    </a:tc>
                    <a:extLst>
                      <a:ext uri="{0D108BD9-81ED-4DB2-BD59-A6C34878D82A}">
                        <a16:rowId xmlns:a16="http://schemas.microsoft.com/office/drawing/2014/main" val="1768993229"/>
                      </a:ext>
                    </a:extLst>
                  </a:tr>
                  <a:tr h="605028">
                    <a:tc>
                      <a:txBody>
                        <a:bodyPr/>
                        <a:lstStyle/>
                        <a:p>
                          <a:endParaRPr lang="ru-RU"/>
                        </a:p>
                      </a:txBody>
                      <a:tcPr anchor="ctr">
                        <a:blipFill>
                          <a:blip r:embed="rId10"/>
                          <a:stretch>
                            <a:fillRect t="-64583" r="-301333" b="-4167"/>
                          </a:stretch>
                        </a:blipFill>
                      </a:tcPr>
                    </a:tc>
                    <a:tc>
                      <a:txBody>
                        <a:bodyPr/>
                        <a:lstStyle/>
                        <a:p>
                          <a:endParaRPr lang="ru-RU"/>
                        </a:p>
                      </a:txBody>
                      <a:tcPr anchor="ctr">
                        <a:blipFill>
                          <a:blip r:embed="rId10"/>
                          <a:stretch>
                            <a:fillRect l="-100000" t="-64583" r="-201333" b="-4167"/>
                          </a:stretch>
                        </a:blipFill>
                      </a:tcPr>
                    </a:tc>
                    <a:tc>
                      <a:txBody>
                        <a:bodyPr/>
                        <a:lstStyle/>
                        <a:p>
                          <a:endParaRPr lang="ru-RU"/>
                        </a:p>
                      </a:txBody>
                      <a:tcPr anchor="ctr">
                        <a:blipFill>
                          <a:blip r:embed="rId10"/>
                          <a:stretch>
                            <a:fillRect l="-200000" t="-64583" r="-101333" b="-4167"/>
                          </a:stretch>
                        </a:blipFill>
                      </a:tcPr>
                    </a:tc>
                    <a:tc>
                      <a:txBody>
                        <a:bodyPr/>
                        <a:lstStyle/>
                        <a:p>
                          <a:endParaRPr lang="ru-RU"/>
                        </a:p>
                      </a:txBody>
                      <a:tcPr anchor="ctr">
                        <a:blipFill>
                          <a:blip r:embed="rId10"/>
                          <a:stretch>
                            <a:fillRect l="-300000" t="-64583" r="-1333" b="-4167"/>
                          </a:stretch>
                        </a:blipFill>
                      </a:tcPr>
                    </a:tc>
                    <a:extLst>
                      <a:ext uri="{0D108BD9-81ED-4DB2-BD59-A6C34878D82A}">
                        <a16:rowId xmlns:a16="http://schemas.microsoft.com/office/drawing/2014/main" val="3859320398"/>
                      </a:ext>
                    </a:extLst>
                  </a:tr>
                </a:tbl>
              </a:graphicData>
            </a:graphic>
          </p:graphicFrame>
        </mc:Fallback>
      </mc:AlternateContent>
      <p:sp>
        <p:nvSpPr>
          <p:cNvPr id="17" name="Rectangle 16">
            <a:extLst>
              <a:ext uri="{FF2B5EF4-FFF2-40B4-BE49-F238E27FC236}">
                <a16:creationId xmlns:a16="http://schemas.microsoft.com/office/drawing/2014/main" id="{DD9E1374-C1F3-664C-8D4B-0C66BD78A993}"/>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Случайные величины</a:t>
            </a:r>
          </a:p>
        </p:txBody>
      </p:sp>
    </p:spTree>
    <p:extLst>
      <p:ext uri="{BB962C8B-B14F-4D97-AF65-F5344CB8AC3E}">
        <p14:creationId xmlns:p14="http://schemas.microsoft.com/office/powerpoint/2010/main" val="1021126319"/>
      </p:ext>
    </p:extLst>
  </p:cSld>
  <p:clrMapOvr>
    <a:masterClrMapping/>
  </p:clrMapOvr>
  <mc:AlternateContent xmlns:mc="http://schemas.openxmlformats.org/markup-compatibility/2006" xmlns:p14="http://schemas.microsoft.com/office/powerpoint/2010/main">
    <mc:Choice Requires="p14">
      <p:transition spd="slow" p14:dur="2000" advTm="532"/>
    </mc:Choice>
    <mc:Fallback xmlns="">
      <p:transition spd="slow" advTm="53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27D9D8-02F4-5748-82E0-43E6016D2147}"/>
                  </a:ext>
                </a:extLst>
              </p:cNvPr>
              <p:cNvSpPr>
                <a:spLocks noGrp="1"/>
              </p:cNvSpPr>
              <p:nvPr>
                <p:ph idx="1"/>
              </p:nvPr>
            </p:nvSpPr>
            <p:spPr>
              <a:xfrm>
                <a:off x="838200" y="2310599"/>
                <a:ext cx="6042285" cy="4351338"/>
              </a:xfrm>
            </p:spPr>
            <p:txBody>
              <a:bodyPr/>
              <a:lstStyle/>
              <a:p>
                <a:r>
                  <a:rPr lang="ru-RU" dirty="0"/>
                  <a:t>Закон распределения:</a:t>
                </a:r>
              </a:p>
              <a:p>
                <a:pPr marL="0" indent="0">
                  <a:buNone/>
                </a:pPr>
                <a:endParaRPr lang="en-US" dirty="0"/>
              </a:p>
              <a:p>
                <a:pPr marL="0" indent="0">
                  <a:buNone/>
                </a:pPr>
                <a:endParaRPr lang="en-US" dirty="0"/>
              </a:p>
              <a:p>
                <a:pPr marL="0" indent="0">
                  <a:buNone/>
                </a:pPr>
                <a:endParaRPr lang="en-US" dirty="0"/>
              </a:p>
              <a:p>
                <a:r>
                  <a:rPr lang="ru-RU" dirty="0"/>
                  <a:t>Функция распределения:</a:t>
                </a:r>
                <a:br>
                  <a:rPr lang="ru-RU" dirty="0"/>
                </a:br>
                <a:endParaRPr lang="ru-RU"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ru-RU" i="1" smtClean="0">
                              <a:latin typeface="Cambria Math" panose="02040503050406030204" pitchFamily="18" charset="0"/>
                            </a:rPr>
                          </m:ctrlPr>
                        </m:dPr>
                        <m:e>
                          <m:eqArr>
                            <m:eqArrPr>
                              <m:ctrlPr>
                                <a:rPr lang="ru-RU"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𝑥</m:t>
                              </m:r>
                              <m:r>
                                <a:rPr lang="en-US" b="0" i="1" smtClean="0">
                                  <a:latin typeface="Cambria Math" panose="02040503050406030204" pitchFamily="18" charset="0"/>
                                </a:rPr>
                                <m:t>&lt;0</m:t>
                              </m:r>
                            </m:e>
                            <m:e>
                              <m:r>
                                <a:rPr lang="en-US" b="0" i="1" smtClean="0">
                                  <a:latin typeface="Cambria Math" panose="02040503050406030204" pitchFamily="18" charset="0"/>
                                </a:rPr>
                                <m:t>𝑞</m:t>
                              </m:r>
                              <m:r>
                                <a:rPr lang="en-US" b="0" i="1" smtClean="0">
                                  <a:latin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&lt;1</m:t>
                              </m:r>
                            </m:e>
                            <m:e>
                              <m:r>
                                <a:rPr lang="en-US" b="0" i="1" smtClean="0">
                                  <a:latin typeface="Cambria Math" panose="02040503050406030204" pitchFamily="18" charset="0"/>
                                </a:rPr>
                                <m:t>1,          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eqArr>
                        </m:e>
                      </m:d>
                    </m:oMath>
                  </m:oMathPara>
                </a14:m>
                <a:endParaRPr lang="ru-RU" dirty="0"/>
              </a:p>
            </p:txBody>
          </p:sp>
        </mc:Choice>
        <mc:Fallback xmlns="">
          <p:sp>
            <p:nvSpPr>
              <p:cNvPr id="3" name="Content Placeholder 2">
                <a:extLst>
                  <a:ext uri="{FF2B5EF4-FFF2-40B4-BE49-F238E27FC236}">
                    <a16:creationId xmlns:a16="http://schemas.microsoft.com/office/drawing/2014/main" id="{1A27D9D8-02F4-5748-82E0-43E6016D2147}"/>
                  </a:ext>
                </a:extLst>
              </p:cNvPr>
              <p:cNvSpPr>
                <a:spLocks noGrp="1" noRot="1" noChangeAspect="1" noMove="1" noResize="1" noEditPoints="1" noAdjustHandles="1" noChangeArrowheads="1" noChangeShapeType="1" noTextEdit="1"/>
              </p:cNvSpPr>
              <p:nvPr>
                <p:ph idx="1"/>
              </p:nvPr>
            </p:nvSpPr>
            <p:spPr>
              <a:xfrm>
                <a:off x="838200" y="2310599"/>
                <a:ext cx="6042285" cy="4351338"/>
              </a:xfrm>
              <a:blipFill>
                <a:blip r:embed="rId3"/>
                <a:stretch>
                  <a:fillRect l="-4822" t="-10465" b="-9912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886C837A-B0A2-DC4C-88BF-9207B339250C}"/>
                  </a:ext>
                </a:extLst>
              </p:cNvPr>
              <p:cNvGraphicFramePr>
                <a:graphicFrameLocks noGrp="1"/>
              </p:cNvGraphicFramePr>
              <p:nvPr>
                <p:extLst>
                  <p:ext uri="{D42A27DB-BD31-4B8C-83A1-F6EECF244321}">
                    <p14:modId xmlns:p14="http://schemas.microsoft.com/office/powerpoint/2010/main" val="952305506"/>
                  </p:ext>
                </p:extLst>
              </p:nvPr>
            </p:nvGraphicFramePr>
            <p:xfrm>
              <a:off x="838200" y="2850361"/>
              <a:ext cx="6042285" cy="1207907"/>
            </p:xfrm>
            <a:graphic>
              <a:graphicData uri="http://schemas.openxmlformats.org/drawingml/2006/table">
                <a:tbl>
                  <a:tblPr firstRow="1" bandRow="1">
                    <a:tableStyleId>{5C22544A-7EE6-4342-B048-85BDC9FD1C3A}</a:tableStyleId>
                  </a:tblPr>
                  <a:tblGrid>
                    <a:gridCol w="2014095">
                      <a:extLst>
                        <a:ext uri="{9D8B030D-6E8A-4147-A177-3AD203B41FA5}">
                          <a16:colId xmlns:a16="http://schemas.microsoft.com/office/drawing/2014/main" val="3739513261"/>
                        </a:ext>
                      </a:extLst>
                    </a:gridCol>
                    <a:gridCol w="2014095">
                      <a:extLst>
                        <a:ext uri="{9D8B030D-6E8A-4147-A177-3AD203B41FA5}">
                          <a16:colId xmlns:a16="http://schemas.microsoft.com/office/drawing/2014/main" val="1646946571"/>
                        </a:ext>
                      </a:extLst>
                    </a:gridCol>
                    <a:gridCol w="2014095">
                      <a:extLst>
                        <a:ext uri="{9D8B030D-6E8A-4147-A177-3AD203B41FA5}">
                          <a16:colId xmlns:a16="http://schemas.microsoft.com/office/drawing/2014/main" val="1081970889"/>
                        </a:ext>
                      </a:extLst>
                    </a:gridCol>
                  </a:tblGrid>
                  <a:tr h="567827">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oMath>
                            </m:oMathPara>
                          </a14:m>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r>
                            <a:rPr lang="ru-RU" dirty="0"/>
                            <a:t> </a:t>
                          </a:r>
                          <a:br>
                            <a:rPr lang="ru-RU" dirty="0"/>
                          </a:br>
                          <a:r>
                            <a:rPr lang="ru-RU" dirty="0"/>
                            <a:t>(«неудача»)</a:t>
                          </a: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a:t>
                          </a:r>
                          <a:r>
                            <a:rPr lang="ru-RU" dirty="0"/>
                            <a:t> </a:t>
                          </a:r>
                          <a:br>
                            <a:rPr lang="ru-RU" dirty="0"/>
                          </a:br>
                          <a:r>
                            <a:rPr lang="ru-RU" dirty="0"/>
                            <a:t>(«успех»)</a:t>
                          </a:r>
                        </a:p>
                      </a:txBody>
                      <a:tcPr anchor="ctr">
                        <a:solidFill>
                          <a:srgbClr val="24A1BF"/>
                        </a:solidFill>
                      </a:tcPr>
                    </a:tc>
                    <a:extLst>
                      <a:ext uri="{0D108BD9-81ED-4DB2-BD59-A6C34878D82A}">
                        <a16:rowId xmlns:a16="http://schemas.microsoft.com/office/drawing/2014/main" val="1768993229"/>
                      </a:ext>
                    </a:extLst>
                  </a:tr>
                  <a:tr h="567827">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ru-RU"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ru-RU"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ru-RU" dirty="0"/>
                        </a:p>
                      </a:txBody>
                      <a:tcPr anchor="ctr">
                        <a:solidFill>
                          <a:schemeClr val="bg1">
                            <a:lumMod val="95000"/>
                          </a:schemeClr>
                        </a:solidFill>
                      </a:tcPr>
                    </a:tc>
                    <a:extLst>
                      <a:ext uri="{0D108BD9-81ED-4DB2-BD59-A6C34878D82A}">
                        <a16:rowId xmlns:a16="http://schemas.microsoft.com/office/drawing/2014/main" val="3859320398"/>
                      </a:ext>
                    </a:extLst>
                  </a:tr>
                </a:tbl>
              </a:graphicData>
            </a:graphic>
          </p:graphicFrame>
        </mc:Choice>
        <mc:Fallback xmlns="">
          <p:graphicFrame>
            <p:nvGraphicFramePr>
              <p:cNvPr id="4" name="Table 3">
                <a:extLst>
                  <a:ext uri="{FF2B5EF4-FFF2-40B4-BE49-F238E27FC236}">
                    <a16:creationId xmlns:a16="http://schemas.microsoft.com/office/drawing/2014/main" id="{886C837A-B0A2-DC4C-88BF-9207B339250C}"/>
                  </a:ext>
                </a:extLst>
              </p:cNvPr>
              <p:cNvGraphicFramePr>
                <a:graphicFrameLocks noGrp="1"/>
              </p:cNvGraphicFramePr>
              <p:nvPr>
                <p:extLst>
                  <p:ext uri="{D42A27DB-BD31-4B8C-83A1-F6EECF244321}">
                    <p14:modId xmlns:p14="http://schemas.microsoft.com/office/powerpoint/2010/main" val="952305506"/>
                  </p:ext>
                </p:extLst>
              </p:nvPr>
            </p:nvGraphicFramePr>
            <p:xfrm>
              <a:off x="838200" y="2850361"/>
              <a:ext cx="6042285" cy="1207907"/>
            </p:xfrm>
            <a:graphic>
              <a:graphicData uri="http://schemas.openxmlformats.org/drawingml/2006/table">
                <a:tbl>
                  <a:tblPr firstRow="1" bandRow="1">
                    <a:tableStyleId>{5C22544A-7EE6-4342-B048-85BDC9FD1C3A}</a:tableStyleId>
                  </a:tblPr>
                  <a:tblGrid>
                    <a:gridCol w="2014095">
                      <a:extLst>
                        <a:ext uri="{9D8B030D-6E8A-4147-A177-3AD203B41FA5}">
                          <a16:colId xmlns:a16="http://schemas.microsoft.com/office/drawing/2014/main" val="3739513261"/>
                        </a:ext>
                      </a:extLst>
                    </a:gridCol>
                    <a:gridCol w="2014095">
                      <a:extLst>
                        <a:ext uri="{9D8B030D-6E8A-4147-A177-3AD203B41FA5}">
                          <a16:colId xmlns:a16="http://schemas.microsoft.com/office/drawing/2014/main" val="1646946571"/>
                        </a:ext>
                      </a:extLst>
                    </a:gridCol>
                    <a:gridCol w="2014095">
                      <a:extLst>
                        <a:ext uri="{9D8B030D-6E8A-4147-A177-3AD203B41FA5}">
                          <a16:colId xmlns:a16="http://schemas.microsoft.com/office/drawing/2014/main" val="1081970889"/>
                        </a:ext>
                      </a:extLst>
                    </a:gridCol>
                  </a:tblGrid>
                  <a:tr h="640080">
                    <a:tc>
                      <a:txBody>
                        <a:bodyPr/>
                        <a:lstStyle/>
                        <a:p>
                          <a:endParaRPr lang="ru-RU"/>
                        </a:p>
                      </a:txBody>
                      <a:tcPr anchor="ctr">
                        <a:blipFill>
                          <a:blip r:embed="rId4"/>
                          <a:stretch>
                            <a:fillRect l="-629" t="-3922" r="-200000" b="-8823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r>
                            <a:rPr lang="ru-RU" dirty="0"/>
                            <a:t> </a:t>
                          </a:r>
                          <a:br>
                            <a:rPr lang="ru-RU" dirty="0"/>
                          </a:br>
                          <a:r>
                            <a:rPr lang="ru-RU" dirty="0"/>
                            <a:t>(«неудача»)</a:t>
                          </a: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a:t>
                          </a:r>
                          <a:r>
                            <a:rPr lang="ru-RU" dirty="0"/>
                            <a:t> </a:t>
                          </a:r>
                          <a:br>
                            <a:rPr lang="ru-RU" dirty="0"/>
                          </a:br>
                          <a:r>
                            <a:rPr lang="ru-RU" dirty="0"/>
                            <a:t>(«успех»)</a:t>
                          </a:r>
                        </a:p>
                      </a:txBody>
                      <a:tcPr anchor="ctr">
                        <a:solidFill>
                          <a:srgbClr val="24A1BF"/>
                        </a:solidFill>
                      </a:tcPr>
                    </a:tc>
                    <a:extLst>
                      <a:ext uri="{0D108BD9-81ED-4DB2-BD59-A6C34878D82A}">
                        <a16:rowId xmlns:a16="http://schemas.microsoft.com/office/drawing/2014/main" val="1768993229"/>
                      </a:ext>
                    </a:extLst>
                  </a:tr>
                  <a:tr h="567827">
                    <a:tc>
                      <a:txBody>
                        <a:bodyPr/>
                        <a:lstStyle/>
                        <a:p>
                          <a:endParaRPr lang="ru-RU"/>
                        </a:p>
                      </a:txBody>
                      <a:tcPr anchor="ctr">
                        <a:blipFill>
                          <a:blip r:embed="rId4"/>
                          <a:stretch>
                            <a:fillRect l="-629" t="-117778" r="-200000"/>
                          </a:stretch>
                        </a:blipFill>
                      </a:tcPr>
                    </a:tc>
                    <a:tc>
                      <a:txBody>
                        <a:bodyPr/>
                        <a:lstStyle/>
                        <a:p>
                          <a:endParaRPr lang="ru-RU"/>
                        </a:p>
                      </a:txBody>
                      <a:tcPr anchor="ctr">
                        <a:blipFill>
                          <a:blip r:embed="rId4"/>
                          <a:stretch>
                            <a:fillRect l="-101266" t="-117778" r="-101266"/>
                          </a:stretch>
                        </a:blipFill>
                      </a:tcPr>
                    </a:tc>
                    <a:tc>
                      <a:txBody>
                        <a:bodyPr/>
                        <a:lstStyle/>
                        <a:p>
                          <a:endParaRPr lang="ru-RU"/>
                        </a:p>
                      </a:txBody>
                      <a:tcPr anchor="ctr">
                        <a:blipFill>
                          <a:blip r:embed="rId4"/>
                          <a:stretch>
                            <a:fillRect l="-200000" t="-117778" r="-629"/>
                          </a:stretch>
                        </a:blipFill>
                      </a:tcPr>
                    </a:tc>
                    <a:extLst>
                      <a:ext uri="{0D108BD9-81ED-4DB2-BD59-A6C34878D82A}">
                        <a16:rowId xmlns:a16="http://schemas.microsoft.com/office/drawing/2014/main" val="3859320398"/>
                      </a:ext>
                    </a:extLst>
                  </a:tr>
                </a:tbl>
              </a:graphicData>
            </a:graphic>
          </p:graphicFrame>
        </mc:Fallback>
      </mc:AlternateContent>
      <p:sp>
        <p:nvSpPr>
          <p:cNvPr id="5" name="Rectangle 4">
            <a:extLst>
              <a:ext uri="{FF2B5EF4-FFF2-40B4-BE49-F238E27FC236}">
                <a16:creationId xmlns:a16="http://schemas.microsoft.com/office/drawing/2014/main" id="{B9177804-38BC-404B-84CA-4C0CED9D6482}"/>
              </a:ext>
            </a:extLst>
          </p:cNvPr>
          <p:cNvSpPr/>
          <p:nvPr/>
        </p:nvSpPr>
        <p:spPr>
          <a:xfrm>
            <a:off x="838200" y="1414172"/>
            <a:ext cx="10515600" cy="7751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i="1" dirty="0">
                <a:latin typeface="+mj-lt"/>
                <a:ea typeface="Cambria Math" panose="02040503050406030204" pitchFamily="18" charset="0"/>
              </a:rPr>
              <a:t>Вероятность успеха при однократном подбрасывании монеты.  </a:t>
            </a:r>
            <a:endParaRPr lang="en-US" sz="2000" i="1" dirty="0">
              <a:latin typeface="+mj-lt"/>
              <a:ea typeface="Cambria Math" panose="02040503050406030204" pitchFamily="18" charset="0"/>
            </a:endParaRPr>
          </a:p>
        </p:txBody>
      </p:sp>
      <p:grpSp>
        <p:nvGrpSpPr>
          <p:cNvPr id="9" name="Group 8">
            <a:extLst>
              <a:ext uri="{FF2B5EF4-FFF2-40B4-BE49-F238E27FC236}">
                <a16:creationId xmlns:a16="http://schemas.microsoft.com/office/drawing/2014/main" id="{FF7E448C-7A3D-D64D-B704-08D8FBC805F1}"/>
              </a:ext>
            </a:extLst>
          </p:cNvPr>
          <p:cNvGrpSpPr/>
          <p:nvPr/>
        </p:nvGrpSpPr>
        <p:grpSpPr>
          <a:xfrm>
            <a:off x="7351166" y="2850362"/>
            <a:ext cx="4002634" cy="975640"/>
            <a:chOff x="7693938" y="3970441"/>
            <a:chExt cx="4002634" cy="1307041"/>
          </a:xfrm>
        </p:grpSpPr>
        <p:sp>
          <p:nvSpPr>
            <p:cNvPr id="8" name="Rectangle 7">
              <a:extLst>
                <a:ext uri="{FF2B5EF4-FFF2-40B4-BE49-F238E27FC236}">
                  <a16:creationId xmlns:a16="http://schemas.microsoft.com/office/drawing/2014/main" id="{70D0423D-945C-F94F-AB1F-E73B440DCECD}"/>
                </a:ext>
              </a:extLst>
            </p:cNvPr>
            <p:cNvSpPr/>
            <p:nvPr/>
          </p:nvSpPr>
          <p:spPr>
            <a:xfrm>
              <a:off x="7693938" y="3970441"/>
              <a:ext cx="4002634" cy="130704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i="1" dirty="0">
                <a:latin typeface="+mj-lt"/>
                <a:ea typeface="Cambria Math" panose="02040503050406030204" pitchFamily="18" charset="0"/>
              </a:endParaRPr>
            </a:p>
            <a:p>
              <a:pPr algn="ctr"/>
              <a:endParaRPr lang="ru-RU" sz="1600" i="1" dirty="0">
                <a:latin typeface="+mj-lt"/>
                <a:ea typeface="Cambria Math" panose="020405030504060302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C38D2F9-6EA7-C149-979F-3CB9C79B3233}"/>
                    </a:ext>
                  </a:extLst>
                </p:cNvPr>
                <p:cNvSpPr txBox="1"/>
                <p:nvPr/>
              </p:nvSpPr>
              <p:spPr>
                <a:xfrm>
                  <a:off x="7981452" y="4439295"/>
                  <a:ext cx="3427605"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𝑃</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𝑥</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e>
                          <m:sup>
                            <m:r>
                              <a:rPr lang="en-US" sz="2400" b="0" i="1" smtClean="0">
                                <a:latin typeface="Cambria Math" panose="02040503050406030204" pitchFamily="18" charset="0"/>
                              </a:rPr>
                              <m:t>1−</m:t>
                            </m:r>
                            <m:r>
                              <a:rPr lang="en-US" sz="2400" b="0" i="1" smtClean="0">
                                <a:latin typeface="Cambria Math" panose="02040503050406030204" pitchFamily="18" charset="0"/>
                              </a:rPr>
                              <m:t>𝑥</m:t>
                            </m:r>
                          </m:sup>
                        </m:sSup>
                      </m:oMath>
                    </m:oMathPara>
                  </a14:m>
                  <a:endParaRPr lang="ru-RU" sz="2400" dirty="0"/>
                </a:p>
              </p:txBody>
            </p:sp>
          </mc:Choice>
          <mc:Fallback xmlns="">
            <p:sp>
              <p:nvSpPr>
                <p:cNvPr id="7" name="TextBox 6">
                  <a:extLst>
                    <a:ext uri="{FF2B5EF4-FFF2-40B4-BE49-F238E27FC236}">
                      <a16:creationId xmlns:a16="http://schemas.microsoft.com/office/drawing/2014/main" id="{BC38D2F9-6EA7-C149-979F-3CB9C79B3233}"/>
                    </a:ext>
                  </a:extLst>
                </p:cNvPr>
                <p:cNvSpPr txBox="1">
                  <a:spLocks noRot="1" noChangeAspect="1" noMove="1" noResize="1" noEditPoints="1" noAdjustHandles="1" noChangeArrowheads="1" noChangeShapeType="1" noTextEdit="1"/>
                </p:cNvSpPr>
                <p:nvPr/>
              </p:nvSpPr>
              <p:spPr>
                <a:xfrm>
                  <a:off x="7981452" y="4439295"/>
                  <a:ext cx="3427605" cy="369332"/>
                </a:xfrm>
                <a:prstGeom prst="rect">
                  <a:avLst/>
                </a:prstGeom>
                <a:blipFill>
                  <a:blip r:embed="rId5"/>
                  <a:stretch>
                    <a:fillRect l="-1107" b="-19355"/>
                  </a:stretch>
                </a:blipFill>
              </p:spPr>
              <p:txBody>
                <a:bodyPr/>
                <a:lstStyle/>
                <a:p>
                  <a:r>
                    <a:rPr lang="ru-RU">
                      <a:noFill/>
                    </a:rPr>
                    <a:t> </a:t>
                  </a:r>
                </a:p>
              </p:txBody>
            </p:sp>
          </mc:Fallback>
        </mc:AlternateContent>
      </p:gr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12EB9-B097-EE46-AD02-21EF818809D5}"/>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latin typeface="+mj-lt"/>
                  </a:rPr>
                  <a:t>Распределение Бернулли: </a:t>
                </a:r>
                <a14:m>
                  <m:oMath xmlns:m="http://schemas.openxmlformats.org/officeDocument/2006/math">
                    <m:r>
                      <a:rPr lang="en-US" sz="4000" b="0" i="1" smtClean="0">
                        <a:latin typeface="Cambria Math" panose="02040503050406030204" pitchFamily="18" charset="0"/>
                      </a:rPr>
                      <m:t>𝑋</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𝐵𝑖𝑛</m:t>
                    </m:r>
                    <m:d>
                      <m:dPr>
                        <m:ctrlPr>
                          <a:rPr lang="en-US" sz="4000" b="0" i="1" smtClean="0">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1, </m:t>
                        </m:r>
                        <m:r>
                          <a:rPr lang="en-US" sz="4000" b="0" i="1" smtClean="0">
                            <a:latin typeface="Cambria Math" panose="02040503050406030204" pitchFamily="18" charset="0"/>
                            <a:ea typeface="Cambria Math" panose="02040503050406030204" pitchFamily="18" charset="0"/>
                          </a:rPr>
                          <m:t>𝑝</m:t>
                        </m:r>
                      </m:e>
                    </m:d>
                  </m:oMath>
                </a14:m>
                <a:endParaRPr lang="ru-RU" sz="4000" dirty="0">
                  <a:solidFill>
                    <a:schemeClr val="bg1"/>
                  </a:solidFill>
                  <a:latin typeface="+mj-lt"/>
                </a:endParaRPr>
              </a:p>
            </p:txBody>
          </p:sp>
        </mc:Choice>
        <mc:Fallback xmlns="">
          <p:sp>
            <p:nvSpPr>
              <p:cNvPr id="10" name="Rectangle 9">
                <a:extLst>
                  <a:ext uri="{FF2B5EF4-FFF2-40B4-BE49-F238E27FC236}">
                    <a16:creationId xmlns:a16="http://schemas.microsoft.com/office/drawing/2014/main" id="{76112EB9-B097-EE46-AD02-21EF818809D5}"/>
                  </a:ext>
                </a:extLst>
              </p:cNvPr>
              <p:cNvSpPr>
                <a:spLocks noRot="1" noChangeAspect="1" noMove="1" noResize="1" noEditPoints="1" noAdjustHandles="1" noChangeArrowheads="1" noChangeShapeType="1" noTextEdit="1"/>
              </p:cNvSpPr>
              <p:nvPr/>
            </p:nvSpPr>
            <p:spPr>
              <a:xfrm>
                <a:off x="0" y="0"/>
                <a:ext cx="12192000" cy="1324800"/>
              </a:xfrm>
              <a:prstGeom prst="rect">
                <a:avLst/>
              </a:prstGeom>
              <a:blipFill>
                <a:blip r:embed="rId6"/>
                <a:stretch>
                  <a:fillRect/>
                </a:stretch>
              </a:blipFill>
              <a:ln>
                <a:noFill/>
              </a:ln>
            </p:spPr>
            <p:txBody>
              <a:bodyPr/>
              <a:lstStyle/>
              <a:p>
                <a:r>
                  <a:rPr lang="ru-RU">
                    <a:noFill/>
                  </a:rPr>
                  <a:t> </a:t>
                </a:r>
              </a:p>
            </p:txBody>
          </p:sp>
        </mc:Fallback>
      </mc:AlternateContent>
      <p:pic>
        <p:nvPicPr>
          <p:cNvPr id="16" name="Picture 15">
            <a:extLst>
              <a:ext uri="{FF2B5EF4-FFF2-40B4-BE49-F238E27FC236}">
                <a16:creationId xmlns:a16="http://schemas.microsoft.com/office/drawing/2014/main" id="{89D22F8E-FDD3-B945-A69D-5E5B0918ABA1}"/>
              </a:ext>
            </a:extLst>
          </p:cNvPr>
          <p:cNvPicPr>
            <a:picLocks noChangeAspect="1"/>
          </p:cNvPicPr>
          <p:nvPr/>
        </p:nvPicPr>
        <p:blipFill>
          <a:blip r:embed="rId7"/>
          <a:stretch>
            <a:fillRect/>
          </a:stretch>
        </p:blipFill>
        <p:spPr>
          <a:xfrm>
            <a:off x="7409205" y="3926648"/>
            <a:ext cx="3896396" cy="2803020"/>
          </a:xfrm>
          <a:prstGeom prst="rect">
            <a:avLst/>
          </a:prstGeom>
        </p:spPr>
      </p:pic>
    </p:spTree>
    <p:extLst>
      <p:ext uri="{BB962C8B-B14F-4D97-AF65-F5344CB8AC3E}">
        <p14:creationId xmlns:p14="http://schemas.microsoft.com/office/powerpoint/2010/main" val="898787670"/>
      </p:ext>
    </p:extLst>
  </p:cSld>
  <p:clrMapOvr>
    <a:masterClrMapping/>
  </p:clrMapOvr>
  <mc:AlternateContent xmlns:mc="http://schemas.openxmlformats.org/markup-compatibility/2006" xmlns:p14="http://schemas.microsoft.com/office/powerpoint/2010/main">
    <mc:Choice Requires="p14">
      <p:transition spd="slow" p14:dur="2000" advTm="340"/>
    </mc:Choice>
    <mc:Fallback xmlns="">
      <p:transition spd="slow" advTm="34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27D9D8-02F4-5748-82E0-43E6016D2147}"/>
                  </a:ext>
                </a:extLst>
              </p:cNvPr>
              <p:cNvSpPr>
                <a:spLocks noGrp="1"/>
              </p:cNvSpPr>
              <p:nvPr>
                <p:ph idx="1"/>
              </p:nvPr>
            </p:nvSpPr>
            <p:spPr>
              <a:xfrm>
                <a:off x="838200" y="2310599"/>
                <a:ext cx="6042285" cy="4351338"/>
              </a:xfrm>
            </p:spPr>
            <p:txBody>
              <a:bodyPr>
                <a:normAutofit fontScale="92500"/>
              </a:bodyPr>
              <a:lstStyle/>
              <a:p>
                <a:r>
                  <a:rPr lang="ru-RU" dirty="0"/>
                  <a:t>Закон распределения:</a:t>
                </a:r>
              </a:p>
              <a:p>
                <a:pPr marL="0" indent="0">
                  <a:buNone/>
                </a:pPr>
                <a:endParaRPr lang="en-US" dirty="0"/>
              </a:p>
              <a:p>
                <a:pPr marL="0" indent="0">
                  <a:buNone/>
                </a:pPr>
                <a:endParaRPr lang="en-US" dirty="0"/>
              </a:p>
              <a:p>
                <a:pPr marL="0" indent="0">
                  <a:buNone/>
                </a:pPr>
                <a:endParaRPr lang="en-US" dirty="0"/>
              </a:p>
              <a:p>
                <a:r>
                  <a:rPr lang="ru-RU" dirty="0"/>
                  <a:t>Функция распределения:</a:t>
                </a:r>
                <a:br>
                  <a:rPr lang="ru-RU" dirty="0"/>
                </a:br>
                <a:endParaRPr lang="ru-RU"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ru-RU" i="1" smtClean="0">
                              <a:latin typeface="Cambria Math" panose="02040503050406030204" pitchFamily="18" charset="0"/>
                            </a:rPr>
                          </m:ctrlPr>
                        </m:dPr>
                        <m:e>
                          <m:eqArr>
                            <m:eqArrPr>
                              <m:ctrlPr>
                                <a:rPr lang="ru-RU"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𝑥</m:t>
                              </m:r>
                              <m:r>
                                <a:rPr lang="en-US" b="0" i="1" smtClean="0">
                                  <a:latin typeface="Cambria Math" panose="02040503050406030204" pitchFamily="18" charset="0"/>
                                </a:rPr>
                                <m:t>&lt;0</m:t>
                              </m:r>
                            </m:e>
                            <m:e>
                              <m:sSubSup>
                                <m:sSubSupPr>
                                  <m:ctrlPr>
                                    <a:rPr lang="en-US" i="1">
                                      <a:latin typeface="Cambria Math" panose="02040503050406030204" pitchFamily="18" charset="0"/>
                                    </a:rPr>
                                  </m:ctrlPr>
                                </m:sSubSupPr>
                                <m:e>
                                  <m:r>
                                    <a:rPr lang="ru-RU" i="1">
                                      <a:latin typeface="Cambria Math" panose="02040503050406030204" pitchFamily="18" charset="0"/>
                                    </a:rPr>
                                    <m:t>С</m:t>
                                  </m:r>
                                </m:e>
                                <m:sub>
                                  <m:r>
                                    <a:rPr lang="en-US" i="1">
                                      <a:latin typeface="Cambria Math" panose="02040503050406030204" pitchFamily="18" charset="0"/>
                                    </a:rPr>
                                    <m:t>𝑛</m:t>
                                  </m:r>
                                </m:sub>
                                <m:sup>
                                  <m:r>
                                    <a:rPr lang="en-US" i="1">
                                      <a:latin typeface="Cambria Math" panose="02040503050406030204" pitchFamily="18" charset="0"/>
                                    </a:rPr>
                                    <m:t>0</m:t>
                                  </m:r>
                                </m:sup>
                              </m:sSubSup>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e>
                                <m:sup>
                                  <m:r>
                                    <a:rPr lang="en-US" i="1">
                                      <a:latin typeface="Cambria Math" panose="02040503050406030204" pitchFamily="18" charset="0"/>
                                    </a:rPr>
                                    <m:t>𝑛</m:t>
                                  </m:r>
                                </m:sup>
                              </m:sSup>
                              <m:r>
                                <m:rPr>
                                  <m:nor/>
                                </m:rPr>
                                <a:rPr lang="ru-RU" dirty="0"/>
                                <m:t> </m:t>
                              </m:r>
                              <m:r>
                                <a:rPr lang="en-US" b="0" i="1" smtClean="0">
                                  <a:latin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&lt;1</m:t>
                              </m:r>
                            </m:e>
                            <m:e>
                              <m:r>
                                <a:rPr lang="en-US" b="0" i="1" smtClean="0">
                                  <a:latin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eqArr>
                        </m:e>
                      </m:d>
                    </m:oMath>
                  </m:oMathPara>
                </a14:m>
                <a:endParaRPr lang="ru-RU" dirty="0"/>
              </a:p>
            </p:txBody>
          </p:sp>
        </mc:Choice>
        <mc:Fallback xmlns="">
          <p:sp>
            <p:nvSpPr>
              <p:cNvPr id="3" name="Content Placeholder 2">
                <a:extLst>
                  <a:ext uri="{FF2B5EF4-FFF2-40B4-BE49-F238E27FC236}">
                    <a16:creationId xmlns:a16="http://schemas.microsoft.com/office/drawing/2014/main" id="{1A27D9D8-02F4-5748-82E0-43E6016D2147}"/>
                  </a:ext>
                </a:extLst>
              </p:cNvPr>
              <p:cNvSpPr>
                <a:spLocks noGrp="1" noRot="1" noChangeAspect="1" noMove="1" noResize="1" noEditPoints="1" noAdjustHandles="1" noChangeArrowheads="1" noChangeShapeType="1" noTextEdit="1"/>
              </p:cNvSpPr>
              <p:nvPr>
                <p:ph idx="1"/>
              </p:nvPr>
            </p:nvSpPr>
            <p:spPr>
              <a:xfrm>
                <a:off x="838200" y="2310599"/>
                <a:ext cx="6042285" cy="4351338"/>
              </a:xfrm>
              <a:blipFill>
                <a:blip r:embed="rId3"/>
                <a:stretch>
                  <a:fillRect l="-1468" t="-2035" b="-116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9177804-38BC-404B-84CA-4C0CED9D6482}"/>
                  </a:ext>
                </a:extLst>
              </p:cNvPr>
              <p:cNvSpPr/>
              <p:nvPr/>
            </p:nvSpPr>
            <p:spPr>
              <a:xfrm>
                <a:off x="838200" y="1414172"/>
                <a:ext cx="10515600" cy="7751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2000" i="1" dirty="0">
                    <a:latin typeface="+mj-lt"/>
                    <a:ea typeface="Cambria Math" panose="02040503050406030204" pitchFamily="18" charset="0"/>
                  </a:rPr>
                  <a:t>Число успехов в серии из </a:t>
                </a:r>
                <a14:m>
                  <m:oMath xmlns:m="http://schemas.openxmlformats.org/officeDocument/2006/math">
                    <m:r>
                      <a:rPr lang="en-US" sz="2000" b="0" i="1" smtClean="0">
                        <a:latin typeface="Cambria Math" panose="02040503050406030204" pitchFamily="18" charset="0"/>
                        <a:ea typeface="Cambria Math" panose="02040503050406030204" pitchFamily="18" charset="0"/>
                      </a:rPr>
                      <m:t>𝑛</m:t>
                    </m:r>
                  </m:oMath>
                </a14:m>
                <a:r>
                  <a:rPr lang="en-US" sz="2000" i="1" dirty="0">
                    <a:latin typeface="+mj-lt"/>
                    <a:ea typeface="Cambria Math" panose="02040503050406030204" pitchFamily="18" charset="0"/>
                  </a:rPr>
                  <a:t> </a:t>
                </a:r>
                <a:r>
                  <a:rPr lang="ru-RU" sz="2000" i="1" dirty="0">
                    <a:latin typeface="+mj-lt"/>
                    <a:ea typeface="Cambria Math" panose="02040503050406030204" pitchFamily="18" charset="0"/>
                  </a:rPr>
                  <a:t>опытов Бернулли.</a:t>
                </a:r>
                <a:endParaRPr lang="en-US" sz="2000" i="1" dirty="0">
                  <a:latin typeface="+mj-lt"/>
                  <a:ea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B9177804-38BC-404B-84CA-4C0CED9D6482}"/>
                  </a:ext>
                </a:extLst>
              </p:cNvPr>
              <p:cNvSpPr>
                <a:spLocks noRot="1" noChangeAspect="1" noMove="1" noResize="1" noEditPoints="1" noAdjustHandles="1" noChangeArrowheads="1" noChangeShapeType="1" noTextEdit="1"/>
              </p:cNvSpPr>
              <p:nvPr/>
            </p:nvSpPr>
            <p:spPr>
              <a:xfrm>
                <a:off x="838200" y="1414172"/>
                <a:ext cx="10515600" cy="775100"/>
              </a:xfrm>
              <a:prstGeom prst="rect">
                <a:avLst/>
              </a:prstGeom>
              <a:blipFill>
                <a:blip r:embed="rId4"/>
                <a:stretch>
                  <a:fillRect/>
                </a:stretch>
              </a:blipFill>
              <a:ln>
                <a:noFill/>
              </a:ln>
            </p:spPr>
            <p:txBody>
              <a:bodyPr/>
              <a:lstStyle/>
              <a:p>
                <a:r>
                  <a:rPr lang="ru-RU">
                    <a:noFill/>
                  </a:rPr>
                  <a:t> </a:t>
                </a:r>
              </a:p>
            </p:txBody>
          </p:sp>
        </mc:Fallback>
      </mc:AlternateContent>
      <p:grpSp>
        <p:nvGrpSpPr>
          <p:cNvPr id="9" name="Group 8">
            <a:extLst>
              <a:ext uri="{FF2B5EF4-FFF2-40B4-BE49-F238E27FC236}">
                <a16:creationId xmlns:a16="http://schemas.microsoft.com/office/drawing/2014/main" id="{FF7E448C-7A3D-D64D-B704-08D8FBC805F1}"/>
              </a:ext>
            </a:extLst>
          </p:cNvPr>
          <p:cNvGrpSpPr/>
          <p:nvPr/>
        </p:nvGrpSpPr>
        <p:grpSpPr>
          <a:xfrm>
            <a:off x="7351166" y="2886486"/>
            <a:ext cx="4002634" cy="979200"/>
            <a:chOff x="7693938" y="3970441"/>
            <a:chExt cx="4002634" cy="1307041"/>
          </a:xfrm>
        </p:grpSpPr>
        <p:sp>
          <p:nvSpPr>
            <p:cNvPr id="8" name="Rectangle 7">
              <a:extLst>
                <a:ext uri="{FF2B5EF4-FFF2-40B4-BE49-F238E27FC236}">
                  <a16:creationId xmlns:a16="http://schemas.microsoft.com/office/drawing/2014/main" id="{70D0423D-945C-F94F-AB1F-E73B440DCECD}"/>
                </a:ext>
              </a:extLst>
            </p:cNvPr>
            <p:cNvSpPr/>
            <p:nvPr/>
          </p:nvSpPr>
          <p:spPr>
            <a:xfrm>
              <a:off x="7693938" y="3970441"/>
              <a:ext cx="4002634" cy="130704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i="1" dirty="0">
                <a:latin typeface="+mj-lt"/>
                <a:ea typeface="Cambria Math" panose="02040503050406030204" pitchFamily="18" charset="0"/>
              </a:endParaRPr>
            </a:p>
            <a:p>
              <a:pPr algn="ctr"/>
              <a:endParaRPr lang="ru-RU" sz="1600" i="1" dirty="0">
                <a:latin typeface="+mj-lt"/>
                <a:ea typeface="Cambria Math" panose="020405030504060302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C38D2F9-6EA7-C149-979F-3CB9C79B3233}"/>
                    </a:ext>
                  </a:extLst>
                </p:cNvPr>
                <p:cNvSpPr txBox="1"/>
                <p:nvPr/>
              </p:nvSpPr>
              <p:spPr>
                <a:xfrm>
                  <a:off x="7800407" y="4439295"/>
                  <a:ext cx="3789692"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𝑃</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Sup>
                              <m:sSubSupPr>
                                <m:ctrlPr>
                                  <a:rPr lang="en-US" sz="2400" b="0" i="1" smtClean="0">
                                    <a:latin typeface="Cambria Math" panose="02040503050406030204" pitchFamily="18" charset="0"/>
                                  </a:rPr>
                                </m:ctrlPr>
                              </m:sSubSupPr>
                              <m:e>
                                <m:r>
                                  <a:rPr lang="ru-RU" sz="2400" b="0" i="1" smtClean="0">
                                    <a:latin typeface="Cambria Math" panose="02040503050406030204" pitchFamily="18" charset="0"/>
                                  </a:rPr>
                                  <m:t>С</m:t>
                                </m:r>
                              </m:e>
                              <m:sub>
                                <m:r>
                                  <a:rPr lang="en-US" sz="2400" b="0" i="1" smtClean="0">
                                    <a:latin typeface="Cambria Math" panose="02040503050406030204" pitchFamily="18" charset="0"/>
                                  </a:rPr>
                                  <m:t>𝑛</m:t>
                                </m:r>
                              </m:sub>
                              <m:sup>
                                <m:r>
                                  <a:rPr lang="en-US" sz="2400" b="0" i="1" smtClean="0">
                                    <a:latin typeface="Cambria Math" panose="02040503050406030204" pitchFamily="18" charset="0"/>
                                  </a:rPr>
                                  <m:t>𝑥</m:t>
                                </m:r>
                              </m:sup>
                            </m:sSubSup>
                            <m:r>
                              <a:rPr lang="en-US" sz="2400" b="0" i="1" smtClean="0">
                                <a:latin typeface="Cambria Math" panose="02040503050406030204" pitchFamily="18" charset="0"/>
                              </a:rPr>
                              <m:t>𝑝</m:t>
                            </m:r>
                          </m:e>
                          <m:sup>
                            <m:r>
                              <a:rPr lang="en-US" sz="2400" b="0" i="1" smtClean="0">
                                <a:latin typeface="Cambria Math" panose="02040503050406030204" pitchFamily="18" charset="0"/>
                              </a:rPr>
                              <m:t>𝑥</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e>
                          <m:sup>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𝑥</m:t>
                            </m:r>
                          </m:sup>
                        </m:sSup>
                      </m:oMath>
                    </m:oMathPara>
                  </a14:m>
                  <a:endParaRPr lang="ru-RU" sz="2400" dirty="0"/>
                </a:p>
              </p:txBody>
            </p:sp>
          </mc:Choice>
          <mc:Fallback xmlns="">
            <p:sp>
              <p:nvSpPr>
                <p:cNvPr id="7" name="TextBox 6">
                  <a:extLst>
                    <a:ext uri="{FF2B5EF4-FFF2-40B4-BE49-F238E27FC236}">
                      <a16:creationId xmlns:a16="http://schemas.microsoft.com/office/drawing/2014/main" id="{BC38D2F9-6EA7-C149-979F-3CB9C79B3233}"/>
                    </a:ext>
                  </a:extLst>
                </p:cNvPr>
                <p:cNvSpPr txBox="1">
                  <a:spLocks noRot="1" noChangeAspect="1" noMove="1" noResize="1" noEditPoints="1" noAdjustHandles="1" noChangeArrowheads="1" noChangeShapeType="1" noTextEdit="1"/>
                </p:cNvSpPr>
                <p:nvPr/>
              </p:nvSpPr>
              <p:spPr>
                <a:xfrm>
                  <a:off x="7800407" y="4439295"/>
                  <a:ext cx="3789692" cy="369332"/>
                </a:xfrm>
                <a:prstGeom prst="rect">
                  <a:avLst/>
                </a:prstGeom>
                <a:blipFill>
                  <a:blip r:embed="rId5"/>
                  <a:stretch>
                    <a:fillRect l="-1000" b="-19355"/>
                  </a:stretch>
                </a:blipFill>
              </p:spPr>
              <p:txBody>
                <a:bodyPr/>
                <a:lstStyle/>
                <a:p>
                  <a:r>
                    <a:rPr lang="ru-RU">
                      <a:noFill/>
                    </a:rPr>
                    <a:t> </a:t>
                  </a:r>
                </a:p>
              </p:txBody>
            </p:sp>
          </mc:Fallback>
        </mc:AlternateContent>
      </p:gr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CCDE6467-3FC1-E844-9A25-F355C6512CCD}"/>
                  </a:ext>
                </a:extLst>
              </p:cNvPr>
              <p:cNvGraphicFramePr>
                <a:graphicFrameLocks noGrp="1"/>
              </p:cNvGraphicFramePr>
              <p:nvPr>
                <p:extLst>
                  <p:ext uri="{D42A27DB-BD31-4B8C-83A1-F6EECF244321}">
                    <p14:modId xmlns:p14="http://schemas.microsoft.com/office/powerpoint/2010/main" val="3633099418"/>
                  </p:ext>
                </p:extLst>
              </p:nvPr>
            </p:nvGraphicFramePr>
            <p:xfrm>
              <a:off x="838200" y="2886486"/>
              <a:ext cx="6044400" cy="1135654"/>
            </p:xfrm>
            <a:graphic>
              <a:graphicData uri="http://schemas.openxmlformats.org/drawingml/2006/table">
                <a:tbl>
                  <a:tblPr firstRow="1" bandRow="1">
                    <a:tableStyleId>{5C22544A-7EE6-4342-B048-85BDC9FD1C3A}</a:tableStyleId>
                  </a:tblPr>
                  <a:tblGrid>
                    <a:gridCol w="1208880">
                      <a:extLst>
                        <a:ext uri="{9D8B030D-6E8A-4147-A177-3AD203B41FA5}">
                          <a16:colId xmlns:a16="http://schemas.microsoft.com/office/drawing/2014/main" val="3739513261"/>
                        </a:ext>
                      </a:extLst>
                    </a:gridCol>
                    <a:gridCol w="1208880">
                      <a:extLst>
                        <a:ext uri="{9D8B030D-6E8A-4147-A177-3AD203B41FA5}">
                          <a16:colId xmlns:a16="http://schemas.microsoft.com/office/drawing/2014/main" val="1646946571"/>
                        </a:ext>
                      </a:extLst>
                    </a:gridCol>
                    <a:gridCol w="1208880">
                      <a:extLst>
                        <a:ext uri="{9D8B030D-6E8A-4147-A177-3AD203B41FA5}">
                          <a16:colId xmlns:a16="http://schemas.microsoft.com/office/drawing/2014/main" val="1081970889"/>
                        </a:ext>
                      </a:extLst>
                    </a:gridCol>
                    <a:gridCol w="1208880">
                      <a:extLst>
                        <a:ext uri="{9D8B030D-6E8A-4147-A177-3AD203B41FA5}">
                          <a16:colId xmlns:a16="http://schemas.microsoft.com/office/drawing/2014/main" val="2132743333"/>
                        </a:ext>
                      </a:extLst>
                    </a:gridCol>
                    <a:gridCol w="1208880">
                      <a:extLst>
                        <a:ext uri="{9D8B030D-6E8A-4147-A177-3AD203B41FA5}">
                          <a16:colId xmlns:a16="http://schemas.microsoft.com/office/drawing/2014/main" val="228139016"/>
                        </a:ext>
                      </a:extLst>
                    </a:gridCol>
                  </a:tblGrid>
                  <a:tr h="567827">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oMath>
                            </m:oMathPara>
                          </a14:m>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a:t>
                          </a:r>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𝒏</m:t>
                                </m:r>
                              </m:oMath>
                            </m:oMathPara>
                          </a14:m>
                          <a:endParaRPr lang="ru-RU" dirty="0"/>
                        </a:p>
                      </a:txBody>
                      <a:tcPr anchor="ctr">
                        <a:solidFill>
                          <a:srgbClr val="24A1BF"/>
                        </a:solidFill>
                      </a:tcPr>
                    </a:tc>
                    <a:extLst>
                      <a:ext uri="{0D108BD9-81ED-4DB2-BD59-A6C34878D82A}">
                        <a16:rowId xmlns:a16="http://schemas.microsoft.com/office/drawing/2014/main" val="1768993229"/>
                      </a:ext>
                    </a:extLst>
                  </a:tr>
                  <a:tr h="567827">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ru-RU"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ru-RU" sz="1400" b="0" i="1" smtClean="0">
                                        <a:latin typeface="Cambria Math" panose="02040503050406030204" pitchFamily="18" charset="0"/>
                                      </a:rPr>
                                      <m:t>С</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0</m:t>
                                    </m:r>
                                  </m:sup>
                                </m:sSub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m:t>
                                    </m:r>
                                    <m:r>
                                      <a:rPr lang="en-US" sz="1400" b="0" i="1" smtClean="0">
                                        <a:latin typeface="Cambria Math" panose="02040503050406030204" pitchFamily="18" charset="0"/>
                                      </a:rPr>
                                      <m:t>𝑝</m:t>
                                    </m:r>
                                    <m:r>
                                      <a:rPr lang="en-US" sz="1400" b="0" i="1" smtClean="0">
                                        <a:latin typeface="Cambria Math" panose="02040503050406030204" pitchFamily="18" charset="0"/>
                                      </a:rPr>
                                      <m:t>)</m:t>
                                    </m:r>
                                  </m:e>
                                  <m:sup>
                                    <m:r>
                                      <a:rPr lang="en-US" sz="1400" b="0" i="1" smtClean="0">
                                        <a:latin typeface="Cambria Math" panose="02040503050406030204" pitchFamily="18" charset="0"/>
                                      </a:rPr>
                                      <m:t>𝑛</m:t>
                                    </m:r>
                                  </m:sup>
                                </m:sSup>
                              </m:oMath>
                            </m:oMathPara>
                          </a14:m>
                          <a:endParaRPr lang="ru-RU" sz="14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  </m:t>
                                    </m:r>
                                    <m:r>
                                      <a:rPr lang="en-US" sz="1400" b="0" i="1" smtClean="0">
                                        <a:latin typeface="Cambria Math" panose="02040503050406030204" pitchFamily="18" charset="0"/>
                                      </a:rPr>
                                      <m:t>𝐶</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1</m:t>
                                    </m:r>
                                  </m:sup>
                                </m:sSubSup>
                                <m:r>
                                  <a:rPr lang="en-US" sz="1400" b="0" i="1" smtClean="0">
                                    <a:latin typeface="Cambria Math" panose="02040503050406030204" pitchFamily="18" charset="0"/>
                                  </a:rPr>
                                  <m:t>𝑝</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m:t>
                                    </m:r>
                                    <m:r>
                                      <a:rPr lang="en-US" sz="1400" b="0" i="1" smtClean="0">
                                        <a:latin typeface="Cambria Math" panose="02040503050406030204" pitchFamily="18" charset="0"/>
                                      </a:rPr>
                                      <m:t>𝑝</m:t>
                                    </m:r>
                                    <m:r>
                                      <a:rPr lang="en-US" sz="1400" b="0" i="1" smtClean="0">
                                        <a:latin typeface="Cambria Math" panose="02040503050406030204" pitchFamily="18" charset="0"/>
                                      </a:rPr>
                                      <m:t>)</m:t>
                                    </m:r>
                                  </m:e>
                                  <m:sup>
                                    <m:r>
                                      <a:rPr lang="en-US" sz="1400" b="0" i="1" smtClean="0">
                                        <a:latin typeface="Cambria Math" panose="02040503050406030204" pitchFamily="18" charset="0"/>
                                      </a:rPr>
                                      <m:t>𝑛</m:t>
                                    </m:r>
                                    <m:r>
                                      <a:rPr lang="en-US" sz="1400" b="0" i="1" smtClean="0">
                                        <a:latin typeface="Cambria Math" panose="02040503050406030204" pitchFamily="18" charset="0"/>
                                      </a:rPr>
                                      <m:t>−1</m:t>
                                    </m:r>
                                  </m:sup>
                                </m:sSup>
                              </m:oMath>
                            </m:oMathPara>
                          </a14:m>
                          <a:endParaRPr lang="ru-RU" sz="14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ru-RU" sz="1400" dirty="0"/>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ru-RU" sz="1400" i="1" smtClean="0">
                                        <a:latin typeface="Cambria Math" panose="02040503050406030204" pitchFamily="18" charset="0"/>
                                      </a:rPr>
                                    </m:ctrlPr>
                                  </m:sSubSupPr>
                                  <m:e>
                                    <m:r>
                                      <a:rPr lang="en-US" sz="1400" b="0" i="1" smtClean="0">
                                        <a:latin typeface="Cambria Math" panose="02040503050406030204" pitchFamily="18" charset="0"/>
                                      </a:rPr>
                                      <m:t>𝐶</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𝑛</m:t>
                                    </m:r>
                                  </m:sup>
                                </m:sSubSup>
                                <m:sSup>
                                  <m:sSupPr>
                                    <m:ctrlPr>
                                      <a:rPr lang="ru-RU" sz="1400" i="1" smtClean="0">
                                        <a:latin typeface="Cambria Math" panose="02040503050406030204" pitchFamily="18" charset="0"/>
                                      </a:rPr>
                                    </m:ctrlPr>
                                  </m:sSupPr>
                                  <m:e>
                                    <m:r>
                                      <a:rPr lang="en-US" sz="1400" b="0" i="1" smtClean="0">
                                        <a:latin typeface="Cambria Math" panose="02040503050406030204" pitchFamily="18" charset="0"/>
                                      </a:rPr>
                                      <m:t>𝑝</m:t>
                                    </m:r>
                                  </m:e>
                                  <m:sup>
                                    <m:r>
                                      <a:rPr lang="en-US" sz="1400" b="0" i="1" smtClean="0">
                                        <a:latin typeface="Cambria Math" panose="02040503050406030204" pitchFamily="18" charset="0"/>
                                      </a:rPr>
                                      <m:t>𝑛</m:t>
                                    </m:r>
                                  </m:sup>
                                </m:sSup>
                              </m:oMath>
                            </m:oMathPara>
                          </a14:m>
                          <a:endParaRPr lang="ru-RU" sz="1400" dirty="0"/>
                        </a:p>
                      </a:txBody>
                      <a:tcPr anchor="ctr">
                        <a:solidFill>
                          <a:schemeClr val="bg1">
                            <a:lumMod val="95000"/>
                          </a:schemeClr>
                        </a:solidFill>
                      </a:tcPr>
                    </a:tc>
                    <a:extLst>
                      <a:ext uri="{0D108BD9-81ED-4DB2-BD59-A6C34878D82A}">
                        <a16:rowId xmlns:a16="http://schemas.microsoft.com/office/drawing/2014/main" val="3859320398"/>
                      </a:ext>
                    </a:extLst>
                  </a:tr>
                </a:tbl>
              </a:graphicData>
            </a:graphic>
          </p:graphicFrame>
        </mc:Choice>
        <mc:Fallback xmlns="">
          <p:graphicFrame>
            <p:nvGraphicFramePr>
              <p:cNvPr id="10" name="Table 9">
                <a:extLst>
                  <a:ext uri="{FF2B5EF4-FFF2-40B4-BE49-F238E27FC236}">
                    <a16:creationId xmlns:a16="http://schemas.microsoft.com/office/drawing/2014/main" id="{CCDE6467-3FC1-E844-9A25-F355C6512CCD}"/>
                  </a:ext>
                </a:extLst>
              </p:cNvPr>
              <p:cNvGraphicFramePr>
                <a:graphicFrameLocks noGrp="1"/>
              </p:cNvGraphicFramePr>
              <p:nvPr>
                <p:extLst>
                  <p:ext uri="{D42A27DB-BD31-4B8C-83A1-F6EECF244321}">
                    <p14:modId xmlns:p14="http://schemas.microsoft.com/office/powerpoint/2010/main" val="3633099418"/>
                  </p:ext>
                </p:extLst>
              </p:nvPr>
            </p:nvGraphicFramePr>
            <p:xfrm>
              <a:off x="838200" y="2886486"/>
              <a:ext cx="6044400" cy="1135654"/>
            </p:xfrm>
            <a:graphic>
              <a:graphicData uri="http://schemas.openxmlformats.org/drawingml/2006/table">
                <a:tbl>
                  <a:tblPr firstRow="1" bandRow="1">
                    <a:tableStyleId>{5C22544A-7EE6-4342-B048-85BDC9FD1C3A}</a:tableStyleId>
                  </a:tblPr>
                  <a:tblGrid>
                    <a:gridCol w="1208880">
                      <a:extLst>
                        <a:ext uri="{9D8B030D-6E8A-4147-A177-3AD203B41FA5}">
                          <a16:colId xmlns:a16="http://schemas.microsoft.com/office/drawing/2014/main" val="3739513261"/>
                        </a:ext>
                      </a:extLst>
                    </a:gridCol>
                    <a:gridCol w="1208880">
                      <a:extLst>
                        <a:ext uri="{9D8B030D-6E8A-4147-A177-3AD203B41FA5}">
                          <a16:colId xmlns:a16="http://schemas.microsoft.com/office/drawing/2014/main" val="1646946571"/>
                        </a:ext>
                      </a:extLst>
                    </a:gridCol>
                    <a:gridCol w="1208880">
                      <a:extLst>
                        <a:ext uri="{9D8B030D-6E8A-4147-A177-3AD203B41FA5}">
                          <a16:colId xmlns:a16="http://schemas.microsoft.com/office/drawing/2014/main" val="1081970889"/>
                        </a:ext>
                      </a:extLst>
                    </a:gridCol>
                    <a:gridCol w="1208880">
                      <a:extLst>
                        <a:ext uri="{9D8B030D-6E8A-4147-A177-3AD203B41FA5}">
                          <a16:colId xmlns:a16="http://schemas.microsoft.com/office/drawing/2014/main" val="2132743333"/>
                        </a:ext>
                      </a:extLst>
                    </a:gridCol>
                    <a:gridCol w="1208880">
                      <a:extLst>
                        <a:ext uri="{9D8B030D-6E8A-4147-A177-3AD203B41FA5}">
                          <a16:colId xmlns:a16="http://schemas.microsoft.com/office/drawing/2014/main" val="228139016"/>
                        </a:ext>
                      </a:extLst>
                    </a:gridCol>
                  </a:tblGrid>
                  <a:tr h="567827">
                    <a:tc>
                      <a:txBody>
                        <a:bodyPr/>
                        <a:lstStyle/>
                        <a:p>
                          <a:endParaRPr lang="ru-RU"/>
                        </a:p>
                      </a:txBody>
                      <a:tcPr anchor="ctr">
                        <a:blipFill>
                          <a:blip r:embed="rId6"/>
                          <a:stretch>
                            <a:fillRect l="-1053" t="-2222" r="-403158"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a:t>
                          </a:r>
                          <a:endParaRPr lang="ru-RU" dirty="0"/>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nchor="ctr">
                        <a:solidFill>
                          <a:srgbClr val="24A1BF"/>
                        </a:solidFill>
                      </a:tcPr>
                    </a:tc>
                    <a:tc>
                      <a:txBody>
                        <a:bodyPr/>
                        <a:lstStyle/>
                        <a:p>
                          <a:endParaRPr lang="ru-RU"/>
                        </a:p>
                      </a:txBody>
                      <a:tcPr anchor="ctr">
                        <a:blipFill>
                          <a:blip r:embed="rId6"/>
                          <a:stretch>
                            <a:fillRect l="-402105" t="-2222" r="-2105" b="-100000"/>
                          </a:stretch>
                        </a:blipFill>
                      </a:tcPr>
                    </a:tc>
                    <a:extLst>
                      <a:ext uri="{0D108BD9-81ED-4DB2-BD59-A6C34878D82A}">
                        <a16:rowId xmlns:a16="http://schemas.microsoft.com/office/drawing/2014/main" val="1768993229"/>
                      </a:ext>
                    </a:extLst>
                  </a:tr>
                  <a:tr h="567827">
                    <a:tc>
                      <a:txBody>
                        <a:bodyPr/>
                        <a:lstStyle/>
                        <a:p>
                          <a:endParaRPr lang="ru-RU"/>
                        </a:p>
                      </a:txBody>
                      <a:tcPr anchor="ctr">
                        <a:blipFill>
                          <a:blip r:embed="rId6"/>
                          <a:stretch>
                            <a:fillRect l="-1053" t="-102222" r="-403158"/>
                          </a:stretch>
                        </a:blipFill>
                      </a:tcPr>
                    </a:tc>
                    <a:tc>
                      <a:txBody>
                        <a:bodyPr/>
                        <a:lstStyle/>
                        <a:p>
                          <a:endParaRPr lang="ru-RU"/>
                        </a:p>
                      </a:txBody>
                      <a:tcPr anchor="ctr">
                        <a:blipFill>
                          <a:blip r:embed="rId6"/>
                          <a:stretch>
                            <a:fillRect l="-101053" t="-102222" r="-303158"/>
                          </a:stretch>
                        </a:blipFill>
                      </a:tcPr>
                    </a:tc>
                    <a:tc>
                      <a:txBody>
                        <a:bodyPr/>
                        <a:lstStyle/>
                        <a:p>
                          <a:endParaRPr lang="ru-RU"/>
                        </a:p>
                      </a:txBody>
                      <a:tcPr anchor="ctr">
                        <a:blipFill>
                          <a:blip r:embed="rId6"/>
                          <a:stretch>
                            <a:fillRect l="-198958" t="-102222" r="-200000"/>
                          </a:stretch>
                        </a:blipFill>
                      </a:tcPr>
                    </a:tc>
                    <a:tc>
                      <a:txBody>
                        <a:bodyPr/>
                        <a:lstStyle/>
                        <a:p>
                          <a:endParaRPr lang="ru-RU"/>
                        </a:p>
                      </a:txBody>
                      <a:tcPr anchor="ctr">
                        <a:blipFill>
                          <a:blip r:embed="rId6"/>
                          <a:stretch>
                            <a:fillRect l="-302105" t="-102222" r="-102105"/>
                          </a:stretch>
                        </a:blipFill>
                      </a:tcPr>
                    </a:tc>
                    <a:tc>
                      <a:txBody>
                        <a:bodyPr/>
                        <a:lstStyle/>
                        <a:p>
                          <a:endParaRPr lang="ru-RU"/>
                        </a:p>
                      </a:txBody>
                      <a:tcPr anchor="ctr">
                        <a:blipFill>
                          <a:blip r:embed="rId6"/>
                          <a:stretch>
                            <a:fillRect l="-402105" t="-102222" r="-2105"/>
                          </a:stretch>
                        </a:blipFill>
                      </a:tcPr>
                    </a:tc>
                    <a:extLst>
                      <a:ext uri="{0D108BD9-81ED-4DB2-BD59-A6C34878D82A}">
                        <a16:rowId xmlns:a16="http://schemas.microsoft.com/office/drawing/2014/main" val="3859320398"/>
                      </a:ext>
                    </a:extLst>
                  </a:tr>
                </a:tbl>
              </a:graphicData>
            </a:graphic>
          </p:graphicFrame>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83DA382-1A01-E243-B060-FA082075A111}"/>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latin typeface="+mj-lt"/>
                  </a:rPr>
                  <a:t>Биномиальное распределение: </a:t>
                </a:r>
                <a14:m>
                  <m:oMath xmlns:m="http://schemas.openxmlformats.org/officeDocument/2006/math">
                    <m:r>
                      <a:rPr lang="en-US" sz="4000" b="0" i="1" smtClean="0">
                        <a:latin typeface="Cambria Math" panose="02040503050406030204" pitchFamily="18" charset="0"/>
                      </a:rPr>
                      <m:t>𝑋</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𝐵𝑖𝑛</m:t>
                    </m:r>
                    <m:d>
                      <m:dPr>
                        <m:ctrlPr>
                          <a:rPr lang="en-US" sz="4000" b="0" i="1" smtClean="0">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𝑛</m:t>
                        </m:r>
                        <m:r>
                          <a:rPr lang="en-US" sz="4000" b="0" i="1" smtClean="0">
                            <a:latin typeface="Cambria Math" panose="02040503050406030204" pitchFamily="18" charset="0"/>
                            <a:ea typeface="Cambria Math" panose="02040503050406030204" pitchFamily="18" charset="0"/>
                          </a:rPr>
                          <m:t>, </m:t>
                        </m:r>
                        <m:r>
                          <a:rPr lang="en-US" sz="4000" b="0" i="1" smtClean="0">
                            <a:latin typeface="Cambria Math" panose="02040503050406030204" pitchFamily="18" charset="0"/>
                            <a:ea typeface="Cambria Math" panose="02040503050406030204" pitchFamily="18" charset="0"/>
                          </a:rPr>
                          <m:t>𝑝</m:t>
                        </m:r>
                      </m:e>
                    </m:d>
                  </m:oMath>
                </a14:m>
                <a:endParaRPr lang="ru-RU" sz="4000" dirty="0">
                  <a:solidFill>
                    <a:schemeClr val="bg1"/>
                  </a:solidFill>
                  <a:latin typeface="+mj-lt"/>
                </a:endParaRPr>
              </a:p>
            </p:txBody>
          </p:sp>
        </mc:Choice>
        <mc:Fallback xmlns="">
          <p:sp>
            <p:nvSpPr>
              <p:cNvPr id="12" name="Rectangle 11">
                <a:extLst>
                  <a:ext uri="{FF2B5EF4-FFF2-40B4-BE49-F238E27FC236}">
                    <a16:creationId xmlns:a16="http://schemas.microsoft.com/office/drawing/2014/main" id="{D83DA382-1A01-E243-B060-FA082075A111}"/>
                  </a:ext>
                </a:extLst>
              </p:cNvPr>
              <p:cNvSpPr>
                <a:spLocks noRot="1" noChangeAspect="1" noMove="1" noResize="1" noEditPoints="1" noAdjustHandles="1" noChangeArrowheads="1" noChangeShapeType="1" noTextEdit="1"/>
              </p:cNvSpPr>
              <p:nvPr/>
            </p:nvSpPr>
            <p:spPr>
              <a:xfrm>
                <a:off x="0" y="0"/>
                <a:ext cx="12192000" cy="1324800"/>
              </a:xfrm>
              <a:prstGeom prst="rect">
                <a:avLst/>
              </a:prstGeom>
              <a:blipFill>
                <a:blip r:embed="rId7"/>
                <a:stretch>
                  <a:fillRect/>
                </a:stretch>
              </a:blipFill>
              <a:ln>
                <a:noFill/>
              </a:ln>
            </p:spPr>
            <p:txBody>
              <a:bodyPr/>
              <a:lstStyle/>
              <a:p>
                <a:r>
                  <a:rPr lang="ru-RU">
                    <a:noFill/>
                  </a:rPr>
                  <a:t> </a:t>
                </a:r>
              </a:p>
            </p:txBody>
          </p:sp>
        </mc:Fallback>
      </mc:AlternateContent>
      <p:pic>
        <p:nvPicPr>
          <p:cNvPr id="14" name="Picture 13">
            <a:extLst>
              <a:ext uri="{FF2B5EF4-FFF2-40B4-BE49-F238E27FC236}">
                <a16:creationId xmlns:a16="http://schemas.microsoft.com/office/drawing/2014/main" id="{E7985441-0A7F-424A-AFA1-DADC046EA127}"/>
              </a:ext>
            </a:extLst>
          </p:cNvPr>
          <p:cNvPicPr>
            <a:picLocks noChangeAspect="1"/>
          </p:cNvPicPr>
          <p:nvPr/>
        </p:nvPicPr>
        <p:blipFill>
          <a:blip r:embed="rId8"/>
          <a:stretch>
            <a:fillRect/>
          </a:stretch>
        </p:blipFill>
        <p:spPr>
          <a:xfrm>
            <a:off x="7473055" y="3989514"/>
            <a:ext cx="3768697" cy="2711154"/>
          </a:xfrm>
          <a:prstGeom prst="rect">
            <a:avLst/>
          </a:prstGeom>
        </p:spPr>
      </p:pic>
    </p:spTree>
    <p:extLst>
      <p:ext uri="{BB962C8B-B14F-4D97-AF65-F5344CB8AC3E}">
        <p14:creationId xmlns:p14="http://schemas.microsoft.com/office/powerpoint/2010/main" val="2797763572"/>
      </p:ext>
    </p:extLst>
  </p:cSld>
  <p:clrMapOvr>
    <a:masterClrMapping/>
  </p:clrMapOvr>
  <mc:AlternateContent xmlns:mc="http://schemas.openxmlformats.org/markup-compatibility/2006" xmlns:p14="http://schemas.microsoft.com/office/powerpoint/2010/main">
    <mc:Choice Requires="p14">
      <p:transition spd="slow" p14:dur="2000" advTm="126"/>
    </mc:Choice>
    <mc:Fallback xmlns="">
      <p:transition spd="slow" advTm="1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2253653865"/>
                  </p:ext>
                </p:extLst>
              </p:nvPr>
            </p:nvGraphicFramePr>
            <p:xfrm>
              <a:off x="1007533" y="1617131"/>
              <a:ext cx="10176934" cy="4817536"/>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550006">
                    <a:tc>
                      <a:txBody>
                        <a:bodyPr/>
                        <a:lstStyle/>
                        <a:p>
                          <a:pPr algn="ctr"/>
                          <a:r>
                            <a:rPr lang="ru-RU" sz="2000" dirty="0">
                              <a:latin typeface="+mj-lt"/>
                            </a:rPr>
                            <a:t>Формула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422510">
                    <a:tc>
                      <a:txBody>
                        <a:bodyPr/>
                        <a:lstStyle/>
                        <a:p>
                          <a:pPr/>
                          <a14:m>
                            <m:oMathPara xmlns:m="http://schemas.openxmlformats.org/officeDocument/2006/math">
                              <m:oMathParaPr>
                                <m:jc m:val="center"/>
                              </m:oMathParaPr>
                              <m:oMath xmlns:m="http://schemas.openxmlformats.org/officeDocument/2006/math">
                                <m:r>
                                  <a:rPr lang="en-US" sz="2800" b="0" i="1" smtClean="0">
                                    <a:solidFill>
                                      <a:prstClr val="black"/>
                                    </a:solidFill>
                                    <a:latin typeface="Cambria Math" panose="02040503050406030204" pitchFamily="18" charset="0"/>
                                    <a:ea typeface="Cambria Math" panose="02040503050406030204" pitchFamily="18" charset="0"/>
                                  </a:rPr>
                                  <m:t>𝐸</m:t>
                                </m:r>
                                <m:d>
                                  <m:dPr>
                                    <m:ctrlPr>
                                      <a:rPr lang="en-US" sz="2800" i="1">
                                        <a:solidFill>
                                          <a:prstClr val="black"/>
                                        </a:solidFill>
                                        <a:latin typeface="Cambria Math" panose="02040503050406030204" pitchFamily="18" charset="0"/>
                                        <a:ea typeface="Cambria Math" panose="02040503050406030204" pitchFamily="18" charset="0"/>
                                      </a:rPr>
                                    </m:ctrlPr>
                                  </m:dPr>
                                  <m:e>
                                    <m:r>
                                      <a:rPr lang="en-US" sz="2800" i="1">
                                        <a:solidFill>
                                          <a:prstClr val="black"/>
                                        </a:solidFill>
                                        <a:latin typeface="Cambria Math" panose="02040503050406030204" pitchFamily="18" charset="0"/>
                                        <a:ea typeface="Cambria Math" panose="02040503050406030204" pitchFamily="18" charset="0"/>
                                      </a:rPr>
                                      <m:t>𝑋</m:t>
                                    </m:r>
                                  </m:e>
                                </m:d>
                                <m:r>
                                  <a:rPr lang="en-US" sz="2800" i="1">
                                    <a:solidFill>
                                      <a:prstClr val="black"/>
                                    </a:solidFill>
                                    <a:latin typeface="Cambria Math" panose="02040503050406030204" pitchFamily="18" charset="0"/>
                                    <a:ea typeface="Cambria Math" panose="02040503050406030204" pitchFamily="18" charset="0"/>
                                  </a:rPr>
                                  <m:t>=</m:t>
                                </m:r>
                                <m:nary>
                                  <m:naryPr>
                                    <m:chr m:val="∑"/>
                                    <m:subHide m:val="on"/>
                                    <m:supHide m:val="on"/>
                                    <m:ctrlPr>
                                      <a:rPr lang="en-US" sz="2800" i="1" smtClean="0">
                                        <a:solidFill>
                                          <a:prstClr val="black"/>
                                        </a:solidFill>
                                        <a:latin typeface="Cambria Math" panose="02040503050406030204" pitchFamily="18" charset="0"/>
                                        <a:ea typeface="Cambria Math" panose="02040503050406030204" pitchFamily="18" charset="0"/>
                                      </a:rPr>
                                    </m:ctrlPr>
                                  </m:naryPr>
                                  <m:sub/>
                                  <m:sup/>
                                  <m:e>
                                    <m:sSub>
                                      <m:sSubPr>
                                        <m:ctrlPr>
                                          <a:rPr lang="en-US" sz="2800" i="1" smtClean="0">
                                            <a:solidFill>
                                              <a:prstClr val="black"/>
                                            </a:solidFill>
                                            <a:latin typeface="Cambria Math" panose="02040503050406030204" pitchFamily="18" charset="0"/>
                                            <a:ea typeface="Cambria Math" panose="02040503050406030204" pitchFamily="18" charset="0"/>
                                          </a:rPr>
                                        </m:ctrlPr>
                                      </m:sSubPr>
                                      <m:e>
                                        <m:r>
                                          <a:rPr lang="en-US" sz="2800" b="0" i="1" smtClean="0">
                                            <a:solidFill>
                                              <a:prstClr val="black"/>
                                            </a:solidFill>
                                            <a:latin typeface="Cambria Math" panose="02040503050406030204" pitchFamily="18" charset="0"/>
                                            <a:ea typeface="Cambria Math" panose="02040503050406030204" pitchFamily="18" charset="0"/>
                                          </a:rPr>
                                          <m:t>𝑥</m:t>
                                        </m:r>
                                      </m:e>
                                      <m:sub>
                                        <m:r>
                                          <a:rPr lang="en-US" sz="2800" b="0" i="1" smtClean="0">
                                            <a:solidFill>
                                              <a:prstClr val="black"/>
                                            </a:solidFill>
                                            <a:latin typeface="Cambria Math" panose="02040503050406030204" pitchFamily="18" charset="0"/>
                                            <a:ea typeface="Cambria Math" panose="02040503050406030204" pitchFamily="18" charset="0"/>
                                          </a:rPr>
                                          <m:t>𝑖</m:t>
                                        </m:r>
                                      </m:sub>
                                    </m:sSub>
                                    <m:sSub>
                                      <m:sSubPr>
                                        <m:ctrlPr>
                                          <a:rPr lang="en-US" sz="2800" i="1" smtClean="0">
                                            <a:solidFill>
                                              <a:prstClr val="black"/>
                                            </a:solidFill>
                                            <a:latin typeface="Cambria Math" panose="02040503050406030204" pitchFamily="18" charset="0"/>
                                            <a:ea typeface="Cambria Math" panose="02040503050406030204" pitchFamily="18" charset="0"/>
                                          </a:rPr>
                                        </m:ctrlPr>
                                      </m:sSubPr>
                                      <m:e>
                                        <m:r>
                                          <a:rPr lang="en-US" sz="2800" b="0" i="1" smtClean="0">
                                            <a:solidFill>
                                              <a:prstClr val="black"/>
                                            </a:solidFill>
                                            <a:latin typeface="Cambria Math" panose="02040503050406030204" pitchFamily="18" charset="0"/>
                                            <a:ea typeface="Cambria Math" panose="02040503050406030204" pitchFamily="18" charset="0"/>
                                          </a:rPr>
                                          <m:t>𝑝</m:t>
                                        </m:r>
                                      </m:e>
                                      <m:sub>
                                        <m:r>
                                          <a:rPr lang="en-US" sz="2800" b="0" i="1" smtClean="0">
                                            <a:solidFill>
                                              <a:prstClr val="black"/>
                                            </a:solidFill>
                                            <a:latin typeface="Cambria Math" panose="02040503050406030204" pitchFamily="18" charset="0"/>
                                            <a:ea typeface="Cambria Math" panose="02040503050406030204" pitchFamily="18" charset="0"/>
                                          </a:rPr>
                                          <m:t>𝑖</m:t>
                                        </m:r>
                                      </m:sub>
                                    </m:sSub>
                                  </m:e>
                                </m:nary>
                              </m:oMath>
                            </m:oMathPara>
                          </a14:m>
                          <a:endParaRPr lang="ru-RU" sz="2800"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422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800" b="0" i="1" smtClean="0">
                                    <a:solidFill>
                                      <a:prstClr val="black"/>
                                    </a:solidFill>
                                    <a:latin typeface="Cambria Math" panose="02040503050406030204" pitchFamily="18" charset="0"/>
                                    <a:ea typeface="Cambria Math" panose="02040503050406030204" pitchFamily="18" charset="0"/>
                                  </a:rPr>
                                  <m:t>𝑉𝑎𝑟</m:t>
                                </m:r>
                                <m:d>
                                  <m:dPr>
                                    <m:ctrlPr>
                                      <a:rPr lang="en-US" sz="2800" i="1">
                                        <a:solidFill>
                                          <a:prstClr val="black"/>
                                        </a:solidFill>
                                        <a:latin typeface="Cambria Math" panose="02040503050406030204" pitchFamily="18" charset="0"/>
                                        <a:ea typeface="Cambria Math" panose="02040503050406030204" pitchFamily="18" charset="0"/>
                                      </a:rPr>
                                    </m:ctrlPr>
                                  </m:dPr>
                                  <m:e>
                                    <m:r>
                                      <a:rPr lang="en-US" sz="2800" i="1">
                                        <a:solidFill>
                                          <a:prstClr val="black"/>
                                        </a:solidFill>
                                        <a:latin typeface="Cambria Math" panose="02040503050406030204" pitchFamily="18" charset="0"/>
                                        <a:ea typeface="Cambria Math" panose="02040503050406030204" pitchFamily="18" charset="0"/>
                                      </a:rPr>
                                      <m:t>𝑋</m:t>
                                    </m:r>
                                  </m:e>
                                </m:d>
                                <m:r>
                                  <a:rPr lang="en-US" sz="2800" i="1">
                                    <a:solidFill>
                                      <a:prstClr val="black"/>
                                    </a:solidFill>
                                    <a:latin typeface="Cambria Math" panose="02040503050406030204" pitchFamily="18" charset="0"/>
                                    <a:ea typeface="Cambria Math" panose="02040503050406030204" pitchFamily="18" charset="0"/>
                                  </a:rPr>
                                  <m:t>=</m:t>
                                </m:r>
                                <m:r>
                                  <a:rPr lang="en-US" sz="2800" i="1">
                                    <a:solidFill>
                                      <a:prstClr val="black"/>
                                    </a:solidFill>
                                    <a:latin typeface="Cambria Math" panose="02040503050406030204" pitchFamily="18" charset="0"/>
                                    <a:ea typeface="Cambria Math" panose="02040503050406030204" pitchFamily="18" charset="0"/>
                                  </a:rPr>
                                  <m:t>𝐸</m:t>
                                </m:r>
                                <m:sSup>
                                  <m:sSupPr>
                                    <m:ctrlPr>
                                      <a:rPr lang="en-US" sz="2800" b="0" i="1" smtClean="0">
                                        <a:solidFill>
                                          <a:prstClr val="black"/>
                                        </a:solidFill>
                                        <a:latin typeface="Cambria Math" panose="02040503050406030204" pitchFamily="18" charset="0"/>
                                        <a:ea typeface="Cambria Math" panose="020405030504060302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𝑋</m:t>
                                    </m:r>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𝐸</m:t>
                                    </m:r>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𝑋</m:t>
                                    </m:r>
                                    <m:r>
                                      <a:rPr lang="en-US" sz="2800" b="0" i="1" smtClean="0">
                                        <a:solidFill>
                                          <a:prstClr val="black"/>
                                        </a:solidFill>
                                        <a:latin typeface="Cambria Math" panose="02040503050406030204" pitchFamily="18" charset="0"/>
                                        <a:ea typeface="Cambria Math" panose="02040503050406030204" pitchFamily="18" charset="0"/>
                                      </a:rPr>
                                      <m:t>))</m:t>
                                    </m:r>
                                  </m:e>
                                  <m:sup>
                                    <m:r>
                                      <a:rPr lang="en-US" sz="2800" b="0" i="1" smtClean="0">
                                        <a:solidFill>
                                          <a:prstClr val="black"/>
                                        </a:solidFill>
                                        <a:latin typeface="Cambria Math" panose="02040503050406030204" pitchFamily="18" charset="0"/>
                                        <a:ea typeface="Cambria Math" panose="02040503050406030204" pitchFamily="18" charset="0"/>
                                      </a:rPr>
                                      <m:t>2</m:t>
                                    </m:r>
                                  </m:sup>
                                </m:sSup>
                              </m:oMath>
                            </m:oMathPara>
                          </a14:m>
                          <a:endParaRPr lang="en-US" sz="2800" dirty="0">
                            <a:solidFill>
                              <a:prstClr val="black"/>
                            </a:solidFill>
                            <a:ea typeface="Cambria Math" panose="02040503050406030204" pitchFamily="18" charset="0"/>
                          </a:endParaRPr>
                        </a:p>
                        <a:p>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1422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800" i="1" smtClean="0">
                                    <a:latin typeface="Cambria Math" panose="02040503050406030204" pitchFamily="18" charset="0"/>
                                    <a:ea typeface="Cambria Math" panose="02040503050406030204" pitchFamily="18" charset="0"/>
                                  </a:rPr>
                                  <m:t>𝜎</m:t>
                                </m:r>
                                <m:r>
                                  <a:rPr lang="ru-RU" sz="2800" b="0" i="1" smtClean="0">
                                    <a:latin typeface="Cambria Math" panose="02040503050406030204" pitchFamily="18" charset="0"/>
                                    <a:ea typeface="Cambria Math" panose="02040503050406030204" pitchFamily="18" charset="0"/>
                                  </a:rPr>
                                  <m:t>= </m:t>
                                </m:r>
                                <m:rad>
                                  <m:radPr>
                                    <m:degHide m:val="on"/>
                                    <m:ctrlPr>
                                      <a:rPr lang="ru-RU"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𝑉𝑎𝑟</m:t>
                                    </m:r>
                                    <m:d>
                                      <m:dPr>
                                        <m:ctrlPr>
                                          <a:rPr lang="en-US" sz="2800" i="1">
                                            <a:solidFill>
                                              <a:prstClr val="black"/>
                                            </a:solidFill>
                                            <a:latin typeface="Cambria Math" panose="02040503050406030204" pitchFamily="18" charset="0"/>
                                            <a:ea typeface="Cambria Math" panose="02040503050406030204" pitchFamily="18" charset="0"/>
                                          </a:rPr>
                                        </m:ctrlPr>
                                      </m:dPr>
                                      <m:e>
                                        <m:r>
                                          <a:rPr lang="en-US" sz="2800" i="1">
                                            <a:solidFill>
                                              <a:prstClr val="black"/>
                                            </a:solidFill>
                                            <a:latin typeface="Cambria Math" panose="02040503050406030204" pitchFamily="18" charset="0"/>
                                            <a:ea typeface="Cambria Math" panose="02040503050406030204" pitchFamily="18" charset="0"/>
                                          </a:rPr>
                                          <m:t>𝑋</m:t>
                                        </m:r>
                                      </m:e>
                                    </m:d>
                                  </m:e>
                                </m:rad>
                              </m:oMath>
                            </m:oMathPara>
                          </a14:m>
                          <a:endParaRPr lang="en-US" sz="2800" dirty="0">
                            <a:solidFill>
                              <a:prstClr val="black"/>
                            </a:solidFill>
                            <a:ea typeface="Cambria Math" panose="02040503050406030204" pitchFamily="18" charset="0"/>
                          </a:endParaRPr>
                        </a:p>
                        <a:p>
                          <a:pPr algn="ctr"/>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Choice>
        <mc:Fallback xmlns="">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2253653865"/>
                  </p:ext>
                </p:extLst>
              </p:nvPr>
            </p:nvGraphicFramePr>
            <p:xfrm>
              <a:off x="1007533" y="1617131"/>
              <a:ext cx="10176934" cy="4817536"/>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550006">
                    <a:tc>
                      <a:txBody>
                        <a:bodyPr/>
                        <a:lstStyle/>
                        <a:p>
                          <a:pPr algn="ctr"/>
                          <a:r>
                            <a:rPr lang="ru-RU" sz="2000" dirty="0">
                              <a:latin typeface="+mj-lt"/>
                            </a:rPr>
                            <a:t>Формула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422510">
                    <a:tc>
                      <a:txBody>
                        <a:bodyPr/>
                        <a:lstStyle/>
                        <a:p>
                          <a:endParaRPr lang="ru-RU"/>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49" t="-83186" r="-100000" b="-198230"/>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422510">
                    <a:tc>
                      <a:txBody>
                        <a:bodyPr/>
                        <a:lstStyle/>
                        <a:p>
                          <a:endParaRPr lang="ru-RU"/>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49" t="-184821" r="-100000" b="-100000"/>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1422510">
                    <a:tc>
                      <a:txBody>
                        <a:bodyPr/>
                        <a:lstStyle/>
                        <a:p>
                          <a:endParaRPr lang="ru-RU"/>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249" t="-284821" r="-100000"/>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Fallback>
      </mc:AlternateContent>
      <p:sp>
        <p:nvSpPr>
          <p:cNvPr id="5" name="Rectangle 4">
            <a:extLst>
              <a:ext uri="{FF2B5EF4-FFF2-40B4-BE49-F238E27FC236}">
                <a16:creationId xmlns:a16="http://schemas.microsoft.com/office/drawing/2014/main" id="{E087079C-B2BF-FC47-ABBA-FE8B633DD2AC}"/>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Характеристики случайных величин</a:t>
            </a:r>
          </a:p>
        </p:txBody>
      </p:sp>
      <p:sp>
        <p:nvSpPr>
          <p:cNvPr id="11" name="Rectangle 10">
            <a:extLst>
              <a:ext uri="{FF2B5EF4-FFF2-40B4-BE49-F238E27FC236}">
                <a16:creationId xmlns:a16="http://schemas.microsoft.com/office/drawing/2014/main" id="{36647413-7DC7-0142-8F73-B77F9A07B2FF}"/>
              </a:ext>
            </a:extLst>
          </p:cNvPr>
          <p:cNvSpPr/>
          <p:nvPr/>
        </p:nvSpPr>
        <p:spPr>
          <a:xfrm>
            <a:off x="7196666" y="4017496"/>
            <a:ext cx="3632202" cy="825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Courier" pitchFamily="2" charset="0"/>
              </a:rPr>
              <a:t>sigma_2 &lt;- sum((x-mu)^2 * p)</a:t>
            </a:r>
            <a:endParaRPr lang="ru-RU" sz="1600" dirty="0">
              <a:solidFill>
                <a:sysClr val="windowText" lastClr="000000"/>
              </a:solidFill>
            </a:endParaRPr>
          </a:p>
        </p:txBody>
      </p:sp>
      <p:sp>
        <p:nvSpPr>
          <p:cNvPr id="12" name="Rectangle 11">
            <a:extLst>
              <a:ext uri="{FF2B5EF4-FFF2-40B4-BE49-F238E27FC236}">
                <a16:creationId xmlns:a16="http://schemas.microsoft.com/office/drawing/2014/main" id="{118BBF5D-CDDF-D54D-AE00-F48B3BFB2729}"/>
              </a:ext>
            </a:extLst>
          </p:cNvPr>
          <p:cNvSpPr/>
          <p:nvPr/>
        </p:nvSpPr>
        <p:spPr>
          <a:xfrm>
            <a:off x="1007533" y="2167236"/>
            <a:ext cx="10176934" cy="29233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Математическое ожидание</a:t>
            </a:r>
            <a:endParaRPr lang="en-US" sz="1600" dirty="0">
              <a:ea typeface="Cambria Math" panose="02040503050406030204" pitchFamily="18" charset="0"/>
            </a:endParaRPr>
          </a:p>
        </p:txBody>
      </p:sp>
      <p:sp>
        <p:nvSpPr>
          <p:cNvPr id="13" name="Rectangle 12">
            <a:extLst>
              <a:ext uri="{FF2B5EF4-FFF2-40B4-BE49-F238E27FC236}">
                <a16:creationId xmlns:a16="http://schemas.microsoft.com/office/drawing/2014/main" id="{7E6EED85-C646-7D4B-BDA2-C1CD72F5C18B}"/>
              </a:ext>
            </a:extLst>
          </p:cNvPr>
          <p:cNvSpPr/>
          <p:nvPr/>
        </p:nvSpPr>
        <p:spPr>
          <a:xfrm>
            <a:off x="1007533" y="3568587"/>
            <a:ext cx="10176934" cy="29233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Дисперсия</a:t>
            </a:r>
            <a:endParaRPr lang="en-US" sz="1600" dirty="0">
              <a:ea typeface="Cambria Math" panose="02040503050406030204" pitchFamily="18" charset="0"/>
            </a:endParaRPr>
          </a:p>
        </p:txBody>
      </p:sp>
      <p:sp>
        <p:nvSpPr>
          <p:cNvPr id="14" name="Rectangle 13">
            <a:extLst>
              <a:ext uri="{FF2B5EF4-FFF2-40B4-BE49-F238E27FC236}">
                <a16:creationId xmlns:a16="http://schemas.microsoft.com/office/drawing/2014/main" id="{030376C5-7769-5F42-8599-9350153710C6}"/>
              </a:ext>
            </a:extLst>
          </p:cNvPr>
          <p:cNvSpPr/>
          <p:nvPr/>
        </p:nvSpPr>
        <p:spPr>
          <a:xfrm>
            <a:off x="1007533" y="5001627"/>
            <a:ext cx="10176934" cy="29233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Стандартное отклонение</a:t>
            </a:r>
            <a:endParaRPr lang="en-US" sz="1600" dirty="0">
              <a:ea typeface="Cambria Math" panose="02040503050406030204" pitchFamily="18" charset="0"/>
            </a:endParaRPr>
          </a:p>
        </p:txBody>
      </p:sp>
      <p:sp>
        <p:nvSpPr>
          <p:cNvPr id="15" name="Rectangle 14">
            <a:extLst>
              <a:ext uri="{FF2B5EF4-FFF2-40B4-BE49-F238E27FC236}">
                <a16:creationId xmlns:a16="http://schemas.microsoft.com/office/drawing/2014/main" id="{956A67AF-034F-FC4B-9BCE-470A7F42ECF5}"/>
              </a:ext>
            </a:extLst>
          </p:cNvPr>
          <p:cNvSpPr/>
          <p:nvPr/>
        </p:nvSpPr>
        <p:spPr>
          <a:xfrm>
            <a:off x="7196666" y="5452112"/>
            <a:ext cx="3632202" cy="82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ysClr val="windowText" lastClr="000000"/>
                </a:solidFill>
                <a:latin typeface="Courier" pitchFamily="2" charset="0"/>
              </a:rPr>
              <a:t>sd</a:t>
            </a:r>
            <a:r>
              <a:rPr lang="en-US" sz="1600" dirty="0">
                <a:solidFill>
                  <a:sysClr val="windowText" lastClr="000000"/>
                </a:solidFill>
                <a:latin typeface="Courier" pitchFamily="2" charset="0"/>
              </a:rPr>
              <a:t> &lt;- sqrt(sigma_2) </a:t>
            </a:r>
            <a:endParaRPr lang="ru-RU" sz="1600" dirty="0">
              <a:solidFill>
                <a:sysClr val="windowText" lastClr="000000"/>
              </a:solidFill>
            </a:endParaRPr>
          </a:p>
        </p:txBody>
      </p:sp>
      <p:sp>
        <p:nvSpPr>
          <p:cNvPr id="21" name="Rectangle 20">
            <a:extLst>
              <a:ext uri="{FF2B5EF4-FFF2-40B4-BE49-F238E27FC236}">
                <a16:creationId xmlns:a16="http://schemas.microsoft.com/office/drawing/2014/main" id="{E0620CCF-22FF-F04C-8478-9FB561DEB271}"/>
              </a:ext>
            </a:extLst>
          </p:cNvPr>
          <p:cNvSpPr/>
          <p:nvPr/>
        </p:nvSpPr>
        <p:spPr>
          <a:xfrm>
            <a:off x="7196666" y="2616145"/>
            <a:ext cx="3632202" cy="825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Courier" pitchFamily="2" charset="0"/>
              </a:rPr>
              <a:t>mu &lt;- sum(x*p)</a:t>
            </a:r>
            <a:endParaRPr lang="ru-RU" sz="1600" dirty="0">
              <a:solidFill>
                <a:sysClr val="windowText" lastClr="000000"/>
              </a:solidFill>
            </a:endParaRPr>
          </a:p>
        </p:txBody>
      </p:sp>
    </p:spTree>
    <p:extLst>
      <p:ext uri="{BB962C8B-B14F-4D97-AF65-F5344CB8AC3E}">
        <p14:creationId xmlns:p14="http://schemas.microsoft.com/office/powerpoint/2010/main" val="309631362"/>
      </p:ext>
    </p:extLst>
  </p:cSld>
  <p:clrMapOvr>
    <a:masterClrMapping/>
  </p:clrMapOvr>
  <mc:AlternateContent xmlns:mc="http://schemas.openxmlformats.org/markup-compatibility/2006" xmlns:p14="http://schemas.microsoft.com/office/powerpoint/2010/main">
    <mc:Choice Requires="p14">
      <p:transition spd="slow" p14:dur="2000" advTm="331"/>
    </mc:Choice>
    <mc:Fallback xmlns="">
      <p:transition spd="slow" advTm="33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1207616501"/>
                  </p:ext>
                </p:extLst>
              </p:nvPr>
            </p:nvGraphicFramePr>
            <p:xfrm>
              <a:off x="1007533" y="1617131"/>
              <a:ext cx="10176934" cy="4817536"/>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550006">
                    <a:tc>
                      <a:txBody>
                        <a:bodyPr/>
                        <a:lstStyle/>
                        <a:p>
                          <a:pPr algn="ctr"/>
                          <a:r>
                            <a:rPr lang="ru-RU" sz="2000" dirty="0">
                              <a:latin typeface="+mj-lt"/>
                            </a:rPr>
                            <a:t>Формула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422510">
                    <a:tc>
                      <a:txBody>
                        <a:bodyPr/>
                        <a:lstStyle/>
                        <a:p>
                          <a:pPr/>
                          <a14:m>
                            <m:oMathPara xmlns:m="http://schemas.openxmlformats.org/officeDocument/2006/math">
                              <m:oMathParaPr>
                                <m:jc m:val="center"/>
                              </m:oMathParaPr>
                              <m:oMath xmlns:m="http://schemas.openxmlformats.org/officeDocument/2006/math">
                                <m:r>
                                  <a:rPr lang="en-US" sz="2800" b="0" i="1" smtClean="0">
                                    <a:solidFill>
                                      <a:prstClr val="black"/>
                                    </a:solidFill>
                                    <a:latin typeface="Cambria Math" panose="02040503050406030204" pitchFamily="18" charset="0"/>
                                    <a:ea typeface="Cambria Math" panose="02040503050406030204" pitchFamily="18" charset="0"/>
                                  </a:rPr>
                                  <m:t>𝐸</m:t>
                                </m:r>
                                <m:d>
                                  <m:dPr>
                                    <m:ctrlPr>
                                      <a:rPr lang="en-US" sz="2800" i="1">
                                        <a:solidFill>
                                          <a:prstClr val="black"/>
                                        </a:solidFill>
                                        <a:latin typeface="Cambria Math" panose="02040503050406030204" pitchFamily="18" charset="0"/>
                                        <a:ea typeface="Cambria Math" panose="02040503050406030204" pitchFamily="18" charset="0"/>
                                      </a:rPr>
                                    </m:ctrlPr>
                                  </m:dPr>
                                  <m:e>
                                    <m:sSup>
                                      <m:sSupPr>
                                        <m:ctrlPr>
                                          <a:rPr lang="en-US" sz="2800" i="1" smtClean="0">
                                            <a:solidFill>
                                              <a:prstClr val="black"/>
                                            </a:solidFill>
                                            <a:latin typeface="Cambria Math" panose="02040503050406030204" pitchFamily="18" charset="0"/>
                                            <a:ea typeface="Cambria Math" panose="020405030504060302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rPr>
                                          <m:t>𝑋</m:t>
                                        </m:r>
                                      </m:e>
                                      <m:sup>
                                        <m:r>
                                          <a:rPr lang="en-US" sz="2800" b="0" i="1" smtClean="0">
                                            <a:solidFill>
                                              <a:prstClr val="black"/>
                                            </a:solidFill>
                                            <a:latin typeface="Cambria Math" panose="02040503050406030204" pitchFamily="18" charset="0"/>
                                            <a:ea typeface="Cambria Math" panose="02040503050406030204" pitchFamily="18" charset="0"/>
                                          </a:rPr>
                                          <m:t>𝑘</m:t>
                                        </m:r>
                                      </m:sup>
                                    </m:sSup>
                                  </m:e>
                                </m:d>
                              </m:oMath>
                            </m:oMathPara>
                          </a14:m>
                          <a:endParaRPr lang="ru-RU" sz="28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422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800" i="1" smtClean="0">
                                    <a:solidFill>
                                      <a:prstClr val="black"/>
                                    </a:solidFill>
                                    <a:latin typeface="Cambria Math" panose="02040503050406030204" pitchFamily="18" charset="0"/>
                                    <a:ea typeface="Cambria Math" panose="02040503050406030204" pitchFamily="18" charset="0"/>
                                  </a:rPr>
                                  <m:t>𝐸</m:t>
                                </m:r>
                                <m:sSup>
                                  <m:sSupPr>
                                    <m:ctrlPr>
                                      <a:rPr lang="en-US" sz="2800" i="1" smtClean="0">
                                        <a:solidFill>
                                          <a:prstClr val="black"/>
                                        </a:solidFill>
                                        <a:latin typeface="Cambria Math" panose="02040503050406030204" pitchFamily="18" charset="0"/>
                                        <a:ea typeface="Cambria Math" panose="020405030504060302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𝑋</m:t>
                                    </m:r>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𝐸</m:t>
                                    </m:r>
                                    <m:d>
                                      <m:dPr>
                                        <m:ctrlPr>
                                          <a:rPr lang="en-US" sz="2800" b="0" i="1" smtClean="0">
                                            <a:solidFill>
                                              <a:prstClr val="black"/>
                                            </a:solidFill>
                                            <a:latin typeface="Cambria Math" panose="02040503050406030204" pitchFamily="18" charset="0"/>
                                            <a:ea typeface="Cambria Math" panose="02040503050406030204" pitchFamily="18" charset="0"/>
                                          </a:rPr>
                                        </m:ctrlPr>
                                      </m:dPr>
                                      <m:e>
                                        <m:r>
                                          <a:rPr lang="en-US" sz="2800" b="0" i="1" smtClean="0">
                                            <a:solidFill>
                                              <a:prstClr val="black"/>
                                            </a:solidFill>
                                            <a:latin typeface="Cambria Math" panose="02040503050406030204" pitchFamily="18" charset="0"/>
                                            <a:ea typeface="Cambria Math" panose="02040503050406030204" pitchFamily="18" charset="0"/>
                                          </a:rPr>
                                          <m:t>𝑋</m:t>
                                        </m:r>
                                      </m:e>
                                    </m:d>
                                    <m:r>
                                      <a:rPr lang="en-US" sz="2800" b="0" i="1" smtClean="0">
                                        <a:solidFill>
                                          <a:prstClr val="black"/>
                                        </a:solidFill>
                                        <a:latin typeface="Cambria Math" panose="02040503050406030204" pitchFamily="18" charset="0"/>
                                        <a:ea typeface="Cambria Math" panose="02040503050406030204" pitchFamily="18" charset="0"/>
                                      </a:rPr>
                                      <m:t>)</m:t>
                                    </m:r>
                                  </m:e>
                                  <m:sup>
                                    <m:r>
                                      <a:rPr lang="en-US" sz="2800" b="0" i="1" smtClean="0">
                                        <a:solidFill>
                                          <a:prstClr val="black"/>
                                        </a:solidFill>
                                        <a:latin typeface="Cambria Math" panose="02040503050406030204" pitchFamily="18" charset="0"/>
                                        <a:ea typeface="Cambria Math" panose="02040503050406030204" pitchFamily="18" charset="0"/>
                                      </a:rPr>
                                      <m:t>𝑘</m:t>
                                    </m:r>
                                  </m:sup>
                                </m:sSup>
                              </m:oMath>
                            </m:oMathPara>
                          </a14:m>
                          <a:endParaRPr lang="ru-RU"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1422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black"/>
                            </a:solidFill>
                            <a:ea typeface="Cambria Math" panose="02040503050406030204" pitchFamily="18" charset="0"/>
                          </a:endParaRPr>
                        </a:p>
                        <a:p>
                          <a:pPr algn="ctr"/>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Choice>
        <mc:Fallback xmlns="">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1207616501"/>
                  </p:ext>
                </p:extLst>
              </p:nvPr>
            </p:nvGraphicFramePr>
            <p:xfrm>
              <a:off x="1007533" y="1617131"/>
              <a:ext cx="10176934" cy="4817536"/>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550006">
                    <a:tc>
                      <a:txBody>
                        <a:bodyPr/>
                        <a:lstStyle/>
                        <a:p>
                          <a:pPr algn="ctr"/>
                          <a:r>
                            <a:rPr lang="ru-RU" sz="2000" dirty="0">
                              <a:latin typeface="+mj-lt"/>
                            </a:rPr>
                            <a:t>Формула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422510">
                    <a:tc>
                      <a:txBody>
                        <a:bodyPr/>
                        <a:lstStyle/>
                        <a:p>
                          <a:endParaRPr lang="ru-RU"/>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49" t="-38938" r="-100000" b="-198230"/>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422510">
                    <a:tc>
                      <a:txBody>
                        <a:bodyPr/>
                        <a:lstStyle/>
                        <a:p>
                          <a:endParaRPr lang="ru-RU"/>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49" t="-140179" r="-100000" b="-100000"/>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1422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black"/>
                            </a:solidFill>
                            <a:ea typeface="Cambria Math" panose="02040503050406030204" pitchFamily="18" charset="0"/>
                          </a:endParaRPr>
                        </a:p>
                        <a:p>
                          <a:pPr algn="ctr"/>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Fallback>
      </mc:AlternateContent>
      <p:sp>
        <p:nvSpPr>
          <p:cNvPr id="5" name="Rectangle 4">
            <a:extLst>
              <a:ext uri="{FF2B5EF4-FFF2-40B4-BE49-F238E27FC236}">
                <a16:creationId xmlns:a16="http://schemas.microsoft.com/office/drawing/2014/main" id="{E087079C-B2BF-FC47-ABBA-FE8B633DD2AC}"/>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Характеристики случайных величин</a:t>
            </a:r>
          </a:p>
        </p:txBody>
      </p:sp>
      <p:sp>
        <p:nvSpPr>
          <p:cNvPr id="4" name="Rectangle 3">
            <a:extLst>
              <a:ext uri="{FF2B5EF4-FFF2-40B4-BE49-F238E27FC236}">
                <a16:creationId xmlns:a16="http://schemas.microsoft.com/office/drawing/2014/main" id="{9B3DB810-4542-4846-AF9A-A2EA85187172}"/>
              </a:ext>
            </a:extLst>
          </p:cNvPr>
          <p:cNvSpPr/>
          <p:nvPr/>
        </p:nvSpPr>
        <p:spPr>
          <a:xfrm>
            <a:off x="7196667" y="2596922"/>
            <a:ext cx="3632201" cy="815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ysClr val="windowText" lastClr="000000"/>
                </a:solidFill>
                <a:latin typeface="Courier" pitchFamily="2" charset="0"/>
              </a:rPr>
              <a:t>mom_r</a:t>
            </a:r>
            <a:r>
              <a:rPr lang="en-US" sz="1600" dirty="0">
                <a:solidFill>
                  <a:sysClr val="windowText" lastClr="000000"/>
                </a:solidFill>
                <a:latin typeface="Courier" pitchFamily="2" charset="0"/>
              </a:rPr>
              <a:t> &lt;- sum(</a:t>
            </a:r>
            <a:r>
              <a:rPr lang="en-US" sz="1600" dirty="0" err="1">
                <a:solidFill>
                  <a:sysClr val="windowText" lastClr="000000"/>
                </a:solidFill>
                <a:latin typeface="Courier" pitchFamily="2" charset="0"/>
              </a:rPr>
              <a:t>x^k</a:t>
            </a:r>
            <a:r>
              <a:rPr lang="en-US" sz="1600" dirty="0">
                <a:solidFill>
                  <a:sysClr val="windowText" lastClr="000000"/>
                </a:solidFill>
                <a:latin typeface="Courier" pitchFamily="2" charset="0"/>
              </a:rPr>
              <a:t> * p)</a:t>
            </a:r>
            <a:endParaRPr lang="ru-RU" sz="1600" dirty="0">
              <a:solidFill>
                <a:sysClr val="windowText" lastClr="000000"/>
              </a:solidFill>
            </a:endParaRPr>
          </a:p>
        </p:txBody>
      </p:sp>
      <p:sp>
        <p:nvSpPr>
          <p:cNvPr id="11" name="Rectangle 10">
            <a:extLst>
              <a:ext uri="{FF2B5EF4-FFF2-40B4-BE49-F238E27FC236}">
                <a16:creationId xmlns:a16="http://schemas.microsoft.com/office/drawing/2014/main" id="{36647413-7DC7-0142-8F73-B77F9A07B2FF}"/>
              </a:ext>
            </a:extLst>
          </p:cNvPr>
          <p:cNvSpPr/>
          <p:nvPr/>
        </p:nvSpPr>
        <p:spPr>
          <a:xfrm>
            <a:off x="7196666" y="4017496"/>
            <a:ext cx="3632202" cy="8135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ysClr val="windowText" lastClr="000000"/>
                </a:solidFill>
                <a:latin typeface="Courier" pitchFamily="2" charset="0"/>
              </a:rPr>
              <a:t>mom_c</a:t>
            </a:r>
            <a:r>
              <a:rPr lang="en-US" sz="1600" dirty="0">
                <a:solidFill>
                  <a:sysClr val="windowText" lastClr="000000"/>
                </a:solidFill>
                <a:latin typeface="Courier" pitchFamily="2" charset="0"/>
              </a:rPr>
              <a:t> &lt;- sum((x-mu)^k * p)</a:t>
            </a:r>
            <a:endParaRPr lang="ru-RU" sz="1600" dirty="0">
              <a:solidFill>
                <a:sysClr val="windowText" lastClr="000000"/>
              </a:solidFill>
            </a:endParaRPr>
          </a:p>
        </p:txBody>
      </p:sp>
      <p:sp>
        <p:nvSpPr>
          <p:cNvPr id="12" name="Rectangle 11">
            <a:extLst>
              <a:ext uri="{FF2B5EF4-FFF2-40B4-BE49-F238E27FC236}">
                <a16:creationId xmlns:a16="http://schemas.microsoft.com/office/drawing/2014/main" id="{118BBF5D-CDDF-D54D-AE00-F48B3BFB2729}"/>
              </a:ext>
            </a:extLst>
          </p:cNvPr>
          <p:cNvSpPr/>
          <p:nvPr/>
        </p:nvSpPr>
        <p:spPr>
          <a:xfrm>
            <a:off x="1007533" y="2167236"/>
            <a:ext cx="10176934" cy="29233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Начальный момент</a:t>
            </a:r>
            <a:endParaRPr lang="en-US" sz="1600" dirty="0">
              <a:ea typeface="Cambria Math" panose="02040503050406030204" pitchFamily="18" charset="0"/>
            </a:endParaRPr>
          </a:p>
        </p:txBody>
      </p:sp>
      <p:sp>
        <p:nvSpPr>
          <p:cNvPr id="13" name="Rectangle 12">
            <a:extLst>
              <a:ext uri="{FF2B5EF4-FFF2-40B4-BE49-F238E27FC236}">
                <a16:creationId xmlns:a16="http://schemas.microsoft.com/office/drawing/2014/main" id="{7E6EED85-C646-7D4B-BDA2-C1CD72F5C18B}"/>
              </a:ext>
            </a:extLst>
          </p:cNvPr>
          <p:cNvSpPr/>
          <p:nvPr/>
        </p:nvSpPr>
        <p:spPr>
          <a:xfrm>
            <a:off x="1007533" y="3568587"/>
            <a:ext cx="10176934" cy="292331"/>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1600" dirty="0">
                <a:ea typeface="Cambria Math" panose="02040503050406030204" pitchFamily="18" charset="0"/>
              </a:rPr>
              <a:t>Центральный момент</a:t>
            </a:r>
            <a:endParaRPr lang="en-US" sz="1600" dirty="0">
              <a:ea typeface="Cambria Math" panose="02040503050406030204" pitchFamily="18" charset="0"/>
            </a:endParaRPr>
          </a:p>
        </p:txBody>
      </p:sp>
    </p:spTree>
    <p:extLst>
      <p:ext uri="{BB962C8B-B14F-4D97-AF65-F5344CB8AC3E}">
        <p14:creationId xmlns:p14="http://schemas.microsoft.com/office/powerpoint/2010/main" val="1358285420"/>
      </p:ext>
    </p:extLst>
  </p:cSld>
  <p:clrMapOvr>
    <a:masterClrMapping/>
  </p:clrMapOvr>
  <mc:AlternateContent xmlns:mc="http://schemas.openxmlformats.org/markup-compatibility/2006" xmlns:p14="http://schemas.microsoft.com/office/powerpoint/2010/main">
    <mc:Choice Requires="p14">
      <p:transition spd="slow" p14:dur="2000" advTm="409"/>
    </mc:Choice>
    <mc:Fallback xmlns="">
      <p:transition spd="slow" advTm="40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958792094"/>
                  </p:ext>
                </p:extLst>
              </p:nvPr>
            </p:nvGraphicFramePr>
            <p:xfrm>
              <a:off x="1007533" y="1617132"/>
              <a:ext cx="10176934" cy="4126795"/>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1692479">
                    <a:tc gridSpan="2">
                      <a:txBody>
                        <a:bodyPr/>
                        <a:lstStyle/>
                        <a:p>
                          <a:pPr/>
                          <a14:m>
                            <m:oMathPara xmlns:m="http://schemas.openxmlformats.org/officeDocument/2006/math">
                              <m:oMathParaPr>
                                <m:jc m:val="center"/>
                              </m:oMathParaPr>
                              <m:oMath xmlns:m="http://schemas.openxmlformats.org/officeDocument/2006/math">
                                <m:r>
                                  <a:rPr lang="en-US" sz="2800" b="0" i="1" smtClean="0">
                                    <a:solidFill>
                                      <a:prstClr val="black"/>
                                    </a:solidFill>
                                    <a:latin typeface="Cambria Math" panose="02040503050406030204" pitchFamily="18" charset="0"/>
                                    <a:ea typeface="Cambria Math" panose="02040503050406030204" pitchFamily="18" charset="0"/>
                                  </a:rPr>
                                  <m:t>𝐸</m:t>
                                </m:r>
                                <m:d>
                                  <m:dPr>
                                    <m:ctrlPr>
                                      <a:rPr lang="en-US" sz="2800" i="1">
                                        <a:solidFill>
                                          <a:prstClr val="black"/>
                                        </a:solidFill>
                                        <a:latin typeface="Cambria Math" panose="02040503050406030204" pitchFamily="18" charset="0"/>
                                        <a:ea typeface="Cambria Math" panose="02040503050406030204" pitchFamily="18" charset="0"/>
                                      </a:rPr>
                                    </m:ctrlPr>
                                  </m:dPr>
                                  <m:e>
                                    <m:r>
                                      <a:rPr lang="en-US" sz="2800" i="1">
                                        <a:solidFill>
                                          <a:prstClr val="black"/>
                                        </a:solidFill>
                                        <a:latin typeface="Cambria Math" panose="02040503050406030204" pitchFamily="18" charset="0"/>
                                        <a:ea typeface="Cambria Math" panose="02040503050406030204" pitchFamily="18" charset="0"/>
                                      </a:rPr>
                                      <m:t>𝑋</m:t>
                                    </m:r>
                                  </m:e>
                                </m:d>
                                <m:r>
                                  <a:rPr lang="en-US" sz="2800" i="1">
                                    <a:solidFill>
                                      <a:prstClr val="black"/>
                                    </a:solidFill>
                                    <a:latin typeface="Cambria Math" panose="02040503050406030204" pitchFamily="18" charset="0"/>
                                    <a:ea typeface="Cambria Math" panose="02040503050406030204" pitchFamily="18" charset="0"/>
                                  </a:rPr>
                                  <m:t>=</m:t>
                                </m:r>
                                <m:nary>
                                  <m:naryPr>
                                    <m:chr m:val="∑"/>
                                    <m:subHide m:val="on"/>
                                    <m:supHide m:val="on"/>
                                    <m:ctrlPr>
                                      <a:rPr lang="en-US" sz="2800" i="1" smtClean="0">
                                        <a:solidFill>
                                          <a:prstClr val="black"/>
                                        </a:solidFill>
                                        <a:latin typeface="Cambria Math" panose="02040503050406030204" pitchFamily="18" charset="0"/>
                                        <a:ea typeface="Cambria Math" panose="02040503050406030204" pitchFamily="18" charset="0"/>
                                      </a:rPr>
                                    </m:ctrlPr>
                                  </m:naryPr>
                                  <m:sub/>
                                  <m:sup/>
                                  <m:e>
                                    <m:sSub>
                                      <m:sSubPr>
                                        <m:ctrlPr>
                                          <a:rPr lang="en-US" sz="2800" i="1" smtClean="0">
                                            <a:solidFill>
                                              <a:prstClr val="black"/>
                                            </a:solidFill>
                                            <a:latin typeface="Cambria Math" panose="02040503050406030204" pitchFamily="18" charset="0"/>
                                            <a:ea typeface="Cambria Math" panose="02040503050406030204" pitchFamily="18" charset="0"/>
                                          </a:rPr>
                                        </m:ctrlPr>
                                      </m:sSubPr>
                                      <m:e>
                                        <m:r>
                                          <a:rPr lang="en-US" sz="2800" b="0" i="1" smtClean="0">
                                            <a:solidFill>
                                              <a:prstClr val="black"/>
                                            </a:solidFill>
                                            <a:latin typeface="Cambria Math" panose="02040503050406030204" pitchFamily="18" charset="0"/>
                                            <a:ea typeface="Cambria Math" panose="02040503050406030204" pitchFamily="18" charset="0"/>
                                          </a:rPr>
                                          <m:t>𝑥</m:t>
                                        </m:r>
                                      </m:e>
                                      <m:sub>
                                        <m:r>
                                          <a:rPr lang="en-US" sz="2800" b="0" i="1" smtClean="0">
                                            <a:solidFill>
                                              <a:prstClr val="black"/>
                                            </a:solidFill>
                                            <a:latin typeface="Cambria Math" panose="02040503050406030204" pitchFamily="18" charset="0"/>
                                            <a:ea typeface="Cambria Math" panose="02040503050406030204" pitchFamily="18" charset="0"/>
                                          </a:rPr>
                                          <m:t>𝑖</m:t>
                                        </m:r>
                                      </m:sub>
                                    </m:sSub>
                                    <m:sSub>
                                      <m:sSubPr>
                                        <m:ctrlPr>
                                          <a:rPr lang="en-US" sz="2800" i="1" smtClean="0">
                                            <a:solidFill>
                                              <a:prstClr val="black"/>
                                            </a:solidFill>
                                            <a:latin typeface="Cambria Math" panose="02040503050406030204" pitchFamily="18" charset="0"/>
                                            <a:ea typeface="Cambria Math" panose="02040503050406030204" pitchFamily="18" charset="0"/>
                                          </a:rPr>
                                        </m:ctrlPr>
                                      </m:sSubPr>
                                      <m:e>
                                        <m:r>
                                          <a:rPr lang="en-US" sz="2800" b="0" i="1" smtClean="0">
                                            <a:solidFill>
                                              <a:prstClr val="black"/>
                                            </a:solidFill>
                                            <a:latin typeface="Cambria Math" panose="02040503050406030204" pitchFamily="18" charset="0"/>
                                            <a:ea typeface="Cambria Math" panose="02040503050406030204" pitchFamily="18" charset="0"/>
                                          </a:rPr>
                                          <m:t>𝑝</m:t>
                                        </m:r>
                                      </m:e>
                                      <m:sub>
                                        <m:r>
                                          <a:rPr lang="en-US" sz="2800" b="0" i="1" smtClean="0">
                                            <a:solidFill>
                                              <a:prstClr val="black"/>
                                            </a:solidFill>
                                            <a:latin typeface="Cambria Math" panose="02040503050406030204" pitchFamily="18" charset="0"/>
                                            <a:ea typeface="Cambria Math" panose="02040503050406030204" pitchFamily="18" charset="0"/>
                                          </a:rPr>
                                          <m:t>𝑖</m:t>
                                        </m:r>
                                      </m:sub>
                                    </m:sSub>
                                  </m:e>
                                </m:nary>
                              </m:oMath>
                            </m:oMathPara>
                          </a14:m>
                          <a:endParaRPr lang="ru-RU" sz="2800" dirty="0"/>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217158">
                    <a:tc>
                      <a:txBody>
                        <a:bodyPr/>
                        <a:lstStyle/>
                        <a:p>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1217158">
                    <a:tc>
                      <a:txBody>
                        <a:bodyPr/>
                        <a:lstStyle/>
                        <a:p>
                          <a:pPr algn="ctr"/>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Choice>
        <mc:Fallback>
          <p:graphicFrame>
            <p:nvGraphicFramePr>
              <p:cNvPr id="10" name="Table 9">
                <a:extLst>
                  <a:ext uri="{FF2B5EF4-FFF2-40B4-BE49-F238E27FC236}">
                    <a16:creationId xmlns:a16="http://schemas.microsoft.com/office/drawing/2014/main" id="{7AC311A2-965F-6041-BA7B-8DB65F067E76}"/>
                  </a:ext>
                </a:extLst>
              </p:cNvPr>
              <p:cNvGraphicFramePr>
                <a:graphicFrameLocks noGrp="1"/>
              </p:cNvGraphicFramePr>
              <p:nvPr>
                <p:extLst>
                  <p:ext uri="{D42A27DB-BD31-4B8C-83A1-F6EECF244321}">
                    <p14:modId xmlns:p14="http://schemas.microsoft.com/office/powerpoint/2010/main" val="958792094"/>
                  </p:ext>
                </p:extLst>
              </p:nvPr>
            </p:nvGraphicFramePr>
            <p:xfrm>
              <a:off x="1007533" y="1617132"/>
              <a:ext cx="10176934" cy="4126795"/>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1692479">
                    <a:tc gridSpan="2">
                      <a:txBody>
                        <a:bodyPr/>
                        <a:lstStyle/>
                        <a:p>
                          <a:endParaRPr lang="ru-RU"/>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25" t="-54478" b="-143284"/>
                          </a:stretch>
                        </a:blipFill>
                      </a:tcPr>
                    </a:tc>
                    <a:tc hMerge="1">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217158">
                    <a:tc>
                      <a:txBody>
                        <a:bodyPr/>
                        <a:lstStyle/>
                        <a:p>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r h="1217158">
                    <a:tc>
                      <a:txBody>
                        <a:bodyPr/>
                        <a:lstStyle/>
                        <a:p>
                          <a:pPr algn="ctr"/>
                          <a:endParaRPr lang="ru-RU" dirty="0"/>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478867"/>
                      </a:ext>
                    </a:extLst>
                  </a:tr>
                </a:tbl>
              </a:graphicData>
            </a:graphic>
          </p:graphicFrame>
        </mc:Fallback>
      </mc:AlternateContent>
      <p:sp>
        <p:nvSpPr>
          <p:cNvPr id="5" name="Rectangle 4">
            <a:extLst>
              <a:ext uri="{FF2B5EF4-FFF2-40B4-BE49-F238E27FC236}">
                <a16:creationId xmlns:a16="http://schemas.microsoft.com/office/drawing/2014/main" id="{E087079C-B2BF-FC47-ABBA-FE8B633DD2AC}"/>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Основы синтаксиса </a:t>
            </a:r>
            <a:r>
              <a:rPr lang="en-US" sz="4000" dirty="0">
                <a:solidFill>
                  <a:schemeClr val="bg1"/>
                </a:solidFill>
                <a:latin typeface="+mj-lt"/>
              </a:rPr>
              <a:t>R</a:t>
            </a:r>
            <a:r>
              <a:rPr lang="ru-RU" sz="4000" dirty="0">
                <a:solidFill>
                  <a:schemeClr val="bg1"/>
                </a:solidFill>
                <a:latin typeface="+mj-lt"/>
              </a:rPr>
              <a:t> </a:t>
            </a:r>
          </a:p>
        </p:txBody>
      </p:sp>
      <p:grpSp>
        <p:nvGrpSpPr>
          <p:cNvPr id="28" name="Group 27">
            <a:extLst>
              <a:ext uri="{FF2B5EF4-FFF2-40B4-BE49-F238E27FC236}">
                <a16:creationId xmlns:a16="http://schemas.microsoft.com/office/drawing/2014/main" id="{83117E54-AE81-504C-B3A3-1FE2D28F3997}"/>
              </a:ext>
            </a:extLst>
          </p:cNvPr>
          <p:cNvGrpSpPr/>
          <p:nvPr/>
        </p:nvGrpSpPr>
        <p:grpSpPr>
          <a:xfrm>
            <a:off x="1843936" y="2748471"/>
            <a:ext cx="10348064" cy="3287788"/>
            <a:chOff x="1868405" y="3185208"/>
            <a:chExt cx="10348064" cy="3287788"/>
          </a:xfrm>
        </p:grpSpPr>
        <p:sp>
          <p:nvSpPr>
            <p:cNvPr id="21" name="Rectangle 20">
              <a:extLst>
                <a:ext uri="{FF2B5EF4-FFF2-40B4-BE49-F238E27FC236}">
                  <a16:creationId xmlns:a16="http://schemas.microsoft.com/office/drawing/2014/main" id="{E0620CCF-22FF-F04C-8478-9FB561DEB271}"/>
                </a:ext>
              </a:extLst>
            </p:cNvPr>
            <p:cNvSpPr/>
            <p:nvPr/>
          </p:nvSpPr>
          <p:spPr>
            <a:xfrm>
              <a:off x="4279899" y="3915832"/>
              <a:ext cx="3632202" cy="1113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Courier" pitchFamily="2" charset="0"/>
                </a:rPr>
                <a:t>mu &lt;- sum(x*p)</a:t>
              </a:r>
              <a:endParaRPr lang="ru-RU" sz="2400" dirty="0">
                <a:solidFill>
                  <a:sysClr val="windowText" lastClr="000000"/>
                </a:solidFill>
              </a:endParaRPr>
            </a:p>
          </p:txBody>
        </p:sp>
        <p:cxnSp>
          <p:nvCxnSpPr>
            <p:cNvPr id="3" name="Straight Arrow Connector 2">
              <a:extLst>
                <a:ext uri="{FF2B5EF4-FFF2-40B4-BE49-F238E27FC236}">
                  <a16:creationId xmlns:a16="http://schemas.microsoft.com/office/drawing/2014/main" id="{BF866C86-76EB-954F-A11C-6218BED3F445}"/>
                </a:ext>
              </a:extLst>
            </p:cNvPr>
            <p:cNvCxnSpPr/>
            <p:nvPr/>
          </p:nvCxnSpPr>
          <p:spPr>
            <a:xfrm flipV="1">
              <a:off x="3081867" y="4557181"/>
              <a:ext cx="1625600" cy="694266"/>
            </a:xfrm>
            <a:prstGeom prst="straightConnector1">
              <a:avLst/>
            </a:prstGeom>
            <a:ln>
              <a:solidFill>
                <a:srgbClr val="24A1B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4A9667A-C00F-C042-8EC1-E5F456319344}"/>
                </a:ext>
              </a:extLst>
            </p:cNvPr>
            <p:cNvSpPr txBox="1"/>
            <p:nvPr/>
          </p:nvSpPr>
          <p:spPr>
            <a:xfrm>
              <a:off x="1868405" y="5301212"/>
              <a:ext cx="2454454" cy="369332"/>
            </a:xfrm>
            <a:prstGeom prst="rect">
              <a:avLst/>
            </a:prstGeom>
            <a:noFill/>
          </p:spPr>
          <p:txBody>
            <a:bodyPr wrap="none" rtlCol="0">
              <a:spAutoFit/>
            </a:bodyPr>
            <a:lstStyle/>
            <a:p>
              <a:r>
                <a:rPr lang="ru-RU" b="1" dirty="0">
                  <a:solidFill>
                    <a:srgbClr val="24A1BF"/>
                  </a:solidFill>
                </a:rPr>
                <a:t>Название переменной</a:t>
              </a:r>
            </a:p>
          </p:txBody>
        </p:sp>
        <p:cxnSp>
          <p:nvCxnSpPr>
            <p:cNvPr id="16" name="Straight Arrow Connector 15">
              <a:extLst>
                <a:ext uri="{FF2B5EF4-FFF2-40B4-BE49-F238E27FC236}">
                  <a16:creationId xmlns:a16="http://schemas.microsoft.com/office/drawing/2014/main" id="{3BF48F02-73AD-E146-AFBF-7BFE7B38B053}"/>
                </a:ext>
              </a:extLst>
            </p:cNvPr>
            <p:cNvCxnSpPr>
              <a:cxnSpLocks/>
            </p:cNvCxnSpPr>
            <p:nvPr/>
          </p:nvCxnSpPr>
          <p:spPr>
            <a:xfrm flipH="1" flipV="1">
              <a:off x="5645988" y="4583642"/>
              <a:ext cx="219708" cy="1113363"/>
            </a:xfrm>
            <a:prstGeom prst="straightConnector1">
              <a:avLst/>
            </a:prstGeom>
            <a:ln>
              <a:solidFill>
                <a:srgbClr val="24A1B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D512B6-F053-6341-A9AA-D84734FBECD3}"/>
                </a:ext>
              </a:extLst>
            </p:cNvPr>
            <p:cNvSpPr txBox="1"/>
            <p:nvPr/>
          </p:nvSpPr>
          <p:spPr>
            <a:xfrm>
              <a:off x="4707467" y="5670544"/>
              <a:ext cx="2628155" cy="369332"/>
            </a:xfrm>
            <a:prstGeom prst="rect">
              <a:avLst/>
            </a:prstGeom>
            <a:noFill/>
          </p:spPr>
          <p:txBody>
            <a:bodyPr wrap="none" rtlCol="0">
              <a:spAutoFit/>
            </a:bodyPr>
            <a:lstStyle/>
            <a:p>
              <a:r>
                <a:rPr lang="ru-RU" b="1" dirty="0">
                  <a:solidFill>
                    <a:srgbClr val="24A1BF"/>
                  </a:solidFill>
                </a:rPr>
                <a:t>Оператор присваивания</a:t>
              </a:r>
            </a:p>
          </p:txBody>
        </p:sp>
        <p:cxnSp>
          <p:nvCxnSpPr>
            <p:cNvPr id="18" name="Straight Arrow Connector 17">
              <a:extLst>
                <a:ext uri="{FF2B5EF4-FFF2-40B4-BE49-F238E27FC236}">
                  <a16:creationId xmlns:a16="http://schemas.microsoft.com/office/drawing/2014/main" id="{230D5547-A5BB-F044-8D93-28E4F3D96B3E}"/>
                </a:ext>
              </a:extLst>
            </p:cNvPr>
            <p:cNvCxnSpPr>
              <a:cxnSpLocks/>
            </p:cNvCxnSpPr>
            <p:nvPr/>
          </p:nvCxnSpPr>
          <p:spPr>
            <a:xfrm flipH="1" flipV="1">
              <a:off x="6397193" y="4632854"/>
              <a:ext cx="1669678" cy="1175276"/>
            </a:xfrm>
            <a:prstGeom prst="straightConnector1">
              <a:avLst/>
            </a:prstGeom>
            <a:ln>
              <a:solidFill>
                <a:srgbClr val="24A1B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D869F9-0164-4B44-B5C5-0B1D0B2091B2}"/>
                </a:ext>
              </a:extLst>
            </p:cNvPr>
            <p:cNvSpPr txBox="1"/>
            <p:nvPr/>
          </p:nvSpPr>
          <p:spPr>
            <a:xfrm>
              <a:off x="8066871" y="5826665"/>
              <a:ext cx="3667930" cy="646331"/>
            </a:xfrm>
            <a:prstGeom prst="rect">
              <a:avLst/>
            </a:prstGeom>
            <a:noFill/>
          </p:spPr>
          <p:txBody>
            <a:bodyPr wrap="square" rtlCol="0">
              <a:spAutoFit/>
            </a:bodyPr>
            <a:lstStyle/>
            <a:p>
              <a:r>
                <a:rPr lang="ru-RU" b="1" dirty="0">
                  <a:solidFill>
                    <a:srgbClr val="24A1BF"/>
                  </a:solidFill>
                </a:rPr>
                <a:t>Функция, находящая сумму переданного вектора</a:t>
              </a:r>
            </a:p>
          </p:txBody>
        </p:sp>
        <p:cxnSp>
          <p:nvCxnSpPr>
            <p:cNvPr id="22" name="Straight Arrow Connector 21">
              <a:extLst>
                <a:ext uri="{FF2B5EF4-FFF2-40B4-BE49-F238E27FC236}">
                  <a16:creationId xmlns:a16="http://schemas.microsoft.com/office/drawing/2014/main" id="{7082C794-8139-5E42-828F-B35A9E5D66C4}"/>
                </a:ext>
              </a:extLst>
            </p:cNvPr>
            <p:cNvCxnSpPr>
              <a:cxnSpLocks/>
            </p:cNvCxnSpPr>
            <p:nvPr/>
          </p:nvCxnSpPr>
          <p:spPr>
            <a:xfrm flipH="1">
              <a:off x="6900647" y="3853923"/>
              <a:ext cx="1938553" cy="433683"/>
            </a:xfrm>
            <a:prstGeom prst="straightConnector1">
              <a:avLst/>
            </a:prstGeom>
            <a:ln>
              <a:solidFill>
                <a:srgbClr val="24A1B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3887089-1B22-6D4C-8B67-A1FFAEA690E4}"/>
                </a:ext>
              </a:extLst>
            </p:cNvPr>
            <p:cNvSpPr txBox="1"/>
            <p:nvPr/>
          </p:nvSpPr>
          <p:spPr>
            <a:xfrm>
              <a:off x="8548539" y="3185208"/>
              <a:ext cx="3667930" cy="646331"/>
            </a:xfrm>
            <a:prstGeom prst="rect">
              <a:avLst/>
            </a:prstGeom>
            <a:noFill/>
          </p:spPr>
          <p:txBody>
            <a:bodyPr wrap="square" rtlCol="0">
              <a:spAutoFit/>
            </a:bodyPr>
            <a:lstStyle/>
            <a:p>
              <a:r>
                <a:rPr lang="ru-RU" b="1" dirty="0">
                  <a:solidFill>
                    <a:srgbClr val="24A1BF"/>
                  </a:solidFill>
                </a:rPr>
                <a:t>Поэлементное умножение векторов</a:t>
              </a:r>
            </a:p>
          </p:txBody>
        </p:sp>
      </p:grpSp>
    </p:spTree>
    <p:extLst>
      <p:ext uri="{BB962C8B-B14F-4D97-AF65-F5344CB8AC3E}">
        <p14:creationId xmlns:p14="http://schemas.microsoft.com/office/powerpoint/2010/main" val="3398041039"/>
      </p:ext>
    </p:extLst>
  </p:cSld>
  <p:clrMapOvr>
    <a:masterClrMapping/>
  </p:clrMapOvr>
  <mc:AlternateContent xmlns:mc="http://schemas.openxmlformats.org/markup-compatibility/2006" xmlns:p14="http://schemas.microsoft.com/office/powerpoint/2010/main">
    <mc:Choice Requires="p14">
      <p:transition spd="slow" p14:dur="2000" advTm="331"/>
    </mc:Choice>
    <mc:Fallback xmlns="">
      <p:transition spd="slow" advTm="33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87079C-B2BF-FC47-ABBA-FE8B633DD2AC}"/>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Основы синтаксиса </a:t>
            </a:r>
            <a:r>
              <a:rPr lang="en-US" sz="4000" dirty="0">
                <a:solidFill>
                  <a:schemeClr val="bg1"/>
                </a:solidFill>
                <a:latin typeface="+mj-lt"/>
              </a:rPr>
              <a:t>R</a:t>
            </a:r>
            <a:r>
              <a:rPr lang="ru-RU" sz="4000" dirty="0">
                <a:solidFill>
                  <a:schemeClr val="bg1"/>
                </a:solidFill>
                <a:latin typeface="+mj-lt"/>
              </a:rPr>
              <a:t> </a:t>
            </a:r>
          </a:p>
        </p:txBody>
      </p:sp>
      <mc:AlternateContent xmlns:mc="http://schemas.openxmlformats.org/markup-compatibility/2006">
        <mc:Choice xmlns:a14="http://schemas.microsoft.com/office/drawing/2010/main" Requires="a14">
          <p:graphicFrame>
            <p:nvGraphicFramePr>
              <p:cNvPr id="15" name="Table 14">
                <a:extLst>
                  <a:ext uri="{FF2B5EF4-FFF2-40B4-BE49-F238E27FC236}">
                    <a16:creationId xmlns:a16="http://schemas.microsoft.com/office/drawing/2014/main" id="{9DE71C73-DE8D-6041-9243-D6014E030CCA}"/>
                  </a:ext>
                </a:extLst>
              </p:cNvPr>
              <p:cNvGraphicFramePr>
                <a:graphicFrameLocks noGrp="1"/>
              </p:cNvGraphicFramePr>
              <p:nvPr>
                <p:extLst>
                  <p:ext uri="{D42A27DB-BD31-4B8C-83A1-F6EECF244321}">
                    <p14:modId xmlns:p14="http://schemas.microsoft.com/office/powerpoint/2010/main" val="383670223"/>
                  </p:ext>
                </p:extLst>
              </p:nvPr>
            </p:nvGraphicFramePr>
            <p:xfrm>
              <a:off x="1244599" y="1634064"/>
              <a:ext cx="10176934" cy="4766735"/>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742574">
                    <a:tc>
                      <a:txBody>
                        <a:bodyPr/>
                        <a:lstStyle/>
                        <a:p>
                          <a:pPr algn="ctr"/>
                          <a:r>
                            <a:rPr lang="ru-RU" sz="2000" dirty="0">
                              <a:latin typeface="+mj-lt"/>
                            </a:rPr>
                            <a:t>Значение</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341387">
                    <a:tc>
                      <a:txBody>
                        <a:bodyPr/>
                        <a:lstStyle/>
                        <a:p>
                          <a:pPr algn="ctr"/>
                          <a:r>
                            <a:rPr lang="ru-RU" sz="2800" dirty="0">
                              <a:latin typeface="+mn-lt"/>
                            </a:rPr>
                            <a:t>Вектор </a:t>
                          </a:r>
                          <a14:m>
                            <m:oMath xmlns:m="http://schemas.openxmlformats.org/officeDocument/2006/math">
                              <m:r>
                                <a:rPr lang="en-US" sz="2800" b="0" i="1" smtClean="0">
                                  <a:latin typeface="+mn-lt"/>
                                </a:rPr>
                                <m:t>𝑋</m:t>
                              </m:r>
                              <m:r>
                                <a:rPr lang="en-US" sz="2800" b="0" i="1" smtClean="0">
                                  <a:latin typeface="+mn-lt"/>
                                </a:rPr>
                                <m:t>=(</m:t>
                              </m:r>
                              <m:m>
                                <m:mPr>
                                  <m:mcs>
                                    <m:mc>
                                      <m:mcPr>
                                        <m:count m:val="3"/>
                                        <m:mcJc m:val="center"/>
                                      </m:mcPr>
                                    </m:mc>
                                  </m:mcs>
                                  <m:ctrlPr>
                                    <a:rPr lang="en-US" sz="2800" b="0" i="1" smtClean="0">
                                      <a:latin typeface="+mn-lt"/>
                                    </a:rPr>
                                  </m:ctrlPr>
                                </m:mPr>
                                <m:mr>
                                  <m:e>
                                    <m:r>
                                      <m:rPr>
                                        <m:brk m:alnAt="7"/>
                                      </m:rPr>
                                      <a:rPr lang="en-US" sz="2800" b="0" i="1" smtClean="0">
                                        <a:latin typeface="+mn-lt"/>
                                      </a:rPr>
                                      <m:t>1</m:t>
                                    </m:r>
                                  </m:e>
                                  <m:e>
                                    <m:r>
                                      <a:rPr lang="en-US" sz="2800" b="0" i="1" smtClean="0">
                                        <a:latin typeface="+mn-lt"/>
                                      </a:rPr>
                                      <m:t>2</m:t>
                                    </m:r>
                                  </m:e>
                                  <m:e>
                                    <m:r>
                                      <a:rPr lang="en-US" sz="2800" b="0" i="1" smtClean="0">
                                        <a:latin typeface="+mn-lt"/>
                                      </a:rPr>
                                      <m:t>3)</m:t>
                                    </m:r>
                                  </m:e>
                                </m:mr>
                              </m:m>
                            </m:oMath>
                          </a14:m>
                          <a:endParaRPr lang="ru-RU" sz="28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341387">
                    <a:tc>
                      <a:txBody>
                        <a:bodyPr/>
                        <a:lstStyle/>
                        <a:p>
                          <a:pPr algn="ctr"/>
                          <a:r>
                            <a:rPr lang="ru-RU" sz="2800" dirty="0">
                              <a:latin typeface="+mn-lt"/>
                            </a:rPr>
                            <a:t>Операции с числами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855029"/>
                      </a:ext>
                    </a:extLst>
                  </a:tr>
                  <a:tr h="1341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solidFill>
                                <a:prstClr val="black"/>
                              </a:solidFill>
                              <a:latin typeface="+mn-lt"/>
                              <a:ea typeface="Cambria Math" panose="02040503050406030204" pitchFamily="18" charset="0"/>
                            </a:rPr>
                            <a:t>Покоординатные операции с векторами</a:t>
                          </a:r>
                          <a:endParaRPr lang="en-US" sz="2800" dirty="0">
                            <a:solidFill>
                              <a:prstClr val="black"/>
                            </a:solidFill>
                            <a:latin typeface="+mn-lt"/>
                            <a:ea typeface="Cambria Math"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bl>
              </a:graphicData>
            </a:graphic>
          </p:graphicFrame>
        </mc:Choice>
        <mc:Fallback>
          <p:graphicFrame>
            <p:nvGraphicFramePr>
              <p:cNvPr id="15" name="Table 14">
                <a:extLst>
                  <a:ext uri="{FF2B5EF4-FFF2-40B4-BE49-F238E27FC236}">
                    <a16:creationId xmlns:a16="http://schemas.microsoft.com/office/drawing/2014/main" id="{9DE71C73-DE8D-6041-9243-D6014E030CCA}"/>
                  </a:ext>
                </a:extLst>
              </p:cNvPr>
              <p:cNvGraphicFramePr>
                <a:graphicFrameLocks noGrp="1"/>
              </p:cNvGraphicFramePr>
              <p:nvPr>
                <p:extLst>
                  <p:ext uri="{D42A27DB-BD31-4B8C-83A1-F6EECF244321}">
                    <p14:modId xmlns:p14="http://schemas.microsoft.com/office/powerpoint/2010/main" val="383670223"/>
                  </p:ext>
                </p:extLst>
              </p:nvPr>
            </p:nvGraphicFramePr>
            <p:xfrm>
              <a:off x="1244599" y="1634064"/>
              <a:ext cx="10176934" cy="4766735"/>
            </p:xfrm>
            <a:graphic>
              <a:graphicData uri="http://schemas.openxmlformats.org/drawingml/2006/table">
                <a:tbl>
                  <a:tblPr firstRow="1" bandRow="1">
                    <a:tableStyleId>{5C22544A-7EE6-4342-B048-85BDC9FD1C3A}</a:tableStyleId>
                  </a:tblPr>
                  <a:tblGrid>
                    <a:gridCol w="5088467">
                      <a:extLst>
                        <a:ext uri="{9D8B030D-6E8A-4147-A177-3AD203B41FA5}">
                          <a16:colId xmlns:a16="http://schemas.microsoft.com/office/drawing/2014/main" val="701886647"/>
                        </a:ext>
                      </a:extLst>
                    </a:gridCol>
                    <a:gridCol w="5088467">
                      <a:extLst>
                        <a:ext uri="{9D8B030D-6E8A-4147-A177-3AD203B41FA5}">
                          <a16:colId xmlns:a16="http://schemas.microsoft.com/office/drawing/2014/main" val="192147924"/>
                        </a:ext>
                      </a:extLst>
                    </a:gridCol>
                  </a:tblGrid>
                  <a:tr h="742574">
                    <a:tc>
                      <a:txBody>
                        <a:bodyPr/>
                        <a:lstStyle/>
                        <a:p>
                          <a:pPr algn="ctr"/>
                          <a:r>
                            <a:rPr lang="ru-RU" sz="2000" dirty="0">
                              <a:latin typeface="+mj-lt"/>
                            </a:rPr>
                            <a:t>Значение</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tc>
                      <a:txBody>
                        <a:bodyPr/>
                        <a:lstStyle/>
                        <a:p>
                          <a:pPr algn="ctr"/>
                          <a:r>
                            <a:rPr lang="ru-RU" sz="2000" dirty="0">
                              <a:latin typeface="+mj-lt"/>
                            </a:rPr>
                            <a:t>Реализация в </a:t>
                          </a:r>
                          <a:r>
                            <a:rPr lang="en-US" sz="2000" dirty="0">
                              <a:latin typeface="+mj-lt"/>
                            </a:rPr>
                            <a:t>R</a:t>
                          </a:r>
                          <a:endParaRPr lang="ru-RU" sz="2000" dirty="0">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A1BF"/>
                        </a:solidFill>
                      </a:tcPr>
                    </a:tc>
                    <a:extLst>
                      <a:ext uri="{0D108BD9-81ED-4DB2-BD59-A6C34878D82A}">
                        <a16:rowId xmlns:a16="http://schemas.microsoft.com/office/drawing/2014/main" val="2011427498"/>
                      </a:ext>
                    </a:extLst>
                  </a:tr>
                  <a:tr h="1341387">
                    <a:tc>
                      <a:txBody>
                        <a:bodyPr/>
                        <a:lstStyle/>
                        <a:p>
                          <a:endParaRPr lang="ru-RU"/>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56190" r="-99751" b="-201905"/>
                          </a:stretch>
                        </a:blip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887881"/>
                      </a:ext>
                    </a:extLst>
                  </a:tr>
                  <a:tr h="1341387">
                    <a:tc>
                      <a:txBody>
                        <a:bodyPr/>
                        <a:lstStyle/>
                        <a:p>
                          <a:pPr algn="ctr"/>
                          <a:r>
                            <a:rPr lang="ru-RU" sz="2800" dirty="0">
                              <a:latin typeface="+mn-lt"/>
                            </a:rPr>
                            <a:t>Операции с числами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855029"/>
                      </a:ext>
                    </a:extLst>
                  </a:tr>
                  <a:tr h="1341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solidFill>
                                <a:prstClr val="black"/>
                              </a:solidFill>
                              <a:latin typeface="+mn-lt"/>
                              <a:ea typeface="Cambria Math" panose="02040503050406030204" pitchFamily="18" charset="0"/>
                            </a:rPr>
                            <a:t>Покоординатные операции с векторами</a:t>
                          </a:r>
                          <a:endParaRPr lang="en-US" sz="2800" dirty="0">
                            <a:solidFill>
                              <a:prstClr val="black"/>
                            </a:solidFill>
                            <a:latin typeface="+mn-lt"/>
                            <a:ea typeface="Cambria Math"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7981689"/>
                      </a:ext>
                    </a:extLst>
                  </a:tr>
                </a:tbl>
              </a:graphicData>
            </a:graphic>
          </p:graphicFrame>
        </mc:Fallback>
      </mc:AlternateContent>
      <p:sp>
        <p:nvSpPr>
          <p:cNvPr id="23" name="Rectangle 22">
            <a:extLst>
              <a:ext uri="{FF2B5EF4-FFF2-40B4-BE49-F238E27FC236}">
                <a16:creationId xmlns:a16="http://schemas.microsoft.com/office/drawing/2014/main" id="{0FC6EB15-A632-804B-AD3B-1FE8FDAF0740}"/>
              </a:ext>
            </a:extLst>
          </p:cNvPr>
          <p:cNvSpPr/>
          <p:nvPr/>
        </p:nvSpPr>
        <p:spPr>
          <a:xfrm>
            <a:off x="7281332" y="2584247"/>
            <a:ext cx="3632201" cy="102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ourier" pitchFamily="2" charset="0"/>
              </a:rPr>
              <a:t>x &lt;-</a:t>
            </a:r>
            <a:r>
              <a:rPr lang="ru-RU" dirty="0">
                <a:solidFill>
                  <a:sysClr val="windowText" lastClr="000000"/>
                </a:solidFill>
                <a:latin typeface="Courier" pitchFamily="2" charset="0"/>
              </a:rPr>
              <a:t> </a:t>
            </a:r>
            <a:r>
              <a:rPr lang="en-US" dirty="0">
                <a:solidFill>
                  <a:sysClr val="windowText" lastClr="000000"/>
                </a:solidFill>
                <a:latin typeface="Courier" pitchFamily="2" charset="0"/>
              </a:rPr>
              <a:t>c(1, 2, 3) </a:t>
            </a:r>
            <a:endParaRPr lang="ru-RU" dirty="0">
              <a:solidFill>
                <a:sysClr val="windowText" lastClr="000000"/>
              </a:solidFill>
            </a:endParaRPr>
          </a:p>
        </p:txBody>
      </p:sp>
      <p:sp>
        <p:nvSpPr>
          <p:cNvPr id="25" name="Rectangle 24">
            <a:extLst>
              <a:ext uri="{FF2B5EF4-FFF2-40B4-BE49-F238E27FC236}">
                <a16:creationId xmlns:a16="http://schemas.microsoft.com/office/drawing/2014/main" id="{204CC609-4370-1540-BC3F-9DD0AF3BB3D9}"/>
              </a:ext>
            </a:extLst>
          </p:cNvPr>
          <p:cNvSpPr/>
          <p:nvPr/>
        </p:nvSpPr>
        <p:spPr>
          <a:xfrm>
            <a:off x="7281332" y="3947193"/>
            <a:ext cx="3632201" cy="10226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ourier" pitchFamily="2" charset="0"/>
              </a:rPr>
              <a:t>1+2, 1*4, 5-2, 3/1, 2^3</a:t>
            </a:r>
            <a:endParaRPr lang="ru-RU" dirty="0">
              <a:solidFill>
                <a:sysClr val="windowText" lastClr="000000"/>
              </a:solidFill>
              <a:latin typeface="Courier" pitchFamily="2" charset="0"/>
            </a:endParaRPr>
          </a:p>
          <a:p>
            <a:pPr algn="ctr"/>
            <a:r>
              <a:rPr lang="en-US" dirty="0">
                <a:solidFill>
                  <a:sysClr val="windowText" lastClr="000000"/>
                </a:solidFill>
                <a:latin typeface="Courier" pitchFamily="2" charset="0"/>
              </a:rPr>
              <a:t>sqrt(2)</a:t>
            </a:r>
            <a:endParaRPr lang="ru-RU" dirty="0">
              <a:solidFill>
                <a:sysClr val="windowText" lastClr="000000"/>
              </a:solidFill>
            </a:endParaRPr>
          </a:p>
        </p:txBody>
      </p:sp>
      <p:sp>
        <p:nvSpPr>
          <p:cNvPr id="27" name="Rectangle 26">
            <a:extLst>
              <a:ext uri="{FF2B5EF4-FFF2-40B4-BE49-F238E27FC236}">
                <a16:creationId xmlns:a16="http://schemas.microsoft.com/office/drawing/2014/main" id="{42511E62-3CE4-714C-80B5-6EC9BABEEAE7}"/>
              </a:ext>
            </a:extLst>
          </p:cNvPr>
          <p:cNvSpPr/>
          <p:nvPr/>
        </p:nvSpPr>
        <p:spPr>
          <a:xfrm>
            <a:off x="7281332" y="5279077"/>
            <a:ext cx="3632201" cy="102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ourier" pitchFamily="2" charset="0"/>
              </a:rPr>
              <a:t>x</a:t>
            </a:r>
            <a:r>
              <a:rPr lang="ru-RU" dirty="0">
                <a:solidFill>
                  <a:sysClr val="windowText" lastClr="000000"/>
                </a:solidFill>
                <a:latin typeface="Courier" pitchFamily="2" charset="0"/>
              </a:rPr>
              <a:t>+</a:t>
            </a:r>
            <a:r>
              <a:rPr lang="en-US" dirty="0">
                <a:solidFill>
                  <a:sysClr val="windowText" lastClr="000000"/>
                </a:solidFill>
                <a:latin typeface="Courier" pitchFamily="2" charset="0"/>
              </a:rPr>
              <a:t>y, x*y, x+3, sqrt(a), …</a:t>
            </a:r>
            <a:endParaRPr lang="ru-RU" dirty="0">
              <a:solidFill>
                <a:sysClr val="windowText" lastClr="000000"/>
              </a:solidFill>
            </a:endParaRPr>
          </a:p>
        </p:txBody>
      </p:sp>
    </p:spTree>
    <p:extLst>
      <p:ext uri="{BB962C8B-B14F-4D97-AF65-F5344CB8AC3E}">
        <p14:creationId xmlns:p14="http://schemas.microsoft.com/office/powerpoint/2010/main" val="1102552309"/>
      </p:ext>
    </p:extLst>
  </p:cSld>
  <p:clrMapOvr>
    <a:masterClrMapping/>
  </p:clrMapOvr>
  <mc:AlternateContent xmlns:mc="http://schemas.openxmlformats.org/markup-compatibility/2006" xmlns:p14="http://schemas.microsoft.com/office/powerpoint/2010/main">
    <mc:Choice Requires="p14">
      <p:transition spd="slow" p14:dur="2000" advTm="331"/>
    </mc:Choice>
    <mc:Fallback xmlns="">
      <p:transition spd="slow" advTm="3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D66C0BCC-7FE2-9344-B814-15E58B7CD67B}"/>
              </a:ext>
            </a:extLst>
          </p:cNvPr>
          <p:cNvSpPr>
            <a:spLocks noGrp="1"/>
          </p:cNvSpPr>
          <p:nvPr>
            <p:ph idx="1"/>
          </p:nvPr>
        </p:nvSpPr>
        <p:spPr>
          <a:xfrm>
            <a:off x="363753" y="2070339"/>
            <a:ext cx="4881107" cy="4175713"/>
          </a:xfrm>
        </p:spPr>
        <p:txBody>
          <a:bodyPr>
            <a:normAutofit/>
          </a:bodyPr>
          <a:lstStyle/>
          <a:p>
            <a:r>
              <a:rPr lang="ru-RU" dirty="0"/>
              <a:t>Функция распределения:</a:t>
            </a:r>
          </a:p>
          <a:p>
            <a:pPr marL="0" indent="0">
              <a:buNone/>
            </a:pPr>
            <a:endParaRPr lang="en-US" dirty="0"/>
          </a:p>
          <a:p>
            <a:pPr marL="0" indent="0">
              <a:buNone/>
            </a:pPr>
            <a:endParaRPr lang="en-US" dirty="0"/>
          </a:p>
          <a:p>
            <a:r>
              <a:rPr lang="ru-RU" dirty="0"/>
              <a:t>Математическое ожидание:</a:t>
            </a:r>
          </a:p>
        </p:txBody>
      </p:sp>
      <p:sp>
        <p:nvSpPr>
          <p:cNvPr id="4" name="Rectangle 3">
            <a:extLst>
              <a:ext uri="{FF2B5EF4-FFF2-40B4-BE49-F238E27FC236}">
                <a16:creationId xmlns:a16="http://schemas.microsoft.com/office/drawing/2014/main" id="{F2C9E5C2-333D-B649-AC0F-AC20F99EBBC7}"/>
              </a:ext>
            </a:extLst>
          </p:cNvPr>
          <p:cNvSpPr/>
          <p:nvPr/>
        </p:nvSpPr>
        <p:spPr>
          <a:xfrm>
            <a:off x="0" y="0"/>
            <a:ext cx="12192000" cy="1324800"/>
          </a:xfrm>
          <a:prstGeom prst="rect">
            <a:avLst/>
          </a:prstGeom>
          <a:solidFill>
            <a:srgbClr val="24A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dirty="0">
                <a:solidFill>
                  <a:schemeClr val="bg1"/>
                </a:solidFill>
                <a:latin typeface="+mj-lt"/>
              </a:rPr>
              <a:t>Многомерные распределения</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D728551-5995-154F-A9C8-DA472E8DB957}"/>
                  </a:ext>
                </a:extLst>
              </p:cNvPr>
              <p:cNvGraphicFramePr>
                <a:graphicFrameLocks noGrp="1"/>
              </p:cNvGraphicFramePr>
              <p:nvPr>
                <p:extLst>
                  <p:ext uri="{D42A27DB-BD31-4B8C-83A1-F6EECF244321}">
                    <p14:modId xmlns:p14="http://schemas.microsoft.com/office/powerpoint/2010/main" val="2318418815"/>
                  </p:ext>
                </p:extLst>
              </p:nvPr>
            </p:nvGraphicFramePr>
            <p:xfrm>
              <a:off x="5380109" y="1690333"/>
              <a:ext cx="6014720" cy="4555720"/>
            </p:xfrm>
            <a:graphic>
              <a:graphicData uri="http://schemas.openxmlformats.org/drawingml/2006/table">
                <a:tbl>
                  <a:tblPr firstRow="1" bandRow="1">
                    <a:tableStyleId>{F5AB1C69-6EDB-4FF4-983F-18BD219EF322}</a:tableStyleId>
                  </a:tblPr>
                  <a:tblGrid>
                    <a:gridCol w="1202944">
                      <a:extLst>
                        <a:ext uri="{9D8B030D-6E8A-4147-A177-3AD203B41FA5}">
                          <a16:colId xmlns:a16="http://schemas.microsoft.com/office/drawing/2014/main" val="205870862"/>
                        </a:ext>
                      </a:extLst>
                    </a:gridCol>
                    <a:gridCol w="1202944">
                      <a:extLst>
                        <a:ext uri="{9D8B030D-6E8A-4147-A177-3AD203B41FA5}">
                          <a16:colId xmlns:a16="http://schemas.microsoft.com/office/drawing/2014/main" val="1863746755"/>
                        </a:ext>
                      </a:extLst>
                    </a:gridCol>
                    <a:gridCol w="1202944">
                      <a:extLst>
                        <a:ext uri="{9D8B030D-6E8A-4147-A177-3AD203B41FA5}">
                          <a16:colId xmlns:a16="http://schemas.microsoft.com/office/drawing/2014/main" val="2605027776"/>
                        </a:ext>
                      </a:extLst>
                    </a:gridCol>
                    <a:gridCol w="1202944">
                      <a:extLst>
                        <a:ext uri="{9D8B030D-6E8A-4147-A177-3AD203B41FA5}">
                          <a16:colId xmlns:a16="http://schemas.microsoft.com/office/drawing/2014/main" val="4229405958"/>
                        </a:ext>
                      </a:extLst>
                    </a:gridCol>
                    <a:gridCol w="1202944">
                      <a:extLst>
                        <a:ext uri="{9D8B030D-6E8A-4147-A177-3AD203B41FA5}">
                          <a16:colId xmlns:a16="http://schemas.microsoft.com/office/drawing/2014/main" val="1931782855"/>
                        </a:ext>
                      </a:extLst>
                    </a:gridCol>
                  </a:tblGrid>
                  <a:tr h="911144">
                    <a:tc>
                      <a:txBody>
                        <a:bodyPr/>
                        <a:lstStyle/>
                        <a:p>
                          <a:pPr algn="ctr"/>
                          <a14:m>
                            <m:oMathPara xmlns:m="http://schemas.openxmlformats.org/officeDocument/2006/math">
                              <m:oMathParaPr>
                                <m:jc m:val="center"/>
                              </m:oMathParaPr>
                              <m:oMath xmlns:m="http://schemas.openxmlformats.org/officeDocument/2006/math">
                                <m:m>
                                  <m:mPr>
                                    <m:mcs>
                                      <m:mc>
                                        <m:mcPr>
                                          <m:count m:val="2"/>
                                          <m:mcJc m:val="center"/>
                                        </m:mcPr>
                                      </m:mc>
                                    </m:mcs>
                                    <m:ctrlPr>
                                      <a:rPr lang="ru-RU"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ctrlPr>
                                  </m:mPr>
                                  <m:mr>
                                    <m:e/>
                                    <m:e>
                                      <m:r>
                                        <a:rPr lang="en-US"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𝒀</m:t>
                                      </m:r>
                                    </m:e>
                                  </m:mr>
                                  <m:mr>
                                    <m:e>
                                      <m:r>
                                        <a:rPr lang="en-US"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𝑿</m:t>
                                      </m:r>
                                    </m:e>
                                    <m:e/>
                                  </m:mr>
                                </m:m>
                              </m:oMath>
                            </m:oMathPara>
                          </a14:m>
                          <a:endParaRPr lang="ru-RU" sz="2000" b="1" cap="none" spc="0" dirty="0">
                            <a:ln w="0"/>
                            <a:solidFill>
                              <a:schemeClr val="bg1"/>
                            </a:solidFill>
                            <a:effectLst>
                              <a:outerShdw blurRad="38100" dist="19050" dir="2700000" algn="tl" rotWithShape="0">
                                <a:schemeClr val="dk1">
                                  <a:alpha val="40000"/>
                                </a:schemeClr>
                              </a:outerShdw>
                            </a:effectLst>
                          </a:endParaRPr>
                        </a:p>
                      </a:txBody>
                      <a:tcPr anchor="ctr">
                        <a:lnTlToBr w="12700" cap="flat" cmpd="sng" algn="ctr">
                          <a:solidFill>
                            <a:schemeClr val="bg1"/>
                          </a:solidFill>
                          <a:prstDash val="solid"/>
                          <a:round/>
                          <a:headEnd type="none" w="med" len="med"/>
                          <a:tailEnd type="none" w="med" len="med"/>
                        </a:lnTlToB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m:t>
                                </m:r>
                                <m:r>
                                  <a:rPr lang="en-US"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𝟏</m:t>
                                </m:r>
                              </m:oMath>
                            </m:oMathPara>
                          </a14:m>
                          <a:endParaRPr lang="ru-RU" sz="2000" b="1" cap="none" spc="0" dirty="0">
                            <a:ln w="0"/>
                            <a:solidFill>
                              <a:schemeClr val="bg1"/>
                            </a:solidFill>
                            <a:effectLst>
                              <a:outerShdw blurRad="38100" dist="19050" dir="2700000" algn="tl" rotWithShape="0">
                                <a:schemeClr val="dk1">
                                  <a:alpha val="40000"/>
                                </a:schemeClr>
                              </a:outerShdw>
                            </a:effectLst>
                          </a:endParaRP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𝟎</m:t>
                                </m:r>
                              </m:oMath>
                            </m:oMathPara>
                          </a14:m>
                          <a:endParaRPr lang="ru-RU" sz="2000" b="1" cap="none" spc="0" dirty="0">
                            <a:ln w="0"/>
                            <a:solidFill>
                              <a:schemeClr val="bg1"/>
                            </a:solidFill>
                            <a:effectLst>
                              <a:outerShdw blurRad="38100" dist="19050" dir="2700000" algn="tl" rotWithShape="0">
                                <a:schemeClr val="dk1">
                                  <a:alpha val="40000"/>
                                </a:schemeClr>
                              </a:outerShdw>
                            </a:effectLst>
                          </a:endParaRP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𝟏</m:t>
                                </m:r>
                              </m:oMath>
                            </m:oMathPara>
                          </a14:m>
                          <a:endParaRPr lang="ru-RU" sz="2000" b="1" cap="none" spc="0" dirty="0">
                            <a:ln w="0"/>
                            <a:solidFill>
                              <a:schemeClr val="bg1"/>
                            </a:solidFill>
                            <a:effectLst>
                              <a:outerShdw blurRad="38100" dist="19050" dir="2700000" algn="tl" rotWithShape="0">
                                <a:schemeClr val="dk1">
                                  <a:alpha val="40000"/>
                                </a:schemeClr>
                              </a:outerShdw>
                            </a:effectLst>
                          </a:endParaRP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𝑷</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𝑿</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𝒙</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ru-RU" sz="1800" b="1" cap="none" spc="0" dirty="0">
                            <a:ln w="0"/>
                            <a:solidFill>
                              <a:schemeClr val="bg1"/>
                            </a:solidFill>
                            <a:effectLst>
                              <a:outerShdw blurRad="38100" dist="19050" dir="2700000" algn="tl" rotWithShape="0">
                                <a:schemeClr val="dk1">
                                  <a:alpha val="40000"/>
                                </a:schemeClr>
                              </a:outerShdw>
                            </a:effectLst>
                          </a:endParaRPr>
                        </a:p>
                      </a:txBody>
                      <a:tcPr anchor="ctr">
                        <a:solidFill>
                          <a:srgbClr val="24A1BF"/>
                        </a:solidFill>
                      </a:tcPr>
                    </a:tc>
                    <a:extLst>
                      <a:ext uri="{0D108BD9-81ED-4DB2-BD59-A6C34878D82A}">
                        <a16:rowId xmlns:a16="http://schemas.microsoft.com/office/drawing/2014/main" val="6221107"/>
                      </a:ext>
                    </a:extLst>
                  </a:tr>
                  <a:tr h="911144">
                    <a:tc>
                      <a:txBody>
                        <a:bodyPr/>
                        <a:lstStyle/>
                        <a:p>
                          <a:pPr algn="ctr"/>
                          <a14:m>
                            <m:oMathPara xmlns:m="http://schemas.openxmlformats.org/officeDocument/2006/math">
                              <m:oMathParaPr>
                                <m:jc m:val="centerGroup"/>
                              </m:oMathParaPr>
                              <m:oMath xmlns:m="http://schemas.openxmlformats.org/officeDocument/2006/math">
                                <m:r>
                                  <a:rPr lang="en-US"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𝟎</m:t>
                                </m:r>
                              </m:oMath>
                            </m:oMathPara>
                          </a14:m>
                          <a:endParaRPr lang="ru-RU" sz="2000" b="1" cap="none" spc="0" dirty="0">
                            <a:ln w="0"/>
                            <a:solidFill>
                              <a:schemeClr val="bg1"/>
                            </a:solidFill>
                            <a:effectLst>
                              <a:outerShdw blurRad="38100" dist="19050" dir="2700000" algn="tl" rotWithShape="0">
                                <a:schemeClr val="dk1">
                                  <a:alpha val="40000"/>
                                </a:schemeClr>
                              </a:outerShdw>
                            </a:effectLst>
                          </a:endParaRP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oMath>
                            </m:oMathPara>
                          </a14:m>
                          <a:endParaRPr lang="ru-RU" sz="1800" b="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oMath>
                            </m:oMathPara>
                          </a14:m>
                          <a:endParaRPr lang="ru-RU" sz="1800" b="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oMath>
                            </m:oMathPara>
                          </a14:m>
                          <a:endParaRPr lang="ru-RU" sz="1800" b="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𝟎</m:t>
                                </m:r>
                                <m:r>
                                  <a:rPr lang="en-US" sz="2000" b="1"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1"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𝟑</m:t>
                                </m:r>
                              </m:oMath>
                            </m:oMathPara>
                          </a14:m>
                          <a:endParaRPr lang="ru-RU" sz="2000" b="1" cap="none" spc="0" dirty="0">
                            <a:ln w="0"/>
                            <a:solidFill>
                              <a:schemeClr val="tx1"/>
                            </a:solidFill>
                            <a:effectLst>
                              <a:outerShdw blurRad="38100" dist="19050" dir="2700000" algn="tl" rotWithShape="0">
                                <a:schemeClr val="dk1">
                                  <a:alpha val="40000"/>
                                </a:schemeClr>
                              </a:outerShdw>
                            </a:effectLst>
                          </a:endParaRPr>
                        </a:p>
                      </a:txBody>
                      <a:tcPr anchor="ctr"/>
                    </a:tc>
                    <a:extLst>
                      <a:ext uri="{0D108BD9-81ED-4DB2-BD59-A6C34878D82A}">
                        <a16:rowId xmlns:a16="http://schemas.microsoft.com/office/drawing/2014/main" val="3265001184"/>
                      </a:ext>
                    </a:extLst>
                  </a:tr>
                  <a:tr h="911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𝟏</m:t>
                                </m:r>
                              </m:oMath>
                            </m:oMathPara>
                          </a14:m>
                          <a:endParaRPr lang="ru-RU" sz="2000" b="1" cap="none" spc="0" dirty="0">
                            <a:ln w="0"/>
                            <a:solidFill>
                              <a:schemeClr val="bg1"/>
                            </a:solidFill>
                            <a:effectLst>
                              <a:outerShdw blurRad="38100" dist="19050" dir="2700000" algn="tl" rotWithShape="0">
                                <a:schemeClr val="dk1">
                                  <a:alpha val="40000"/>
                                </a:schemeClr>
                              </a:outerShdw>
                            </a:effectLst>
                          </a:endParaRP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0.2</m:t>
                                </m:r>
                              </m:oMath>
                            </m:oMathPara>
                          </a14:m>
                          <a:endParaRPr lang="ru-RU" sz="1800" b="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oMath>
                            </m:oMathPara>
                          </a14:m>
                          <a:endParaRPr lang="ru-RU" sz="1800" b="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oMath>
                          </a14:m>
                          <a:r>
                            <a:rPr lang="en-US" sz="1800" b="0" cap="none" spc="0" dirty="0">
                              <a:ln w="0"/>
                              <a:solidFill>
                                <a:schemeClr val="tx1"/>
                              </a:solidFill>
                              <a:effectLst>
                                <a:outerShdw blurRad="38100" dist="19050" dir="2700000" algn="tl" rotWithShape="0">
                                  <a:schemeClr val="dk1">
                                    <a:alpha val="40000"/>
                                  </a:schemeClr>
                                </a:outerShdw>
                              </a:effectLst>
                            </a:rPr>
                            <a:t>.1</a:t>
                          </a:r>
                          <a:endParaRPr lang="ru-RU" sz="1800" b="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𝟎</m:t>
                                </m:r>
                                <m:r>
                                  <a:rPr lang="en-US" sz="2000" b="1"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1"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𝟒</m:t>
                                </m:r>
                              </m:oMath>
                            </m:oMathPara>
                          </a14:m>
                          <a:endParaRPr lang="ru-RU" sz="2000" b="1" cap="none" spc="0" dirty="0">
                            <a:ln w="0"/>
                            <a:solidFill>
                              <a:schemeClr val="tx1"/>
                            </a:solidFill>
                            <a:effectLst>
                              <a:outerShdw blurRad="38100" dist="19050" dir="2700000" algn="tl" rotWithShape="0">
                                <a:schemeClr val="dk1">
                                  <a:alpha val="40000"/>
                                </a:schemeClr>
                              </a:outerShdw>
                            </a:effectLst>
                          </a:endParaRPr>
                        </a:p>
                      </a:txBody>
                      <a:tcPr anchor="ctr"/>
                    </a:tc>
                    <a:extLst>
                      <a:ext uri="{0D108BD9-81ED-4DB2-BD59-A6C34878D82A}">
                        <a16:rowId xmlns:a16="http://schemas.microsoft.com/office/drawing/2014/main" val="2939345459"/>
                      </a:ext>
                    </a:extLst>
                  </a:tr>
                  <a:tr h="911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𝟐</m:t>
                                </m:r>
                              </m:oMath>
                            </m:oMathPara>
                          </a14:m>
                          <a:endParaRPr lang="ru-RU" sz="2000" b="1" cap="none" spc="0" dirty="0">
                            <a:ln w="0"/>
                            <a:solidFill>
                              <a:schemeClr val="bg1"/>
                            </a:solidFill>
                            <a:effectLst>
                              <a:outerShdw blurRad="38100" dist="19050" dir="2700000" algn="tl" rotWithShape="0">
                                <a:schemeClr val="dk1">
                                  <a:alpha val="40000"/>
                                </a:schemeClr>
                              </a:outerShdw>
                            </a:effectLst>
                          </a:endParaRP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oMath>
                            </m:oMathPara>
                          </a14:m>
                          <a:endParaRPr lang="ru-RU" sz="1800" b="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oMath>
                            </m:oMathPara>
                          </a14:m>
                          <a:endParaRPr lang="ru-RU" sz="1800" b="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oMath>
                            </m:oMathPara>
                          </a14:m>
                          <a:endParaRPr lang="ru-RU" sz="1800" b="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1"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𝟎</m:t>
                              </m:r>
                            </m:oMath>
                          </a14:m>
                          <a:r>
                            <a:rPr lang="en-US" sz="2000" b="1" cap="none" spc="0" dirty="0">
                              <a:ln w="0"/>
                              <a:solidFill>
                                <a:schemeClr val="tx1"/>
                              </a:solidFill>
                              <a:effectLst>
                                <a:outerShdw blurRad="38100" dist="19050" dir="2700000" algn="tl" rotWithShape="0">
                                  <a:schemeClr val="dk1">
                                    <a:alpha val="40000"/>
                                  </a:schemeClr>
                                </a:outerShdw>
                              </a:effectLst>
                            </a:rPr>
                            <a:t>.3</a:t>
                          </a:r>
                          <a:endParaRPr lang="ru-RU" sz="2000" b="1" cap="none" spc="0" dirty="0">
                            <a:ln w="0"/>
                            <a:solidFill>
                              <a:schemeClr val="tx1"/>
                            </a:solidFill>
                            <a:effectLst>
                              <a:outerShdw blurRad="38100" dist="19050" dir="2700000" algn="tl" rotWithShape="0">
                                <a:schemeClr val="dk1">
                                  <a:alpha val="40000"/>
                                </a:schemeClr>
                              </a:outerShdw>
                            </a:effectLst>
                          </a:endParaRPr>
                        </a:p>
                      </a:txBody>
                      <a:tcPr anchor="ctr"/>
                    </a:tc>
                    <a:extLst>
                      <a:ext uri="{0D108BD9-81ED-4DB2-BD59-A6C34878D82A}">
                        <a16:rowId xmlns:a16="http://schemas.microsoft.com/office/drawing/2014/main" val="4122597594"/>
                      </a:ext>
                    </a:extLst>
                  </a:tr>
                  <a:tr h="911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𝑷</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𝒀</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𝒚</m:t>
                                </m:r>
                                <m:r>
                                  <a:rPr lang="en-US" sz="1800" b="1"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ru-RU" sz="1800" b="1" cap="none" spc="0" dirty="0">
                            <a:ln w="0"/>
                            <a:solidFill>
                              <a:schemeClr val="bg1"/>
                            </a:solidFill>
                            <a:effectLst>
                              <a:outerShdw blurRad="38100" dist="19050" dir="2700000" algn="tl" rotWithShape="0">
                                <a:schemeClr val="dk1">
                                  <a:alpha val="40000"/>
                                </a:schemeClr>
                              </a:outerShdw>
                            </a:effectLst>
                          </a:endParaRPr>
                        </a:p>
                      </a:txBody>
                      <a:tcPr anchor="ctr">
                        <a:solidFill>
                          <a:srgbClr val="24A1B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0"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𝟎</m:t>
                                </m:r>
                                <m:r>
                                  <a:rPr lang="en-US" sz="2000" b="1" i="0"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1" i="0"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𝟑</m:t>
                                </m:r>
                              </m:oMath>
                            </m:oMathPara>
                          </a14:m>
                          <a:endParaRPr lang="ru-RU" sz="2000" b="1" i="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0"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𝟎</m:t>
                                </m:r>
                                <m:r>
                                  <a:rPr lang="en-US" sz="2000" b="1" i="0"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000" b="1" i="0"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𝟑</m:t>
                                </m:r>
                              </m:oMath>
                            </m:oMathPara>
                          </a14:m>
                          <a:endParaRPr lang="ru-RU" sz="2000" b="1" i="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1" i="0"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𝟎</m:t>
                              </m:r>
                            </m:oMath>
                          </a14:m>
                          <a:r>
                            <a:rPr lang="en-US" sz="2000" b="1" i="0" cap="none" spc="0" dirty="0">
                              <a:ln w="0"/>
                              <a:solidFill>
                                <a:schemeClr val="tx1"/>
                              </a:solidFill>
                              <a:effectLst>
                                <a:outerShdw blurRad="38100" dist="19050" dir="2700000" algn="tl" rotWithShape="0">
                                  <a:schemeClr val="dk1">
                                    <a:alpha val="40000"/>
                                  </a:schemeClr>
                                </a:outerShdw>
                              </a:effectLst>
                            </a:rPr>
                            <a:t>.3</a:t>
                          </a:r>
                          <a:endParaRPr lang="ru-RU" sz="2000" b="1" i="0"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0"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𝟏</m:t>
                                </m:r>
                              </m:oMath>
                            </m:oMathPara>
                          </a14:m>
                          <a:endParaRPr lang="ru-RU" sz="2000" b="1" i="0" cap="none" spc="0" dirty="0">
                            <a:ln w="0"/>
                            <a:solidFill>
                              <a:schemeClr val="tx1"/>
                            </a:solidFill>
                            <a:effectLst>
                              <a:outerShdw blurRad="38100" dist="19050" dir="2700000" algn="tl" rotWithShape="0">
                                <a:schemeClr val="dk1">
                                  <a:alpha val="40000"/>
                                </a:schemeClr>
                              </a:outerShdw>
                            </a:effectLst>
                          </a:endParaRPr>
                        </a:p>
                      </a:txBody>
                      <a:tcPr anchor="ctr"/>
                    </a:tc>
                    <a:extLst>
                      <a:ext uri="{0D108BD9-81ED-4DB2-BD59-A6C34878D82A}">
                        <a16:rowId xmlns:a16="http://schemas.microsoft.com/office/drawing/2014/main" val="2183453859"/>
                      </a:ext>
                    </a:extLst>
                  </a:tr>
                </a:tbl>
              </a:graphicData>
            </a:graphic>
          </p:graphicFrame>
        </mc:Choice>
        <mc:Fallback xmlns="">
          <p:graphicFrame>
            <p:nvGraphicFramePr>
              <p:cNvPr id="6" name="Table 5">
                <a:extLst>
                  <a:ext uri="{FF2B5EF4-FFF2-40B4-BE49-F238E27FC236}">
                    <a16:creationId xmlns:a16="http://schemas.microsoft.com/office/drawing/2014/main" id="{2D728551-5995-154F-A9C8-DA472E8DB957}"/>
                  </a:ext>
                </a:extLst>
              </p:cNvPr>
              <p:cNvGraphicFramePr>
                <a:graphicFrameLocks noGrp="1"/>
              </p:cNvGraphicFramePr>
              <p:nvPr>
                <p:extLst>
                  <p:ext uri="{D42A27DB-BD31-4B8C-83A1-F6EECF244321}">
                    <p14:modId xmlns:p14="http://schemas.microsoft.com/office/powerpoint/2010/main" val="2318418815"/>
                  </p:ext>
                </p:extLst>
              </p:nvPr>
            </p:nvGraphicFramePr>
            <p:xfrm>
              <a:off x="5380109" y="1690333"/>
              <a:ext cx="6014720" cy="4555720"/>
            </p:xfrm>
            <a:graphic>
              <a:graphicData uri="http://schemas.openxmlformats.org/drawingml/2006/table">
                <a:tbl>
                  <a:tblPr firstRow="1" bandRow="1">
                    <a:tableStyleId>{F5AB1C69-6EDB-4FF4-983F-18BD219EF322}</a:tableStyleId>
                  </a:tblPr>
                  <a:tblGrid>
                    <a:gridCol w="1202944">
                      <a:extLst>
                        <a:ext uri="{9D8B030D-6E8A-4147-A177-3AD203B41FA5}">
                          <a16:colId xmlns:a16="http://schemas.microsoft.com/office/drawing/2014/main" val="205870862"/>
                        </a:ext>
                      </a:extLst>
                    </a:gridCol>
                    <a:gridCol w="1202944">
                      <a:extLst>
                        <a:ext uri="{9D8B030D-6E8A-4147-A177-3AD203B41FA5}">
                          <a16:colId xmlns:a16="http://schemas.microsoft.com/office/drawing/2014/main" val="1863746755"/>
                        </a:ext>
                      </a:extLst>
                    </a:gridCol>
                    <a:gridCol w="1202944">
                      <a:extLst>
                        <a:ext uri="{9D8B030D-6E8A-4147-A177-3AD203B41FA5}">
                          <a16:colId xmlns:a16="http://schemas.microsoft.com/office/drawing/2014/main" val="2605027776"/>
                        </a:ext>
                      </a:extLst>
                    </a:gridCol>
                    <a:gridCol w="1202944">
                      <a:extLst>
                        <a:ext uri="{9D8B030D-6E8A-4147-A177-3AD203B41FA5}">
                          <a16:colId xmlns:a16="http://schemas.microsoft.com/office/drawing/2014/main" val="4229405958"/>
                        </a:ext>
                      </a:extLst>
                    </a:gridCol>
                    <a:gridCol w="1202944">
                      <a:extLst>
                        <a:ext uri="{9D8B030D-6E8A-4147-A177-3AD203B41FA5}">
                          <a16:colId xmlns:a16="http://schemas.microsoft.com/office/drawing/2014/main" val="1931782855"/>
                        </a:ext>
                      </a:extLst>
                    </a:gridCol>
                  </a:tblGrid>
                  <a:tr h="911144">
                    <a:tc>
                      <a:txBody>
                        <a:bodyPr/>
                        <a:lstStyle/>
                        <a:p>
                          <a:endParaRPr lang="ru-RU"/>
                        </a:p>
                      </a:txBody>
                      <a:tcPr anchor="ctr">
                        <a:lnTlToBr w="12700" cap="flat" cmpd="sng" algn="ctr">
                          <a:solidFill>
                            <a:schemeClr val="bg1"/>
                          </a:solidFill>
                          <a:prstDash val="solid"/>
                          <a:round/>
                          <a:headEnd type="none" w="med" len="med"/>
                          <a:tailEnd type="none" w="med" len="med"/>
                        </a:lnTlToBr>
                        <a:blipFill>
                          <a:blip r:embed="rId3"/>
                          <a:stretch>
                            <a:fillRect l="-1053" t="-1389" r="-401053" b="-398611"/>
                          </a:stretch>
                        </a:blipFill>
                      </a:tcPr>
                    </a:tc>
                    <a:tc>
                      <a:txBody>
                        <a:bodyPr/>
                        <a:lstStyle/>
                        <a:p>
                          <a:endParaRPr lang="ru-RU"/>
                        </a:p>
                      </a:txBody>
                      <a:tcPr anchor="ctr">
                        <a:blipFill>
                          <a:blip r:embed="rId3"/>
                          <a:stretch>
                            <a:fillRect l="-101053" t="-1389" r="-301053" b="-398611"/>
                          </a:stretch>
                        </a:blipFill>
                      </a:tcPr>
                    </a:tc>
                    <a:tc>
                      <a:txBody>
                        <a:bodyPr/>
                        <a:lstStyle/>
                        <a:p>
                          <a:endParaRPr lang="ru-RU"/>
                        </a:p>
                      </a:txBody>
                      <a:tcPr anchor="ctr">
                        <a:blipFill>
                          <a:blip r:embed="rId3"/>
                          <a:stretch>
                            <a:fillRect l="-201053" t="-1389" r="-201053" b="-398611"/>
                          </a:stretch>
                        </a:blipFill>
                      </a:tcPr>
                    </a:tc>
                    <a:tc>
                      <a:txBody>
                        <a:bodyPr/>
                        <a:lstStyle/>
                        <a:p>
                          <a:endParaRPr lang="ru-RU"/>
                        </a:p>
                      </a:txBody>
                      <a:tcPr anchor="ctr">
                        <a:blipFill>
                          <a:blip r:embed="rId3"/>
                          <a:stretch>
                            <a:fillRect l="-301053" t="-1389" r="-101053" b="-398611"/>
                          </a:stretch>
                        </a:blipFill>
                      </a:tcPr>
                    </a:tc>
                    <a:tc>
                      <a:txBody>
                        <a:bodyPr/>
                        <a:lstStyle/>
                        <a:p>
                          <a:endParaRPr lang="ru-RU"/>
                        </a:p>
                      </a:txBody>
                      <a:tcPr anchor="ctr">
                        <a:blipFill>
                          <a:blip r:embed="rId3"/>
                          <a:stretch>
                            <a:fillRect l="-401053" t="-1389" r="-1053" b="-398611"/>
                          </a:stretch>
                        </a:blipFill>
                      </a:tcPr>
                    </a:tc>
                    <a:extLst>
                      <a:ext uri="{0D108BD9-81ED-4DB2-BD59-A6C34878D82A}">
                        <a16:rowId xmlns:a16="http://schemas.microsoft.com/office/drawing/2014/main" val="6221107"/>
                      </a:ext>
                    </a:extLst>
                  </a:tr>
                  <a:tr h="911144">
                    <a:tc>
                      <a:txBody>
                        <a:bodyPr/>
                        <a:lstStyle/>
                        <a:p>
                          <a:endParaRPr lang="ru-RU"/>
                        </a:p>
                      </a:txBody>
                      <a:tcPr anchor="ctr">
                        <a:blipFill>
                          <a:blip r:embed="rId3"/>
                          <a:stretch>
                            <a:fillRect l="-1053" t="-101389" r="-401053" b="-298611"/>
                          </a:stretch>
                        </a:blipFill>
                      </a:tcPr>
                    </a:tc>
                    <a:tc>
                      <a:txBody>
                        <a:bodyPr/>
                        <a:lstStyle/>
                        <a:p>
                          <a:endParaRPr lang="ru-RU"/>
                        </a:p>
                      </a:txBody>
                      <a:tcPr anchor="ctr">
                        <a:blipFill>
                          <a:blip r:embed="rId3"/>
                          <a:stretch>
                            <a:fillRect l="-101053" t="-101389" r="-301053" b="-298611"/>
                          </a:stretch>
                        </a:blipFill>
                      </a:tcPr>
                    </a:tc>
                    <a:tc>
                      <a:txBody>
                        <a:bodyPr/>
                        <a:lstStyle/>
                        <a:p>
                          <a:endParaRPr lang="ru-RU"/>
                        </a:p>
                      </a:txBody>
                      <a:tcPr anchor="ctr">
                        <a:blipFill>
                          <a:blip r:embed="rId3"/>
                          <a:stretch>
                            <a:fillRect l="-201053" t="-101389" r="-201053" b="-298611"/>
                          </a:stretch>
                        </a:blipFill>
                      </a:tcPr>
                    </a:tc>
                    <a:tc>
                      <a:txBody>
                        <a:bodyPr/>
                        <a:lstStyle/>
                        <a:p>
                          <a:endParaRPr lang="ru-RU"/>
                        </a:p>
                      </a:txBody>
                      <a:tcPr anchor="ctr">
                        <a:blipFill>
                          <a:blip r:embed="rId3"/>
                          <a:stretch>
                            <a:fillRect l="-301053" t="-101389" r="-101053" b="-298611"/>
                          </a:stretch>
                        </a:blipFill>
                      </a:tcPr>
                    </a:tc>
                    <a:tc>
                      <a:txBody>
                        <a:bodyPr/>
                        <a:lstStyle/>
                        <a:p>
                          <a:endParaRPr lang="ru-RU"/>
                        </a:p>
                      </a:txBody>
                      <a:tcPr anchor="ctr">
                        <a:blipFill>
                          <a:blip r:embed="rId3"/>
                          <a:stretch>
                            <a:fillRect l="-401053" t="-101389" r="-1053" b="-298611"/>
                          </a:stretch>
                        </a:blipFill>
                      </a:tcPr>
                    </a:tc>
                    <a:extLst>
                      <a:ext uri="{0D108BD9-81ED-4DB2-BD59-A6C34878D82A}">
                        <a16:rowId xmlns:a16="http://schemas.microsoft.com/office/drawing/2014/main" val="3265001184"/>
                      </a:ext>
                    </a:extLst>
                  </a:tr>
                  <a:tr h="911144">
                    <a:tc>
                      <a:txBody>
                        <a:bodyPr/>
                        <a:lstStyle/>
                        <a:p>
                          <a:endParaRPr lang="ru-RU"/>
                        </a:p>
                      </a:txBody>
                      <a:tcPr anchor="ctr">
                        <a:blipFill>
                          <a:blip r:embed="rId3"/>
                          <a:stretch>
                            <a:fillRect l="-1053" t="-204225" r="-401053" b="-202817"/>
                          </a:stretch>
                        </a:blipFill>
                      </a:tcPr>
                    </a:tc>
                    <a:tc>
                      <a:txBody>
                        <a:bodyPr/>
                        <a:lstStyle/>
                        <a:p>
                          <a:endParaRPr lang="ru-RU"/>
                        </a:p>
                      </a:txBody>
                      <a:tcPr anchor="ctr">
                        <a:blipFill>
                          <a:blip r:embed="rId3"/>
                          <a:stretch>
                            <a:fillRect l="-101053" t="-204225" r="-301053" b="-202817"/>
                          </a:stretch>
                        </a:blipFill>
                      </a:tcPr>
                    </a:tc>
                    <a:tc>
                      <a:txBody>
                        <a:bodyPr/>
                        <a:lstStyle/>
                        <a:p>
                          <a:endParaRPr lang="ru-RU"/>
                        </a:p>
                      </a:txBody>
                      <a:tcPr anchor="ctr">
                        <a:blipFill>
                          <a:blip r:embed="rId3"/>
                          <a:stretch>
                            <a:fillRect l="-201053" t="-204225" r="-201053" b="-202817"/>
                          </a:stretch>
                        </a:blipFill>
                      </a:tcPr>
                    </a:tc>
                    <a:tc>
                      <a:txBody>
                        <a:bodyPr/>
                        <a:lstStyle/>
                        <a:p>
                          <a:endParaRPr lang="ru-RU"/>
                        </a:p>
                      </a:txBody>
                      <a:tcPr anchor="ctr">
                        <a:blipFill>
                          <a:blip r:embed="rId3"/>
                          <a:stretch>
                            <a:fillRect l="-301053" t="-204225" r="-101053" b="-202817"/>
                          </a:stretch>
                        </a:blipFill>
                      </a:tcPr>
                    </a:tc>
                    <a:tc>
                      <a:txBody>
                        <a:bodyPr/>
                        <a:lstStyle/>
                        <a:p>
                          <a:endParaRPr lang="ru-RU"/>
                        </a:p>
                      </a:txBody>
                      <a:tcPr anchor="ctr">
                        <a:blipFill>
                          <a:blip r:embed="rId3"/>
                          <a:stretch>
                            <a:fillRect l="-401053" t="-204225" r="-1053" b="-202817"/>
                          </a:stretch>
                        </a:blipFill>
                      </a:tcPr>
                    </a:tc>
                    <a:extLst>
                      <a:ext uri="{0D108BD9-81ED-4DB2-BD59-A6C34878D82A}">
                        <a16:rowId xmlns:a16="http://schemas.microsoft.com/office/drawing/2014/main" val="2939345459"/>
                      </a:ext>
                    </a:extLst>
                  </a:tr>
                  <a:tr h="911144">
                    <a:tc>
                      <a:txBody>
                        <a:bodyPr/>
                        <a:lstStyle/>
                        <a:p>
                          <a:endParaRPr lang="ru-RU"/>
                        </a:p>
                      </a:txBody>
                      <a:tcPr anchor="ctr">
                        <a:blipFill>
                          <a:blip r:embed="rId3"/>
                          <a:stretch>
                            <a:fillRect l="-1053" t="-300000" r="-401053" b="-100000"/>
                          </a:stretch>
                        </a:blipFill>
                      </a:tcPr>
                    </a:tc>
                    <a:tc>
                      <a:txBody>
                        <a:bodyPr/>
                        <a:lstStyle/>
                        <a:p>
                          <a:endParaRPr lang="ru-RU"/>
                        </a:p>
                      </a:txBody>
                      <a:tcPr anchor="ctr">
                        <a:blipFill>
                          <a:blip r:embed="rId3"/>
                          <a:stretch>
                            <a:fillRect l="-101053" t="-300000" r="-301053" b="-100000"/>
                          </a:stretch>
                        </a:blipFill>
                      </a:tcPr>
                    </a:tc>
                    <a:tc>
                      <a:txBody>
                        <a:bodyPr/>
                        <a:lstStyle/>
                        <a:p>
                          <a:endParaRPr lang="ru-RU"/>
                        </a:p>
                      </a:txBody>
                      <a:tcPr anchor="ctr">
                        <a:blipFill>
                          <a:blip r:embed="rId3"/>
                          <a:stretch>
                            <a:fillRect l="-201053" t="-300000" r="-201053" b="-100000"/>
                          </a:stretch>
                        </a:blipFill>
                      </a:tcPr>
                    </a:tc>
                    <a:tc>
                      <a:txBody>
                        <a:bodyPr/>
                        <a:lstStyle/>
                        <a:p>
                          <a:endParaRPr lang="ru-RU"/>
                        </a:p>
                      </a:txBody>
                      <a:tcPr anchor="ctr">
                        <a:blipFill>
                          <a:blip r:embed="rId3"/>
                          <a:stretch>
                            <a:fillRect l="-301053" t="-300000" r="-101053" b="-100000"/>
                          </a:stretch>
                        </a:blipFill>
                      </a:tcPr>
                    </a:tc>
                    <a:tc>
                      <a:txBody>
                        <a:bodyPr/>
                        <a:lstStyle/>
                        <a:p>
                          <a:endParaRPr lang="ru-RU"/>
                        </a:p>
                      </a:txBody>
                      <a:tcPr anchor="ctr">
                        <a:blipFill>
                          <a:blip r:embed="rId3"/>
                          <a:stretch>
                            <a:fillRect l="-401053" t="-300000" r="-1053" b="-100000"/>
                          </a:stretch>
                        </a:blipFill>
                      </a:tcPr>
                    </a:tc>
                    <a:extLst>
                      <a:ext uri="{0D108BD9-81ED-4DB2-BD59-A6C34878D82A}">
                        <a16:rowId xmlns:a16="http://schemas.microsoft.com/office/drawing/2014/main" val="4122597594"/>
                      </a:ext>
                    </a:extLst>
                  </a:tr>
                  <a:tr h="911144">
                    <a:tc>
                      <a:txBody>
                        <a:bodyPr/>
                        <a:lstStyle/>
                        <a:p>
                          <a:endParaRPr lang="ru-RU"/>
                        </a:p>
                      </a:txBody>
                      <a:tcPr anchor="ctr">
                        <a:blipFill>
                          <a:blip r:embed="rId3"/>
                          <a:stretch>
                            <a:fillRect l="-1053" t="-400000" r="-401053"/>
                          </a:stretch>
                        </a:blipFill>
                      </a:tcPr>
                    </a:tc>
                    <a:tc>
                      <a:txBody>
                        <a:bodyPr/>
                        <a:lstStyle/>
                        <a:p>
                          <a:endParaRPr lang="ru-RU"/>
                        </a:p>
                      </a:txBody>
                      <a:tcPr anchor="ctr">
                        <a:blipFill>
                          <a:blip r:embed="rId3"/>
                          <a:stretch>
                            <a:fillRect l="-101053" t="-400000" r="-301053"/>
                          </a:stretch>
                        </a:blipFill>
                      </a:tcPr>
                    </a:tc>
                    <a:tc>
                      <a:txBody>
                        <a:bodyPr/>
                        <a:lstStyle/>
                        <a:p>
                          <a:endParaRPr lang="ru-RU"/>
                        </a:p>
                      </a:txBody>
                      <a:tcPr anchor="ctr">
                        <a:blipFill>
                          <a:blip r:embed="rId3"/>
                          <a:stretch>
                            <a:fillRect l="-201053" t="-400000" r="-201053"/>
                          </a:stretch>
                        </a:blipFill>
                      </a:tcPr>
                    </a:tc>
                    <a:tc>
                      <a:txBody>
                        <a:bodyPr/>
                        <a:lstStyle/>
                        <a:p>
                          <a:endParaRPr lang="ru-RU"/>
                        </a:p>
                      </a:txBody>
                      <a:tcPr anchor="ctr">
                        <a:blipFill>
                          <a:blip r:embed="rId3"/>
                          <a:stretch>
                            <a:fillRect l="-301053" t="-400000" r="-101053"/>
                          </a:stretch>
                        </a:blipFill>
                      </a:tcPr>
                    </a:tc>
                    <a:tc>
                      <a:txBody>
                        <a:bodyPr/>
                        <a:lstStyle/>
                        <a:p>
                          <a:endParaRPr lang="ru-RU"/>
                        </a:p>
                      </a:txBody>
                      <a:tcPr anchor="ctr">
                        <a:blipFill>
                          <a:blip r:embed="rId3"/>
                          <a:stretch>
                            <a:fillRect l="-401053" t="-400000" r="-1053"/>
                          </a:stretch>
                        </a:blipFill>
                      </a:tcPr>
                    </a:tc>
                    <a:extLst>
                      <a:ext uri="{0D108BD9-81ED-4DB2-BD59-A6C34878D82A}">
                        <a16:rowId xmlns:a16="http://schemas.microsoft.com/office/drawing/2014/main" val="2183453859"/>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DD728CF-AA91-5249-AB99-2AFF3FC9CD98}"/>
                  </a:ext>
                </a:extLst>
              </p:cNvPr>
              <p:cNvSpPr/>
              <p:nvPr/>
            </p:nvSpPr>
            <p:spPr>
              <a:xfrm>
                <a:off x="363753" y="2638015"/>
                <a:ext cx="472296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𝐹</m:t>
                          </m:r>
                        </m:e>
                        <m:sub>
                          <m:r>
                            <a:rPr lang="en-US" sz="2800" b="0" i="1" smtClean="0">
                              <a:latin typeface="Cambria Math" panose="02040503050406030204" pitchFamily="18" charset="0"/>
                            </a:rPr>
                            <m:t>𝑋𝑌</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𝑌</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oMath>
                  </m:oMathPara>
                </a14:m>
                <a:endParaRPr lang="ru-RU" sz="2800" dirty="0"/>
              </a:p>
            </p:txBody>
          </p:sp>
        </mc:Choice>
        <mc:Fallback xmlns="">
          <p:sp>
            <p:nvSpPr>
              <p:cNvPr id="9" name="Rectangle 8">
                <a:extLst>
                  <a:ext uri="{FF2B5EF4-FFF2-40B4-BE49-F238E27FC236}">
                    <a16:creationId xmlns:a16="http://schemas.microsoft.com/office/drawing/2014/main" id="{FDD728CF-AA91-5249-AB99-2AFF3FC9CD98}"/>
                  </a:ext>
                </a:extLst>
              </p:cNvPr>
              <p:cNvSpPr>
                <a:spLocks noRot="1" noChangeAspect="1" noMove="1" noResize="1" noEditPoints="1" noAdjustHandles="1" noChangeArrowheads="1" noChangeShapeType="1" noTextEdit="1"/>
              </p:cNvSpPr>
              <p:nvPr/>
            </p:nvSpPr>
            <p:spPr>
              <a:xfrm>
                <a:off x="363753" y="2638015"/>
                <a:ext cx="4722960" cy="523220"/>
              </a:xfrm>
              <a:prstGeom prst="rect">
                <a:avLst/>
              </a:prstGeom>
              <a:blipFill>
                <a:blip r:embed="rId4"/>
                <a:stretch>
                  <a:fillRect b="-1904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AA5AF0F-F33A-0547-91D4-A60DAB85D1EB}"/>
                  </a:ext>
                </a:extLst>
              </p:cNvPr>
              <p:cNvSpPr/>
              <p:nvPr/>
            </p:nvSpPr>
            <p:spPr>
              <a:xfrm>
                <a:off x="442826" y="4158195"/>
                <a:ext cx="3922420" cy="11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𝑋𝑌</m:t>
                          </m:r>
                        </m:e>
                      </m:d>
                      <m:r>
                        <a:rPr lang="en-US" sz="2800" b="0" i="1" smtClean="0">
                          <a:latin typeface="Cambria Math" panose="02040503050406030204" pitchFamily="18" charset="0"/>
                        </a:rPr>
                        <m:t>= </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𝑖</m:t>
                          </m:r>
                        </m:sub>
                        <m:sup/>
                        <m:e>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𝑖𝑗</m:t>
                                  </m:r>
                                </m:sub>
                              </m:sSub>
                            </m:e>
                          </m:nary>
                        </m:e>
                      </m:nary>
                    </m:oMath>
                  </m:oMathPara>
                </a14:m>
                <a:endParaRPr lang="ru-RU" sz="2800" dirty="0"/>
              </a:p>
            </p:txBody>
          </p:sp>
        </mc:Choice>
        <mc:Fallback xmlns="">
          <p:sp>
            <p:nvSpPr>
              <p:cNvPr id="11" name="Rectangle 10">
                <a:extLst>
                  <a:ext uri="{FF2B5EF4-FFF2-40B4-BE49-F238E27FC236}">
                    <a16:creationId xmlns:a16="http://schemas.microsoft.com/office/drawing/2014/main" id="{6AA5AF0F-F33A-0547-91D4-A60DAB85D1EB}"/>
                  </a:ext>
                </a:extLst>
              </p:cNvPr>
              <p:cNvSpPr>
                <a:spLocks noRot="1" noChangeAspect="1" noMove="1" noResize="1" noEditPoints="1" noAdjustHandles="1" noChangeArrowheads="1" noChangeShapeType="1" noTextEdit="1"/>
              </p:cNvSpPr>
              <p:nvPr/>
            </p:nvSpPr>
            <p:spPr>
              <a:xfrm>
                <a:off x="442826" y="4158195"/>
                <a:ext cx="3922420" cy="1186672"/>
              </a:xfrm>
              <a:prstGeom prst="rect">
                <a:avLst/>
              </a:prstGeom>
              <a:blipFill>
                <a:blip r:embed="rId5"/>
                <a:stretch>
                  <a:fillRect t="-123158" b="-16842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AACC992-1ECB-8945-85FC-3F0DD01A4C64}"/>
                  </a:ext>
                </a:extLst>
              </p:cNvPr>
              <p:cNvSpPr/>
              <p:nvPr/>
            </p:nvSpPr>
            <p:spPr>
              <a:xfrm>
                <a:off x="442826" y="5510812"/>
                <a:ext cx="4802034" cy="9541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=1</m:t>
                      </m:r>
                    </m:oMath>
                  </m:oMathPara>
                </a14:m>
                <a:endParaRPr lang="en-US" sz="2800" b="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d>
                      <m:r>
                        <a:rPr lang="en-US" sz="2800" b="0" i="1" smtClean="0">
                          <a:latin typeface="Cambria Math" panose="02040503050406030204" pitchFamily="18" charset="0"/>
                        </a:rPr>
                        <m:t>=0</m:t>
                      </m:r>
                    </m:oMath>
                  </m:oMathPara>
                </a14:m>
                <a:endParaRPr lang="ru-RU" sz="2800" dirty="0"/>
              </a:p>
            </p:txBody>
          </p:sp>
        </mc:Choice>
        <mc:Fallback xmlns="">
          <p:sp>
            <p:nvSpPr>
              <p:cNvPr id="12" name="Rectangle 11">
                <a:extLst>
                  <a:ext uri="{FF2B5EF4-FFF2-40B4-BE49-F238E27FC236}">
                    <a16:creationId xmlns:a16="http://schemas.microsoft.com/office/drawing/2014/main" id="{4AACC992-1ECB-8945-85FC-3F0DD01A4C64}"/>
                  </a:ext>
                </a:extLst>
              </p:cNvPr>
              <p:cNvSpPr>
                <a:spLocks noRot="1" noChangeAspect="1" noMove="1" noResize="1" noEditPoints="1" noAdjustHandles="1" noChangeArrowheads="1" noChangeShapeType="1" noTextEdit="1"/>
              </p:cNvSpPr>
              <p:nvPr/>
            </p:nvSpPr>
            <p:spPr>
              <a:xfrm>
                <a:off x="442826" y="5510812"/>
                <a:ext cx="4802034" cy="954107"/>
              </a:xfrm>
              <a:prstGeom prst="rect">
                <a:avLst/>
              </a:prstGeom>
              <a:blipFill>
                <a:blip r:embed="rId6"/>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490649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1652</Words>
  <Application>Microsoft Macintosh PowerPoint</Application>
  <PresentationFormat>Widescreen</PresentationFormat>
  <Paragraphs>248</Paragraphs>
  <Slides>18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American Typewriter</vt:lpstr>
      <vt:lpstr>Arial</vt:lpstr>
      <vt:lpstr>Calibri</vt:lpstr>
      <vt:lpstr>Calibri Light</vt:lpstr>
      <vt:lpstr>Cambria Math</vt:lpstr>
      <vt:lpstr>Courier</vt:lpstr>
      <vt:lpstr>Office Theme</vt:lpstr>
      <vt:lpstr>Часть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Часть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Часть 1</dc:title>
  <dc:creator>Омелюсик Владимир Степанович</dc:creator>
  <cp:lastModifiedBy>Омелюсик Владимир Степанович</cp:lastModifiedBy>
  <cp:revision>90</cp:revision>
  <dcterms:created xsi:type="dcterms:W3CDTF">2018-05-19T13:22:38Z</dcterms:created>
  <dcterms:modified xsi:type="dcterms:W3CDTF">2018-06-02T23:15:32Z</dcterms:modified>
</cp:coreProperties>
</file>