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notesSlides/notesSlide7.xml" ContentType="application/vnd.openxmlformats-officedocument.presentationml.notesSlide+xml"/>
  <Override PartName="/ppt/charts/chart2.xml" ContentType="application/vnd.openxmlformats-officedocument.drawingml.char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70" d="100"/>
          <a:sy n="170" d="100"/>
        </p:scale>
        <p:origin x="5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c:style val="2"/>
  <c:chart>
    <c:title>
      <c:tx>
        <c:rich>
          <a:bodyPr/>
          <a:lstStyle/>
          <a:p>
            <a:pPr>
              <a:defRPr sz="1000" b="0" i="0" u="none" strike="noStrike">
                <a:solidFill>
                  <a:srgbClr val="002B5B"/>
                </a:solidFill>
                <a:latin typeface="Arial"/>
              </a:defRPr>
            </a:pPr>
            <a:r>
              <a:rPr lang="en-US" sz="1000" b="0" i="0" u="none" strike="noStrike">
                <a:solidFill>
                  <a:srgbClr val="002B5B"/>
                </a:solidFill>
                <a:latin typeface="Arial"/>
              </a:rPr>
              <a:t>Contribution Flexibility</a:t>
            </a:r>
          </a:p>
        </c:rich>
      </c:tx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Contribution Limit (USD × 1k)</c:v>
                </c:pt>
              </c:strCache>
            </c:strRef>
          </c:tx>
          <c:spPr>
            <a:solidFill>
              <a:srgbClr val="002B5B"/>
            </a:solidFill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LIRP</c:v>
                </c:pt>
                <c:pt idx="1">
                  <c:v>401(k)/IRA</c:v>
                </c:pt>
                <c:pt idx="2">
                  <c:v>Roth IRA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</c:v>
                </c:pt>
                <c:pt idx="1">
                  <c:v>23.5</c:v>
                </c:pt>
                <c:pt idx="2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8A2-9845-8437-68F708B7B4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94734554"/>
        <c:axId val="2094734552"/>
      </c:barChart>
      <c:catAx>
        <c:axId val="209473455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ln w="12700" cap="flat">
            <a:noFill/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586A84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lblOffset val="100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EEEEEE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b="0" i="0" u="none" strike="noStrike">
                    <a:solidFill>
                      <a:srgbClr val="000000"/>
                    </a:solidFill>
                    <a:latin typeface="Arial"/>
                  </a:defRPr>
                </a:pPr>
                <a:r>
                  <a:rPr lang="en-US" b="0" i="0" u="none" strike="noStrike">
                    <a:solidFill>
                      <a:srgbClr val="000000"/>
                    </a:solidFill>
                    <a:latin typeface="Arial"/>
                  </a:rPr>
                  <a:t>Limit (× 1000 USD)</a:t>
                </a:r>
              </a:p>
            </c:rich>
          </c:tx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noFill/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586A84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c:style val="2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Value (USD × 1M)</c:v>
                </c:pt>
              </c:strCache>
            </c:strRef>
          </c:tx>
          <c:spPr>
            <a:solidFill>
              <a:srgbClr val="4A90E2"/>
            </a:solidFill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Premiums Paid</c:v>
                </c:pt>
                <c:pt idx="1">
                  <c:v>Total Income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0.36</c:v>
                </c:pt>
                <c:pt idx="1">
                  <c:v>3.105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293-1D4E-A214-DB35465E5FA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94734554"/>
        <c:axId val="2094734552"/>
      </c:barChart>
      <c:catAx>
        <c:axId val="209473455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586A84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lblOffset val="100"/>
        <c:noMultiLvlLbl val="1"/>
      </c:catAx>
      <c:valAx>
        <c:axId val="2094734552"/>
        <c:scaling>
          <c:orientation val="minMax"/>
          <c:max val="3.5"/>
          <c:min val="0"/>
        </c:scaling>
        <c:delete val="0"/>
        <c:axPos val="l"/>
        <c:majorGridlines>
          <c:spPr>
            <a:ln w="12700" cap="flat">
              <a:solidFill>
                <a:srgbClr val="EEEEEE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b="0" i="0" u="none" strike="noStrike">
                    <a:solidFill>
                      <a:srgbClr val="000000"/>
                    </a:solidFill>
                    <a:latin typeface="Arial"/>
                  </a:defRPr>
                </a:pPr>
                <a:r>
                  <a:rPr lang="en-US" b="0" i="0" u="none" strike="noStrike">
                    <a:solidFill>
                      <a:srgbClr val="000000"/>
                    </a:solidFill>
                    <a:latin typeface="Arial"/>
                  </a:rPr>
                  <a:t>Amount (in millions)</a:t>
                </a:r>
              </a:p>
            </c:rich>
          </c:tx>
          <c:overlay val="0"/>
        </c:title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586A84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31895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damsbrowncpa.com/blog/advantages-of-a-lirp/#:~:text=,and%20financial%20support%20during%20retirement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policygenius.com/life-insurance/life-insurance-retirement-plans/#:~:text=Who%20needs%20a%20life%20insurance,retirement%20plan" TargetMode="External"/><Relationship Id="rId4" Type="http://schemas.openxmlformats.org/officeDocument/2006/relationships/hyperlink" Target="https://www.policygenius.com/life-insurance/life-insurance-retirement-plans/#:~:text=policy%20that%20uses%20the%20cash,to%20help%20fund%20your%20retirement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5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svg"/><Relationship Id="rId11" Type="http://schemas.openxmlformats.org/officeDocument/2006/relationships/hyperlink" Target="https://www.aflac.com/resources/life-insurance/life-insurance-retirement-plans-lirp.aspx#:~:text=,you%20reach%20your%20retirement%20goals" TargetMode="External"/><Relationship Id="rId5" Type="http://schemas.openxmlformats.org/officeDocument/2006/relationships/image" Target="../media/image10.png"/><Relationship Id="rId10" Type="http://schemas.openxmlformats.org/officeDocument/2006/relationships/image" Target="../media/image19.svg"/><Relationship Id="rId4" Type="http://schemas.openxmlformats.org/officeDocument/2006/relationships/image" Target="../media/image3.svg"/><Relationship Id="rId9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hyperlink" Target="https://www.adamsbrowncpa.com/blog/advantages-of-a-lirp/#:~:text=The%20advantages%20of%20a%20LIRP,include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svg"/><Relationship Id="rId11" Type="http://schemas.openxmlformats.org/officeDocument/2006/relationships/hyperlink" Target="https://www.aflac.com/resources/life-insurance/life-insurance-retirement-plans-lirp.aspx#:~:text=How%20LIRPs%20work" TargetMode="External"/><Relationship Id="rId5" Type="http://schemas.openxmlformats.org/officeDocument/2006/relationships/image" Target="../media/image20.png"/><Relationship Id="rId10" Type="http://schemas.openxmlformats.org/officeDocument/2006/relationships/image" Target="../media/image25.svg"/><Relationship Id="rId4" Type="http://schemas.openxmlformats.org/officeDocument/2006/relationships/image" Target="../media/image19.svg"/><Relationship Id="rId9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26.png"/><Relationship Id="rId7" Type="http://schemas.openxmlformats.org/officeDocument/2006/relationships/image" Target="../media/image10.png"/><Relationship Id="rId12" Type="http://schemas.openxmlformats.org/officeDocument/2006/relationships/hyperlink" Target="https://www.adamsbrowncpa.com/blog/advantages-of-a-lirp/#:~:text=Types%20of%20Policie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svg"/><Relationship Id="rId11" Type="http://schemas.openxmlformats.org/officeDocument/2006/relationships/hyperlink" Target="https://www.aflac.com/resources/life-insurance/life-insurance-retirement-plans-lirp.aspx#:~:text=How%20LIRPs%20work" TargetMode="External"/><Relationship Id="rId5" Type="http://schemas.openxmlformats.org/officeDocument/2006/relationships/image" Target="../media/image28.png"/><Relationship Id="rId10" Type="http://schemas.openxmlformats.org/officeDocument/2006/relationships/image" Target="../media/image31.svg"/><Relationship Id="rId4" Type="http://schemas.openxmlformats.org/officeDocument/2006/relationships/image" Target="../media/image27.svg"/><Relationship Id="rId9" Type="http://schemas.openxmlformats.org/officeDocument/2006/relationships/image" Target="../media/image3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aflac.com/resources/life-insurance/life-insurance-retirement-plans-lirp.aspx#:~:text=,3" TargetMode="External"/><Relationship Id="rId4" Type="http://schemas.openxmlformats.org/officeDocument/2006/relationships/hyperlink" Target="https://www.adamsbrowncpa.com/blog/advantages-of-a-lirp/#:~:text=The%20advantages%20of%20a%20LIRP,include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adamsbrowncpa.com/blog/advantages-of-a-lirp/#:~:text=,death%20benefit%2C%20and%20any%20remaining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adamsbrowncpa.com/blog/advantages-of-a-lirp/#:~:text=,retirement%20in%20the%20years%20before" TargetMode="External"/><Relationship Id="rId3" Type="http://schemas.openxmlformats.org/officeDocument/2006/relationships/image" Target="../media/image32.png"/><Relationship Id="rId7" Type="http://schemas.openxmlformats.org/officeDocument/2006/relationships/hyperlink" Target="https://www.adamsbrowncpa.com/blog/advantages-of-a-lirp/#:~:text=The%20advantages%20of%20a%20LIRP,include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4" Type="http://schemas.openxmlformats.org/officeDocument/2006/relationships/image" Target="../media/image33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svg"/><Relationship Id="rId13" Type="http://schemas.openxmlformats.org/officeDocument/2006/relationships/image" Target="../media/image46.png"/><Relationship Id="rId18" Type="http://schemas.openxmlformats.org/officeDocument/2006/relationships/image" Target="../media/image51.sv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12" Type="http://schemas.openxmlformats.org/officeDocument/2006/relationships/image" Target="../media/image45.svg"/><Relationship Id="rId17" Type="http://schemas.openxmlformats.org/officeDocument/2006/relationships/image" Target="../media/image50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49.svg"/><Relationship Id="rId20" Type="http://schemas.openxmlformats.org/officeDocument/2006/relationships/hyperlink" Target="https://www.adamsbrowncpa.com/blog/advantages-of-a-lirp/#:~:text=Life%20insurance%20retirement%20plans%20are,available%20for%20further%20retirement%20savings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svg"/><Relationship Id="rId11" Type="http://schemas.openxmlformats.org/officeDocument/2006/relationships/image" Target="../media/image44.png"/><Relationship Id="rId5" Type="http://schemas.openxmlformats.org/officeDocument/2006/relationships/image" Target="../media/image38.png"/><Relationship Id="rId15" Type="http://schemas.openxmlformats.org/officeDocument/2006/relationships/image" Target="../media/image48.png"/><Relationship Id="rId10" Type="http://schemas.openxmlformats.org/officeDocument/2006/relationships/image" Target="../media/image43.svg"/><Relationship Id="rId19" Type="http://schemas.openxmlformats.org/officeDocument/2006/relationships/hyperlink" Target="https://www.aflac.com/resources/life-insurance/life-insurance-retirement-plans-lirp.aspx#:~:text=There%20are%20a%20handful%20of,plan%20can%20be%20especially%20beneficial" TargetMode="External"/><Relationship Id="rId4" Type="http://schemas.openxmlformats.org/officeDocument/2006/relationships/image" Target="../media/image37.svg"/><Relationship Id="rId9" Type="http://schemas.openxmlformats.org/officeDocument/2006/relationships/image" Target="../media/image42.png"/><Relationship Id="rId14" Type="http://schemas.openxmlformats.org/officeDocument/2006/relationships/image" Target="../media/image4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7F9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65760" y="1463040"/>
            <a:ext cx="50292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3600" b="1" dirty="0">
                <a:solidFill>
                  <a:srgbClr val="002B5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Life Insurance Retirement Plans</a:t>
            </a:r>
            <a:endParaRPr lang="en-US" sz="3600" dirty="0"/>
          </a:p>
        </p:txBody>
      </p:sp>
      <p:sp>
        <p:nvSpPr>
          <p:cNvPr id="3" name="Text 1"/>
          <p:cNvSpPr/>
          <p:nvPr/>
        </p:nvSpPr>
        <p:spPr>
          <a:xfrm>
            <a:off x="365760" y="2468880"/>
            <a:ext cx="5029200" cy="6400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600" i="1" dirty="0">
                <a:solidFill>
                  <a:srgbClr val="586A8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Building Wealth While Protecting Your Family</a:t>
            </a:r>
            <a:endParaRPr lang="en-US" sz="1600" dirty="0"/>
          </a:p>
        </p:txBody>
      </p:sp>
      <p:sp>
        <p:nvSpPr>
          <p:cNvPr id="4" name="Text 2"/>
          <p:cNvSpPr/>
          <p:nvPr/>
        </p:nvSpPr>
        <p:spPr>
          <a:xfrm>
            <a:off x="365760" y="4389120"/>
            <a:ext cx="50292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200" dirty="0">
                <a:solidFill>
                  <a:srgbClr val="586A8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August 2025</a:t>
            </a:r>
            <a:endParaRPr lang="en-US" sz="1200" dirty="0"/>
          </a:p>
        </p:txBody>
      </p:sp>
      <p:pic>
        <p:nvPicPr>
          <p:cNvPr id="5" name="Image 0" descr="/home/oai/share/cached_assets_used/family_protecti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2080" y="731520"/>
            <a:ext cx="36576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274320"/>
            <a:ext cx="8595360" cy="502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400" dirty="0">
                <a:solidFill>
                  <a:srgbClr val="002B5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Next Steps</a:t>
            </a:r>
            <a:endParaRPr lang="en-US" sz="2400" dirty="0"/>
          </a:p>
        </p:txBody>
      </p:sp>
      <p:sp>
        <p:nvSpPr>
          <p:cNvPr id="3" name="Shape 1"/>
          <p:cNvSpPr/>
          <p:nvPr/>
        </p:nvSpPr>
        <p:spPr>
          <a:xfrm>
            <a:off x="457200" y="1371600"/>
            <a:ext cx="365760" cy="365760"/>
          </a:xfrm>
          <a:prstGeom prst="ellipse">
            <a:avLst/>
          </a:prstGeom>
          <a:solidFill>
            <a:srgbClr val="002B5B"/>
          </a:solidFill>
          <a:ln w="12700">
            <a:solidFill>
              <a:srgbClr val="002B5B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4" name="Text 2"/>
          <p:cNvSpPr/>
          <p:nvPr/>
        </p:nvSpPr>
        <p:spPr>
          <a:xfrm>
            <a:off x="457200" y="1371600"/>
            <a:ext cx="36576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000" dirty="0">
                <a:solidFill>
                  <a:srgbClr val="FFFFFF"/>
                </a:solidFill>
              </a:rPr>
              <a:t>01</a:t>
            </a:r>
            <a:endParaRPr lang="en-US" sz="1000" dirty="0"/>
          </a:p>
        </p:txBody>
      </p:sp>
      <p:sp>
        <p:nvSpPr>
          <p:cNvPr id="5" name="Shape 3"/>
          <p:cNvSpPr/>
          <p:nvPr/>
        </p:nvSpPr>
        <p:spPr>
          <a:xfrm>
            <a:off x="868680" y="1371600"/>
            <a:ext cx="4114800" cy="502920"/>
          </a:xfrm>
          <a:prstGeom prst="roundRect">
            <a:avLst>
              <a:gd name="adj" fmla="val 5455"/>
            </a:avLst>
          </a:prstGeom>
          <a:solidFill>
            <a:srgbClr val="EAF4FA"/>
          </a:solidFill>
          <a:ln w="12700">
            <a:solidFill>
              <a:srgbClr val="EAF4FA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6" name="Text 4"/>
          <p:cNvSpPr/>
          <p:nvPr/>
        </p:nvSpPr>
        <p:spPr>
          <a:xfrm>
            <a:off x="960120" y="1417320"/>
            <a:ext cx="3383280" cy="1828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100" b="1" dirty="0">
                <a:solidFill>
                  <a:srgbClr val="002B5B"/>
                </a:solidFill>
              </a:rPr>
              <a:t>Assessment</a:t>
            </a:r>
            <a:endParaRPr lang="en-US" sz="1100" dirty="0"/>
          </a:p>
        </p:txBody>
      </p:sp>
      <p:sp>
        <p:nvSpPr>
          <p:cNvPr id="7" name="Text 5"/>
          <p:cNvSpPr/>
          <p:nvPr/>
        </p:nvSpPr>
        <p:spPr>
          <a:xfrm>
            <a:off x="960120" y="1600200"/>
            <a:ext cx="3931920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800" dirty="0">
                <a:solidFill>
                  <a:srgbClr val="586A84"/>
                </a:solidFill>
              </a:rPr>
              <a:t>Evaluate your finances, insurance needs and risk tolerance.</a:t>
            </a:r>
            <a:endParaRPr lang="en-US" sz="800" dirty="0"/>
          </a:p>
        </p:txBody>
      </p:sp>
      <p:sp>
        <p:nvSpPr>
          <p:cNvPr id="8" name="Shape 6"/>
          <p:cNvSpPr/>
          <p:nvPr/>
        </p:nvSpPr>
        <p:spPr>
          <a:xfrm>
            <a:off x="457200" y="1920240"/>
            <a:ext cx="365760" cy="365760"/>
          </a:xfrm>
          <a:prstGeom prst="ellipse">
            <a:avLst/>
          </a:prstGeom>
          <a:solidFill>
            <a:srgbClr val="002B5B"/>
          </a:solidFill>
          <a:ln w="12700">
            <a:solidFill>
              <a:srgbClr val="002B5B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9" name="Text 7"/>
          <p:cNvSpPr/>
          <p:nvPr/>
        </p:nvSpPr>
        <p:spPr>
          <a:xfrm>
            <a:off x="457200" y="1920240"/>
            <a:ext cx="36576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000" dirty="0">
                <a:solidFill>
                  <a:srgbClr val="FFFFFF"/>
                </a:solidFill>
              </a:rPr>
              <a:t>02</a:t>
            </a:r>
            <a:endParaRPr lang="en-US" sz="1000" dirty="0"/>
          </a:p>
        </p:txBody>
      </p:sp>
      <p:sp>
        <p:nvSpPr>
          <p:cNvPr id="10" name="Shape 8"/>
          <p:cNvSpPr/>
          <p:nvPr/>
        </p:nvSpPr>
        <p:spPr>
          <a:xfrm>
            <a:off x="868680" y="1920240"/>
            <a:ext cx="4114800" cy="502920"/>
          </a:xfrm>
          <a:prstGeom prst="roundRect">
            <a:avLst>
              <a:gd name="adj" fmla="val 5455"/>
            </a:avLst>
          </a:prstGeom>
          <a:solidFill>
            <a:srgbClr val="F2F9F4"/>
          </a:solidFill>
          <a:ln w="12700">
            <a:solidFill>
              <a:srgbClr val="F2F9F4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11" name="Text 9"/>
          <p:cNvSpPr/>
          <p:nvPr/>
        </p:nvSpPr>
        <p:spPr>
          <a:xfrm>
            <a:off x="960120" y="1965960"/>
            <a:ext cx="3383280" cy="1828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100" b="1" dirty="0">
                <a:solidFill>
                  <a:srgbClr val="002B5B"/>
                </a:solidFill>
              </a:rPr>
              <a:t>Consult Professionals</a:t>
            </a:r>
            <a:endParaRPr lang="en-US" sz="1100" dirty="0"/>
          </a:p>
        </p:txBody>
      </p:sp>
      <p:sp>
        <p:nvSpPr>
          <p:cNvPr id="12" name="Text 10"/>
          <p:cNvSpPr/>
          <p:nvPr/>
        </p:nvSpPr>
        <p:spPr>
          <a:xfrm>
            <a:off x="960120" y="2148840"/>
            <a:ext cx="3931920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800" dirty="0">
                <a:solidFill>
                  <a:srgbClr val="586A84"/>
                </a:solidFill>
              </a:rPr>
              <a:t>Interview qualified advisors and verify credentials.</a:t>
            </a:r>
            <a:endParaRPr lang="en-US" sz="800" dirty="0"/>
          </a:p>
        </p:txBody>
      </p:sp>
      <p:sp>
        <p:nvSpPr>
          <p:cNvPr id="13" name="Shape 11"/>
          <p:cNvSpPr/>
          <p:nvPr/>
        </p:nvSpPr>
        <p:spPr>
          <a:xfrm>
            <a:off x="457200" y="2468880"/>
            <a:ext cx="365760" cy="365760"/>
          </a:xfrm>
          <a:prstGeom prst="ellipse">
            <a:avLst/>
          </a:prstGeom>
          <a:solidFill>
            <a:srgbClr val="002B5B"/>
          </a:solidFill>
          <a:ln w="12700">
            <a:solidFill>
              <a:srgbClr val="002B5B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14" name="Text 12"/>
          <p:cNvSpPr/>
          <p:nvPr/>
        </p:nvSpPr>
        <p:spPr>
          <a:xfrm>
            <a:off x="457200" y="2468880"/>
            <a:ext cx="36576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000" dirty="0">
                <a:solidFill>
                  <a:srgbClr val="FFFFFF"/>
                </a:solidFill>
              </a:rPr>
              <a:t>03</a:t>
            </a:r>
            <a:endParaRPr lang="en-US" sz="1000" dirty="0"/>
          </a:p>
        </p:txBody>
      </p:sp>
      <p:sp>
        <p:nvSpPr>
          <p:cNvPr id="15" name="Shape 13"/>
          <p:cNvSpPr/>
          <p:nvPr/>
        </p:nvSpPr>
        <p:spPr>
          <a:xfrm>
            <a:off x="868680" y="2468880"/>
            <a:ext cx="4114800" cy="502920"/>
          </a:xfrm>
          <a:prstGeom prst="roundRect">
            <a:avLst>
              <a:gd name="adj" fmla="val 5455"/>
            </a:avLst>
          </a:prstGeom>
          <a:solidFill>
            <a:srgbClr val="FFF7EA"/>
          </a:solidFill>
          <a:ln w="12700">
            <a:solidFill>
              <a:srgbClr val="FFF7EA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16" name="Text 14"/>
          <p:cNvSpPr/>
          <p:nvPr/>
        </p:nvSpPr>
        <p:spPr>
          <a:xfrm>
            <a:off x="960120" y="2514600"/>
            <a:ext cx="3383280" cy="1828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100" b="1" dirty="0">
                <a:solidFill>
                  <a:srgbClr val="002B5B"/>
                </a:solidFill>
              </a:rPr>
              <a:t>Product Selection</a:t>
            </a:r>
            <a:endParaRPr lang="en-US" sz="1100" dirty="0"/>
          </a:p>
        </p:txBody>
      </p:sp>
      <p:sp>
        <p:nvSpPr>
          <p:cNvPr id="17" name="Text 15"/>
          <p:cNvSpPr/>
          <p:nvPr/>
        </p:nvSpPr>
        <p:spPr>
          <a:xfrm>
            <a:off x="960120" y="2697480"/>
            <a:ext cx="3931920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800" dirty="0">
                <a:solidFill>
                  <a:srgbClr val="586A84"/>
                </a:solidFill>
              </a:rPr>
              <a:t>Compare policy types and carriers to match your goals.</a:t>
            </a:r>
            <a:endParaRPr lang="en-US" sz="800" dirty="0"/>
          </a:p>
        </p:txBody>
      </p:sp>
      <p:sp>
        <p:nvSpPr>
          <p:cNvPr id="18" name="Shape 16"/>
          <p:cNvSpPr/>
          <p:nvPr/>
        </p:nvSpPr>
        <p:spPr>
          <a:xfrm>
            <a:off x="457200" y="3017520"/>
            <a:ext cx="365760" cy="365760"/>
          </a:xfrm>
          <a:prstGeom prst="ellipse">
            <a:avLst/>
          </a:prstGeom>
          <a:solidFill>
            <a:srgbClr val="002B5B"/>
          </a:solidFill>
          <a:ln w="12700">
            <a:solidFill>
              <a:srgbClr val="002B5B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19" name="Text 17"/>
          <p:cNvSpPr/>
          <p:nvPr/>
        </p:nvSpPr>
        <p:spPr>
          <a:xfrm>
            <a:off x="457200" y="3017520"/>
            <a:ext cx="36576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000" dirty="0">
                <a:solidFill>
                  <a:srgbClr val="FFFFFF"/>
                </a:solidFill>
              </a:rPr>
              <a:t>04</a:t>
            </a:r>
            <a:endParaRPr lang="en-US" sz="1000" dirty="0"/>
          </a:p>
        </p:txBody>
      </p:sp>
      <p:sp>
        <p:nvSpPr>
          <p:cNvPr id="20" name="Shape 18"/>
          <p:cNvSpPr/>
          <p:nvPr/>
        </p:nvSpPr>
        <p:spPr>
          <a:xfrm>
            <a:off x="868680" y="3017520"/>
            <a:ext cx="4114800" cy="502920"/>
          </a:xfrm>
          <a:prstGeom prst="roundRect">
            <a:avLst>
              <a:gd name="adj" fmla="val 5455"/>
            </a:avLst>
          </a:prstGeom>
          <a:solidFill>
            <a:srgbClr val="F7F2FA"/>
          </a:solidFill>
          <a:ln w="12700">
            <a:solidFill>
              <a:srgbClr val="F7F2FA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21" name="Text 19"/>
          <p:cNvSpPr/>
          <p:nvPr/>
        </p:nvSpPr>
        <p:spPr>
          <a:xfrm>
            <a:off x="960120" y="3063240"/>
            <a:ext cx="3383280" cy="1828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100" b="1" dirty="0">
                <a:solidFill>
                  <a:srgbClr val="002B5B"/>
                </a:solidFill>
              </a:rPr>
              <a:t>Policy Design</a:t>
            </a:r>
            <a:endParaRPr lang="en-US" sz="1100" dirty="0"/>
          </a:p>
        </p:txBody>
      </p:sp>
      <p:sp>
        <p:nvSpPr>
          <p:cNvPr id="22" name="Text 20"/>
          <p:cNvSpPr/>
          <p:nvPr/>
        </p:nvSpPr>
        <p:spPr>
          <a:xfrm>
            <a:off x="960120" y="3246120"/>
            <a:ext cx="3931920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800" dirty="0">
                <a:solidFill>
                  <a:srgbClr val="586A84"/>
                </a:solidFill>
              </a:rPr>
              <a:t>Structure premiums, funding and riders for optimal performance.</a:t>
            </a:r>
            <a:endParaRPr lang="en-US" sz="800" dirty="0"/>
          </a:p>
        </p:txBody>
      </p:sp>
      <p:sp>
        <p:nvSpPr>
          <p:cNvPr id="23" name="Shape 21"/>
          <p:cNvSpPr/>
          <p:nvPr/>
        </p:nvSpPr>
        <p:spPr>
          <a:xfrm>
            <a:off x="457200" y="3566160"/>
            <a:ext cx="365760" cy="365760"/>
          </a:xfrm>
          <a:prstGeom prst="ellipse">
            <a:avLst/>
          </a:prstGeom>
          <a:solidFill>
            <a:srgbClr val="002B5B"/>
          </a:solidFill>
          <a:ln w="12700">
            <a:solidFill>
              <a:srgbClr val="002B5B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24" name="Text 22"/>
          <p:cNvSpPr/>
          <p:nvPr/>
        </p:nvSpPr>
        <p:spPr>
          <a:xfrm>
            <a:off x="457200" y="3566160"/>
            <a:ext cx="36576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000" dirty="0">
                <a:solidFill>
                  <a:srgbClr val="FFFFFF"/>
                </a:solidFill>
              </a:rPr>
              <a:t>05</a:t>
            </a:r>
            <a:endParaRPr lang="en-US" sz="1000" dirty="0"/>
          </a:p>
        </p:txBody>
      </p:sp>
      <p:sp>
        <p:nvSpPr>
          <p:cNvPr id="25" name="Shape 23"/>
          <p:cNvSpPr/>
          <p:nvPr/>
        </p:nvSpPr>
        <p:spPr>
          <a:xfrm>
            <a:off x="868680" y="3566160"/>
            <a:ext cx="4114800" cy="502920"/>
          </a:xfrm>
          <a:prstGeom prst="roundRect">
            <a:avLst>
              <a:gd name="adj" fmla="val 5455"/>
            </a:avLst>
          </a:prstGeom>
          <a:solidFill>
            <a:srgbClr val="EAF4FA"/>
          </a:solidFill>
          <a:ln w="12700">
            <a:solidFill>
              <a:srgbClr val="EAF4FA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26" name="Text 24"/>
          <p:cNvSpPr/>
          <p:nvPr/>
        </p:nvSpPr>
        <p:spPr>
          <a:xfrm>
            <a:off x="960120" y="3611880"/>
            <a:ext cx="3383280" cy="1828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100" b="1" dirty="0">
                <a:solidFill>
                  <a:srgbClr val="002B5B"/>
                </a:solidFill>
              </a:rPr>
              <a:t>Implementation</a:t>
            </a:r>
            <a:endParaRPr lang="en-US" sz="1100" dirty="0"/>
          </a:p>
        </p:txBody>
      </p:sp>
      <p:sp>
        <p:nvSpPr>
          <p:cNvPr id="27" name="Text 25"/>
          <p:cNvSpPr/>
          <p:nvPr/>
        </p:nvSpPr>
        <p:spPr>
          <a:xfrm>
            <a:off x="960120" y="3794760"/>
            <a:ext cx="3931920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800" dirty="0">
                <a:solidFill>
                  <a:srgbClr val="586A84"/>
                </a:solidFill>
              </a:rPr>
              <a:t>Fund your LIRP and schedule regular reviews.</a:t>
            </a:r>
            <a:endParaRPr lang="en-US" sz="800" dirty="0"/>
          </a:p>
        </p:txBody>
      </p:sp>
      <p:sp>
        <p:nvSpPr>
          <p:cNvPr id="28" name="Text 26"/>
          <p:cNvSpPr/>
          <p:nvPr/>
        </p:nvSpPr>
        <p:spPr>
          <a:xfrm>
            <a:off x="4754880" y="1371600"/>
            <a:ext cx="393192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400" b="1" dirty="0">
                <a:solidFill>
                  <a:srgbClr val="002B5B"/>
                </a:solidFill>
              </a:rPr>
              <a:t>Key Questions</a:t>
            </a:r>
            <a:endParaRPr lang="en-US" sz="1400" dirty="0"/>
          </a:p>
        </p:txBody>
      </p:sp>
      <p:sp>
        <p:nvSpPr>
          <p:cNvPr id="29" name="Text 27"/>
          <p:cNvSpPr/>
          <p:nvPr/>
        </p:nvSpPr>
        <p:spPr>
          <a:xfrm>
            <a:off x="4937760" y="1737360"/>
            <a:ext cx="384048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900" dirty="0">
                <a:solidFill>
                  <a:srgbClr val="002B5B"/>
                </a:solidFill>
              </a:rPr>
              <a:t>• </a:t>
            </a:r>
            <a:r>
              <a:rPr lang="en-US" sz="900" dirty="0">
                <a:solidFill>
                  <a:srgbClr val="586A84"/>
                </a:solidFill>
              </a:rPr>
              <a:t>How much can you contribute without harming other goals?</a:t>
            </a:r>
            <a:endParaRPr lang="en-US" sz="900" dirty="0"/>
          </a:p>
        </p:txBody>
      </p:sp>
      <p:sp>
        <p:nvSpPr>
          <p:cNvPr id="30" name="Text 28"/>
          <p:cNvSpPr/>
          <p:nvPr/>
        </p:nvSpPr>
        <p:spPr>
          <a:xfrm>
            <a:off x="4937760" y="2057400"/>
            <a:ext cx="384048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900" dirty="0">
                <a:solidFill>
                  <a:srgbClr val="002B5B"/>
                </a:solidFill>
              </a:rPr>
              <a:t>• </a:t>
            </a:r>
            <a:r>
              <a:rPr lang="en-US" sz="900" dirty="0">
                <a:solidFill>
                  <a:srgbClr val="586A84"/>
                </a:solidFill>
              </a:rPr>
              <a:t>What level of risk and growth are you comfortable with?</a:t>
            </a:r>
            <a:endParaRPr lang="en-US" sz="900" dirty="0"/>
          </a:p>
        </p:txBody>
      </p:sp>
      <p:sp>
        <p:nvSpPr>
          <p:cNvPr id="31" name="Text 29"/>
          <p:cNvSpPr/>
          <p:nvPr/>
        </p:nvSpPr>
        <p:spPr>
          <a:xfrm>
            <a:off x="4937760" y="2377440"/>
            <a:ext cx="384048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900" dirty="0">
                <a:solidFill>
                  <a:srgbClr val="002B5B"/>
                </a:solidFill>
              </a:rPr>
              <a:t>• </a:t>
            </a:r>
            <a:r>
              <a:rPr lang="en-US" sz="900" dirty="0">
                <a:solidFill>
                  <a:srgbClr val="586A84"/>
                </a:solidFill>
              </a:rPr>
              <a:t>How much coverage do you really need?</a:t>
            </a:r>
            <a:endParaRPr lang="en-US" sz="900" dirty="0"/>
          </a:p>
        </p:txBody>
      </p:sp>
      <p:sp>
        <p:nvSpPr>
          <p:cNvPr id="32" name="Text 30"/>
          <p:cNvSpPr/>
          <p:nvPr/>
        </p:nvSpPr>
        <p:spPr>
          <a:xfrm>
            <a:off x="4937760" y="2697480"/>
            <a:ext cx="384048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900" dirty="0">
                <a:solidFill>
                  <a:srgbClr val="002B5B"/>
                </a:solidFill>
              </a:rPr>
              <a:t>• </a:t>
            </a:r>
            <a:r>
              <a:rPr lang="en-US" sz="900" dirty="0">
                <a:solidFill>
                  <a:srgbClr val="586A84"/>
                </a:solidFill>
              </a:rPr>
              <a:t>When will you start accessing income?</a:t>
            </a:r>
            <a:endParaRPr lang="en-US" sz="900" dirty="0"/>
          </a:p>
        </p:txBody>
      </p:sp>
      <p:sp>
        <p:nvSpPr>
          <p:cNvPr id="33" name="Text 31"/>
          <p:cNvSpPr/>
          <p:nvPr/>
        </p:nvSpPr>
        <p:spPr>
          <a:xfrm>
            <a:off x="4937760" y="3017520"/>
            <a:ext cx="384048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900" dirty="0">
                <a:solidFill>
                  <a:srgbClr val="002B5B"/>
                </a:solidFill>
              </a:rPr>
              <a:t>• </a:t>
            </a:r>
            <a:r>
              <a:rPr lang="en-US" sz="900" dirty="0">
                <a:solidFill>
                  <a:srgbClr val="586A84"/>
                </a:solidFill>
              </a:rPr>
              <a:t>How does this strategy fit with your overall plan?</a:t>
            </a:r>
            <a:endParaRPr lang="en-US" sz="900" dirty="0"/>
          </a:p>
        </p:txBody>
      </p:sp>
      <p:sp>
        <p:nvSpPr>
          <p:cNvPr id="34" name="Text 32"/>
          <p:cNvSpPr/>
          <p:nvPr/>
        </p:nvSpPr>
        <p:spPr>
          <a:xfrm>
            <a:off x="4937760" y="3337560"/>
            <a:ext cx="384048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900" dirty="0">
                <a:solidFill>
                  <a:srgbClr val="002B5B"/>
                </a:solidFill>
              </a:rPr>
              <a:t>• </a:t>
            </a:r>
            <a:r>
              <a:rPr lang="en-US" sz="900" dirty="0">
                <a:solidFill>
                  <a:srgbClr val="586A84"/>
                </a:solidFill>
              </a:rPr>
              <a:t>Are you prepared for long‑term commitment and management?</a:t>
            </a:r>
            <a:endParaRPr lang="en-US" sz="900" dirty="0"/>
          </a:p>
        </p:txBody>
      </p:sp>
      <p:sp>
        <p:nvSpPr>
          <p:cNvPr id="35" name="Text 33"/>
          <p:cNvSpPr/>
          <p:nvPr/>
        </p:nvSpPr>
        <p:spPr>
          <a:xfrm>
            <a:off x="274320" y="4777740"/>
            <a:ext cx="8595360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600" u="sng" dirty="0">
                <a:solidFill>
                  <a:srgbClr val="002B5B"/>
                </a:solidFill>
                <a:hlinkClick r:id="rId3"/>
              </a:rPr>
              <a:t>[13]</a:t>
            </a:r>
            <a:endParaRPr lang="en-US" sz="6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7F9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274320"/>
            <a:ext cx="8595360" cy="502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400" dirty="0">
                <a:solidFill>
                  <a:srgbClr val="002B5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Conclusion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640080" y="1828800"/>
            <a:ext cx="7863840" cy="2286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400" b="1" dirty="0">
                <a:solidFill>
                  <a:srgbClr val="002B5B"/>
                </a:solidFill>
              </a:rPr>
              <a:t>LIRPs combine permanent life insurance with a powerful retirement tool.
</a:t>
            </a:r>
            <a:r>
              <a:rPr lang="en-US" sz="1000" dirty="0">
                <a:solidFill>
                  <a:srgbClr val="586A84"/>
                </a:solidFill>
              </a:rPr>
              <a:t>They offer tax‑advantaged growth, flexible access to cash value and a death benefit for your family. However, they require careful design, long‑term commitment and sufficient income. Work with professionals to determine if a LIRP complements your broader financial strategy.
</a:t>
            </a:r>
            <a:r>
              <a:rPr lang="en-US" sz="1200" i="1" dirty="0">
                <a:solidFill>
                  <a:srgbClr val="002B5B"/>
                </a:solidFill>
              </a:rPr>
              <a:t>Plan your future with peace of mind and prosperity.</a:t>
            </a:r>
            <a:endParaRPr lang="en-US" sz="1400" dirty="0"/>
          </a:p>
        </p:txBody>
      </p:sp>
      <p:pic>
        <p:nvPicPr>
          <p:cNvPr id="4" name="Image 0" descr="/home/oai/share/cached_assets_used/family_silhouett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8176" y="3643392"/>
            <a:ext cx="2001187" cy="1362948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274320" y="4777740"/>
            <a:ext cx="8595360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600" u="sng" dirty="0">
                <a:solidFill>
                  <a:srgbClr val="002B5B"/>
                </a:solidFill>
                <a:hlinkClick r:id="rId4"/>
              </a:rPr>
              <a:t>[14]</a:t>
            </a:r>
            <a:r>
              <a:rPr lang="en-US" sz="600" u="sng" dirty="0">
                <a:solidFill>
                  <a:srgbClr val="002B5B"/>
                </a:solidFill>
                <a:hlinkClick r:id="rId5"/>
              </a:rPr>
              <a:t>[15]</a:t>
            </a:r>
            <a:endParaRPr lang="en-US" sz="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274320"/>
            <a:ext cx="8595360" cy="502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400" dirty="0">
                <a:solidFill>
                  <a:srgbClr val="002B5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Contents</a:t>
            </a:r>
            <a:endParaRPr lang="en-US" sz="240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7200" y="1463040"/>
            <a:ext cx="274320" cy="27432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822960" y="1463040"/>
            <a:ext cx="402336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400" dirty="0">
                <a:solidFill>
                  <a:srgbClr val="002B5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What is a LIRP?</a:t>
            </a:r>
            <a:endParaRPr lang="en-US" sz="1400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846320" y="1463040"/>
            <a:ext cx="274320" cy="274320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5212080" y="1463040"/>
            <a:ext cx="402336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400" dirty="0">
                <a:solidFill>
                  <a:srgbClr val="002B5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Key Components</a:t>
            </a:r>
            <a:endParaRPr lang="en-US" sz="140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57200" y="2377440"/>
            <a:ext cx="274320" cy="274320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822960" y="2377440"/>
            <a:ext cx="402336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400" dirty="0">
                <a:solidFill>
                  <a:srgbClr val="002B5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How it Works</a:t>
            </a:r>
            <a:endParaRPr lang="en-US" sz="1400" dirty="0"/>
          </a:p>
        </p:txBody>
      </p:sp>
      <p:pic>
        <p:nvPicPr>
          <p:cNvPr id="9" name="Image 3" descr="preencoded.png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846320" y="2377440"/>
            <a:ext cx="274320" cy="274320"/>
          </a:xfrm>
          <a:prstGeom prst="rect">
            <a:avLst/>
          </a:prstGeom>
        </p:spPr>
      </p:pic>
      <p:sp>
        <p:nvSpPr>
          <p:cNvPr id="10" name="Text 4"/>
          <p:cNvSpPr/>
          <p:nvPr/>
        </p:nvSpPr>
        <p:spPr>
          <a:xfrm>
            <a:off x="5212080" y="2377440"/>
            <a:ext cx="402336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400" dirty="0">
                <a:solidFill>
                  <a:srgbClr val="002B5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Tax Advantages</a:t>
            </a:r>
            <a:endParaRPr lang="en-US" sz="1400" dirty="0"/>
          </a:p>
        </p:txBody>
      </p:sp>
      <p:pic>
        <p:nvPicPr>
          <p:cNvPr id="11" name="Image 4" descr="preencoded.png"/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57200" y="3291840"/>
            <a:ext cx="274320" cy="274320"/>
          </a:xfrm>
          <a:prstGeom prst="rect">
            <a:avLst/>
          </a:prstGeom>
        </p:spPr>
      </p:pic>
      <p:sp>
        <p:nvSpPr>
          <p:cNvPr id="12" name="Text 5"/>
          <p:cNvSpPr/>
          <p:nvPr/>
        </p:nvSpPr>
        <p:spPr>
          <a:xfrm>
            <a:off x="822960" y="3291840"/>
            <a:ext cx="402336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400" dirty="0">
                <a:solidFill>
                  <a:srgbClr val="002B5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Example</a:t>
            </a:r>
            <a:endParaRPr lang="en-US" sz="1400" dirty="0"/>
          </a:p>
        </p:txBody>
      </p:sp>
      <p:pic>
        <p:nvPicPr>
          <p:cNvPr id="13" name="Image 5" descr="preencoded.png"/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846320" y="3291840"/>
            <a:ext cx="274320" cy="274320"/>
          </a:xfrm>
          <a:prstGeom prst="rect">
            <a:avLst/>
          </a:prstGeom>
        </p:spPr>
      </p:pic>
      <p:sp>
        <p:nvSpPr>
          <p:cNvPr id="14" name="Text 6"/>
          <p:cNvSpPr/>
          <p:nvPr/>
        </p:nvSpPr>
        <p:spPr>
          <a:xfrm>
            <a:off x="5212080" y="3291840"/>
            <a:ext cx="402336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400" dirty="0">
                <a:solidFill>
                  <a:srgbClr val="002B5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Pros &amp; Cons</a:t>
            </a:r>
            <a:endParaRPr lang="en-US" sz="1400" dirty="0"/>
          </a:p>
        </p:txBody>
      </p:sp>
      <p:pic>
        <p:nvPicPr>
          <p:cNvPr id="15" name="Image 6" descr="preencoded.png"/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57200" y="4206240"/>
            <a:ext cx="274320" cy="274320"/>
          </a:xfrm>
          <a:prstGeom prst="rect">
            <a:avLst/>
          </a:prstGeom>
        </p:spPr>
      </p:pic>
      <p:sp>
        <p:nvSpPr>
          <p:cNvPr id="16" name="Text 7"/>
          <p:cNvSpPr/>
          <p:nvPr/>
        </p:nvSpPr>
        <p:spPr>
          <a:xfrm>
            <a:off x="822960" y="4206240"/>
            <a:ext cx="402336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400" dirty="0">
                <a:solidFill>
                  <a:srgbClr val="002B5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Who Should Consider</a:t>
            </a:r>
            <a:endParaRPr lang="en-US" sz="1400" dirty="0"/>
          </a:p>
        </p:txBody>
      </p:sp>
      <p:pic>
        <p:nvPicPr>
          <p:cNvPr id="17" name="Image 7" descr="preencoded.png"/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4846320" y="4206240"/>
            <a:ext cx="274320" cy="274320"/>
          </a:xfrm>
          <a:prstGeom prst="rect">
            <a:avLst/>
          </a:prstGeom>
        </p:spPr>
      </p:pic>
      <p:sp>
        <p:nvSpPr>
          <p:cNvPr id="18" name="Text 8"/>
          <p:cNvSpPr/>
          <p:nvPr/>
        </p:nvSpPr>
        <p:spPr>
          <a:xfrm>
            <a:off x="5212080" y="4206240"/>
            <a:ext cx="402336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400" dirty="0">
                <a:solidFill>
                  <a:srgbClr val="002B5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Next Steps</a:t>
            </a:r>
            <a:endParaRPr lang="en-US" sz="1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274320"/>
            <a:ext cx="8595360" cy="502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400" dirty="0">
                <a:solidFill>
                  <a:srgbClr val="002B5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What is a LIRP?</a:t>
            </a:r>
            <a:endParaRPr lang="en-US" sz="240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7200" y="1463040"/>
            <a:ext cx="274320" cy="27432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822960" y="1463040"/>
            <a:ext cx="402336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200" dirty="0">
                <a:solidFill>
                  <a:srgbClr val="586A8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Permanent life insurance with a cash value component</a:t>
            </a:r>
            <a:endParaRPr lang="en-US" sz="1200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57200" y="2011680"/>
            <a:ext cx="274320" cy="274320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822960" y="2011680"/>
            <a:ext cx="402336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200" dirty="0">
                <a:solidFill>
                  <a:srgbClr val="586A8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Supplements retirement savings alongside 401(k)s &amp; IRAs</a:t>
            </a:r>
            <a:endParaRPr lang="en-US" sz="120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57200" y="2560320"/>
            <a:ext cx="274320" cy="274320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822960" y="2560320"/>
            <a:ext cx="402336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200" dirty="0">
                <a:solidFill>
                  <a:srgbClr val="586A8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Not meant to replace your standard retirement accounts</a:t>
            </a:r>
            <a:endParaRPr lang="en-US" sz="1200" dirty="0"/>
          </a:p>
        </p:txBody>
      </p:sp>
      <p:pic>
        <p:nvPicPr>
          <p:cNvPr id="9" name="Image 3" descr="preencoded.png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57200" y="3108960"/>
            <a:ext cx="274320" cy="274320"/>
          </a:xfrm>
          <a:prstGeom prst="rect">
            <a:avLst/>
          </a:prstGeom>
        </p:spPr>
      </p:pic>
      <p:sp>
        <p:nvSpPr>
          <p:cNvPr id="10" name="Text 4"/>
          <p:cNvSpPr/>
          <p:nvPr/>
        </p:nvSpPr>
        <p:spPr>
          <a:xfrm>
            <a:off x="822960" y="3108960"/>
            <a:ext cx="402336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200" dirty="0">
                <a:solidFill>
                  <a:srgbClr val="586A8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Provides a death benefit for loved ones</a:t>
            </a:r>
            <a:endParaRPr lang="en-US" sz="1200" dirty="0"/>
          </a:p>
        </p:txBody>
      </p:sp>
      <p:sp>
        <p:nvSpPr>
          <p:cNvPr id="11" name="Shape 5"/>
          <p:cNvSpPr/>
          <p:nvPr/>
        </p:nvSpPr>
        <p:spPr>
          <a:xfrm>
            <a:off x="5029200" y="1645920"/>
            <a:ext cx="731520" cy="1463040"/>
          </a:xfrm>
          <a:prstGeom prst="rect">
            <a:avLst/>
          </a:prstGeom>
          <a:solidFill>
            <a:srgbClr val="002B5B"/>
          </a:solidFill>
          <a:ln w="12700">
            <a:solidFill>
              <a:srgbClr val="002B5B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12" name="Text 6"/>
          <p:cNvSpPr/>
          <p:nvPr/>
        </p:nvSpPr>
        <p:spPr>
          <a:xfrm>
            <a:off x="4937760" y="2286000"/>
            <a:ext cx="9144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000" dirty="0">
                <a:solidFill>
                  <a:srgbClr val="FFFFFF"/>
                </a:solidFill>
              </a:rPr>
              <a:t>Premium</a:t>
            </a:r>
            <a:endParaRPr lang="en-US" sz="1000" dirty="0"/>
          </a:p>
        </p:txBody>
      </p:sp>
      <p:sp>
        <p:nvSpPr>
          <p:cNvPr id="13" name="Shape 7"/>
          <p:cNvSpPr/>
          <p:nvPr/>
        </p:nvSpPr>
        <p:spPr>
          <a:xfrm>
            <a:off x="5760720" y="2011680"/>
            <a:ext cx="1097280" cy="182880"/>
          </a:xfrm>
          <a:prstGeom prst="rightArrow">
            <a:avLst/>
          </a:prstGeom>
          <a:solidFill>
            <a:srgbClr val="002B5B"/>
          </a:solidFill>
          <a:ln w="12700">
            <a:solidFill>
              <a:srgbClr val="002B5B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14" name="Text 8"/>
          <p:cNvSpPr/>
          <p:nvPr/>
        </p:nvSpPr>
        <p:spPr>
          <a:xfrm>
            <a:off x="6949440" y="1920240"/>
            <a:ext cx="164592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200" dirty="0">
                <a:solidFill>
                  <a:srgbClr val="002B5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Cash Value</a:t>
            </a:r>
            <a:endParaRPr lang="en-US" sz="1200" dirty="0"/>
          </a:p>
        </p:txBody>
      </p:sp>
      <p:sp>
        <p:nvSpPr>
          <p:cNvPr id="15" name="Shape 9"/>
          <p:cNvSpPr/>
          <p:nvPr/>
        </p:nvSpPr>
        <p:spPr>
          <a:xfrm>
            <a:off x="8229600" y="1828800"/>
            <a:ext cx="914400" cy="457200"/>
          </a:xfrm>
          <a:prstGeom prst="rect">
            <a:avLst/>
          </a:prstGeom>
          <a:solidFill>
            <a:srgbClr val="4A90E2"/>
          </a:solidFill>
          <a:ln w="12700">
            <a:solidFill>
              <a:srgbClr val="4A90E2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16" name="Shape 10"/>
          <p:cNvSpPr/>
          <p:nvPr/>
        </p:nvSpPr>
        <p:spPr>
          <a:xfrm>
            <a:off x="5760720" y="2560320"/>
            <a:ext cx="1097280" cy="182880"/>
          </a:xfrm>
          <a:prstGeom prst="rightArrow">
            <a:avLst/>
          </a:prstGeom>
          <a:solidFill>
            <a:srgbClr val="002B5B"/>
          </a:solidFill>
          <a:ln w="12700">
            <a:solidFill>
              <a:srgbClr val="002B5B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17" name="Text 11"/>
          <p:cNvSpPr/>
          <p:nvPr/>
        </p:nvSpPr>
        <p:spPr>
          <a:xfrm>
            <a:off x="6949440" y="2468880"/>
            <a:ext cx="164592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200" dirty="0">
                <a:solidFill>
                  <a:srgbClr val="002B5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Death Benefit</a:t>
            </a:r>
            <a:endParaRPr lang="en-US" sz="1200" dirty="0"/>
          </a:p>
        </p:txBody>
      </p:sp>
      <p:sp>
        <p:nvSpPr>
          <p:cNvPr id="18" name="Shape 12"/>
          <p:cNvSpPr/>
          <p:nvPr/>
        </p:nvSpPr>
        <p:spPr>
          <a:xfrm>
            <a:off x="8229600" y="2377440"/>
            <a:ext cx="914400" cy="457200"/>
          </a:xfrm>
          <a:prstGeom prst="rect">
            <a:avLst/>
          </a:prstGeom>
          <a:solidFill>
            <a:srgbClr val="4A90E2"/>
          </a:solidFill>
          <a:ln w="12700">
            <a:solidFill>
              <a:srgbClr val="4A90E2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19" name="Text 13"/>
          <p:cNvSpPr/>
          <p:nvPr/>
        </p:nvSpPr>
        <p:spPr>
          <a:xfrm>
            <a:off x="5029200" y="3017520"/>
            <a:ext cx="3657600" cy="6400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000" dirty="0">
                <a:solidFill>
                  <a:srgbClr val="586A84"/>
                </a:solidFill>
              </a:rPr>
              <a:t>Premiums are split between your policy’s cash value and the death benefit.</a:t>
            </a:r>
            <a:endParaRPr lang="en-US" sz="1000" dirty="0"/>
          </a:p>
        </p:txBody>
      </p:sp>
      <p:sp>
        <p:nvSpPr>
          <p:cNvPr id="20" name="Text 14"/>
          <p:cNvSpPr/>
          <p:nvPr/>
        </p:nvSpPr>
        <p:spPr>
          <a:xfrm>
            <a:off x="274320" y="4777740"/>
            <a:ext cx="8595360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600" u="sng" dirty="0">
                <a:solidFill>
                  <a:srgbClr val="002B5B"/>
                </a:solidFill>
                <a:hlinkClick r:id="rId11"/>
              </a:rPr>
              <a:t>[1]</a:t>
            </a:r>
            <a:endParaRPr lang="en-US" sz="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274320"/>
            <a:ext cx="8595360" cy="502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400" dirty="0">
                <a:solidFill>
                  <a:srgbClr val="002B5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Key Components</a:t>
            </a:r>
            <a:endParaRPr lang="en-US" sz="2400" dirty="0"/>
          </a:p>
        </p:txBody>
      </p:sp>
      <p:sp>
        <p:nvSpPr>
          <p:cNvPr id="3" name="Shape 1"/>
          <p:cNvSpPr/>
          <p:nvPr/>
        </p:nvSpPr>
        <p:spPr>
          <a:xfrm>
            <a:off x="457200" y="1463040"/>
            <a:ext cx="4023360" cy="1280160"/>
          </a:xfrm>
          <a:prstGeom prst="roundRect">
            <a:avLst>
              <a:gd name="adj" fmla="val 3571"/>
            </a:avLst>
          </a:prstGeom>
          <a:solidFill>
            <a:srgbClr val="EAF4FA"/>
          </a:solidFill>
          <a:ln w="12700">
            <a:solidFill>
              <a:srgbClr val="EAF4FA"/>
            </a:solidFill>
            <a:prstDash val="solid"/>
          </a:ln>
        </p:spPr>
        <p:txBody>
          <a:bodyPr/>
          <a:lstStyle/>
          <a:p>
            <a:endParaRPr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0080" y="1645920"/>
            <a:ext cx="274320" cy="27432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1005840" y="1645920"/>
            <a:ext cx="329184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400" b="1" dirty="0">
                <a:solidFill>
                  <a:srgbClr val="002B5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Death Benefit</a:t>
            </a:r>
            <a:endParaRPr lang="en-US" sz="1400" dirty="0"/>
          </a:p>
        </p:txBody>
      </p:sp>
      <p:sp>
        <p:nvSpPr>
          <p:cNvPr id="6" name="Text 3"/>
          <p:cNvSpPr/>
          <p:nvPr/>
        </p:nvSpPr>
        <p:spPr>
          <a:xfrm>
            <a:off x="1005840" y="1920240"/>
            <a:ext cx="329184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000" dirty="0">
                <a:solidFill>
                  <a:srgbClr val="586A8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Tax‑free payout to your beneficiaries ensures family protection and wealth transfer.</a:t>
            </a:r>
            <a:endParaRPr lang="en-US" sz="1000" dirty="0"/>
          </a:p>
        </p:txBody>
      </p:sp>
      <p:sp>
        <p:nvSpPr>
          <p:cNvPr id="7" name="Shape 4"/>
          <p:cNvSpPr/>
          <p:nvPr/>
        </p:nvSpPr>
        <p:spPr>
          <a:xfrm>
            <a:off x="4572000" y="1463040"/>
            <a:ext cx="4023360" cy="1280160"/>
          </a:xfrm>
          <a:prstGeom prst="roundRect">
            <a:avLst>
              <a:gd name="adj" fmla="val 3571"/>
            </a:avLst>
          </a:prstGeom>
          <a:solidFill>
            <a:srgbClr val="F2F9F4"/>
          </a:solidFill>
          <a:ln w="12700">
            <a:solidFill>
              <a:srgbClr val="F2F9F4"/>
            </a:solidFill>
            <a:prstDash val="solid"/>
          </a:ln>
        </p:spPr>
        <p:txBody>
          <a:bodyPr/>
          <a:lstStyle/>
          <a:p>
            <a:endParaRPr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754880" y="1645920"/>
            <a:ext cx="274320" cy="274320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120640" y="1645920"/>
            <a:ext cx="329184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400" b="1" dirty="0">
                <a:solidFill>
                  <a:srgbClr val="002B5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Cash Value</a:t>
            </a:r>
            <a:endParaRPr lang="en-US" sz="1400" dirty="0"/>
          </a:p>
        </p:txBody>
      </p:sp>
      <p:sp>
        <p:nvSpPr>
          <p:cNvPr id="10" name="Text 6"/>
          <p:cNvSpPr/>
          <p:nvPr/>
        </p:nvSpPr>
        <p:spPr>
          <a:xfrm>
            <a:off x="5120640" y="1920240"/>
            <a:ext cx="329184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000" dirty="0">
                <a:solidFill>
                  <a:srgbClr val="586A8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Tax‑deferred savings component that grows through investments and can be tapped later.</a:t>
            </a:r>
            <a:endParaRPr lang="en-US" sz="1000" dirty="0"/>
          </a:p>
        </p:txBody>
      </p:sp>
      <p:sp>
        <p:nvSpPr>
          <p:cNvPr id="11" name="Shape 7"/>
          <p:cNvSpPr/>
          <p:nvPr/>
        </p:nvSpPr>
        <p:spPr>
          <a:xfrm>
            <a:off x="457200" y="3017520"/>
            <a:ext cx="4023360" cy="1280160"/>
          </a:xfrm>
          <a:prstGeom prst="roundRect">
            <a:avLst>
              <a:gd name="adj" fmla="val 3571"/>
            </a:avLst>
          </a:prstGeom>
          <a:solidFill>
            <a:srgbClr val="FFF7EA"/>
          </a:solidFill>
          <a:ln w="12700">
            <a:solidFill>
              <a:srgbClr val="FFF7EA"/>
            </a:solidFill>
            <a:prstDash val="solid"/>
          </a:ln>
        </p:spPr>
        <p:txBody>
          <a:bodyPr/>
          <a:lstStyle/>
          <a:p>
            <a:endParaRPr/>
          </a:p>
        </p:txBody>
      </p:sp>
      <p:pic>
        <p:nvPicPr>
          <p:cNvPr id="12" name="Image 2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40080" y="3200400"/>
            <a:ext cx="274320" cy="274320"/>
          </a:xfrm>
          <a:prstGeom prst="rect">
            <a:avLst/>
          </a:prstGeom>
        </p:spPr>
      </p:pic>
      <p:sp>
        <p:nvSpPr>
          <p:cNvPr id="13" name="Text 8"/>
          <p:cNvSpPr/>
          <p:nvPr/>
        </p:nvSpPr>
        <p:spPr>
          <a:xfrm>
            <a:off x="1005840" y="3200400"/>
            <a:ext cx="329184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400" b="1" dirty="0">
                <a:solidFill>
                  <a:srgbClr val="002B5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Tax Benefits</a:t>
            </a:r>
            <a:endParaRPr lang="en-US" sz="1400" dirty="0"/>
          </a:p>
        </p:txBody>
      </p:sp>
      <p:sp>
        <p:nvSpPr>
          <p:cNvPr id="14" name="Text 9"/>
          <p:cNvSpPr/>
          <p:nvPr/>
        </p:nvSpPr>
        <p:spPr>
          <a:xfrm>
            <a:off x="1005840" y="3474720"/>
            <a:ext cx="329184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000" dirty="0">
                <a:solidFill>
                  <a:srgbClr val="586A8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Enjoy tax‑deferred growth and potentially tax‑free distributions via loans.</a:t>
            </a:r>
            <a:endParaRPr lang="en-US" sz="1000" dirty="0"/>
          </a:p>
        </p:txBody>
      </p:sp>
      <p:sp>
        <p:nvSpPr>
          <p:cNvPr id="15" name="Shape 10"/>
          <p:cNvSpPr/>
          <p:nvPr/>
        </p:nvSpPr>
        <p:spPr>
          <a:xfrm>
            <a:off x="4572000" y="3017520"/>
            <a:ext cx="4023360" cy="1280160"/>
          </a:xfrm>
          <a:prstGeom prst="roundRect">
            <a:avLst>
              <a:gd name="adj" fmla="val 3571"/>
            </a:avLst>
          </a:prstGeom>
          <a:solidFill>
            <a:srgbClr val="F7F2FA"/>
          </a:solidFill>
          <a:ln w="12700">
            <a:solidFill>
              <a:srgbClr val="F7F2FA"/>
            </a:solidFill>
            <a:prstDash val="solid"/>
          </a:ln>
        </p:spPr>
        <p:txBody>
          <a:bodyPr/>
          <a:lstStyle/>
          <a:p>
            <a:endParaRPr/>
          </a:p>
        </p:txBody>
      </p:sp>
      <p:pic>
        <p:nvPicPr>
          <p:cNvPr id="16" name="Image 3" descr="preencoded.png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754880" y="3200400"/>
            <a:ext cx="274320" cy="274320"/>
          </a:xfrm>
          <a:prstGeom prst="rect">
            <a:avLst/>
          </a:prstGeom>
        </p:spPr>
      </p:pic>
      <p:sp>
        <p:nvSpPr>
          <p:cNvPr id="17" name="Text 11"/>
          <p:cNvSpPr/>
          <p:nvPr/>
        </p:nvSpPr>
        <p:spPr>
          <a:xfrm>
            <a:off x="5120640" y="3200400"/>
            <a:ext cx="329184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400" b="1" dirty="0">
                <a:solidFill>
                  <a:srgbClr val="002B5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Flexibility</a:t>
            </a:r>
            <a:endParaRPr lang="en-US" sz="1400" dirty="0"/>
          </a:p>
        </p:txBody>
      </p:sp>
      <p:sp>
        <p:nvSpPr>
          <p:cNvPr id="18" name="Text 12"/>
          <p:cNvSpPr/>
          <p:nvPr/>
        </p:nvSpPr>
        <p:spPr>
          <a:xfrm>
            <a:off x="5120640" y="3474720"/>
            <a:ext cx="329184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000" dirty="0">
                <a:solidFill>
                  <a:srgbClr val="586A8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No age restrictions or required minimum distributions – access funds on your own schedule.</a:t>
            </a:r>
            <a:endParaRPr lang="en-US" sz="1000" dirty="0"/>
          </a:p>
        </p:txBody>
      </p:sp>
      <p:sp>
        <p:nvSpPr>
          <p:cNvPr id="19" name="Text 13"/>
          <p:cNvSpPr/>
          <p:nvPr/>
        </p:nvSpPr>
        <p:spPr>
          <a:xfrm>
            <a:off x="274320" y="4777740"/>
            <a:ext cx="8595360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600" u="sng" dirty="0">
                <a:solidFill>
                  <a:srgbClr val="002B5B"/>
                </a:solidFill>
                <a:hlinkClick r:id="rId11"/>
              </a:rPr>
              <a:t>[2]</a:t>
            </a:r>
            <a:r>
              <a:rPr lang="en-US" sz="600" u="sng" dirty="0">
                <a:solidFill>
                  <a:srgbClr val="002B5B"/>
                </a:solidFill>
                <a:hlinkClick r:id="rId12"/>
              </a:rPr>
              <a:t>[3]</a:t>
            </a:r>
            <a:endParaRPr lang="en-US" sz="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274320"/>
            <a:ext cx="8595360" cy="502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400" dirty="0">
                <a:solidFill>
                  <a:srgbClr val="002B5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How It Works</a:t>
            </a:r>
            <a:endParaRPr lang="en-US" sz="2400" dirty="0"/>
          </a:p>
        </p:txBody>
      </p:sp>
      <p:sp>
        <p:nvSpPr>
          <p:cNvPr id="3" name="Shape 1"/>
          <p:cNvSpPr/>
          <p:nvPr/>
        </p:nvSpPr>
        <p:spPr>
          <a:xfrm>
            <a:off x="1051560" y="1856232"/>
            <a:ext cx="1005840" cy="36576"/>
          </a:xfrm>
          <a:prstGeom prst="rect">
            <a:avLst/>
          </a:prstGeom>
          <a:solidFill>
            <a:srgbClr val="002B5B"/>
          </a:solidFill>
          <a:ln w="12700">
            <a:solidFill>
              <a:srgbClr val="002B5B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4" name="Shape 2"/>
          <p:cNvSpPr/>
          <p:nvPr/>
        </p:nvSpPr>
        <p:spPr>
          <a:xfrm>
            <a:off x="457200" y="1645920"/>
            <a:ext cx="457200" cy="457200"/>
          </a:xfrm>
          <a:prstGeom prst="ellipse">
            <a:avLst/>
          </a:prstGeom>
          <a:solidFill>
            <a:srgbClr val="002B5B"/>
          </a:solidFill>
          <a:ln w="12700">
            <a:solidFill>
              <a:srgbClr val="002B5B"/>
            </a:solidFill>
            <a:prstDash val="solid"/>
          </a:ln>
        </p:spPr>
        <p:txBody>
          <a:bodyPr/>
          <a:lstStyle/>
          <a:p>
            <a:endParaRPr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8640" y="1737360"/>
            <a:ext cx="274320" cy="274320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74320" y="2194560"/>
            <a:ext cx="146304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200" b="1" dirty="0">
                <a:solidFill>
                  <a:srgbClr val="002B5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Pay Premiums</a:t>
            </a:r>
            <a:endParaRPr lang="en-US" sz="1200" dirty="0"/>
          </a:p>
        </p:txBody>
      </p:sp>
      <p:sp>
        <p:nvSpPr>
          <p:cNvPr id="7" name="Text 4"/>
          <p:cNvSpPr/>
          <p:nvPr/>
        </p:nvSpPr>
        <p:spPr>
          <a:xfrm>
            <a:off x="274320" y="2468880"/>
            <a:ext cx="146304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800" dirty="0">
                <a:solidFill>
                  <a:srgbClr val="586A8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You make regular premium payments into the policy.</a:t>
            </a:r>
            <a:endParaRPr lang="en-US" sz="800" dirty="0"/>
          </a:p>
        </p:txBody>
      </p:sp>
      <p:sp>
        <p:nvSpPr>
          <p:cNvPr id="8" name="Shape 5"/>
          <p:cNvSpPr/>
          <p:nvPr/>
        </p:nvSpPr>
        <p:spPr>
          <a:xfrm>
            <a:off x="3429000" y="1856232"/>
            <a:ext cx="1005840" cy="36576"/>
          </a:xfrm>
          <a:prstGeom prst="rect">
            <a:avLst/>
          </a:prstGeom>
          <a:solidFill>
            <a:srgbClr val="002B5B"/>
          </a:solidFill>
          <a:ln w="12700">
            <a:solidFill>
              <a:srgbClr val="002B5B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9" name="Shape 6"/>
          <p:cNvSpPr/>
          <p:nvPr/>
        </p:nvSpPr>
        <p:spPr>
          <a:xfrm>
            <a:off x="2834640" y="1645920"/>
            <a:ext cx="457200" cy="457200"/>
          </a:xfrm>
          <a:prstGeom prst="ellipse">
            <a:avLst/>
          </a:prstGeom>
          <a:solidFill>
            <a:srgbClr val="002B5B"/>
          </a:solidFill>
          <a:ln w="12700">
            <a:solidFill>
              <a:srgbClr val="002B5B"/>
            </a:solidFill>
            <a:prstDash val="solid"/>
          </a:ln>
        </p:spPr>
        <p:txBody>
          <a:bodyPr/>
          <a:lstStyle/>
          <a:p>
            <a:endParaRPr/>
          </a:p>
        </p:txBody>
      </p:sp>
      <p:pic>
        <p:nvPicPr>
          <p:cNvPr id="10" name="Image 1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926080" y="1737360"/>
            <a:ext cx="274320" cy="274320"/>
          </a:xfrm>
          <a:prstGeom prst="rect">
            <a:avLst/>
          </a:prstGeom>
        </p:spPr>
      </p:pic>
      <p:sp>
        <p:nvSpPr>
          <p:cNvPr id="11" name="Text 7"/>
          <p:cNvSpPr/>
          <p:nvPr/>
        </p:nvSpPr>
        <p:spPr>
          <a:xfrm>
            <a:off x="2651760" y="2194560"/>
            <a:ext cx="146304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200" b="1" dirty="0">
                <a:solidFill>
                  <a:srgbClr val="002B5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Split Premium</a:t>
            </a:r>
            <a:endParaRPr lang="en-US" sz="1200" dirty="0"/>
          </a:p>
        </p:txBody>
      </p:sp>
      <p:sp>
        <p:nvSpPr>
          <p:cNvPr id="12" name="Text 8"/>
          <p:cNvSpPr/>
          <p:nvPr/>
        </p:nvSpPr>
        <p:spPr>
          <a:xfrm>
            <a:off x="2651760" y="2468880"/>
            <a:ext cx="146304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800" dirty="0">
                <a:solidFill>
                  <a:srgbClr val="586A8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Part of your premium buys insurance; the rest goes into cash value.</a:t>
            </a:r>
            <a:endParaRPr lang="en-US" sz="800" dirty="0"/>
          </a:p>
        </p:txBody>
      </p:sp>
      <p:sp>
        <p:nvSpPr>
          <p:cNvPr id="13" name="Shape 9"/>
          <p:cNvSpPr/>
          <p:nvPr/>
        </p:nvSpPr>
        <p:spPr>
          <a:xfrm>
            <a:off x="5806440" y="1856232"/>
            <a:ext cx="1005840" cy="36576"/>
          </a:xfrm>
          <a:prstGeom prst="rect">
            <a:avLst/>
          </a:prstGeom>
          <a:solidFill>
            <a:srgbClr val="002B5B"/>
          </a:solidFill>
          <a:ln w="12700">
            <a:solidFill>
              <a:srgbClr val="002B5B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14" name="Shape 10"/>
          <p:cNvSpPr/>
          <p:nvPr/>
        </p:nvSpPr>
        <p:spPr>
          <a:xfrm>
            <a:off x="5212080" y="1645920"/>
            <a:ext cx="457200" cy="457200"/>
          </a:xfrm>
          <a:prstGeom prst="ellipse">
            <a:avLst/>
          </a:prstGeom>
          <a:solidFill>
            <a:srgbClr val="002B5B"/>
          </a:solidFill>
          <a:ln w="12700">
            <a:solidFill>
              <a:srgbClr val="002B5B"/>
            </a:solidFill>
            <a:prstDash val="solid"/>
          </a:ln>
        </p:spPr>
        <p:txBody>
          <a:bodyPr/>
          <a:lstStyle/>
          <a:p>
            <a:endParaRPr/>
          </a:p>
        </p:txBody>
      </p:sp>
      <p:pic>
        <p:nvPicPr>
          <p:cNvPr id="15" name="Image 2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303520" y="1737360"/>
            <a:ext cx="274320" cy="274320"/>
          </a:xfrm>
          <a:prstGeom prst="rect">
            <a:avLst/>
          </a:prstGeom>
        </p:spPr>
      </p:pic>
      <p:sp>
        <p:nvSpPr>
          <p:cNvPr id="16" name="Text 11"/>
          <p:cNvSpPr/>
          <p:nvPr/>
        </p:nvSpPr>
        <p:spPr>
          <a:xfrm>
            <a:off x="5029200" y="2194560"/>
            <a:ext cx="146304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200" b="1" dirty="0">
                <a:solidFill>
                  <a:srgbClr val="002B5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Growth Phase</a:t>
            </a:r>
            <a:endParaRPr lang="en-US" sz="1200" dirty="0"/>
          </a:p>
        </p:txBody>
      </p:sp>
      <p:sp>
        <p:nvSpPr>
          <p:cNvPr id="17" name="Text 12"/>
          <p:cNvSpPr/>
          <p:nvPr/>
        </p:nvSpPr>
        <p:spPr>
          <a:xfrm>
            <a:off x="5029200" y="2468880"/>
            <a:ext cx="146304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800" dirty="0">
                <a:solidFill>
                  <a:srgbClr val="586A8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Cash value grows tax‑deferred through your selected investments.</a:t>
            </a:r>
            <a:endParaRPr lang="en-US" sz="800" dirty="0"/>
          </a:p>
        </p:txBody>
      </p:sp>
      <p:sp>
        <p:nvSpPr>
          <p:cNvPr id="18" name="Shape 13"/>
          <p:cNvSpPr/>
          <p:nvPr/>
        </p:nvSpPr>
        <p:spPr>
          <a:xfrm>
            <a:off x="7589520" y="1645920"/>
            <a:ext cx="457200" cy="457200"/>
          </a:xfrm>
          <a:prstGeom prst="ellipse">
            <a:avLst/>
          </a:prstGeom>
          <a:solidFill>
            <a:srgbClr val="002B5B"/>
          </a:solidFill>
          <a:ln w="12700">
            <a:solidFill>
              <a:srgbClr val="002B5B"/>
            </a:solidFill>
            <a:prstDash val="solid"/>
          </a:ln>
        </p:spPr>
        <p:txBody>
          <a:bodyPr/>
          <a:lstStyle/>
          <a:p>
            <a:endParaRPr/>
          </a:p>
        </p:txBody>
      </p:sp>
      <p:pic>
        <p:nvPicPr>
          <p:cNvPr id="19" name="Image 3" descr="preencoded.png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680960" y="1737360"/>
            <a:ext cx="274320" cy="274320"/>
          </a:xfrm>
          <a:prstGeom prst="rect">
            <a:avLst/>
          </a:prstGeom>
        </p:spPr>
      </p:pic>
      <p:sp>
        <p:nvSpPr>
          <p:cNvPr id="20" name="Text 14"/>
          <p:cNvSpPr/>
          <p:nvPr/>
        </p:nvSpPr>
        <p:spPr>
          <a:xfrm>
            <a:off x="7406640" y="2194560"/>
            <a:ext cx="146304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200" b="1" dirty="0">
                <a:solidFill>
                  <a:srgbClr val="002B5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Access Funds</a:t>
            </a:r>
            <a:endParaRPr lang="en-US" sz="1200" dirty="0"/>
          </a:p>
        </p:txBody>
      </p:sp>
      <p:sp>
        <p:nvSpPr>
          <p:cNvPr id="21" name="Text 15"/>
          <p:cNvSpPr/>
          <p:nvPr/>
        </p:nvSpPr>
        <p:spPr>
          <a:xfrm>
            <a:off x="7406640" y="2468880"/>
            <a:ext cx="146304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800" dirty="0">
                <a:solidFill>
                  <a:srgbClr val="586A8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Access the cash value via tax‑free loans in retirement.</a:t>
            </a:r>
            <a:endParaRPr lang="en-US" sz="800" dirty="0"/>
          </a:p>
        </p:txBody>
      </p:sp>
      <p:graphicFrame>
        <p:nvGraphicFramePr>
          <p:cNvPr id="22" name="Table 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457200" y="3291840"/>
          <a:ext cx="8229600" cy="1246632"/>
        </p:xfrm>
        <a:graphic>
          <a:graphicData uri="http://schemas.openxmlformats.org/drawingml/2006/table">
            <a:tbl>
              <a:tblPr/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6032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800" b="1" dirty="0">
                          <a:solidFill>
                            <a:srgbClr val="FFFFFF"/>
                          </a:solidFill>
                        </a:rPr>
                        <a:t>Policy Type</a:t>
                      </a:r>
                      <a:endParaRPr lang="en-US" sz="800" dirty="0"/>
                    </a:p>
                  </a:txBody>
                  <a:tcPr anchor="ctr">
                    <a:lnL w="635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B5B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800" b="1" dirty="0">
                          <a:solidFill>
                            <a:srgbClr val="FFFFFF"/>
                          </a:solidFill>
                        </a:rPr>
                        <a:t>Growth Mechanism</a:t>
                      </a:r>
                      <a:endParaRPr lang="en-US" sz="800" dirty="0"/>
                    </a:p>
                  </a:txBody>
                  <a:tcPr anchor="ctr">
                    <a:lnL w="635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B5B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800" b="1" dirty="0">
                          <a:solidFill>
                            <a:srgbClr val="FFFFFF"/>
                          </a:solidFill>
                        </a:rPr>
                        <a:t>Risk &amp; Return</a:t>
                      </a:r>
                      <a:endParaRPr lang="en-US" sz="800" dirty="0"/>
                    </a:p>
                  </a:txBody>
                  <a:tcPr anchor="ctr">
                    <a:lnL w="635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B5B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800" b="1" dirty="0">
                          <a:solidFill>
                            <a:srgbClr val="FFFFFF"/>
                          </a:solidFill>
                        </a:rPr>
                        <a:t>Guarantees</a:t>
                      </a:r>
                      <a:endParaRPr lang="en-US" sz="800" dirty="0"/>
                    </a:p>
                  </a:txBody>
                  <a:tcPr anchor="ctr">
                    <a:lnL w="635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B5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800" dirty="0">
                          <a:solidFill>
                            <a:srgbClr val="586A84"/>
                          </a:solidFill>
                        </a:rPr>
                        <a:t>Indexed UL</a:t>
                      </a:r>
                      <a:endParaRPr lang="en-US" sz="800" dirty="0"/>
                    </a:p>
                  </a:txBody>
                  <a:tcPr anchor="ctr">
                    <a:lnL w="635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800" dirty="0">
                          <a:solidFill>
                            <a:srgbClr val="586A84"/>
                          </a:solidFill>
                        </a:rPr>
                        <a:t>Linked to market indices with downside protection</a:t>
                      </a:r>
                      <a:endParaRPr lang="en-US" sz="800" dirty="0"/>
                    </a:p>
                  </a:txBody>
                  <a:tcPr anchor="ctr">
                    <a:lnL w="635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800" dirty="0">
                          <a:solidFill>
                            <a:srgbClr val="586A84"/>
                          </a:solidFill>
                        </a:rPr>
                        <a:t>Moderate risk; capped upside</a:t>
                      </a:r>
                      <a:endParaRPr lang="en-US" sz="800" dirty="0"/>
                    </a:p>
                  </a:txBody>
                  <a:tcPr anchor="ctr">
                    <a:lnL w="635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800" dirty="0">
                          <a:solidFill>
                            <a:srgbClr val="586A84"/>
                          </a:solidFill>
                        </a:rPr>
                        <a:t>Principal protected</a:t>
                      </a:r>
                      <a:endParaRPr lang="en-US" sz="800" dirty="0"/>
                    </a:p>
                  </a:txBody>
                  <a:tcPr anchor="ctr">
                    <a:lnL w="635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800" dirty="0">
                          <a:solidFill>
                            <a:srgbClr val="586A84"/>
                          </a:solidFill>
                        </a:rPr>
                        <a:t>Variable UL</a:t>
                      </a:r>
                      <a:endParaRPr lang="en-US" sz="800" dirty="0"/>
                    </a:p>
                  </a:txBody>
                  <a:tcPr anchor="ctr">
                    <a:lnL w="635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800" dirty="0">
                          <a:solidFill>
                            <a:srgbClr val="586A84"/>
                          </a:solidFill>
                        </a:rPr>
                        <a:t>Invests in subaccounts similar to mutual funds</a:t>
                      </a:r>
                      <a:endParaRPr lang="en-US" sz="800" dirty="0"/>
                    </a:p>
                  </a:txBody>
                  <a:tcPr anchor="ctr">
                    <a:lnL w="635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800" dirty="0">
                          <a:solidFill>
                            <a:srgbClr val="586A84"/>
                          </a:solidFill>
                        </a:rPr>
                        <a:t>Higher risk and reward</a:t>
                      </a:r>
                      <a:endParaRPr lang="en-US" sz="800" dirty="0"/>
                    </a:p>
                  </a:txBody>
                  <a:tcPr anchor="ctr">
                    <a:lnL w="635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800" dirty="0">
                          <a:solidFill>
                            <a:srgbClr val="586A84"/>
                          </a:solidFill>
                        </a:rPr>
                        <a:t>No guarantees</a:t>
                      </a:r>
                      <a:endParaRPr lang="en-US" sz="800" dirty="0"/>
                    </a:p>
                  </a:txBody>
                  <a:tcPr anchor="ctr">
                    <a:lnL w="635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800" dirty="0">
                          <a:solidFill>
                            <a:srgbClr val="586A84"/>
                          </a:solidFill>
                        </a:rPr>
                        <a:t>Whole Life</a:t>
                      </a:r>
                      <a:endParaRPr lang="en-US" sz="800" dirty="0"/>
                    </a:p>
                  </a:txBody>
                  <a:tcPr anchor="ctr">
                    <a:lnL w="635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800" dirty="0">
                          <a:solidFill>
                            <a:srgbClr val="586A84"/>
                          </a:solidFill>
                        </a:rPr>
                        <a:t>Fixed returns determined by the insurer</a:t>
                      </a:r>
                      <a:endParaRPr lang="en-US" sz="800" dirty="0"/>
                    </a:p>
                  </a:txBody>
                  <a:tcPr anchor="ctr">
                    <a:lnL w="635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800" dirty="0">
                          <a:solidFill>
                            <a:srgbClr val="586A84"/>
                          </a:solidFill>
                        </a:rPr>
                        <a:t>Low risk and steady growth</a:t>
                      </a:r>
                      <a:endParaRPr lang="en-US" sz="800" dirty="0"/>
                    </a:p>
                  </a:txBody>
                  <a:tcPr anchor="ctr">
                    <a:lnL w="635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800" dirty="0">
                          <a:solidFill>
                            <a:srgbClr val="586A84"/>
                          </a:solidFill>
                        </a:rPr>
                        <a:t>Guaranteed cash value</a:t>
                      </a:r>
                      <a:endParaRPr lang="en-US" sz="800" dirty="0"/>
                    </a:p>
                  </a:txBody>
                  <a:tcPr anchor="ctr">
                    <a:lnL w="635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3" name="Text 16"/>
          <p:cNvSpPr/>
          <p:nvPr/>
        </p:nvSpPr>
        <p:spPr>
          <a:xfrm>
            <a:off x="274320" y="4777740"/>
            <a:ext cx="8595360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600" u="sng" dirty="0">
                <a:solidFill>
                  <a:srgbClr val="002B5B"/>
                </a:solidFill>
                <a:hlinkClick r:id="rId11"/>
              </a:rPr>
              <a:t>[4]</a:t>
            </a:r>
            <a:r>
              <a:rPr lang="en-US" sz="600" u="sng" dirty="0">
                <a:solidFill>
                  <a:srgbClr val="002B5B"/>
                </a:solidFill>
                <a:hlinkClick r:id="rId12"/>
              </a:rPr>
              <a:t>[5]</a:t>
            </a:r>
            <a:endParaRPr lang="en-US" sz="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274320"/>
            <a:ext cx="8595360" cy="502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400" dirty="0">
                <a:solidFill>
                  <a:srgbClr val="002B5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Tax Advantages</a:t>
            </a:r>
            <a:endParaRPr lang="en-US" sz="2400" dirty="0"/>
          </a:p>
        </p:txBody>
      </p:sp>
      <p:graphicFrame>
        <p:nvGraphicFramePr>
          <p:cNvPr id="7" name="Table 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457200" y="1463040"/>
          <a:ext cx="4572000" cy="2971800"/>
        </p:xfrm>
        <a:graphic>
          <a:graphicData uri="http://schemas.openxmlformats.org/drawingml/2006/table">
            <a:tbl>
              <a:tblPr/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1480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800" b="1" dirty="0">
                          <a:solidFill>
                            <a:srgbClr val="FFFFFF"/>
                          </a:solidFill>
                        </a:rPr>
                        <a:t>Feature</a:t>
                      </a:r>
                      <a:endParaRPr lang="en-US" sz="800" dirty="0"/>
                    </a:p>
                  </a:txBody>
                  <a:tcPr anchor="ctr">
                    <a:lnL w="635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B5B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800" b="1" dirty="0">
                          <a:solidFill>
                            <a:srgbClr val="FFFFFF"/>
                          </a:solidFill>
                        </a:rPr>
                        <a:t>LIRP</a:t>
                      </a:r>
                      <a:endParaRPr lang="en-US" sz="800" dirty="0"/>
                    </a:p>
                  </a:txBody>
                  <a:tcPr anchor="ctr">
                    <a:lnL w="635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B5B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800" b="1" dirty="0">
                          <a:solidFill>
                            <a:srgbClr val="FFFFFF"/>
                          </a:solidFill>
                        </a:rPr>
                        <a:t>401(k)/IRA</a:t>
                      </a:r>
                      <a:endParaRPr lang="en-US" sz="800" dirty="0"/>
                    </a:p>
                  </a:txBody>
                  <a:tcPr anchor="ctr">
                    <a:lnL w="635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B5B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800" b="1" dirty="0">
                          <a:solidFill>
                            <a:srgbClr val="FFFFFF"/>
                          </a:solidFill>
                        </a:rPr>
                        <a:t>Roth IRA</a:t>
                      </a:r>
                      <a:endParaRPr lang="en-US" sz="800" dirty="0"/>
                    </a:p>
                  </a:txBody>
                  <a:tcPr anchor="ctr">
                    <a:lnL w="635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B5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800" dirty="0">
                          <a:solidFill>
                            <a:srgbClr val="586A84"/>
                          </a:solidFill>
                        </a:rPr>
                        <a:t>Contribution Limit</a:t>
                      </a:r>
                      <a:endParaRPr lang="en-US" sz="800" dirty="0"/>
                    </a:p>
                  </a:txBody>
                  <a:tcPr anchor="ctr">
                    <a:lnL w="635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800" dirty="0">
                          <a:solidFill>
                            <a:srgbClr val="586A84"/>
                          </a:solidFill>
                        </a:rPr>
                        <a:t>No limit</a:t>
                      </a:r>
                      <a:endParaRPr lang="en-US" sz="800" dirty="0"/>
                    </a:p>
                  </a:txBody>
                  <a:tcPr anchor="ctr">
                    <a:lnL w="635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800" dirty="0">
                          <a:solidFill>
                            <a:srgbClr val="586A84"/>
                          </a:solidFill>
                        </a:rPr>
                        <a:t>$23,500/$7,000</a:t>
                      </a:r>
                      <a:endParaRPr lang="en-US" sz="800" dirty="0"/>
                    </a:p>
                  </a:txBody>
                  <a:tcPr anchor="ctr">
                    <a:lnL w="635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800" dirty="0">
                          <a:solidFill>
                            <a:srgbClr val="586A84"/>
                          </a:solidFill>
                        </a:rPr>
                        <a:t>$7,000</a:t>
                      </a:r>
                      <a:endParaRPr lang="en-US" sz="800" dirty="0"/>
                    </a:p>
                  </a:txBody>
                  <a:tcPr anchor="ctr">
                    <a:lnL w="635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800" dirty="0">
                          <a:solidFill>
                            <a:srgbClr val="586A84"/>
                          </a:solidFill>
                        </a:rPr>
                        <a:t>Growth</a:t>
                      </a:r>
                      <a:endParaRPr lang="en-US" sz="800" dirty="0"/>
                    </a:p>
                  </a:txBody>
                  <a:tcPr anchor="ctr">
                    <a:lnL w="635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800" dirty="0">
                          <a:solidFill>
                            <a:srgbClr val="586A84"/>
                          </a:solidFill>
                        </a:rPr>
                        <a:t>Tax‑deferred</a:t>
                      </a:r>
                      <a:endParaRPr lang="en-US" sz="800" dirty="0"/>
                    </a:p>
                  </a:txBody>
                  <a:tcPr anchor="ctr">
                    <a:lnL w="635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800" dirty="0">
                          <a:solidFill>
                            <a:srgbClr val="586A84"/>
                          </a:solidFill>
                        </a:rPr>
                        <a:t>Tax‑deferred</a:t>
                      </a:r>
                      <a:endParaRPr lang="en-US" sz="800" dirty="0"/>
                    </a:p>
                  </a:txBody>
                  <a:tcPr anchor="ctr">
                    <a:lnL w="635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800" dirty="0">
                          <a:solidFill>
                            <a:srgbClr val="586A84"/>
                          </a:solidFill>
                        </a:rPr>
                        <a:t>Tax‑free</a:t>
                      </a:r>
                      <a:endParaRPr lang="en-US" sz="800" dirty="0"/>
                    </a:p>
                  </a:txBody>
                  <a:tcPr anchor="ctr">
                    <a:lnL w="635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800" dirty="0">
                          <a:solidFill>
                            <a:srgbClr val="586A84"/>
                          </a:solidFill>
                        </a:rPr>
                        <a:t>Access in Retirement</a:t>
                      </a:r>
                      <a:endParaRPr lang="en-US" sz="800" dirty="0"/>
                    </a:p>
                  </a:txBody>
                  <a:tcPr anchor="ctr">
                    <a:lnL w="635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800" dirty="0">
                          <a:solidFill>
                            <a:srgbClr val="586A84"/>
                          </a:solidFill>
                        </a:rPr>
                        <a:t>Tax‑free loans</a:t>
                      </a:r>
                      <a:endParaRPr lang="en-US" sz="800" dirty="0"/>
                    </a:p>
                  </a:txBody>
                  <a:tcPr anchor="ctr">
                    <a:lnL w="635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800" dirty="0">
                          <a:solidFill>
                            <a:srgbClr val="586A84"/>
                          </a:solidFill>
                        </a:rPr>
                        <a:t>Taxable withdrawals</a:t>
                      </a:r>
                      <a:endParaRPr lang="en-US" sz="800" dirty="0"/>
                    </a:p>
                  </a:txBody>
                  <a:tcPr anchor="ctr">
                    <a:lnL w="635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800" dirty="0">
                          <a:solidFill>
                            <a:srgbClr val="586A84"/>
                          </a:solidFill>
                        </a:rPr>
                        <a:t>Tax‑free (5+ yrs)</a:t>
                      </a:r>
                      <a:endParaRPr lang="en-US" sz="800" dirty="0"/>
                    </a:p>
                  </a:txBody>
                  <a:tcPr anchor="ctr">
                    <a:lnL w="635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800" dirty="0">
                          <a:solidFill>
                            <a:srgbClr val="586A84"/>
                          </a:solidFill>
                        </a:rPr>
                        <a:t>Age Restrictions</a:t>
                      </a:r>
                      <a:endParaRPr lang="en-US" sz="800" dirty="0"/>
                    </a:p>
                  </a:txBody>
                  <a:tcPr anchor="ctr">
                    <a:lnL w="635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800" dirty="0">
                          <a:solidFill>
                            <a:srgbClr val="586A84"/>
                          </a:solidFill>
                        </a:rPr>
                        <a:t>None</a:t>
                      </a:r>
                      <a:endParaRPr lang="en-US" sz="800" dirty="0"/>
                    </a:p>
                  </a:txBody>
                  <a:tcPr anchor="ctr">
                    <a:lnL w="635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800" dirty="0">
                          <a:solidFill>
                            <a:srgbClr val="586A84"/>
                          </a:solidFill>
                        </a:rPr>
                        <a:t>&lt;59½ Penalty</a:t>
                      </a:r>
                      <a:endParaRPr lang="en-US" sz="800" dirty="0"/>
                    </a:p>
                  </a:txBody>
                  <a:tcPr anchor="ctr">
                    <a:lnL w="635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800" dirty="0">
                          <a:solidFill>
                            <a:srgbClr val="586A84"/>
                          </a:solidFill>
                        </a:rPr>
                        <a:t>&lt;59½ Penalty</a:t>
                      </a:r>
                      <a:endParaRPr lang="en-US" sz="800" dirty="0"/>
                    </a:p>
                  </a:txBody>
                  <a:tcPr anchor="ctr">
                    <a:lnL w="635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800" dirty="0">
                          <a:solidFill>
                            <a:srgbClr val="586A84"/>
                          </a:solidFill>
                        </a:rPr>
                        <a:t>Required Distributions</a:t>
                      </a:r>
                      <a:endParaRPr lang="en-US" sz="800" dirty="0"/>
                    </a:p>
                  </a:txBody>
                  <a:tcPr anchor="ctr">
                    <a:lnL w="635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800" dirty="0">
                          <a:solidFill>
                            <a:srgbClr val="586A84"/>
                          </a:solidFill>
                        </a:rPr>
                        <a:t>None</a:t>
                      </a:r>
                      <a:endParaRPr lang="en-US" sz="800" dirty="0"/>
                    </a:p>
                  </a:txBody>
                  <a:tcPr anchor="ctr">
                    <a:lnL w="635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800" dirty="0">
                          <a:solidFill>
                            <a:srgbClr val="586A84"/>
                          </a:solidFill>
                        </a:rPr>
                        <a:t>Required at 73</a:t>
                      </a:r>
                      <a:endParaRPr lang="en-US" sz="800" dirty="0"/>
                    </a:p>
                  </a:txBody>
                  <a:tcPr anchor="ctr">
                    <a:lnL w="635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800" dirty="0">
                          <a:solidFill>
                            <a:srgbClr val="586A84"/>
                          </a:solidFill>
                        </a:rPr>
                        <a:t>None</a:t>
                      </a:r>
                      <a:endParaRPr lang="en-US" sz="800" dirty="0"/>
                    </a:p>
                  </a:txBody>
                  <a:tcPr anchor="ctr">
                    <a:lnL w="635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800" dirty="0">
                          <a:solidFill>
                            <a:srgbClr val="586A84"/>
                          </a:solidFill>
                        </a:rPr>
                        <a:t>Early Access</a:t>
                      </a:r>
                      <a:endParaRPr lang="en-US" sz="800" dirty="0"/>
                    </a:p>
                  </a:txBody>
                  <a:tcPr anchor="ctr">
                    <a:lnL w="635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800" dirty="0">
                          <a:solidFill>
                            <a:srgbClr val="586A84"/>
                          </a:solidFill>
                        </a:rPr>
                        <a:t>Loans available</a:t>
                      </a:r>
                      <a:endParaRPr lang="en-US" sz="800" dirty="0"/>
                    </a:p>
                  </a:txBody>
                  <a:tcPr anchor="ctr">
                    <a:lnL w="635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800" dirty="0">
                          <a:solidFill>
                            <a:srgbClr val="586A84"/>
                          </a:solidFill>
                        </a:rPr>
                        <a:t>Limited</a:t>
                      </a:r>
                      <a:endParaRPr lang="en-US" sz="800" dirty="0"/>
                    </a:p>
                  </a:txBody>
                  <a:tcPr anchor="ctr">
                    <a:lnL w="635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800" dirty="0">
                          <a:solidFill>
                            <a:srgbClr val="586A84"/>
                          </a:solidFill>
                        </a:rPr>
                        <a:t>Contrib. only</a:t>
                      </a:r>
                      <a:endParaRPr lang="en-US" sz="800" dirty="0"/>
                    </a:p>
                  </a:txBody>
                  <a:tcPr anchor="ctr">
                    <a:lnL w="635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800" dirty="0">
                          <a:solidFill>
                            <a:srgbClr val="586A84"/>
                          </a:solidFill>
                        </a:rPr>
                        <a:t>Death Benefit</a:t>
                      </a:r>
                      <a:endParaRPr lang="en-US" sz="800" dirty="0"/>
                    </a:p>
                  </a:txBody>
                  <a:tcPr anchor="ctr">
                    <a:lnL w="635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800" dirty="0">
                          <a:solidFill>
                            <a:srgbClr val="586A84"/>
                          </a:solidFill>
                        </a:rPr>
                        <a:t>✔ Tax‑free</a:t>
                      </a:r>
                      <a:endParaRPr lang="en-US" sz="800" dirty="0"/>
                    </a:p>
                  </a:txBody>
                  <a:tcPr anchor="ctr">
                    <a:lnL w="635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800" dirty="0">
                          <a:solidFill>
                            <a:srgbClr val="586A84"/>
                          </a:solidFill>
                        </a:rPr>
                        <a:t>✘</a:t>
                      </a:r>
                      <a:endParaRPr lang="en-US" sz="800" dirty="0"/>
                    </a:p>
                  </a:txBody>
                  <a:tcPr anchor="ctr">
                    <a:lnL w="635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800" dirty="0">
                          <a:solidFill>
                            <a:srgbClr val="586A84"/>
                          </a:solidFill>
                        </a:rPr>
                        <a:t>✘</a:t>
                      </a:r>
                      <a:endParaRPr lang="en-US" sz="800" dirty="0"/>
                    </a:p>
                  </a:txBody>
                  <a:tcPr anchor="ctr">
                    <a:lnL w="635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3D3D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4" name="Chart 0"/>
          <p:cNvGraphicFramePr/>
          <p:nvPr/>
        </p:nvGraphicFramePr>
        <p:xfrm>
          <a:off x="5120640" y="1645920"/>
          <a:ext cx="3657600" cy="16459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 1"/>
          <p:cNvSpPr/>
          <p:nvPr/>
        </p:nvSpPr>
        <p:spPr>
          <a:xfrm>
            <a:off x="5120640" y="3383280"/>
            <a:ext cx="3657600" cy="10972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000" b="1" dirty="0">
                <a:solidFill>
                  <a:srgbClr val="586A84"/>
                </a:solidFill>
              </a:rPr>
              <a:t>LIRPs have no government contribution limits, allowing you to invest more after‑tax dollars.</a:t>
            </a:r>
            <a:endParaRPr lang="en-US" sz="1000" dirty="0"/>
          </a:p>
          <a:p>
            <a:pPr marL="0" indent="0">
              <a:buNone/>
            </a:pPr>
            <a:r>
              <a:rPr lang="en-US" sz="800" dirty="0">
                <a:solidFill>
                  <a:srgbClr val="586A84"/>
                </a:solidFill>
              </a:rPr>
              <a:t>Traditional accounts are capped annually, reducing high earners’ ability to build additional tax‑deferred savings.</a:t>
            </a:r>
            <a:endParaRPr lang="en-US" sz="1000" dirty="0"/>
          </a:p>
        </p:txBody>
      </p:sp>
      <p:sp>
        <p:nvSpPr>
          <p:cNvPr id="6" name="Text 2"/>
          <p:cNvSpPr/>
          <p:nvPr/>
        </p:nvSpPr>
        <p:spPr>
          <a:xfrm>
            <a:off x="274320" y="4777740"/>
            <a:ext cx="8595360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600" u="sng" dirty="0">
                <a:solidFill>
                  <a:srgbClr val="002B5B"/>
                </a:solidFill>
                <a:hlinkClick r:id="rId4"/>
              </a:rPr>
              <a:t>[6]</a:t>
            </a:r>
            <a:r>
              <a:rPr lang="en-US" sz="600" u="sng" dirty="0">
                <a:solidFill>
                  <a:srgbClr val="002B5B"/>
                </a:solidFill>
                <a:hlinkClick r:id="rId5"/>
              </a:rPr>
              <a:t>[7]</a:t>
            </a:r>
            <a:endParaRPr lang="en-US" sz="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274320"/>
            <a:ext cx="8595360" cy="502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400" dirty="0">
                <a:solidFill>
                  <a:srgbClr val="002B5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Real‑World Example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463040"/>
            <a:ext cx="4114800" cy="20116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600" b="1" dirty="0">
                <a:solidFill>
                  <a:srgbClr val="002B5B"/>
                </a:solidFill>
              </a:rPr>
              <a:t>Jim’s LIRP Strategy</a:t>
            </a:r>
            <a:endParaRPr lang="en-US" sz="1600" dirty="0"/>
          </a:p>
          <a:p>
            <a:pPr marL="0" indent="0">
              <a:buNone/>
            </a:pPr>
            <a:r>
              <a:rPr lang="en-US" sz="1000" dirty="0">
                <a:solidFill>
                  <a:srgbClr val="586A84"/>
                </a:solidFill>
              </a:rPr>
              <a:t>Starting Age: 40 years</a:t>
            </a: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000" dirty="0">
                <a:solidFill>
                  <a:srgbClr val="586A84"/>
                </a:solidFill>
              </a:rPr>
              <a:t>Annual Premium: $24,000 for 15 years</a:t>
            </a: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000" dirty="0">
                <a:solidFill>
                  <a:srgbClr val="586A84"/>
                </a:solidFill>
              </a:rPr>
              <a:t>Total Premiums Paid: $360,000</a:t>
            </a: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000" dirty="0">
                <a:solidFill>
                  <a:srgbClr val="586A84"/>
                </a:solidFill>
              </a:rPr>
              <a:t>Policy Type: Indexed UL</a:t>
            </a: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000" dirty="0">
                <a:solidFill>
                  <a:srgbClr val="586A84"/>
                </a:solidFill>
              </a:rPr>
              <a:t>Cash value grows until retirement at 67</a:t>
            </a: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000" dirty="0">
                <a:solidFill>
                  <a:srgbClr val="586A84"/>
                </a:solidFill>
              </a:rPr>
              <a:t>Receives tax‑free income for 23 years</a:t>
            </a:r>
            <a:endParaRPr lang="en-US" sz="1600" dirty="0"/>
          </a:p>
        </p:txBody>
      </p:sp>
      <p:graphicFrame>
        <p:nvGraphicFramePr>
          <p:cNvPr id="4" name="Chart 0"/>
          <p:cNvGraphicFramePr/>
          <p:nvPr/>
        </p:nvGraphicFramePr>
        <p:xfrm>
          <a:off x="5029200" y="1828800"/>
          <a:ext cx="3931920" cy="1828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 2"/>
          <p:cNvSpPr/>
          <p:nvPr/>
        </p:nvSpPr>
        <p:spPr>
          <a:xfrm>
            <a:off x="5029200" y="3931920"/>
            <a:ext cx="3931920" cy="6400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200" b="1" dirty="0">
                <a:solidFill>
                  <a:srgbClr val="007A3E"/>
                </a:solidFill>
              </a:rPr>
              <a:t>Return: 860% of premiums</a:t>
            </a:r>
            <a:endParaRPr lang="en-US" sz="1200" dirty="0"/>
          </a:p>
          <a:p>
            <a:pPr marL="0" indent="0">
              <a:buNone/>
            </a:pPr>
            <a:r>
              <a:rPr lang="en-US" sz="900" dirty="0">
                <a:solidFill>
                  <a:srgbClr val="586A84"/>
                </a:solidFill>
              </a:rPr>
              <a:t>Death benefit remains for heirs</a:t>
            </a:r>
            <a:endParaRPr lang="en-US" sz="1200" dirty="0"/>
          </a:p>
        </p:txBody>
      </p:sp>
      <p:sp>
        <p:nvSpPr>
          <p:cNvPr id="6" name="Text 3"/>
          <p:cNvSpPr/>
          <p:nvPr/>
        </p:nvSpPr>
        <p:spPr>
          <a:xfrm>
            <a:off x="274320" y="4777740"/>
            <a:ext cx="8595360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600" u="sng" dirty="0">
                <a:solidFill>
                  <a:srgbClr val="002B5B"/>
                </a:solidFill>
                <a:hlinkClick r:id="rId4"/>
              </a:rPr>
              <a:t>[8]</a:t>
            </a:r>
            <a:endParaRPr lang="en-US" sz="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274320"/>
            <a:ext cx="8595360" cy="502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400" dirty="0">
                <a:solidFill>
                  <a:srgbClr val="002B5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Pros &amp; Considerations</a:t>
            </a:r>
            <a:endParaRPr lang="en-US" sz="2400" dirty="0"/>
          </a:p>
        </p:txBody>
      </p:sp>
      <p:sp>
        <p:nvSpPr>
          <p:cNvPr id="3" name="Shape 1"/>
          <p:cNvSpPr/>
          <p:nvPr/>
        </p:nvSpPr>
        <p:spPr>
          <a:xfrm>
            <a:off x="457200" y="1463040"/>
            <a:ext cx="4023360" cy="3200400"/>
          </a:xfrm>
          <a:prstGeom prst="rect">
            <a:avLst/>
          </a:prstGeom>
          <a:solidFill>
            <a:srgbClr val="F2F9F4"/>
          </a:solidFill>
          <a:ln w="12700">
            <a:solidFill>
              <a:srgbClr val="F2F9F4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4" name="Shape 2"/>
          <p:cNvSpPr/>
          <p:nvPr/>
        </p:nvSpPr>
        <p:spPr>
          <a:xfrm>
            <a:off x="4663440" y="1463040"/>
            <a:ext cx="4023360" cy="3200400"/>
          </a:xfrm>
          <a:prstGeom prst="rect">
            <a:avLst/>
          </a:prstGeom>
          <a:solidFill>
            <a:srgbClr val="FFF4F2"/>
          </a:solidFill>
          <a:ln w="12700">
            <a:solidFill>
              <a:srgbClr val="FFF4F2"/>
            </a:solidFill>
            <a:prstDash val="solid"/>
          </a:ln>
        </p:spPr>
        <p:txBody>
          <a:bodyPr/>
          <a:lstStyle/>
          <a:p>
            <a:endParaRPr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8640" y="1554480"/>
            <a:ext cx="274320" cy="274320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868680" y="1554480"/>
            <a:ext cx="356616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400" b="1" dirty="0">
                <a:solidFill>
                  <a:srgbClr val="007A3E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Advantages</a:t>
            </a:r>
            <a:endParaRPr lang="en-US" sz="1400" dirty="0"/>
          </a:p>
        </p:txBody>
      </p:sp>
      <p:pic>
        <p:nvPicPr>
          <p:cNvPr id="7" name="Image 1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754880" y="1554480"/>
            <a:ext cx="274320" cy="274320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5074920" y="1554480"/>
            <a:ext cx="356616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400" b="1" dirty="0">
                <a:solidFill>
                  <a:srgbClr val="C2662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Considerations</a:t>
            </a:r>
            <a:endParaRPr lang="en-US" sz="140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8640" y="1920240"/>
            <a:ext cx="182880" cy="182880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822960" y="1920240"/>
            <a:ext cx="3566160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900" dirty="0">
                <a:solidFill>
                  <a:srgbClr val="586A8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Tax‑free retirement income potential</a:t>
            </a:r>
            <a:endParaRPr lang="en-US" sz="900" dirty="0"/>
          </a:p>
        </p:txBody>
      </p:sp>
      <p:pic>
        <p:nvPicPr>
          <p:cNvPr id="11" name="Image 3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8640" y="2240280"/>
            <a:ext cx="182880" cy="182880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822960" y="2240280"/>
            <a:ext cx="3566160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900" dirty="0">
                <a:solidFill>
                  <a:srgbClr val="586A8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No contribution limits or age restrictions</a:t>
            </a:r>
            <a:endParaRPr lang="en-US" sz="900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8640" y="2560320"/>
            <a:ext cx="182880" cy="182880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822960" y="2560320"/>
            <a:ext cx="3566160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900" dirty="0">
                <a:solidFill>
                  <a:srgbClr val="586A8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Includes a death benefit for heirs</a:t>
            </a:r>
            <a:endParaRPr lang="en-US" sz="900" dirty="0"/>
          </a:p>
        </p:txBody>
      </p:sp>
      <p:pic>
        <p:nvPicPr>
          <p:cNvPr id="15" name="Image 5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8640" y="2880360"/>
            <a:ext cx="182880" cy="182880"/>
          </a:xfrm>
          <a:prstGeom prst="rect">
            <a:avLst/>
          </a:prstGeom>
        </p:spPr>
      </p:pic>
      <p:sp>
        <p:nvSpPr>
          <p:cNvPr id="16" name="Text 8"/>
          <p:cNvSpPr/>
          <p:nvPr/>
        </p:nvSpPr>
        <p:spPr>
          <a:xfrm>
            <a:off x="822960" y="2880360"/>
            <a:ext cx="3566160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900" dirty="0">
                <a:solidFill>
                  <a:srgbClr val="586A8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Asset protection and downside protection (IUL)</a:t>
            </a:r>
            <a:endParaRPr lang="en-US" sz="900" dirty="0"/>
          </a:p>
        </p:txBody>
      </p:sp>
      <p:pic>
        <p:nvPicPr>
          <p:cNvPr id="17" name="Image 6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8640" y="3200400"/>
            <a:ext cx="182880" cy="182880"/>
          </a:xfrm>
          <a:prstGeom prst="rect">
            <a:avLst/>
          </a:prstGeom>
        </p:spPr>
      </p:pic>
      <p:sp>
        <p:nvSpPr>
          <p:cNvPr id="18" name="Text 9"/>
          <p:cNvSpPr/>
          <p:nvPr/>
        </p:nvSpPr>
        <p:spPr>
          <a:xfrm>
            <a:off x="822960" y="3200400"/>
            <a:ext cx="3566160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900" dirty="0">
                <a:solidFill>
                  <a:srgbClr val="586A8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Flexible premiums and tax diversification</a:t>
            </a:r>
            <a:endParaRPr lang="en-US" sz="900" dirty="0"/>
          </a:p>
        </p:txBody>
      </p:sp>
      <p:pic>
        <p:nvPicPr>
          <p:cNvPr id="19" name="Image 7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754880" y="1920240"/>
            <a:ext cx="182880" cy="182880"/>
          </a:xfrm>
          <a:prstGeom prst="rect">
            <a:avLst/>
          </a:prstGeom>
        </p:spPr>
      </p:pic>
      <p:sp>
        <p:nvSpPr>
          <p:cNvPr id="20" name="Text 10"/>
          <p:cNvSpPr/>
          <p:nvPr/>
        </p:nvSpPr>
        <p:spPr>
          <a:xfrm>
            <a:off x="5074920" y="1920240"/>
            <a:ext cx="3566160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900" dirty="0">
                <a:solidFill>
                  <a:srgbClr val="586A8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Higher fees than traditional investments</a:t>
            </a:r>
            <a:endParaRPr lang="en-US" sz="900" dirty="0"/>
          </a:p>
        </p:txBody>
      </p:sp>
      <p:pic>
        <p:nvPicPr>
          <p:cNvPr id="21" name="Image 8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754880" y="2240280"/>
            <a:ext cx="182880" cy="182880"/>
          </a:xfrm>
          <a:prstGeom prst="rect">
            <a:avLst/>
          </a:prstGeom>
        </p:spPr>
      </p:pic>
      <p:sp>
        <p:nvSpPr>
          <p:cNvPr id="22" name="Text 11"/>
          <p:cNvSpPr/>
          <p:nvPr/>
        </p:nvSpPr>
        <p:spPr>
          <a:xfrm>
            <a:off x="5074920" y="2240280"/>
            <a:ext cx="3566160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900" dirty="0">
                <a:solidFill>
                  <a:srgbClr val="586A8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Complex product design and management</a:t>
            </a:r>
            <a:endParaRPr lang="en-US" sz="900" dirty="0"/>
          </a:p>
        </p:txBody>
      </p:sp>
      <p:pic>
        <p:nvPicPr>
          <p:cNvPr id="23" name="Image 9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754880" y="2560320"/>
            <a:ext cx="182880" cy="182880"/>
          </a:xfrm>
          <a:prstGeom prst="rect">
            <a:avLst/>
          </a:prstGeom>
        </p:spPr>
      </p:pic>
      <p:sp>
        <p:nvSpPr>
          <p:cNvPr id="24" name="Text 12"/>
          <p:cNvSpPr/>
          <p:nvPr/>
        </p:nvSpPr>
        <p:spPr>
          <a:xfrm>
            <a:off x="5074920" y="2560320"/>
            <a:ext cx="3566160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900" dirty="0">
                <a:solidFill>
                  <a:srgbClr val="586A8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Requires long‑term commitment (10+ years)</a:t>
            </a:r>
            <a:endParaRPr lang="en-US" sz="900" dirty="0"/>
          </a:p>
        </p:txBody>
      </p:sp>
      <p:pic>
        <p:nvPicPr>
          <p:cNvPr id="25" name="Image 10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754880" y="2880360"/>
            <a:ext cx="182880" cy="182880"/>
          </a:xfrm>
          <a:prstGeom prst="rect">
            <a:avLst/>
          </a:prstGeom>
        </p:spPr>
      </p:pic>
      <p:sp>
        <p:nvSpPr>
          <p:cNvPr id="26" name="Text 13"/>
          <p:cNvSpPr/>
          <p:nvPr/>
        </p:nvSpPr>
        <p:spPr>
          <a:xfrm>
            <a:off x="5074920" y="2880360"/>
            <a:ext cx="3566160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900" dirty="0">
                <a:solidFill>
                  <a:srgbClr val="586A8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Early surrender charges possible</a:t>
            </a:r>
            <a:endParaRPr lang="en-US" sz="900" dirty="0"/>
          </a:p>
        </p:txBody>
      </p:sp>
      <p:pic>
        <p:nvPicPr>
          <p:cNvPr id="27" name="Image 11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754880" y="3200400"/>
            <a:ext cx="182880" cy="182880"/>
          </a:xfrm>
          <a:prstGeom prst="rect">
            <a:avLst/>
          </a:prstGeom>
        </p:spPr>
      </p:pic>
      <p:sp>
        <p:nvSpPr>
          <p:cNvPr id="28" name="Text 14"/>
          <p:cNvSpPr/>
          <p:nvPr/>
        </p:nvSpPr>
        <p:spPr>
          <a:xfrm>
            <a:off x="5074920" y="3200400"/>
            <a:ext cx="3566160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900" dirty="0">
                <a:solidFill>
                  <a:srgbClr val="586A8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Performance depends on policy type and funding</a:t>
            </a:r>
            <a:endParaRPr lang="en-US" sz="900" dirty="0"/>
          </a:p>
        </p:txBody>
      </p:sp>
      <p:pic>
        <p:nvPicPr>
          <p:cNvPr id="29" name="Image 12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754880" y="3520440"/>
            <a:ext cx="182880" cy="182880"/>
          </a:xfrm>
          <a:prstGeom prst="rect">
            <a:avLst/>
          </a:prstGeom>
        </p:spPr>
      </p:pic>
      <p:sp>
        <p:nvSpPr>
          <p:cNvPr id="30" name="Text 15"/>
          <p:cNvSpPr/>
          <p:nvPr/>
        </p:nvSpPr>
        <p:spPr>
          <a:xfrm>
            <a:off x="5074920" y="3520440"/>
            <a:ext cx="3566160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900" dirty="0">
                <a:solidFill>
                  <a:srgbClr val="586A8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Need sufficient discretionary income</a:t>
            </a:r>
            <a:endParaRPr lang="en-US" sz="900" dirty="0"/>
          </a:p>
        </p:txBody>
      </p:sp>
      <p:sp>
        <p:nvSpPr>
          <p:cNvPr id="31" name="Text 16"/>
          <p:cNvSpPr/>
          <p:nvPr/>
        </p:nvSpPr>
        <p:spPr>
          <a:xfrm>
            <a:off x="274320" y="4777740"/>
            <a:ext cx="8595360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600" u="sng" dirty="0">
                <a:solidFill>
                  <a:srgbClr val="002B5B"/>
                </a:solidFill>
                <a:hlinkClick r:id="rId7"/>
              </a:rPr>
              <a:t>[9]</a:t>
            </a:r>
            <a:r>
              <a:rPr lang="en-US" sz="600" u="sng" dirty="0">
                <a:solidFill>
                  <a:srgbClr val="002B5B"/>
                </a:solidFill>
                <a:hlinkClick r:id="rId8"/>
              </a:rPr>
              <a:t>[10]</a:t>
            </a:r>
            <a:endParaRPr lang="en-US" sz="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274320"/>
            <a:ext cx="8595360" cy="502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400" dirty="0">
                <a:solidFill>
                  <a:srgbClr val="002B5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Who Should Consider a LIRP?</a:t>
            </a:r>
            <a:endParaRPr lang="en-US" sz="240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2920" y="1463040"/>
            <a:ext cx="274320" cy="27432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822960" y="1463040"/>
            <a:ext cx="1325880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000" b="1" dirty="0">
                <a:solidFill>
                  <a:srgbClr val="002B5B"/>
                </a:solidFill>
              </a:rPr>
              <a:t>High Earners</a:t>
            </a:r>
            <a:endParaRPr lang="en-US" sz="1000" dirty="0"/>
          </a:p>
        </p:txBody>
      </p:sp>
      <p:sp>
        <p:nvSpPr>
          <p:cNvPr id="5" name="Text 2"/>
          <p:cNvSpPr/>
          <p:nvPr/>
        </p:nvSpPr>
        <p:spPr>
          <a:xfrm>
            <a:off x="502920" y="1737360"/>
            <a:ext cx="164592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750" dirty="0">
                <a:solidFill>
                  <a:srgbClr val="586A84"/>
                </a:solidFill>
              </a:rPr>
              <a:t>Maxed out retirement accounts and seeking additional tax‑deferred savings</a:t>
            </a:r>
            <a:endParaRPr lang="en-US" sz="75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240280" y="1463040"/>
            <a:ext cx="274320" cy="27432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2560320" y="1463040"/>
            <a:ext cx="1325880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000" b="1" dirty="0">
                <a:solidFill>
                  <a:srgbClr val="002B5B"/>
                </a:solidFill>
              </a:rPr>
              <a:t>Business Owners</a:t>
            </a:r>
            <a:endParaRPr lang="en-US" sz="1000" dirty="0"/>
          </a:p>
        </p:txBody>
      </p:sp>
      <p:sp>
        <p:nvSpPr>
          <p:cNvPr id="8" name="Text 4"/>
          <p:cNvSpPr/>
          <p:nvPr/>
        </p:nvSpPr>
        <p:spPr>
          <a:xfrm>
            <a:off x="2240280" y="1737360"/>
            <a:ext cx="164592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750" dirty="0">
                <a:solidFill>
                  <a:srgbClr val="586A84"/>
                </a:solidFill>
              </a:rPr>
              <a:t>Entrepreneurs wanting flexible wealth and succession planning</a:t>
            </a:r>
            <a:endParaRPr lang="en-US" sz="75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977640" y="1463040"/>
            <a:ext cx="274320" cy="274320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4297680" y="1463040"/>
            <a:ext cx="1325880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000" b="1" dirty="0">
                <a:solidFill>
                  <a:srgbClr val="002B5B"/>
                </a:solidFill>
              </a:rPr>
              <a:t>Young Professionals</a:t>
            </a:r>
            <a:endParaRPr lang="en-US" sz="1000" dirty="0"/>
          </a:p>
        </p:txBody>
      </p:sp>
      <p:sp>
        <p:nvSpPr>
          <p:cNvPr id="11" name="Text 6"/>
          <p:cNvSpPr/>
          <p:nvPr/>
        </p:nvSpPr>
        <p:spPr>
          <a:xfrm>
            <a:off x="3977640" y="1737360"/>
            <a:ext cx="164592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750" dirty="0">
                <a:solidFill>
                  <a:srgbClr val="586A84"/>
                </a:solidFill>
              </a:rPr>
              <a:t>Long time horizons allow decades of tax‑deferred growth</a:t>
            </a:r>
            <a:endParaRPr lang="en-US" sz="750" dirty="0"/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715000" y="1463040"/>
            <a:ext cx="274320" cy="274320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6035040" y="1463040"/>
            <a:ext cx="1325880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000" b="1" dirty="0">
                <a:solidFill>
                  <a:srgbClr val="002B5B"/>
                </a:solidFill>
              </a:rPr>
              <a:t>Families</a:t>
            </a:r>
            <a:endParaRPr lang="en-US" sz="1000" dirty="0"/>
          </a:p>
        </p:txBody>
      </p:sp>
      <p:sp>
        <p:nvSpPr>
          <p:cNvPr id="14" name="Text 8"/>
          <p:cNvSpPr/>
          <p:nvPr/>
        </p:nvSpPr>
        <p:spPr>
          <a:xfrm>
            <a:off x="5715000" y="1737360"/>
            <a:ext cx="164592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750" dirty="0">
                <a:solidFill>
                  <a:srgbClr val="586A84"/>
                </a:solidFill>
              </a:rPr>
              <a:t>Combine life insurance protection with retirement savings</a:t>
            </a:r>
            <a:endParaRPr lang="en-US" sz="750" dirty="0"/>
          </a:p>
        </p:txBody>
      </p:sp>
      <p:pic>
        <p:nvPicPr>
          <p:cNvPr id="15" name="Image 4" descr="preencoded.png"/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452360" y="1463040"/>
            <a:ext cx="274320" cy="274320"/>
          </a:xfrm>
          <a:prstGeom prst="rect">
            <a:avLst/>
          </a:prstGeom>
        </p:spPr>
      </p:pic>
      <p:sp>
        <p:nvSpPr>
          <p:cNvPr id="16" name="Text 9"/>
          <p:cNvSpPr/>
          <p:nvPr/>
        </p:nvSpPr>
        <p:spPr>
          <a:xfrm>
            <a:off x="7772400" y="1463040"/>
            <a:ext cx="1325880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000" b="1" dirty="0">
                <a:solidFill>
                  <a:srgbClr val="002B5B"/>
                </a:solidFill>
              </a:rPr>
              <a:t>Tax Diversifiers</a:t>
            </a:r>
            <a:endParaRPr lang="en-US" sz="1000" dirty="0"/>
          </a:p>
        </p:txBody>
      </p:sp>
      <p:sp>
        <p:nvSpPr>
          <p:cNvPr id="17" name="Text 10"/>
          <p:cNvSpPr/>
          <p:nvPr/>
        </p:nvSpPr>
        <p:spPr>
          <a:xfrm>
            <a:off x="7452360" y="1737360"/>
            <a:ext cx="164592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750" dirty="0">
                <a:solidFill>
                  <a:srgbClr val="586A84"/>
                </a:solidFill>
              </a:rPr>
              <a:t>Diversify retirement strategy with different tax treatments</a:t>
            </a:r>
            <a:endParaRPr lang="en-US" sz="750" dirty="0"/>
          </a:p>
        </p:txBody>
      </p:sp>
      <p:sp>
        <p:nvSpPr>
          <p:cNvPr id="18" name="Shape 11"/>
          <p:cNvSpPr/>
          <p:nvPr/>
        </p:nvSpPr>
        <p:spPr>
          <a:xfrm>
            <a:off x="457200" y="2286000"/>
            <a:ext cx="8229600" cy="18288"/>
          </a:xfrm>
          <a:prstGeom prst="rect">
            <a:avLst/>
          </a:prstGeom>
          <a:solidFill>
            <a:srgbClr val="E6EDF7"/>
          </a:solidFill>
          <a:ln w="12700">
            <a:solidFill>
              <a:srgbClr val="E6EDF7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19" name="Text 12"/>
          <p:cNvSpPr/>
          <p:nvPr/>
        </p:nvSpPr>
        <p:spPr>
          <a:xfrm>
            <a:off x="457200" y="2377440"/>
            <a:ext cx="36576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400" b="1" dirty="0">
                <a:solidFill>
                  <a:srgbClr val="002B5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Key Requirements</a:t>
            </a:r>
            <a:endParaRPr lang="en-US" sz="1400" dirty="0"/>
          </a:p>
        </p:txBody>
      </p:sp>
      <p:pic>
        <p:nvPicPr>
          <p:cNvPr id="20" name="Image 5" descr="preencoded.png"/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57200" y="2743200"/>
            <a:ext cx="228600" cy="228600"/>
          </a:xfrm>
          <a:prstGeom prst="rect">
            <a:avLst/>
          </a:prstGeom>
        </p:spPr>
      </p:pic>
      <p:sp>
        <p:nvSpPr>
          <p:cNvPr id="21" name="Text 13"/>
          <p:cNvSpPr/>
          <p:nvPr/>
        </p:nvSpPr>
        <p:spPr>
          <a:xfrm>
            <a:off x="731520" y="2743200"/>
            <a:ext cx="3200400" cy="16459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000" b="1" dirty="0">
                <a:solidFill>
                  <a:srgbClr val="002B5B"/>
                </a:solidFill>
              </a:rPr>
              <a:t>Financial Capacity</a:t>
            </a:r>
            <a:endParaRPr lang="en-US" sz="1000" dirty="0"/>
          </a:p>
        </p:txBody>
      </p:sp>
      <p:sp>
        <p:nvSpPr>
          <p:cNvPr id="22" name="Text 14"/>
          <p:cNvSpPr/>
          <p:nvPr/>
        </p:nvSpPr>
        <p:spPr>
          <a:xfrm>
            <a:off x="731520" y="2907792"/>
            <a:ext cx="3200400" cy="3200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800" dirty="0">
                <a:solidFill>
                  <a:srgbClr val="586A84"/>
                </a:solidFill>
              </a:rPr>
              <a:t>Consistent funding for 10–15+ years; sufficient discretionary income</a:t>
            </a:r>
            <a:endParaRPr lang="en-US" sz="800" dirty="0"/>
          </a:p>
        </p:txBody>
      </p:sp>
      <p:pic>
        <p:nvPicPr>
          <p:cNvPr id="23" name="Image 6" descr="preencoded.png"/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57200" y="3337560"/>
            <a:ext cx="228600" cy="228600"/>
          </a:xfrm>
          <a:prstGeom prst="rect">
            <a:avLst/>
          </a:prstGeom>
        </p:spPr>
      </p:pic>
      <p:sp>
        <p:nvSpPr>
          <p:cNvPr id="24" name="Text 15"/>
          <p:cNvSpPr/>
          <p:nvPr/>
        </p:nvSpPr>
        <p:spPr>
          <a:xfrm>
            <a:off x="731520" y="3337560"/>
            <a:ext cx="3200400" cy="16459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000" b="1" dirty="0">
                <a:solidFill>
                  <a:srgbClr val="002B5B"/>
                </a:solidFill>
              </a:rPr>
              <a:t>Knowledge &amp; Commitment</a:t>
            </a:r>
            <a:endParaRPr lang="en-US" sz="1000" dirty="0"/>
          </a:p>
        </p:txBody>
      </p:sp>
      <p:sp>
        <p:nvSpPr>
          <p:cNvPr id="25" name="Text 16"/>
          <p:cNvSpPr/>
          <p:nvPr/>
        </p:nvSpPr>
        <p:spPr>
          <a:xfrm>
            <a:off x="731520" y="3502152"/>
            <a:ext cx="3200400" cy="3200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800" dirty="0">
                <a:solidFill>
                  <a:srgbClr val="586A84"/>
                </a:solidFill>
              </a:rPr>
              <a:t>Understanding of permanent life insurance and long‑term planning</a:t>
            </a:r>
            <a:endParaRPr lang="en-US" sz="800" dirty="0"/>
          </a:p>
        </p:txBody>
      </p:sp>
      <p:pic>
        <p:nvPicPr>
          <p:cNvPr id="26" name="Image 7" descr="preencoded.png"/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457200" y="3931920"/>
            <a:ext cx="228600" cy="228600"/>
          </a:xfrm>
          <a:prstGeom prst="rect">
            <a:avLst/>
          </a:prstGeom>
        </p:spPr>
      </p:pic>
      <p:sp>
        <p:nvSpPr>
          <p:cNvPr id="27" name="Text 17"/>
          <p:cNvSpPr/>
          <p:nvPr/>
        </p:nvSpPr>
        <p:spPr>
          <a:xfrm>
            <a:off x="731520" y="3931920"/>
            <a:ext cx="3200400" cy="16459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000" b="1" dirty="0">
                <a:solidFill>
                  <a:srgbClr val="002B5B"/>
                </a:solidFill>
              </a:rPr>
              <a:t>Professional Support</a:t>
            </a:r>
            <a:endParaRPr lang="en-US" sz="1000" dirty="0"/>
          </a:p>
        </p:txBody>
      </p:sp>
      <p:sp>
        <p:nvSpPr>
          <p:cNvPr id="28" name="Text 18"/>
          <p:cNvSpPr/>
          <p:nvPr/>
        </p:nvSpPr>
        <p:spPr>
          <a:xfrm>
            <a:off x="731520" y="4096512"/>
            <a:ext cx="3200400" cy="3200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800" dirty="0">
                <a:solidFill>
                  <a:srgbClr val="586A84"/>
                </a:solidFill>
              </a:rPr>
              <a:t>Access to qualified advisors for design and ongoing management</a:t>
            </a:r>
            <a:endParaRPr lang="en-US" sz="800" dirty="0"/>
          </a:p>
        </p:txBody>
      </p:sp>
      <p:sp>
        <p:nvSpPr>
          <p:cNvPr id="29" name="Text 19"/>
          <p:cNvSpPr/>
          <p:nvPr/>
        </p:nvSpPr>
        <p:spPr>
          <a:xfrm>
            <a:off x="274320" y="4777740"/>
            <a:ext cx="8595360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600" u="sng" dirty="0">
                <a:solidFill>
                  <a:srgbClr val="002B5B"/>
                </a:solidFill>
                <a:hlinkClick r:id="rId19"/>
              </a:rPr>
              <a:t>[11]</a:t>
            </a:r>
            <a:r>
              <a:rPr lang="en-US" sz="600" u="sng" dirty="0">
                <a:solidFill>
                  <a:srgbClr val="002B5B"/>
                </a:solidFill>
                <a:hlinkClick r:id="rId20"/>
              </a:rPr>
              <a:t>[12]</a:t>
            </a:r>
            <a:endParaRPr lang="en-US" sz="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873</Words>
  <Application>Microsoft Macintosh PowerPoint</Application>
  <PresentationFormat>On-screen Show (16:9)</PresentationFormat>
  <Paragraphs>185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J C</cp:lastModifiedBy>
  <cp:revision>2</cp:revision>
  <dcterms:created xsi:type="dcterms:W3CDTF">2025-08-17T01:57:17Z</dcterms:created>
  <dcterms:modified xsi:type="dcterms:W3CDTF">2025-08-17T02:01:31Z</dcterms:modified>
</cp:coreProperties>
</file>