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82548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B7AB4F3-853F-480D-AFA3-9C3A79F2BCE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83607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B7AB4F3-853F-480D-AFA3-9C3A79F2BCE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9C73C1-0F4B-45C2-8D2F-2B1570D622A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885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05996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575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308588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3275805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6277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9357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B7AB4F3-853F-480D-AFA3-9C3A79F2BCE3}"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40247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FB7AB4F3-853F-480D-AFA3-9C3A79F2BCE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40133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FB7AB4F3-853F-480D-AFA3-9C3A79F2BCE3}" type="datetimeFigureOut">
              <a:rPr lang="en-US" smtClean="0"/>
              <a:t>12/22/2019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333883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FB7AB4F3-853F-480D-AFA3-9C3A79F2BCE3}" type="datetimeFigureOut">
              <a:rPr lang="en-US" smtClean="0"/>
              <a:t>12/22/2019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58027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AB4F3-853F-480D-AFA3-9C3A79F2BCE3}" type="datetimeFigureOut">
              <a:rPr lang="en-US" smtClean="0"/>
              <a:t>12/22/2019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98261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90643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48839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7AB4F3-853F-480D-AFA3-9C3A79F2BCE3}" type="datetimeFigureOut">
              <a:rPr lang="en-US" smtClean="0"/>
              <a:t>12/22/2019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D9C73C1-0F4B-45C2-8D2F-2B1570D622A7}" type="slidenum">
              <a:rPr lang="en-US" smtClean="0"/>
              <a:t>‹#›</a:t>
            </a:fld>
            <a:endParaRPr lang="en-US"/>
          </a:p>
        </p:txBody>
      </p:sp>
    </p:spTree>
    <p:extLst>
      <p:ext uri="{BB962C8B-B14F-4D97-AF65-F5344CB8AC3E}">
        <p14:creationId xmlns:p14="http://schemas.microsoft.com/office/powerpoint/2010/main" val="17214716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teeshm/glass-classification-model-comparis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01B2242-4925-4928-971B-0D1FCA18BBB5}"/>
              </a:ext>
            </a:extLst>
          </p:cNvPr>
          <p:cNvSpPr>
            <a:spLocks noGrp="1"/>
          </p:cNvSpPr>
          <p:nvPr>
            <p:ph type="ctrTitle"/>
          </p:nvPr>
        </p:nvSpPr>
        <p:spPr/>
        <p:txBody>
          <a:bodyPr/>
          <a:lstStyle/>
          <a:p>
            <a:r>
              <a:rPr lang="en-US" dirty="0"/>
              <a:t>Glass classification</a:t>
            </a:r>
          </a:p>
        </p:txBody>
      </p:sp>
      <p:sp>
        <p:nvSpPr>
          <p:cNvPr id="3" name="عنوان فرعي 2">
            <a:extLst>
              <a:ext uri="{FF2B5EF4-FFF2-40B4-BE49-F238E27FC236}">
                <a16:creationId xmlns:a16="http://schemas.microsoft.com/office/drawing/2014/main" id="{81D683D5-BD3B-470C-8651-6AA8A3E28B4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7668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4D5D34-D4D1-4F92-8312-A9C60BA29ECA}"/>
              </a:ext>
            </a:extLst>
          </p:cNvPr>
          <p:cNvSpPr>
            <a:spLocks noGrp="1"/>
          </p:cNvSpPr>
          <p:nvPr>
            <p:ph type="title"/>
          </p:nvPr>
        </p:nvSpPr>
        <p:spPr/>
        <p:txBody>
          <a:bodyPr/>
          <a:lstStyle/>
          <a:p>
            <a:pPr algn="ctr"/>
            <a:r>
              <a:rPr lang="en-US" dirty="0"/>
              <a:t>PROBLEM</a:t>
            </a:r>
          </a:p>
        </p:txBody>
      </p:sp>
      <p:sp>
        <p:nvSpPr>
          <p:cNvPr id="3" name="عنصر نائب للمحتوى 2">
            <a:extLst>
              <a:ext uri="{FF2B5EF4-FFF2-40B4-BE49-F238E27FC236}">
                <a16:creationId xmlns:a16="http://schemas.microsoft.com/office/drawing/2014/main" id="{15E91261-C7C7-4589-9F3F-B4B39CB7CEEB}"/>
              </a:ext>
            </a:extLst>
          </p:cNvPr>
          <p:cNvSpPr>
            <a:spLocks noGrp="1"/>
          </p:cNvSpPr>
          <p:nvPr>
            <p:ph idx="1"/>
          </p:nvPr>
        </p:nvSpPr>
        <p:spPr>
          <a:xfrm>
            <a:off x="838200" y="2593074"/>
            <a:ext cx="10515600" cy="3269990"/>
          </a:xfrm>
        </p:spPr>
        <p:txBody>
          <a:bodyPr/>
          <a:lstStyle/>
          <a:p>
            <a:pPr algn="just" rtl="0"/>
            <a:r>
              <a:rPr lang="en-US" dirty="0"/>
              <a:t>The inability to determine grades of grades for refraction in glass types</a:t>
            </a:r>
            <a:endParaRPr lang="ar-PS" dirty="0"/>
          </a:p>
          <a:p>
            <a:pPr algn="just" rtl="0"/>
            <a:r>
              <a:rPr lang="en-US" dirty="0"/>
              <a:t>The aim was to identify patterns between variables in the dataset through Principle Component Analysis </a:t>
            </a:r>
          </a:p>
          <a:p>
            <a:pPr algn="just" rtl="0"/>
            <a:r>
              <a:rPr lang="en-US" dirty="0"/>
              <a:t>Apply and evaluate different classification models and see how each one performs based on the 'Accuracy' and 'Kappa' metrics</a:t>
            </a:r>
          </a:p>
          <a:p>
            <a:pPr marL="0" indent="0" algn="just" rtl="0">
              <a:buNone/>
            </a:pPr>
            <a:endParaRPr lang="ar-PS" dirty="0"/>
          </a:p>
          <a:p>
            <a:pPr algn="l" rtl="0"/>
            <a:endParaRPr lang="en-US" dirty="0"/>
          </a:p>
        </p:txBody>
      </p:sp>
    </p:spTree>
    <p:extLst>
      <p:ext uri="{BB962C8B-B14F-4D97-AF65-F5344CB8AC3E}">
        <p14:creationId xmlns:p14="http://schemas.microsoft.com/office/powerpoint/2010/main" val="78073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FE704AB-12E2-4E4E-B4CB-01A5B94A81B0}"/>
              </a:ext>
            </a:extLst>
          </p:cNvPr>
          <p:cNvSpPr>
            <a:spLocks noGrp="1"/>
          </p:cNvSpPr>
          <p:nvPr>
            <p:ph type="title"/>
          </p:nvPr>
        </p:nvSpPr>
        <p:spPr/>
        <p:txBody>
          <a:bodyPr/>
          <a:lstStyle/>
          <a:p>
            <a:pPr algn="ctr"/>
            <a:r>
              <a:rPr lang="en-US" dirty="0"/>
              <a:t>METHODOLOGY</a:t>
            </a:r>
          </a:p>
        </p:txBody>
      </p:sp>
      <p:sp>
        <p:nvSpPr>
          <p:cNvPr id="3" name="عنصر نائب للمحتوى 2">
            <a:extLst>
              <a:ext uri="{FF2B5EF4-FFF2-40B4-BE49-F238E27FC236}">
                <a16:creationId xmlns:a16="http://schemas.microsoft.com/office/drawing/2014/main" id="{080FD18E-0100-4DA9-97DC-F609DA611C50}"/>
              </a:ext>
            </a:extLst>
          </p:cNvPr>
          <p:cNvSpPr>
            <a:spLocks noGrp="1"/>
          </p:cNvSpPr>
          <p:nvPr>
            <p:ph idx="1"/>
          </p:nvPr>
        </p:nvSpPr>
        <p:spPr/>
        <p:txBody>
          <a:bodyPr/>
          <a:lstStyle/>
          <a:p>
            <a:pPr algn="l" rtl="0"/>
            <a:r>
              <a:rPr lang="en-US" dirty="0"/>
              <a:t>Defining the problem</a:t>
            </a:r>
            <a:endParaRPr lang="ar-SA" dirty="0"/>
          </a:p>
          <a:p>
            <a:pPr algn="l" rtl="0"/>
            <a:r>
              <a:rPr lang="en-US" dirty="0"/>
              <a:t>data collection</a:t>
            </a:r>
            <a:endParaRPr lang="ar-SA" dirty="0"/>
          </a:p>
          <a:p>
            <a:pPr algn="l" rtl="0"/>
            <a:r>
              <a:rPr lang="en-US" dirty="0"/>
              <a:t>pre-processing</a:t>
            </a:r>
          </a:p>
          <a:p>
            <a:pPr algn="l" rtl="0"/>
            <a:r>
              <a:rPr lang="en-US" dirty="0"/>
              <a:t>create classifier (turning DATA)</a:t>
            </a:r>
          </a:p>
          <a:p>
            <a:pPr algn="l" rtl="0"/>
            <a:r>
              <a:rPr lang="en-US" i="1" dirty="0"/>
              <a:t>visualization</a:t>
            </a:r>
            <a:endParaRPr lang="en-US" dirty="0"/>
          </a:p>
        </p:txBody>
      </p:sp>
    </p:spTree>
    <p:extLst>
      <p:ext uri="{BB962C8B-B14F-4D97-AF65-F5344CB8AC3E}">
        <p14:creationId xmlns:p14="http://schemas.microsoft.com/office/powerpoint/2010/main" val="286505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8097800-91CA-4858-B680-9D8494EDFCF3}"/>
              </a:ext>
            </a:extLst>
          </p:cNvPr>
          <p:cNvSpPr>
            <a:spLocks noGrp="1"/>
          </p:cNvSpPr>
          <p:nvPr>
            <p:ph type="title"/>
          </p:nvPr>
        </p:nvSpPr>
        <p:spPr/>
        <p:txBody>
          <a:bodyPr/>
          <a:lstStyle/>
          <a:p>
            <a:pPr algn="ctr"/>
            <a:r>
              <a:rPr lang="en-US" dirty="0"/>
              <a:t>SUMMARY</a:t>
            </a:r>
          </a:p>
        </p:txBody>
      </p:sp>
      <p:sp>
        <p:nvSpPr>
          <p:cNvPr id="3" name="عنصر نائب للمحتوى 2">
            <a:extLst>
              <a:ext uri="{FF2B5EF4-FFF2-40B4-BE49-F238E27FC236}">
                <a16:creationId xmlns:a16="http://schemas.microsoft.com/office/drawing/2014/main" id="{DEC69284-65A6-468B-9B8F-1C62F0A4559F}"/>
              </a:ext>
            </a:extLst>
          </p:cNvPr>
          <p:cNvSpPr>
            <a:spLocks noGrp="1"/>
          </p:cNvSpPr>
          <p:nvPr>
            <p:ph idx="1"/>
          </p:nvPr>
        </p:nvSpPr>
        <p:spPr/>
        <p:txBody>
          <a:bodyPr>
            <a:normAutofit/>
          </a:bodyPr>
          <a:lstStyle/>
          <a:p>
            <a:pPr algn="l" rtl="0"/>
            <a:r>
              <a:rPr lang="en-US" dirty="0"/>
              <a:t>Download and view data properties</a:t>
            </a:r>
            <a:endParaRPr lang="ar-PS" dirty="0"/>
          </a:p>
          <a:p>
            <a:pPr algn="l" rtl="0"/>
            <a:r>
              <a:rPr lang="en-US" dirty="0"/>
              <a:t>Displaying and removing blank values This includes zero values</a:t>
            </a:r>
            <a:endParaRPr lang="ar-PS" dirty="0"/>
          </a:p>
          <a:p>
            <a:pPr algn="l" rtl="0"/>
            <a:r>
              <a:rPr lang="en-US" dirty="0"/>
              <a:t>Display data and its relationship to item type</a:t>
            </a:r>
            <a:endParaRPr lang="ar-PS" dirty="0"/>
          </a:p>
          <a:p>
            <a:pPr algn="l" rtl="0"/>
            <a:r>
              <a:rPr lang="en-US" dirty="0"/>
              <a:t>Create 7 degrees of reflection for glass</a:t>
            </a:r>
            <a:endParaRPr lang="ar-SA" dirty="0"/>
          </a:p>
          <a:p>
            <a:pPr algn="l" rtl="0"/>
            <a:r>
              <a:rPr lang="en-US" dirty="0"/>
              <a:t>View and compare glass scores with data</a:t>
            </a:r>
            <a:endParaRPr lang="ar-SA" dirty="0"/>
          </a:p>
          <a:p>
            <a:pPr algn="l" rtl="0"/>
            <a:r>
              <a:rPr lang="en-US" dirty="0"/>
              <a:t>Create test and training samples from the data</a:t>
            </a:r>
            <a:endParaRPr lang="ar-SA" dirty="0"/>
          </a:p>
          <a:p>
            <a:pPr algn="l" rtl="0"/>
            <a:r>
              <a:rPr lang="en-US" dirty="0"/>
              <a:t>Entering data on training algorithms</a:t>
            </a:r>
            <a:r>
              <a:rPr lang="ar-SA" dirty="0"/>
              <a:t> </a:t>
            </a:r>
            <a:r>
              <a:rPr lang="en-US" dirty="0"/>
              <a:t>(Multinomial Logistic Regression , Support Vector Machine, Random Forest, Neural Network  )</a:t>
            </a:r>
          </a:p>
          <a:p>
            <a:pPr algn="l" rtl="0"/>
            <a:r>
              <a:rPr lang="en-US" dirty="0"/>
              <a:t>Predict and show forecast results and degrees of precision algorithms</a:t>
            </a:r>
          </a:p>
        </p:txBody>
      </p:sp>
    </p:spTree>
    <p:extLst>
      <p:ext uri="{BB962C8B-B14F-4D97-AF65-F5344CB8AC3E}">
        <p14:creationId xmlns:p14="http://schemas.microsoft.com/office/powerpoint/2010/main" val="263234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2228F8-7F12-47F3-BA40-C05B68A0D6D3}"/>
              </a:ext>
            </a:extLst>
          </p:cNvPr>
          <p:cNvSpPr>
            <a:spLocks noGrp="1"/>
          </p:cNvSpPr>
          <p:nvPr>
            <p:ph type="title"/>
          </p:nvPr>
        </p:nvSpPr>
        <p:spPr/>
        <p:txBody>
          <a:bodyPr/>
          <a:lstStyle/>
          <a:p>
            <a:pPr algn="ctr" rtl="0"/>
            <a:r>
              <a:rPr lang="en-US" dirty="0"/>
              <a:t>DATASET DESCRIPTION</a:t>
            </a:r>
          </a:p>
        </p:txBody>
      </p:sp>
      <p:sp>
        <p:nvSpPr>
          <p:cNvPr id="3" name="عنصر نائب للمحتوى 2">
            <a:extLst>
              <a:ext uri="{FF2B5EF4-FFF2-40B4-BE49-F238E27FC236}">
                <a16:creationId xmlns:a16="http://schemas.microsoft.com/office/drawing/2014/main" id="{55DE1488-4FEF-4CF7-A9EC-037C880FC3A4}"/>
              </a:ext>
            </a:extLst>
          </p:cNvPr>
          <p:cNvSpPr>
            <a:spLocks noGrp="1"/>
          </p:cNvSpPr>
          <p:nvPr>
            <p:ph idx="1"/>
          </p:nvPr>
        </p:nvSpPr>
        <p:spPr/>
        <p:txBody>
          <a:bodyPr>
            <a:normAutofit fontScale="70000" lnSpcReduction="20000"/>
          </a:bodyPr>
          <a:lstStyle/>
          <a:p>
            <a:pPr marL="0" indent="0" algn="l" rtl="0">
              <a:buNone/>
            </a:pPr>
            <a:r>
              <a:rPr lang="en-US" dirty="0"/>
              <a:t>Data from site : </a:t>
            </a:r>
            <a:r>
              <a:rPr lang="en-US" dirty="0">
                <a:hlinkClick r:id="rId2"/>
              </a:rPr>
              <a:t>https://www.kaggle.com/teeshm/glass-classification-model-comparisons</a:t>
            </a:r>
            <a:endParaRPr lang="ar-PS" dirty="0"/>
          </a:p>
          <a:p>
            <a:pPr marL="0" indent="0" algn="l" rtl="0">
              <a:buNone/>
            </a:pPr>
            <a:r>
              <a:rPr lang="en-US" dirty="0"/>
              <a:t>Data pertaining to glass, its types and chemicals manufactured from glass</a:t>
            </a:r>
          </a:p>
          <a:p>
            <a:pPr marL="0" indent="0" algn="l" rtl="0">
              <a:buNone/>
            </a:pPr>
            <a:r>
              <a:rPr lang="en-US" dirty="0"/>
              <a:t>Attribute:</a:t>
            </a:r>
          </a:p>
          <a:p>
            <a:pPr algn="l" rtl="0"/>
            <a:r>
              <a:rPr lang="en-US" dirty="0"/>
              <a:t>RI: refractive index</a:t>
            </a:r>
          </a:p>
          <a:p>
            <a:pPr algn="l" rtl="0"/>
            <a:r>
              <a:rPr lang="en-US" dirty="0"/>
              <a:t>Sodium </a:t>
            </a:r>
          </a:p>
          <a:p>
            <a:pPr algn="l" rtl="0"/>
            <a:r>
              <a:rPr lang="en-US" dirty="0"/>
              <a:t>Mg: Magnesium</a:t>
            </a:r>
          </a:p>
          <a:p>
            <a:pPr algn="l" rtl="0"/>
            <a:r>
              <a:rPr lang="en-US" dirty="0"/>
              <a:t>Al: Aluminum</a:t>
            </a:r>
          </a:p>
          <a:p>
            <a:pPr algn="l" rtl="0"/>
            <a:r>
              <a:rPr lang="en-US" dirty="0"/>
              <a:t>Si: Silicon</a:t>
            </a:r>
          </a:p>
          <a:p>
            <a:pPr algn="l" rtl="0"/>
            <a:r>
              <a:rPr lang="en-US" dirty="0"/>
              <a:t>K: Potassium</a:t>
            </a:r>
          </a:p>
          <a:p>
            <a:pPr algn="l" rtl="0"/>
            <a:r>
              <a:rPr lang="en-US" dirty="0"/>
              <a:t>Ca: Calcium</a:t>
            </a:r>
          </a:p>
          <a:p>
            <a:pPr algn="l" rtl="0"/>
            <a:r>
              <a:rPr lang="en-US" dirty="0"/>
              <a:t>Ba: Barium</a:t>
            </a:r>
          </a:p>
          <a:p>
            <a:pPr algn="l" rtl="0"/>
            <a:r>
              <a:rPr lang="en-US" dirty="0"/>
              <a:t>Fe: Iron</a:t>
            </a:r>
          </a:p>
          <a:p>
            <a:pPr algn="l" rtl="0"/>
            <a:r>
              <a:rPr lang="en-US" dirty="0"/>
              <a:t>Type of glass</a:t>
            </a:r>
          </a:p>
          <a:p>
            <a:pPr algn="l" rtl="0"/>
            <a:endParaRPr lang="en-US" dirty="0"/>
          </a:p>
        </p:txBody>
      </p:sp>
    </p:spTree>
    <p:extLst>
      <p:ext uri="{BB962C8B-B14F-4D97-AF65-F5344CB8AC3E}">
        <p14:creationId xmlns:p14="http://schemas.microsoft.com/office/powerpoint/2010/main" val="75007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A9134FA-2C77-4F88-B096-5D09E2403C89}"/>
              </a:ext>
            </a:extLst>
          </p:cNvPr>
          <p:cNvSpPr>
            <a:spLocks noGrp="1"/>
          </p:cNvSpPr>
          <p:nvPr>
            <p:ph type="title"/>
          </p:nvPr>
        </p:nvSpPr>
        <p:spPr/>
        <p:txBody>
          <a:bodyPr/>
          <a:lstStyle/>
          <a:p>
            <a:pPr algn="ctr" rtl="0"/>
            <a:r>
              <a:rPr lang="en-US" dirty="0"/>
              <a:t>DATA PREPARATION</a:t>
            </a:r>
          </a:p>
        </p:txBody>
      </p:sp>
      <p:sp>
        <p:nvSpPr>
          <p:cNvPr id="3" name="عنصر نائب للمحتوى 2">
            <a:extLst>
              <a:ext uri="{FF2B5EF4-FFF2-40B4-BE49-F238E27FC236}">
                <a16:creationId xmlns:a16="http://schemas.microsoft.com/office/drawing/2014/main" id="{A74A4294-FA97-4ACB-89E2-40CA18752004}"/>
              </a:ext>
            </a:extLst>
          </p:cNvPr>
          <p:cNvSpPr>
            <a:spLocks noGrp="1"/>
          </p:cNvSpPr>
          <p:nvPr>
            <p:ph idx="1"/>
          </p:nvPr>
        </p:nvSpPr>
        <p:spPr/>
        <p:txBody>
          <a:bodyPr/>
          <a:lstStyle/>
          <a:p>
            <a:pPr algn="l" rtl="0"/>
            <a:r>
              <a:rPr lang="en-US" dirty="0"/>
              <a:t>An understanding of what data consists of columns and rows of values contains</a:t>
            </a:r>
            <a:endParaRPr lang="ar-PS" dirty="0"/>
          </a:p>
          <a:p>
            <a:pPr algn="l" rtl="0"/>
            <a:endParaRPr lang="ar-PS" dirty="0"/>
          </a:p>
          <a:p>
            <a:pPr algn="l" rtl="0"/>
            <a:r>
              <a:rPr lang="en-US" dirty="0"/>
              <a:t>The two Fa, Ba columns have been removed because they contain many null values</a:t>
            </a:r>
          </a:p>
          <a:p>
            <a:pPr algn="l" rtl="0"/>
            <a:endParaRPr lang="ar-PS" dirty="0"/>
          </a:p>
          <a:p>
            <a:pPr algn="l" rtl="0"/>
            <a:endParaRPr lang="en-US" dirty="0"/>
          </a:p>
        </p:txBody>
      </p:sp>
    </p:spTree>
    <p:extLst>
      <p:ext uri="{BB962C8B-B14F-4D97-AF65-F5344CB8AC3E}">
        <p14:creationId xmlns:p14="http://schemas.microsoft.com/office/powerpoint/2010/main" val="68887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C60565-9ECF-430A-9AB1-6FE8336F8D83}"/>
              </a:ext>
            </a:extLst>
          </p:cNvPr>
          <p:cNvSpPr>
            <a:spLocks noGrp="1"/>
          </p:cNvSpPr>
          <p:nvPr>
            <p:ph type="title"/>
          </p:nvPr>
        </p:nvSpPr>
        <p:spPr/>
        <p:txBody>
          <a:bodyPr/>
          <a:lstStyle/>
          <a:p>
            <a:pPr algn="ctr" rtl="0"/>
            <a:r>
              <a:rPr lang="en-US" dirty="0"/>
              <a:t>HYPOTHESIS TESTING</a:t>
            </a:r>
          </a:p>
        </p:txBody>
      </p:sp>
      <p:sp>
        <p:nvSpPr>
          <p:cNvPr id="3" name="عنصر نائب للمحتوى 2">
            <a:extLst>
              <a:ext uri="{FF2B5EF4-FFF2-40B4-BE49-F238E27FC236}">
                <a16:creationId xmlns:a16="http://schemas.microsoft.com/office/drawing/2014/main" id="{2B626006-D5DF-4D11-A439-798A9C281345}"/>
              </a:ext>
            </a:extLst>
          </p:cNvPr>
          <p:cNvSpPr>
            <a:spLocks noGrp="1"/>
          </p:cNvSpPr>
          <p:nvPr>
            <p:ph idx="1"/>
          </p:nvPr>
        </p:nvSpPr>
        <p:spPr/>
        <p:txBody>
          <a:bodyPr>
            <a:normAutofit fontScale="92500" lnSpcReduction="10000"/>
          </a:bodyPr>
          <a:lstStyle/>
          <a:p>
            <a:pPr algn="l" rtl="0"/>
            <a:r>
              <a:rPr lang="en-US" dirty="0"/>
              <a:t>A relationship has been found between the following elements</a:t>
            </a:r>
            <a:endParaRPr lang="ar-PS" dirty="0"/>
          </a:p>
          <a:p>
            <a:pPr marL="914400" lvl="1" indent="-457200" algn="l" rtl="0">
              <a:buFont typeface="+mj-lt"/>
              <a:buAutoNum type="arabicPeriod"/>
            </a:pPr>
            <a:r>
              <a:rPr lang="en-US" dirty="0"/>
              <a:t>Ca: RI</a:t>
            </a:r>
          </a:p>
          <a:p>
            <a:pPr marL="914400" lvl="1" indent="-457200" algn="l" rtl="0">
              <a:buFont typeface="+mj-lt"/>
              <a:buAutoNum type="arabicPeriod"/>
            </a:pPr>
            <a:r>
              <a:rPr lang="en-US" dirty="0"/>
              <a:t>Si: RI</a:t>
            </a:r>
          </a:p>
          <a:p>
            <a:pPr marL="914400" lvl="1" indent="-457200" algn="l" rtl="0">
              <a:buFont typeface="+mj-lt"/>
              <a:buAutoNum type="arabicPeriod"/>
            </a:pPr>
            <a:r>
              <a:rPr lang="en-US" dirty="0"/>
              <a:t>AL:RI</a:t>
            </a:r>
          </a:p>
          <a:p>
            <a:pPr marL="914400" lvl="1" indent="-457200" algn="l" rtl="0">
              <a:buFont typeface="+mj-lt"/>
              <a:buAutoNum type="arabicPeriod"/>
            </a:pPr>
            <a:r>
              <a:rPr lang="en-US" dirty="0"/>
              <a:t>Mg: AL</a:t>
            </a:r>
          </a:p>
          <a:p>
            <a:pPr marL="914400" lvl="1" indent="-457200" algn="l" rtl="0">
              <a:buFont typeface="+mj-lt"/>
              <a:buAutoNum type="arabicPeriod"/>
            </a:pPr>
            <a:r>
              <a:rPr lang="en-US" dirty="0"/>
              <a:t>Mg: Ca</a:t>
            </a:r>
          </a:p>
          <a:p>
            <a:pPr marL="914400" lvl="1" indent="-457200" algn="l" rtl="0">
              <a:buFont typeface="+mj-lt"/>
              <a:buAutoNum type="arabicPeriod"/>
            </a:pPr>
            <a:r>
              <a:rPr lang="en-US" dirty="0"/>
              <a:t>AL:K</a:t>
            </a:r>
          </a:p>
          <a:p>
            <a:pPr marL="914400" lvl="1" indent="-457200" algn="l" rtl="0">
              <a:buFont typeface="+mj-lt"/>
              <a:buAutoNum type="arabicPeriod"/>
            </a:pPr>
            <a:r>
              <a:rPr lang="en-US" dirty="0"/>
              <a:t>Na: Mg</a:t>
            </a:r>
          </a:p>
          <a:p>
            <a:pPr marL="914400" lvl="1" indent="-457200" algn="l" rtl="0">
              <a:buFont typeface="+mj-lt"/>
              <a:buAutoNum type="arabicPeriod"/>
            </a:pPr>
            <a:r>
              <a:rPr lang="en-US" dirty="0"/>
              <a:t>Na: K</a:t>
            </a:r>
          </a:p>
          <a:p>
            <a:pPr marL="914400" lvl="1" indent="-457200" algn="l" rtl="0">
              <a:buFont typeface="+mj-lt"/>
              <a:buAutoNum type="arabicPeriod"/>
            </a:pPr>
            <a:r>
              <a:rPr lang="en-US" dirty="0"/>
              <a:t>Na: Ca</a:t>
            </a:r>
          </a:p>
          <a:p>
            <a:pPr marL="914400" lvl="1" indent="-457200" algn="l" rtl="0">
              <a:buFont typeface="+mj-lt"/>
              <a:buAutoNum type="arabicPeriod"/>
            </a:pPr>
            <a:r>
              <a:rPr lang="en-US" dirty="0"/>
              <a:t>RI: K</a:t>
            </a:r>
          </a:p>
          <a:p>
            <a:pPr marL="914400" lvl="1" indent="-457200" algn="l" rtl="0">
              <a:buFont typeface="+mj-lt"/>
              <a:buAutoNum type="arabicPeriod"/>
            </a:pPr>
            <a:endParaRPr lang="ar-PS" dirty="0"/>
          </a:p>
          <a:p>
            <a:pPr marL="0" indent="0" algn="l" rtl="0">
              <a:buNone/>
            </a:pPr>
            <a:endParaRPr lang="en-US" dirty="0"/>
          </a:p>
        </p:txBody>
      </p:sp>
    </p:spTree>
    <p:extLst>
      <p:ext uri="{BB962C8B-B14F-4D97-AF65-F5344CB8AC3E}">
        <p14:creationId xmlns:p14="http://schemas.microsoft.com/office/powerpoint/2010/main" val="396540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DA368D-55AC-461E-89D3-6E921E1A69EB}"/>
              </a:ext>
            </a:extLst>
          </p:cNvPr>
          <p:cNvSpPr>
            <a:spLocks noGrp="1"/>
          </p:cNvSpPr>
          <p:nvPr>
            <p:ph type="title"/>
          </p:nvPr>
        </p:nvSpPr>
        <p:spPr/>
        <p:txBody>
          <a:bodyPr/>
          <a:lstStyle/>
          <a:p>
            <a:pPr algn="ctr" rtl="0"/>
            <a:r>
              <a:rPr lang="en-US" dirty="0"/>
              <a:t>MODEL PLANNING</a:t>
            </a:r>
          </a:p>
        </p:txBody>
      </p:sp>
      <p:sp>
        <p:nvSpPr>
          <p:cNvPr id="3" name="عنصر نائب للمحتوى 2">
            <a:extLst>
              <a:ext uri="{FF2B5EF4-FFF2-40B4-BE49-F238E27FC236}">
                <a16:creationId xmlns:a16="http://schemas.microsoft.com/office/drawing/2014/main" id="{C9C96860-46DB-4E6E-8CE7-2397D1DA8A87}"/>
              </a:ext>
            </a:extLst>
          </p:cNvPr>
          <p:cNvSpPr>
            <a:spLocks noGrp="1"/>
          </p:cNvSpPr>
          <p:nvPr>
            <p:ph idx="1"/>
          </p:nvPr>
        </p:nvSpPr>
        <p:spPr/>
        <p:txBody>
          <a:bodyPr/>
          <a:lstStyle/>
          <a:p>
            <a:pPr algn="l" rtl="0"/>
            <a:r>
              <a:rPr lang="en-US" dirty="0"/>
              <a:t>Test:30% ,Turning : 70%</a:t>
            </a:r>
          </a:p>
          <a:p>
            <a:pPr algn="l" rtl="0"/>
            <a:r>
              <a:rPr lang="en-US" dirty="0"/>
              <a:t>Multinomial Logistic Regression: 67.74%</a:t>
            </a:r>
          </a:p>
          <a:p>
            <a:pPr algn="l" rtl="0"/>
            <a:r>
              <a:rPr lang="en-US" dirty="0"/>
              <a:t>Support Vector Machine:67.74%</a:t>
            </a:r>
          </a:p>
          <a:p>
            <a:pPr algn="l" rtl="0"/>
            <a:r>
              <a:rPr lang="en-US" dirty="0"/>
              <a:t>Random Forest:95.16%(best)</a:t>
            </a:r>
          </a:p>
          <a:p>
            <a:pPr algn="l" rtl="0"/>
            <a:r>
              <a:rPr lang="en-US" dirty="0"/>
              <a:t>Neural Network:70.97%</a:t>
            </a:r>
          </a:p>
        </p:txBody>
      </p:sp>
    </p:spTree>
    <p:extLst>
      <p:ext uri="{BB962C8B-B14F-4D97-AF65-F5344CB8AC3E}">
        <p14:creationId xmlns:p14="http://schemas.microsoft.com/office/powerpoint/2010/main" val="72159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FDAE9D-F52E-4F8B-ADBB-58F61454922E}"/>
              </a:ext>
            </a:extLst>
          </p:cNvPr>
          <p:cNvSpPr>
            <a:spLocks noGrp="1"/>
          </p:cNvSpPr>
          <p:nvPr>
            <p:ph type="title"/>
          </p:nvPr>
        </p:nvSpPr>
        <p:spPr/>
        <p:txBody>
          <a:bodyPr/>
          <a:lstStyle/>
          <a:p>
            <a:pPr algn="ctr" rtl="0"/>
            <a:r>
              <a:rPr lang="en-US" dirty="0"/>
              <a:t>RESULT DISCUSSION</a:t>
            </a:r>
          </a:p>
        </p:txBody>
      </p:sp>
      <p:sp>
        <p:nvSpPr>
          <p:cNvPr id="3" name="عنصر نائب للمحتوى 2">
            <a:extLst>
              <a:ext uri="{FF2B5EF4-FFF2-40B4-BE49-F238E27FC236}">
                <a16:creationId xmlns:a16="http://schemas.microsoft.com/office/drawing/2014/main" id="{19095C02-DE9C-4BB1-B9F4-69E53C7CB405}"/>
              </a:ext>
            </a:extLst>
          </p:cNvPr>
          <p:cNvSpPr>
            <a:spLocks noGrp="1"/>
          </p:cNvSpPr>
          <p:nvPr>
            <p:ph idx="1"/>
          </p:nvPr>
        </p:nvSpPr>
        <p:spPr/>
        <p:txBody>
          <a:bodyPr/>
          <a:lstStyle/>
          <a:p>
            <a:pPr algn="l" rtl="0"/>
            <a:r>
              <a:rPr lang="en-US" dirty="0"/>
              <a:t>I noticed that there are strong relationships in the elements used in the manufacture of glass in the degrees of reflection for each type and the elements that give greater efficiency in the manufacture of glass, which gives high levels of reflection.</a:t>
            </a:r>
          </a:p>
        </p:txBody>
      </p:sp>
    </p:spTree>
    <p:extLst>
      <p:ext uri="{BB962C8B-B14F-4D97-AF65-F5344CB8AC3E}">
        <p14:creationId xmlns:p14="http://schemas.microsoft.com/office/powerpoint/2010/main" val="1824791761"/>
      </p:ext>
    </p:extLst>
  </p:cSld>
  <p:clrMapOvr>
    <a:masterClrMapping/>
  </p:clrMapOvr>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TotalTime>
  <Words>352</Words>
  <Application>Microsoft Office PowerPoint</Application>
  <PresentationFormat>شاشة عريضة</PresentationFormat>
  <Paragraphs>58</Paragraphs>
  <Slides>9</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9</vt:i4>
      </vt:variant>
    </vt:vector>
  </HeadingPairs>
  <TitlesOfParts>
    <vt:vector size="13" baseType="lpstr">
      <vt:lpstr>Arial</vt:lpstr>
      <vt:lpstr>Century Gothic</vt:lpstr>
      <vt:lpstr>Wingdings 3</vt:lpstr>
      <vt:lpstr>ربطة</vt:lpstr>
      <vt:lpstr>Glass classification</vt:lpstr>
      <vt:lpstr>PROBLEM</vt:lpstr>
      <vt:lpstr>METHODOLOGY</vt:lpstr>
      <vt:lpstr>SUMMARY</vt:lpstr>
      <vt:lpstr>DATASET DESCRIPTION</vt:lpstr>
      <vt:lpstr>DATA PREPARATION</vt:lpstr>
      <vt:lpstr>HYPOTHESIS TESTING</vt:lpstr>
      <vt:lpstr>MODEL PLANNING</vt:lpstr>
      <vt:lpstr>RESULT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classification</dc:title>
  <dc:creator>shareef ragap</dc:creator>
  <cp:lastModifiedBy>shareef ragap</cp:lastModifiedBy>
  <cp:revision>18</cp:revision>
  <dcterms:created xsi:type="dcterms:W3CDTF">2019-12-22T14:54:25Z</dcterms:created>
  <dcterms:modified xsi:type="dcterms:W3CDTF">2019-12-22T16:13:22Z</dcterms:modified>
</cp:coreProperties>
</file>