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Alexandria Semi Bold"/>
      <p:regular r:id="rId14"/>
    </p:embeddedFont>
    <p:embeddedFont>
      <p:font typeface="Alexandria Semi Bold"/>
      <p:regular r:id="rId15"/>
    </p:embeddedFont>
    <p:embeddedFont>
      <p:font typeface="Alexandria"/>
      <p:regular r:id="rId16"/>
    </p:embeddedFont>
    <p:embeddedFont>
      <p:font typeface="Alexandria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hareef99997" TargetMode="External"/><Relationship Id="rId5" Type="http://schemas.openxmlformats.org/officeDocument/2006/relationships/hyperlink" Target="https://www.linkedin.com/in/shareef-ali/" TargetMode="External"/><Relationship Id="rId7" Type="http://schemas.openxmlformats.org/officeDocument/2006/relationships/hyperlink" Target="https://www.shareefdev.com/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image" Target="../media/image-7-3.png"/><Relationship Id="rId6" Type="http://schemas.openxmlformats.org/officeDocument/2006/relationships/image" Target="../media/image-7-4.pn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488" y="2147054"/>
            <a:ext cx="3935492" cy="393549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4650"/>
            <a:ext cx="692538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STC TV Data Analysis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22370"/>
            <a:ext cx="69253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80808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Created by Shareef Huzaifa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280190" y="4267795"/>
            <a:ext cx="69253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 comprehensive Python-based analysis of viewer behavior and preferences on STC TV platform. This project showcases three key components through advanced data science techniques.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974556"/>
            <a:ext cx="69253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80808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Completed June 2025</a:t>
            </a:r>
            <a:endParaRPr lang="en-US" sz="14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060" y="228600"/>
            <a:ext cx="967740" cy="4831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924" y="3844290"/>
            <a:ext cx="1607820" cy="5410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9373" y="710922"/>
            <a:ext cx="4995743" cy="624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Project Overview</a:t>
            </a:r>
            <a:endParaRPr lang="en-US" sz="3900" dirty="0"/>
          </a:p>
        </p:txBody>
      </p:sp>
      <p:sp>
        <p:nvSpPr>
          <p:cNvPr id="5" name="Text 1"/>
          <p:cNvSpPr/>
          <p:nvPr/>
        </p:nvSpPr>
        <p:spPr>
          <a:xfrm>
            <a:off x="699373" y="1734979"/>
            <a:ext cx="3722727" cy="789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1M+</a:t>
            </a:r>
            <a:endParaRPr lang="en-US" sz="6200" dirty="0"/>
          </a:p>
        </p:txBody>
      </p:sp>
      <p:sp>
        <p:nvSpPr>
          <p:cNvPr id="6" name="Text 2"/>
          <p:cNvSpPr/>
          <p:nvPr/>
        </p:nvSpPr>
        <p:spPr>
          <a:xfrm>
            <a:off x="1311831" y="2773918"/>
            <a:ext cx="2497812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Records Analyzed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699373" y="3205996"/>
            <a:ext cx="37227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Viewing activity data from STC TV users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4721781" y="1734979"/>
            <a:ext cx="3722846" cy="789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6200" dirty="0"/>
          </a:p>
        </p:txBody>
      </p:sp>
      <p:sp>
        <p:nvSpPr>
          <p:cNvPr id="9" name="Text 5"/>
          <p:cNvSpPr/>
          <p:nvPr/>
        </p:nvSpPr>
        <p:spPr>
          <a:xfrm>
            <a:off x="5334238" y="2773918"/>
            <a:ext cx="2497812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Core Components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4721781" y="3205996"/>
            <a:ext cx="3722846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Watch behavior, demand forecasting, recommendation system</a:t>
            </a:r>
            <a:endParaRPr lang="en-US" sz="1550" dirty="0"/>
          </a:p>
        </p:txBody>
      </p:sp>
      <p:sp>
        <p:nvSpPr>
          <p:cNvPr id="11" name="Text 7"/>
          <p:cNvSpPr/>
          <p:nvPr/>
        </p:nvSpPr>
        <p:spPr>
          <a:xfrm>
            <a:off x="2710577" y="4544497"/>
            <a:ext cx="3722727" cy="789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6200" dirty="0"/>
          </a:p>
        </p:txBody>
      </p:sp>
      <p:sp>
        <p:nvSpPr>
          <p:cNvPr id="12" name="Text 8"/>
          <p:cNvSpPr/>
          <p:nvPr/>
        </p:nvSpPr>
        <p:spPr>
          <a:xfrm>
            <a:off x="3323034" y="5583436"/>
            <a:ext cx="2497812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Technologies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2710577" y="6015514"/>
            <a:ext cx="37227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Python, Pandas, Matplotlib, Scikit-learn, plotly</a:t>
            </a:r>
            <a:endParaRPr lang="en-US" sz="1550" dirty="0"/>
          </a:p>
        </p:txBody>
      </p:sp>
      <p:sp>
        <p:nvSpPr>
          <p:cNvPr id="14" name="Text 10"/>
          <p:cNvSpPr/>
          <p:nvPr/>
        </p:nvSpPr>
        <p:spPr>
          <a:xfrm>
            <a:off x="699373" y="6879431"/>
            <a:ext cx="7745254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project involved rigorous data cleaning, exploratory analysis, modeling, and visualization to improve user experience and engagement.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309" y="448032"/>
            <a:ext cx="5094327" cy="509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Watch Behavior Analysis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09" y="1283018"/>
            <a:ext cx="4211717" cy="6517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3187" y="2179082"/>
            <a:ext cx="2036802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SD Users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33187" y="2531388"/>
            <a:ext cx="3885962" cy="521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Contribute majority of view time despite smaller numbers</a:t>
            </a:r>
            <a:endParaRPr lang="en-US" sz="12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026" y="1283018"/>
            <a:ext cx="4211717" cy="6517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44904" y="2179082"/>
            <a:ext cx="2036802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HD Users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944904" y="2531388"/>
            <a:ext cx="3885962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More numerous but watch for shorter durations</a:t>
            </a:r>
            <a:endParaRPr lang="en-US" sz="12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743" y="1283018"/>
            <a:ext cx="4211717" cy="6517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56621" y="2179082"/>
            <a:ext cx="2036802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Top Content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156621" y="2531388"/>
            <a:ext cx="3885962" cy="521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"The Mermaid Princess" and "Moana" lead in viewership</a:t>
            </a:r>
            <a:endParaRPr lang="en-US" sz="1250" dirty="0"/>
          </a:p>
        </p:txBody>
      </p:sp>
      <p:sp>
        <p:nvSpPr>
          <p:cNvPr id="12" name="Text 7"/>
          <p:cNvSpPr/>
          <p:nvPr/>
        </p:nvSpPr>
        <p:spPr>
          <a:xfrm>
            <a:off x="570309" y="3398996"/>
            <a:ext cx="12635270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Understanding these patterns reveals opportunities to optimize content delivery across different user segments.</a:t>
            </a:r>
            <a:endParaRPr lang="en-US" sz="12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09" y="4026218"/>
            <a:ext cx="3901678" cy="2786896"/>
          </a:xfrm>
          <a:prstGeom prst="rect">
            <a:avLst/>
          </a:prstGeom>
        </p:spPr>
      </p:pic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218" y="4026218"/>
            <a:ext cx="5006102" cy="3575685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060" y="228600"/>
            <a:ext cx="967740" cy="483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548" y="448508"/>
            <a:ext cx="4300061" cy="509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Demand Forecasting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48" y="1202293"/>
            <a:ext cx="4211598" cy="651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3544" y="2098715"/>
            <a:ext cx="2037636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Collection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33544" y="2451021"/>
            <a:ext cx="3885605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Gathering historical viewing patterns</a:t>
            </a:r>
            <a:endParaRPr lang="en-US" sz="12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45" y="1202293"/>
            <a:ext cx="4211717" cy="65198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45142" y="2098715"/>
            <a:ext cx="2037636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Linear Regression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945142" y="2451021"/>
            <a:ext cx="3885724" cy="782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 simple linear regression model was used to forecast </a:t>
            </a:r>
            <a:pPr algn="l" indent="0" marL="0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daily watch time for the next 2 months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.</a:t>
            </a:r>
            <a:endParaRPr lang="en-US" sz="12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62" y="1202293"/>
            <a:ext cx="4211717" cy="65198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56859" y="2098715"/>
            <a:ext cx="2037636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Expected Decline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156859" y="2451021"/>
            <a:ext cx="3885724" cy="521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trend shows a </a:t>
            </a:r>
            <a:pPr algn="l" indent="0" marL="0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gradual decline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, suggesting a possible seasonal drop in viewer engagement.</a:t>
            </a:r>
            <a:endParaRPr lang="en-US" sz="1250" dirty="0"/>
          </a:p>
        </p:txBody>
      </p:sp>
      <p:sp>
        <p:nvSpPr>
          <p:cNvPr id="12" name="Text 7"/>
          <p:cNvSpPr/>
          <p:nvPr/>
        </p:nvSpPr>
        <p:spPr>
          <a:xfrm>
            <a:off x="570548" y="3579614"/>
            <a:ext cx="12635032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This forecast helps infrastructure planning and aligns marketing efforts during predicted low demand periods.</a:t>
            </a:r>
            <a:endParaRPr lang="en-US" sz="12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38" y="4023717"/>
            <a:ext cx="7598331" cy="3757374"/>
          </a:xfrm>
          <a:prstGeom prst="rect">
            <a:avLst/>
          </a:prstGeom>
        </p:spPr>
      </p:pic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060" y="228600"/>
            <a:ext cx="967740" cy="483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3525" y="458391"/>
            <a:ext cx="5491520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Recommendation System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83525" y="1229439"/>
            <a:ext cx="12622054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system uses collaborative filtering with cosine similarity. It offers personalized suggestions based on similar users' viewing habits.</a:t>
            </a:r>
            <a:endParaRPr lang="en-US" sz="13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25" y="1683663"/>
            <a:ext cx="833557" cy="100024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67113" y="1850350"/>
            <a:ext cx="9614654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 user-based collaborative filtering model was built using rating data and cosine similarity.</a:t>
            </a:r>
            <a:endParaRPr lang="en-US" sz="16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5" y="2683907"/>
            <a:ext cx="833557" cy="10002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67113" y="2850594"/>
            <a:ext cx="10789325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model generates </a:t>
            </a:r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personalized recommendations</a:t>
            </a:r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by identifying users with similar viewing habits.</a:t>
            </a:r>
            <a:endParaRPr lang="en-US" sz="16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25" y="3684151"/>
            <a:ext cx="833557" cy="100024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667113" y="3850838"/>
            <a:ext cx="11538466" cy="520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For users who watched </a:t>
            </a:r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"Moana"</a:t>
            </a:r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, the system recommended family-friendly titles like </a:t>
            </a:r>
            <a:pPr algn="l" indent="0" marL="0">
              <a:lnSpc>
                <a:spcPts val="2050"/>
              </a:lnSpc>
              <a:buNone/>
            </a:pPr>
            <a:r>
              <a:rPr lang="en-US" sz="1600" i="1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Surf's Up</a:t>
            </a:r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and </a:t>
            </a:r>
            <a:pPr algn="l" indent="0" marL="0">
              <a:lnSpc>
                <a:spcPts val="2050"/>
              </a:lnSpc>
              <a:buNone/>
            </a:pPr>
            <a:r>
              <a:rPr lang="en-US" sz="1600" i="1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Boss Baby</a:t>
            </a:r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, showing strong content alignment.</a:t>
            </a: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583525" y="4871918"/>
            <a:ext cx="12622054" cy="2907030"/>
          </a:xfrm>
          <a:prstGeom prst="roundRect">
            <a:avLst>
              <a:gd name="adj" fmla="val 516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1" name="Shape 6"/>
          <p:cNvSpPr/>
          <p:nvPr/>
        </p:nvSpPr>
        <p:spPr>
          <a:xfrm>
            <a:off x="591145" y="4879538"/>
            <a:ext cx="12606814" cy="4819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757833" y="4987171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Program</a:t>
            </a:r>
            <a:endParaRPr lang="en-US" sz="1300" dirty="0"/>
          </a:p>
        </p:txBody>
      </p:sp>
      <p:sp>
        <p:nvSpPr>
          <p:cNvPr id="13" name="Text 8"/>
          <p:cNvSpPr/>
          <p:nvPr/>
        </p:nvSpPr>
        <p:spPr>
          <a:xfrm>
            <a:off x="7065050" y="4987171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Similarity Score</a:t>
            </a:r>
            <a:endParaRPr lang="en-US" sz="1300" dirty="0"/>
          </a:p>
        </p:txBody>
      </p:sp>
      <p:sp>
        <p:nvSpPr>
          <p:cNvPr id="14" name="Shape 9"/>
          <p:cNvSpPr/>
          <p:nvPr/>
        </p:nvSpPr>
        <p:spPr>
          <a:xfrm>
            <a:off x="591145" y="5361503"/>
            <a:ext cx="12606814" cy="4819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757833" y="5469136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Surf's Up : WaveMania</a:t>
            </a:r>
            <a:endParaRPr lang="en-US" sz="1300" dirty="0"/>
          </a:p>
        </p:txBody>
      </p:sp>
      <p:sp>
        <p:nvSpPr>
          <p:cNvPr id="16" name="Text 11"/>
          <p:cNvSpPr/>
          <p:nvPr/>
        </p:nvSpPr>
        <p:spPr>
          <a:xfrm>
            <a:off x="7065050" y="5469136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2.000000</a:t>
            </a:r>
            <a:endParaRPr lang="en-US" sz="1300" dirty="0"/>
          </a:p>
        </p:txBody>
      </p:sp>
      <p:sp>
        <p:nvSpPr>
          <p:cNvPr id="17" name="Shape 12"/>
          <p:cNvSpPr/>
          <p:nvPr/>
        </p:nvSpPr>
        <p:spPr>
          <a:xfrm>
            <a:off x="591145" y="5843468"/>
            <a:ext cx="12606814" cy="4819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3"/>
          <p:cNvSpPr/>
          <p:nvPr/>
        </p:nvSpPr>
        <p:spPr>
          <a:xfrm>
            <a:off x="757833" y="5951101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Birth of a Nation</a:t>
            </a:r>
            <a:endParaRPr lang="en-US" sz="1300" dirty="0"/>
          </a:p>
        </p:txBody>
      </p:sp>
      <p:sp>
        <p:nvSpPr>
          <p:cNvPr id="19" name="Text 14"/>
          <p:cNvSpPr/>
          <p:nvPr/>
        </p:nvSpPr>
        <p:spPr>
          <a:xfrm>
            <a:off x="7065050" y="5951101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2.000000</a:t>
            </a:r>
            <a:endParaRPr lang="en-US" sz="1300" dirty="0"/>
          </a:p>
        </p:txBody>
      </p:sp>
      <p:sp>
        <p:nvSpPr>
          <p:cNvPr id="20" name="Shape 15"/>
          <p:cNvSpPr/>
          <p:nvPr/>
        </p:nvSpPr>
        <p:spPr>
          <a:xfrm>
            <a:off x="591145" y="6325433"/>
            <a:ext cx="12606814" cy="4819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6"/>
          <p:cNvSpPr/>
          <p:nvPr/>
        </p:nvSpPr>
        <p:spPr>
          <a:xfrm>
            <a:off x="757833" y="6433066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Alien: Covenant</a:t>
            </a:r>
            <a:endParaRPr lang="en-US" sz="1300" dirty="0"/>
          </a:p>
        </p:txBody>
      </p:sp>
      <p:sp>
        <p:nvSpPr>
          <p:cNvPr id="22" name="Text 17"/>
          <p:cNvSpPr/>
          <p:nvPr/>
        </p:nvSpPr>
        <p:spPr>
          <a:xfrm>
            <a:off x="7065050" y="6433066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1.989130</a:t>
            </a:r>
            <a:endParaRPr lang="en-US" sz="1300" dirty="0"/>
          </a:p>
        </p:txBody>
      </p:sp>
      <p:sp>
        <p:nvSpPr>
          <p:cNvPr id="23" name="Shape 18"/>
          <p:cNvSpPr/>
          <p:nvPr/>
        </p:nvSpPr>
        <p:spPr>
          <a:xfrm>
            <a:off x="591145" y="6807398"/>
            <a:ext cx="12606814" cy="4819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19"/>
          <p:cNvSpPr/>
          <p:nvPr/>
        </p:nvSpPr>
        <p:spPr>
          <a:xfrm>
            <a:off x="757833" y="6915031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Boss Baby</a:t>
            </a:r>
            <a:endParaRPr lang="en-US" sz="1300" dirty="0"/>
          </a:p>
        </p:txBody>
      </p:sp>
      <p:sp>
        <p:nvSpPr>
          <p:cNvPr id="25" name="Text 20"/>
          <p:cNvSpPr/>
          <p:nvPr/>
        </p:nvSpPr>
        <p:spPr>
          <a:xfrm>
            <a:off x="7065050" y="6915031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1.333333</a:t>
            </a:r>
            <a:endParaRPr lang="en-US" sz="1300" dirty="0"/>
          </a:p>
        </p:txBody>
      </p:sp>
      <p:sp>
        <p:nvSpPr>
          <p:cNvPr id="26" name="Shape 21"/>
          <p:cNvSpPr/>
          <p:nvPr/>
        </p:nvSpPr>
        <p:spPr>
          <a:xfrm>
            <a:off x="591145" y="7289363"/>
            <a:ext cx="12606814" cy="4819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2"/>
          <p:cNvSpPr/>
          <p:nvPr/>
        </p:nvSpPr>
        <p:spPr>
          <a:xfrm>
            <a:off x="757833" y="7396996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100 treets</a:t>
            </a:r>
            <a:endParaRPr lang="en-US" sz="1300" dirty="0"/>
          </a:p>
        </p:txBody>
      </p:sp>
      <p:sp>
        <p:nvSpPr>
          <p:cNvPr id="28" name="Text 23"/>
          <p:cNvSpPr/>
          <p:nvPr/>
        </p:nvSpPr>
        <p:spPr>
          <a:xfrm>
            <a:off x="7065050" y="7396996"/>
            <a:ext cx="5966222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1.000000</a:t>
            </a:r>
            <a:endParaRPr lang="en-US" sz="1300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060" y="228600"/>
            <a:ext cx="967740" cy="483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3832"/>
            <a:ext cx="1241178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Insights Summary &amp; Recommendations for STC TV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8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Insights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99510"/>
            <a:ext cx="592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SD viewers drive more total watch time despite smaller numbers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04611"/>
            <a:ext cx="592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Watch hours trending downward, suggesting seasonal engagement dip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09711"/>
            <a:ext cx="592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User-based recommendations show strong relevance for family content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284006" y="3118366"/>
            <a:ext cx="41125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Strategic Recommendations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284006" y="3699510"/>
            <a:ext cx="592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Optimize streaming defaults based on device quality patterns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284006" y="4504611"/>
            <a:ext cx="592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Schedule content releases around predicted demand cycles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284006" y="5309711"/>
            <a:ext cx="592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 recommender system by incorporating content metadata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69963"/>
            <a:ext cx="124117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My analysis reveals clear opportunities to improve user experience while optimizing platform resources. Implementing these recommendations could significantly boost engagement and retention.</a:t>
            </a:r>
            <a:endParaRPr lang="en-US" sz="175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4060" y="228600"/>
            <a:ext cx="967740" cy="483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879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F008C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Let's Connect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369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38100">
            <a:solidFill>
              <a:srgbClr val="FF375E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2979420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GitHub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50520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Find the full project at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F008C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github.com/shareef99997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713803" y="293691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38100">
            <a:solidFill>
              <a:srgbClr val="FF375E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874" y="2979420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50919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LinkedIn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50919" y="350520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Connect professionally at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F008C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linkedin.com/in/shareef-ali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04753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FFFFFF"/>
          </a:solidFill>
          <a:ln w="38100">
            <a:solidFill>
              <a:srgbClr val="FF375E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09004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Personal Website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61582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Access All my projects and Expertise Through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F008C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Shareef Al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 Website  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2025-06-04T08:30:30Z</dcterms:created>
  <dcterms:modified xsi:type="dcterms:W3CDTF">2025-06-04T08:30:30Z</dcterms:modified>
</cp:coreProperties>
</file>