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57" r:id="rId7"/>
    <p:sldId id="262" r:id="rId8"/>
    <p:sldId id="261" r:id="rId9"/>
    <p:sldId id="274" r:id="rId10"/>
    <p:sldId id="260" r:id="rId11"/>
    <p:sldId id="263" r:id="rId12"/>
    <p:sldId id="258" r:id="rId13"/>
    <p:sldId id="275" r:id="rId14"/>
    <p:sldId id="259" r:id="rId15"/>
    <p:sldId id="276" r:id="rId16"/>
    <p:sldId id="264" r:id="rId17"/>
    <p:sldId id="266" r:id="rId18"/>
    <p:sldId id="279" r:id="rId19"/>
    <p:sldId id="268" r:id="rId20"/>
    <p:sldId id="269" r:id="rId21"/>
    <p:sldId id="267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39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73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41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3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64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23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52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15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2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8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54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95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9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01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3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51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5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7D1516-886E-4DCD-8068-9CC360EE2654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51D827-8D1D-4B6C-A9E2-E34B99E8B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65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99259"/>
            <a:ext cx="9144000" cy="3000894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Arial Black" panose="020B0A04020102020204" pitchFamily="34" charset="0"/>
              </a:rPr>
              <a:t>Five members group</a:t>
            </a:r>
            <a:br>
              <a:rPr lang="en-US" sz="2400" b="1" u="sng" dirty="0" smtClean="0">
                <a:latin typeface="Arial Black" panose="020B0A04020102020204" pitchFamily="34" charset="0"/>
              </a:rPr>
            </a:br>
            <a:r>
              <a:rPr lang="en-US" sz="2400" b="1" u="sng" dirty="0" smtClean="0">
                <a:latin typeface="Arial Black" panose="020B0A04020102020204" pitchFamily="34" charset="0"/>
              </a:rPr>
              <a:t/>
            </a:r>
            <a:br>
              <a:rPr lang="en-US" sz="2400" b="1" u="sng" dirty="0" smtClean="0">
                <a:latin typeface="Arial Black" panose="020B0A04020102020204" pitchFamily="34" charset="0"/>
              </a:rPr>
            </a:br>
            <a:r>
              <a:rPr lang="en-US" sz="2400" dirty="0" err="1" smtClean="0">
                <a:latin typeface="Söhne"/>
              </a:rPr>
              <a:t>Shareen</a:t>
            </a:r>
            <a:r>
              <a:rPr lang="en-US" sz="2400" dirty="0" smtClean="0">
                <a:latin typeface="Söhne"/>
              </a:rPr>
              <a:t> Faisal(22140013)</a:t>
            </a:r>
            <a:r>
              <a:rPr lang="en-US" sz="2400" b="1" dirty="0" smtClean="0">
                <a:latin typeface="Rockwell Extra Bold" panose="02060903040505020403" pitchFamily="18" charset="0"/>
              </a:rPr>
              <a:t>GL</a:t>
            </a:r>
            <a:r>
              <a:rPr lang="en-US" sz="2400" dirty="0" smtClean="0">
                <a:latin typeface="Söhne"/>
              </a:rPr>
              <a:t>  </a:t>
            </a:r>
            <a:br>
              <a:rPr lang="en-US" sz="2400" dirty="0" smtClean="0">
                <a:latin typeface="Söhne"/>
              </a:rPr>
            </a:br>
            <a:r>
              <a:rPr lang="en-US" sz="2400" dirty="0" err="1" smtClean="0">
                <a:latin typeface="Söhne"/>
              </a:rPr>
              <a:t>Eman</a:t>
            </a:r>
            <a:r>
              <a:rPr lang="en-US" sz="2400" dirty="0" smtClean="0">
                <a:latin typeface="Söhne"/>
              </a:rPr>
              <a:t> Faisal(221400020) </a:t>
            </a:r>
            <a:br>
              <a:rPr lang="en-US" sz="2400" dirty="0" smtClean="0">
                <a:latin typeface="Söhne"/>
              </a:rPr>
            </a:br>
            <a:r>
              <a:rPr lang="en-US" sz="2400" dirty="0" err="1" smtClean="0">
                <a:latin typeface="Söhne"/>
              </a:rPr>
              <a:t>Sajjal</a:t>
            </a:r>
            <a:r>
              <a:rPr lang="en-US" sz="2400" dirty="0" smtClean="0">
                <a:latin typeface="Söhne"/>
              </a:rPr>
              <a:t>(221400017)</a:t>
            </a:r>
            <a:br>
              <a:rPr lang="en-US" sz="2400" dirty="0" smtClean="0">
                <a:latin typeface="Söhne"/>
              </a:rPr>
            </a:br>
            <a:r>
              <a:rPr lang="en-US" sz="2400" dirty="0" smtClean="0">
                <a:latin typeface="Söhne"/>
              </a:rPr>
              <a:t>Ayesha Saeed(221400054)</a:t>
            </a:r>
            <a:br>
              <a:rPr lang="en-US" sz="2400" dirty="0" smtClean="0">
                <a:latin typeface="Söhne"/>
              </a:rPr>
            </a:br>
            <a:r>
              <a:rPr lang="en-US" sz="2400" dirty="0" err="1" smtClean="0">
                <a:latin typeface="Söhne"/>
              </a:rPr>
              <a:t>Dua</a:t>
            </a:r>
            <a:r>
              <a:rPr lang="en-US" sz="2400" dirty="0" smtClean="0">
                <a:latin typeface="Söhne"/>
              </a:rPr>
              <a:t>(221400026)</a:t>
            </a:r>
            <a:endParaRPr lang="en-US" sz="2400" dirty="0">
              <a:latin typeface="Söhne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26823"/>
            <a:ext cx="9144000" cy="2630977"/>
          </a:xfrm>
        </p:spPr>
        <p:txBody>
          <a:bodyPr>
            <a:normAutofit fontScale="92500" lnSpcReduction="10000"/>
          </a:bodyPr>
          <a:lstStyle/>
          <a:p>
            <a:endParaRPr lang="en-US" sz="8800" dirty="0" smtClean="0"/>
          </a:p>
          <a:p>
            <a:r>
              <a:rPr lang="en-US" sz="8800" dirty="0" smtClean="0"/>
              <a:t>Health Hub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8862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Eman</a:t>
            </a:r>
            <a:r>
              <a:rPr lang="en-US" dirty="0" smtClean="0"/>
              <a:t> Faisal(221400020)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4788815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smtClean="0"/>
              <a:t>Class: Company</a:t>
            </a:r>
          </a:p>
          <a:p>
            <a:r>
              <a:rPr lang="en-US" sz="3100" dirty="0" smtClean="0"/>
              <a:t>Methods: </a:t>
            </a:r>
          </a:p>
          <a:p>
            <a:r>
              <a:rPr lang="en-US" sz="2300" dirty="0" err="1" smtClean="0"/>
              <a:t>runDoctor</a:t>
            </a:r>
            <a:r>
              <a:rPr lang="en-US" sz="2300" dirty="0" smtClean="0"/>
              <a:t>() : This method handles the flow of the doctor (Login, View Appointments, View Balance)</a:t>
            </a:r>
          </a:p>
          <a:p>
            <a:r>
              <a:rPr lang="en-US" sz="2300" dirty="0" err="1" smtClean="0"/>
              <a:t>runConsultation</a:t>
            </a:r>
            <a:r>
              <a:rPr lang="en-US" sz="2300" dirty="0" smtClean="0"/>
              <a:t>():  To control the flow of Doctor Appointment/</a:t>
            </a:r>
            <a:r>
              <a:rPr lang="en-US" sz="2300" dirty="0" err="1" smtClean="0"/>
              <a:t>Consulttion</a:t>
            </a:r>
            <a:endParaRPr lang="en-US" sz="2300" dirty="0" smtClean="0"/>
          </a:p>
          <a:p>
            <a:r>
              <a:rPr lang="en-US" sz="2300" dirty="0" smtClean="0"/>
              <a:t>Login()   for doctors: This method allows the doctors to login</a:t>
            </a:r>
          </a:p>
          <a:p>
            <a:r>
              <a:rPr lang="en-US" sz="2300" dirty="0" err="1" smtClean="0"/>
              <a:t>displayDoctorsInCategory</a:t>
            </a:r>
            <a:r>
              <a:rPr lang="en-US" sz="2300" dirty="0" smtClean="0"/>
              <a:t>(): Displays the doctors in the selected category.</a:t>
            </a:r>
          </a:p>
          <a:p>
            <a:r>
              <a:rPr lang="en-US" sz="2300" dirty="0" err="1" smtClean="0"/>
              <a:t>displaySlots</a:t>
            </a:r>
            <a:r>
              <a:rPr lang="en-US" sz="2300" dirty="0" smtClean="0"/>
              <a:t>() : this </a:t>
            </a:r>
            <a:r>
              <a:rPr lang="en-US" sz="2300" dirty="0" err="1" smtClean="0"/>
              <a:t>metod</a:t>
            </a:r>
            <a:r>
              <a:rPr lang="en-US" sz="2300" dirty="0" smtClean="0"/>
              <a:t> displays the appointment schedule of a selected doctor</a:t>
            </a:r>
          </a:p>
          <a:p>
            <a:r>
              <a:rPr lang="en-US" sz="2300" dirty="0" err="1" smtClean="0"/>
              <a:t>bookAppointment</a:t>
            </a:r>
            <a:r>
              <a:rPr lang="en-US" sz="2300" dirty="0" smtClean="0"/>
              <a:t>(): This method books the appointment, </a:t>
            </a:r>
          </a:p>
          <a:p>
            <a:r>
              <a:rPr lang="en-US" sz="2300" dirty="0" smtClean="0"/>
              <a:t>Check() : this method checks if the slot on the  time and date selected by the user is available or not. Boolean return type.</a:t>
            </a:r>
          </a:p>
          <a:p>
            <a:r>
              <a:rPr lang="en-US" sz="2300" dirty="0" smtClean="0"/>
              <a:t>Convert(): Extracts digits from String input and store them in </a:t>
            </a:r>
            <a:r>
              <a:rPr lang="en-US" sz="2300" dirty="0" err="1" smtClean="0"/>
              <a:t>int</a:t>
            </a:r>
            <a:r>
              <a:rPr lang="en-US" sz="2300" dirty="0" smtClean="0"/>
              <a:t> and returns </a:t>
            </a:r>
            <a:r>
              <a:rPr lang="en-US" sz="2300" dirty="0" err="1" smtClean="0"/>
              <a:t>int</a:t>
            </a:r>
            <a:endParaRPr lang="en-US" sz="2300" dirty="0" smtClean="0"/>
          </a:p>
          <a:p>
            <a:r>
              <a:rPr lang="en-US" sz="2300" dirty="0" err="1" smtClean="0"/>
              <a:t>paymentDoctor</a:t>
            </a:r>
            <a:r>
              <a:rPr lang="en-US" sz="2300" dirty="0" smtClean="0"/>
              <a:t>() : This method checks if the customer has lower amount in his account than the consultation fee, then the customer can add balance/amount in his account.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5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Eman</a:t>
            </a:r>
            <a:r>
              <a:rPr lang="en-US" dirty="0" smtClean="0"/>
              <a:t> Faisal(221400020)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3130"/>
            <a:ext cx="10515600" cy="47888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filterDocotrs</a:t>
            </a:r>
            <a:r>
              <a:rPr lang="en-US" sz="2400" dirty="0" smtClean="0"/>
              <a:t>() : This method filters doctors on the basis of ratings</a:t>
            </a:r>
          </a:p>
          <a:p>
            <a:r>
              <a:rPr lang="en-US" sz="2400" dirty="0" err="1" smtClean="0"/>
              <a:t>binarySearch</a:t>
            </a:r>
            <a:r>
              <a:rPr lang="en-US" sz="2400" dirty="0" smtClean="0"/>
              <a:t>()</a:t>
            </a:r>
          </a:p>
          <a:p>
            <a:r>
              <a:rPr lang="en-US" sz="2400" dirty="0" err="1" smtClean="0"/>
              <a:t>addDoctor</a:t>
            </a:r>
            <a:r>
              <a:rPr lang="en-US" sz="2400" dirty="0" smtClean="0"/>
              <a:t>(): Adds doctor if he is not previously added in the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removeDoctor</a:t>
            </a:r>
            <a:r>
              <a:rPr lang="en-US" sz="2400" dirty="0"/>
              <a:t>(): </a:t>
            </a:r>
            <a:r>
              <a:rPr lang="en-US" sz="2400" dirty="0" smtClean="0"/>
              <a:t>removes </a:t>
            </a:r>
            <a:r>
              <a:rPr lang="en-US" sz="2400" dirty="0"/>
              <a:t>doctor if he is not previously added in the </a:t>
            </a:r>
            <a:r>
              <a:rPr lang="en-US" sz="2400" dirty="0" err="1"/>
              <a:t>ArrayList</a:t>
            </a:r>
            <a:r>
              <a:rPr lang="en-US" sz="2400" dirty="0" smtClean="0"/>
              <a:t>.</a:t>
            </a:r>
          </a:p>
          <a:p>
            <a:r>
              <a:rPr lang="en-US" sz="2400" dirty="0" err="1" smtClean="0"/>
              <a:t>runAdminDoctor</a:t>
            </a:r>
            <a:r>
              <a:rPr lang="en-US" sz="2400" dirty="0" smtClean="0"/>
              <a:t>(): to control the flow of admins methods to add, remove, view doctors and appointments.</a:t>
            </a:r>
          </a:p>
          <a:p>
            <a:r>
              <a:rPr lang="en-US" sz="2400" dirty="0" err="1" smtClean="0"/>
              <a:t>adminLogIn</a:t>
            </a:r>
            <a:r>
              <a:rPr lang="en-US" sz="2400" dirty="0" smtClean="0"/>
              <a:t>() : to login admin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43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Eman</a:t>
            </a:r>
            <a:r>
              <a:rPr lang="en-US" dirty="0" smtClean="0"/>
              <a:t> Faisal(221400020)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1116558" cy="4324721"/>
          </a:xfrm>
        </p:spPr>
        <p:txBody>
          <a:bodyPr>
            <a:noAutofit/>
          </a:bodyPr>
          <a:lstStyle/>
          <a:p>
            <a:r>
              <a:rPr lang="en-US" sz="1400" dirty="0" smtClean="0"/>
              <a:t>Class: Doctor</a:t>
            </a:r>
          </a:p>
          <a:p>
            <a:r>
              <a:rPr lang="en-US" sz="1400" dirty="0" smtClean="0"/>
              <a:t>Methods:</a:t>
            </a:r>
          </a:p>
          <a:p>
            <a:r>
              <a:rPr lang="en-US" sz="1400" dirty="0" smtClean="0"/>
              <a:t>fill2DArray() : it fills the 2- D array with values, makes the schedule.</a:t>
            </a:r>
          </a:p>
          <a:p>
            <a:r>
              <a:rPr lang="en-US" sz="1400" dirty="0" err="1" smtClean="0"/>
              <a:t>appointmentHeld</a:t>
            </a:r>
            <a:r>
              <a:rPr lang="en-US" sz="1400" dirty="0" smtClean="0"/>
              <a:t>(): Holds an appointment and </a:t>
            </a:r>
            <a:r>
              <a:rPr lang="en-US" sz="1400" dirty="0" err="1" smtClean="0"/>
              <a:t>dequeues</a:t>
            </a:r>
            <a:r>
              <a:rPr lang="en-US" sz="1400" dirty="0" smtClean="0"/>
              <a:t> it from the priority queue.</a:t>
            </a:r>
          </a:p>
          <a:p>
            <a:r>
              <a:rPr lang="en-US" sz="1400" dirty="0" err="1" smtClean="0"/>
              <a:t>displayPriorityQueue</a:t>
            </a:r>
            <a:r>
              <a:rPr lang="en-US" sz="1400" dirty="0" smtClean="0"/>
              <a:t>(): Shows appointments that have passed and the </a:t>
            </a:r>
            <a:r>
              <a:rPr lang="en-US" sz="1400" dirty="0" err="1" smtClean="0"/>
              <a:t>appointmnets</a:t>
            </a:r>
            <a:r>
              <a:rPr lang="en-US" sz="1400" dirty="0" smtClean="0"/>
              <a:t> to be conducted.</a:t>
            </a:r>
          </a:p>
          <a:p>
            <a:endParaRPr lang="en-US" sz="1400" dirty="0"/>
          </a:p>
          <a:p>
            <a:r>
              <a:rPr lang="en-US" sz="1400" dirty="0" smtClean="0"/>
              <a:t>Class: PriorityQueue  </a:t>
            </a:r>
          </a:p>
          <a:p>
            <a:r>
              <a:rPr lang="en-US" sz="1400" dirty="0" smtClean="0"/>
              <a:t>Methods: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Enqueue</a:t>
            </a:r>
            <a:r>
              <a:rPr lang="en-US" sz="1400" dirty="0" smtClean="0"/>
              <a:t>(): Adds an appointment in the priority queue on priority of time and date.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 smtClean="0"/>
              <a:t>Dequeue</a:t>
            </a:r>
            <a:r>
              <a:rPr lang="en-US" sz="1400" dirty="0" smtClean="0"/>
              <a:t>(): Removes an appointment from priority queue.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smtClean="0"/>
              <a:t>Display(): Displays all appointments in the priority queue.</a:t>
            </a:r>
          </a:p>
          <a:p>
            <a:pPr marL="514350" indent="-514350">
              <a:buFont typeface="+mj-lt"/>
              <a:buAutoNum type="arabicPeriod"/>
            </a:pPr>
            <a:endParaRPr lang="en-US" sz="1200" dirty="0"/>
          </a:p>
          <a:p>
            <a:r>
              <a:rPr lang="en-US" sz="1400" dirty="0" smtClean="0"/>
              <a:t>Class: Account</a:t>
            </a:r>
          </a:p>
          <a:p>
            <a:pPr marL="0" indent="0">
              <a:buNone/>
            </a:pPr>
            <a:r>
              <a:rPr lang="en-US" sz="1200" dirty="0" smtClean="0"/>
              <a:t>1. </a:t>
            </a:r>
            <a:r>
              <a:rPr lang="en-US" sz="1200" dirty="0" err="1" smtClean="0"/>
              <a:t>addBalance</a:t>
            </a:r>
            <a:r>
              <a:rPr lang="en-US" sz="1200" dirty="0" smtClean="0"/>
              <a:t>(): inputs the amount/balance to add in customer’s account and sets it.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20050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/>
              <a:t>ArrayList</a:t>
            </a:r>
            <a:r>
              <a:rPr lang="en-US" sz="2400" dirty="0"/>
              <a:t> with further an </a:t>
            </a:r>
            <a:r>
              <a:rPr lang="en-US" sz="2400" dirty="0" err="1"/>
              <a:t>ArrayList</a:t>
            </a:r>
            <a:r>
              <a:rPr lang="en-US" sz="2400" dirty="0"/>
              <a:t> on each index. (the first </a:t>
            </a:r>
            <a:r>
              <a:rPr lang="en-US" sz="2400" dirty="0" err="1"/>
              <a:t>arraylist</a:t>
            </a:r>
            <a:r>
              <a:rPr lang="en-US" sz="2400" dirty="0"/>
              <a:t> contains an </a:t>
            </a:r>
            <a:r>
              <a:rPr lang="en-US" sz="2400" dirty="0" err="1"/>
              <a:t>arraylist</a:t>
            </a:r>
            <a:r>
              <a:rPr lang="en-US" sz="2400" dirty="0"/>
              <a:t> storing doctors of a specific category).</a:t>
            </a:r>
          </a:p>
          <a:p>
            <a:pPr lvl="0"/>
            <a:r>
              <a:rPr lang="en-US" sz="2400" dirty="0" err="1"/>
              <a:t>PriorityQueue</a:t>
            </a:r>
            <a:r>
              <a:rPr lang="en-US" sz="2400" dirty="0"/>
              <a:t> (for storing appointments)</a:t>
            </a:r>
          </a:p>
          <a:p>
            <a:pPr lvl="0"/>
            <a:r>
              <a:rPr lang="en-US" sz="2400" dirty="0"/>
              <a:t>2-D Array (for schedule of </a:t>
            </a:r>
            <a:r>
              <a:rPr lang="en-US" sz="2400" dirty="0" err="1"/>
              <a:t>appointmnets</a:t>
            </a:r>
            <a:r>
              <a:rPr lang="en-US" sz="2400" dirty="0"/>
              <a:t> of a doctor)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1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Dua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470581"/>
            <a:ext cx="10805473" cy="5184743"/>
          </a:xfrm>
        </p:spPr>
        <p:txBody>
          <a:bodyPr>
            <a:normAutofit fontScale="40000" lnSpcReduction="20000"/>
          </a:bodyPr>
          <a:lstStyle/>
          <a:p>
            <a:r>
              <a:rPr lang="en-US" sz="4300" dirty="0" smtClean="0"/>
              <a:t>Class: </a:t>
            </a:r>
            <a:r>
              <a:rPr lang="en-US" sz="4300" dirty="0" err="1" smtClean="0"/>
              <a:t>Lab_Test</a:t>
            </a:r>
            <a:r>
              <a:rPr lang="en-US" sz="4300" dirty="0" smtClean="0"/>
              <a:t> (created by me)</a:t>
            </a:r>
          </a:p>
          <a:p>
            <a:r>
              <a:rPr lang="en-US" sz="4300" dirty="0" smtClean="0"/>
              <a:t>Class : Company</a:t>
            </a:r>
          </a:p>
          <a:p>
            <a:r>
              <a:rPr lang="en-US" sz="4300" dirty="0" smtClean="0"/>
              <a:t>Methods:</a:t>
            </a:r>
          </a:p>
          <a:p>
            <a:r>
              <a:rPr lang="en-US" sz="4300" dirty="0" err="1" smtClean="0"/>
              <a:t>addLabTest</a:t>
            </a:r>
            <a:r>
              <a:rPr lang="en-US" sz="4300" dirty="0" smtClean="0"/>
              <a:t>(): </a:t>
            </a:r>
            <a:r>
              <a:rPr lang="en-US" sz="4300" dirty="0"/>
              <a:t>Adds a lab test to the company's list.</a:t>
            </a:r>
            <a:endParaRPr lang="en-US" sz="4300" dirty="0" smtClean="0"/>
          </a:p>
          <a:p>
            <a:r>
              <a:rPr lang="en-US" sz="4300" dirty="0" err="1" smtClean="0"/>
              <a:t>removeLabTest</a:t>
            </a:r>
            <a:r>
              <a:rPr lang="en-US" sz="4300" dirty="0" smtClean="0"/>
              <a:t>(): </a:t>
            </a:r>
            <a:r>
              <a:rPr lang="en-US" sz="4300" dirty="0"/>
              <a:t>Removes a specific lab test from the list</a:t>
            </a:r>
            <a:endParaRPr lang="en-US" sz="4300" dirty="0" smtClean="0"/>
          </a:p>
          <a:p>
            <a:r>
              <a:rPr lang="en-US" sz="4300" dirty="0" err="1" smtClean="0"/>
              <a:t>addSorted</a:t>
            </a:r>
            <a:r>
              <a:rPr lang="en-US" sz="4300" dirty="0" smtClean="0"/>
              <a:t>(): </a:t>
            </a:r>
            <a:r>
              <a:rPr lang="en-US" sz="4300" dirty="0"/>
              <a:t>Adds lab tests in a sorted manner (alphabetically by name).</a:t>
            </a:r>
            <a:endParaRPr lang="en-US" sz="4300" dirty="0" smtClean="0"/>
          </a:p>
          <a:p>
            <a:r>
              <a:rPr lang="en-US" sz="4300" dirty="0" err="1" smtClean="0"/>
              <a:t>displayTestsInCategory</a:t>
            </a:r>
            <a:r>
              <a:rPr lang="en-US" sz="4300" dirty="0" smtClean="0"/>
              <a:t>(): Displays test of a  specific category</a:t>
            </a:r>
          </a:p>
          <a:p>
            <a:r>
              <a:rPr lang="en-US" sz="4300" dirty="0" err="1" smtClean="0"/>
              <a:t>displaysLabTests</a:t>
            </a:r>
            <a:r>
              <a:rPr lang="en-US" sz="4300" dirty="0" smtClean="0"/>
              <a:t>(): </a:t>
            </a:r>
            <a:r>
              <a:rPr lang="en-US" sz="4300" dirty="0"/>
              <a:t>Displays all available lab tests.</a:t>
            </a:r>
            <a:endParaRPr lang="en-US" sz="4300" dirty="0" smtClean="0"/>
          </a:p>
          <a:p>
            <a:r>
              <a:rPr lang="en-US" sz="4300" dirty="0" err="1" smtClean="0"/>
              <a:t>searchByPrefix</a:t>
            </a:r>
            <a:r>
              <a:rPr lang="en-US" sz="4300" dirty="0" smtClean="0"/>
              <a:t>(String prefix): binary search implemented</a:t>
            </a:r>
          </a:p>
          <a:p>
            <a:r>
              <a:rPr lang="en-US" sz="4300" dirty="0" err="1" smtClean="0"/>
              <a:t>searchAndDisplayLabTests</a:t>
            </a:r>
            <a:r>
              <a:rPr lang="en-US" sz="4300" dirty="0" smtClean="0"/>
              <a:t>(): the searched test is displayed with all related results</a:t>
            </a:r>
          </a:p>
          <a:p>
            <a:r>
              <a:rPr lang="en-US" sz="4300" dirty="0" err="1" smtClean="0"/>
              <a:t>getUserInputDate</a:t>
            </a:r>
            <a:r>
              <a:rPr lang="en-US" sz="4300" dirty="0"/>
              <a:t>: User </a:t>
            </a:r>
            <a:r>
              <a:rPr lang="en-US" sz="4300" dirty="0" err="1" smtClean="0"/>
              <a:t>inputsdate</a:t>
            </a:r>
            <a:r>
              <a:rPr lang="en-US" sz="4300" dirty="0" smtClean="0"/>
              <a:t> </a:t>
            </a:r>
            <a:r>
              <a:rPr lang="en-US" sz="4300" dirty="0"/>
              <a:t>to book </a:t>
            </a:r>
            <a:r>
              <a:rPr lang="en-US" sz="4300" dirty="0" err="1" smtClean="0"/>
              <a:t>labtest</a:t>
            </a:r>
            <a:endParaRPr lang="en-US" sz="4300" dirty="0" smtClean="0"/>
          </a:p>
          <a:p>
            <a:r>
              <a:rPr lang="en-US" sz="4300" dirty="0" err="1" smtClean="0"/>
              <a:t>getUserInputTime</a:t>
            </a:r>
            <a:r>
              <a:rPr lang="en-US" sz="4300" dirty="0" smtClean="0"/>
              <a:t>: User inputs time to book </a:t>
            </a:r>
            <a:r>
              <a:rPr lang="en-US" sz="4300" dirty="0" err="1" smtClean="0"/>
              <a:t>labtest</a:t>
            </a:r>
            <a:endParaRPr lang="en-US" sz="4300" dirty="0" smtClean="0"/>
          </a:p>
          <a:p>
            <a:r>
              <a:rPr lang="en-US" sz="4300" dirty="0" err="1" smtClean="0"/>
              <a:t>isValidDate</a:t>
            </a:r>
            <a:r>
              <a:rPr lang="en-US" sz="4300" dirty="0"/>
              <a:t>: </a:t>
            </a:r>
            <a:r>
              <a:rPr lang="en-US" sz="4300" dirty="0" smtClean="0"/>
              <a:t>Validates date </a:t>
            </a:r>
            <a:r>
              <a:rPr lang="en-US" sz="4300" dirty="0" err="1"/>
              <a:t>enterd</a:t>
            </a:r>
            <a:r>
              <a:rPr lang="en-US" sz="4300" dirty="0"/>
              <a:t> by </a:t>
            </a:r>
            <a:r>
              <a:rPr lang="en-US" sz="4300" dirty="0" smtClean="0"/>
              <a:t>user</a:t>
            </a:r>
          </a:p>
          <a:p>
            <a:r>
              <a:rPr lang="en-US" sz="4300" dirty="0" err="1" smtClean="0"/>
              <a:t>isValidTime</a:t>
            </a:r>
            <a:r>
              <a:rPr lang="en-US" sz="4300" dirty="0" smtClean="0"/>
              <a:t> : Validates time </a:t>
            </a:r>
            <a:r>
              <a:rPr lang="en-US" sz="4300" dirty="0" err="1" smtClean="0"/>
              <a:t>enterd</a:t>
            </a:r>
            <a:r>
              <a:rPr lang="en-US" sz="4300" dirty="0" smtClean="0"/>
              <a:t> by user</a:t>
            </a:r>
          </a:p>
          <a:p>
            <a:r>
              <a:rPr lang="en-US" sz="4300" dirty="0" err="1" smtClean="0"/>
              <a:t>cancelOrder</a:t>
            </a:r>
            <a:r>
              <a:rPr lang="en-US" sz="4300" dirty="0" smtClean="0"/>
              <a:t>(): Cancels the order if the customer wants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 err="1" smtClean="0"/>
              <a:t>ArrayList</a:t>
            </a:r>
            <a:endParaRPr lang="en-US" sz="2400" dirty="0" smtClean="0"/>
          </a:p>
          <a:p>
            <a:pPr lvl="0"/>
            <a:r>
              <a:rPr lang="en-US" sz="2400" dirty="0" smtClean="0"/>
              <a:t>Binary 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6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653"/>
          </a:xfrm>
        </p:spPr>
        <p:txBody>
          <a:bodyPr>
            <a:normAutofit/>
          </a:bodyPr>
          <a:lstStyle/>
          <a:p>
            <a:r>
              <a:rPr lang="en-IN" dirty="0" err="1" smtClean="0"/>
              <a:t>Sajjal</a:t>
            </a:r>
            <a:r>
              <a:rPr lang="en-IN" dirty="0" smtClean="0"/>
              <a:t>(221400017)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030778"/>
            <a:ext cx="10515600" cy="514618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 b="1" u="sng" dirty="0" smtClean="0">
                <a:latin typeface="Söhne"/>
              </a:rPr>
              <a:t>Class :User </a:t>
            </a:r>
            <a:r>
              <a:rPr lang="en-US" sz="5600" b="1" u="sng" dirty="0" smtClean="0">
                <a:latin typeface="Söhne"/>
              </a:rPr>
              <a:t>class</a:t>
            </a:r>
            <a:endParaRPr lang="en-US" sz="5600" b="1" u="sng" dirty="0" smtClean="0">
              <a:latin typeface="Söhne"/>
            </a:endParaRPr>
          </a:p>
          <a:p>
            <a:pPr marL="0" indent="0">
              <a:buNone/>
            </a:pPr>
            <a:r>
              <a:rPr lang="en-US" sz="5600" b="1" u="sng" dirty="0" smtClean="0">
                <a:latin typeface="Söhne"/>
              </a:rPr>
              <a:t>Methods</a:t>
            </a:r>
            <a:r>
              <a:rPr lang="en-US" sz="5600" b="1" u="sng" dirty="0" smtClean="0">
                <a:latin typeface="Söhne"/>
              </a:rPr>
              <a:t>:</a:t>
            </a:r>
            <a:endParaRPr lang="en-US" sz="5600" b="1" u="sng" dirty="0" smtClean="0">
              <a:latin typeface="Söhne"/>
            </a:endParaRPr>
          </a:p>
          <a:p>
            <a:pPr marL="0" indent="0">
              <a:buNone/>
            </a:pPr>
            <a:r>
              <a:rPr lang="en-US" sz="5600" b="1" u="sng" dirty="0" err="1" smtClean="0">
                <a:latin typeface="Söhne"/>
              </a:rPr>
              <a:t>addToCart</a:t>
            </a:r>
            <a:r>
              <a:rPr lang="en-US" sz="5600" b="1" u="sng" dirty="0" smtClean="0">
                <a:latin typeface="Söhne"/>
              </a:rPr>
              <a:t>(Customer </a:t>
            </a:r>
            <a:r>
              <a:rPr lang="en-US" sz="5600" b="1" u="sng" dirty="0">
                <a:latin typeface="Söhne"/>
              </a:rPr>
              <a:t>c, Item </a:t>
            </a:r>
            <a:r>
              <a:rPr lang="en-US" sz="5600" b="1" u="sng" dirty="0" err="1">
                <a:latin typeface="Söhne"/>
              </a:rPr>
              <a:t>i</a:t>
            </a:r>
            <a:r>
              <a:rPr lang="en-US" sz="5600" b="1" u="sng" dirty="0">
                <a:latin typeface="Söhne"/>
              </a:rPr>
              <a:t>, String </a:t>
            </a:r>
            <a:r>
              <a:rPr lang="en-US" sz="5600" b="1" u="sng" dirty="0" err="1">
                <a:latin typeface="Söhne"/>
              </a:rPr>
              <a:t>selectedDate</a:t>
            </a:r>
            <a:r>
              <a:rPr lang="en-US" sz="5600" b="1" u="sng" dirty="0">
                <a:latin typeface="Söhne"/>
              </a:rPr>
              <a:t>, String </a:t>
            </a:r>
            <a:r>
              <a:rPr lang="en-US" sz="5600" b="1" u="sng" dirty="0" err="1">
                <a:latin typeface="Söhne"/>
              </a:rPr>
              <a:t>selectedTime</a:t>
            </a:r>
            <a:r>
              <a:rPr lang="en-US" sz="5600" b="1" u="sng" dirty="0">
                <a:latin typeface="Söhne"/>
              </a:rPr>
              <a:t>):</a:t>
            </a:r>
          </a:p>
          <a:p>
            <a:pPr marL="0" indent="0">
              <a:buNone/>
            </a:pPr>
            <a:endParaRPr lang="en-US" sz="5600" b="1" dirty="0">
              <a:latin typeface="Söhne"/>
            </a:endParaRPr>
          </a:p>
          <a:p>
            <a:pPr marL="0" indent="0">
              <a:buNone/>
            </a:pPr>
            <a:r>
              <a:rPr lang="en-US" sz="5600" b="1" dirty="0">
                <a:latin typeface="Söhne"/>
              </a:rPr>
              <a:t>Allow users to add medicines or lab tests to their cart with specified quantity and date/time.</a:t>
            </a:r>
          </a:p>
          <a:p>
            <a:pPr marL="0" indent="0">
              <a:buNone/>
            </a:pPr>
            <a:r>
              <a:rPr lang="en-US" sz="5600" b="1" u="sng" dirty="0">
                <a:latin typeface="Söhne"/>
              </a:rPr>
              <a:t>Payment():</a:t>
            </a:r>
          </a:p>
          <a:p>
            <a:pPr marL="0" indent="0">
              <a:buNone/>
            </a:pPr>
            <a:endParaRPr lang="en-US" sz="5600" b="1" dirty="0">
              <a:latin typeface="Söhne"/>
            </a:endParaRPr>
          </a:p>
          <a:p>
            <a:pPr marL="0" indent="0">
              <a:buNone/>
            </a:pPr>
            <a:r>
              <a:rPr lang="en-US" sz="5600" b="1" dirty="0">
                <a:latin typeface="Söhne"/>
              </a:rPr>
              <a:t>Display total cart amount and prompt user confirmation.</a:t>
            </a:r>
          </a:p>
          <a:p>
            <a:pPr marL="0" indent="0">
              <a:buNone/>
            </a:pPr>
            <a:r>
              <a:rPr lang="en-US" sz="5600" b="1" dirty="0">
                <a:latin typeface="Söhne"/>
              </a:rPr>
              <a:t>Verify if user's account balance covers the total amount.</a:t>
            </a:r>
          </a:p>
          <a:p>
            <a:pPr marL="0" indent="0">
              <a:buNone/>
            </a:pPr>
            <a:r>
              <a:rPr lang="en-US" sz="5600" b="1" dirty="0">
                <a:latin typeface="Söhne"/>
              </a:rPr>
              <a:t>Allow repeated input of payment amount until it matches the total due.</a:t>
            </a:r>
          </a:p>
          <a:p>
            <a:pPr marL="0" indent="0">
              <a:buNone/>
            </a:pPr>
            <a:r>
              <a:rPr lang="en-US" sz="5600" b="1" dirty="0">
                <a:latin typeface="Söhne"/>
              </a:rPr>
              <a:t>Deduct payment from the account, confirm order, generate bill, suggest health plan, allow cancellation.</a:t>
            </a:r>
          </a:p>
          <a:p>
            <a:pPr marL="0" indent="0">
              <a:buNone/>
            </a:pPr>
            <a:r>
              <a:rPr lang="en-US" sz="5600" b="1" u="sng" dirty="0" err="1">
                <a:latin typeface="Söhne"/>
              </a:rPr>
              <a:t>generateBill</a:t>
            </a:r>
            <a:r>
              <a:rPr lang="en-US" sz="5600" b="1" u="sng" dirty="0">
                <a:latin typeface="Söhne"/>
              </a:rPr>
              <a:t>():</a:t>
            </a:r>
          </a:p>
          <a:p>
            <a:pPr marL="0" indent="0">
              <a:buNone/>
            </a:pPr>
            <a:endParaRPr lang="en-US" sz="5600" b="1" dirty="0">
              <a:latin typeface="Söhne"/>
            </a:endParaRPr>
          </a:p>
          <a:p>
            <a:pPr marL="0" indent="0">
              <a:buNone/>
            </a:pPr>
            <a:r>
              <a:rPr lang="en-US" sz="5600" b="1" dirty="0">
                <a:latin typeface="Söhne"/>
              </a:rPr>
              <a:t>Create a bill including order summary, customer details, and total cost</a:t>
            </a:r>
            <a:r>
              <a:rPr lang="en-US" sz="5600" b="1" dirty="0" smtClean="0">
                <a:latin typeface="Söhne"/>
              </a:rPr>
              <a:t>.</a:t>
            </a:r>
          </a:p>
          <a:p>
            <a:pPr marL="0" indent="0">
              <a:buNone/>
            </a:pPr>
            <a:endParaRPr lang="en-US" sz="5600" b="1" dirty="0" smtClean="0">
              <a:latin typeface="Söhne"/>
            </a:endParaRPr>
          </a:p>
          <a:p>
            <a:pPr marL="0" indent="0">
              <a:buNone/>
            </a:pPr>
            <a:r>
              <a:rPr lang="en-US" sz="5600" b="1" u="sng" dirty="0" smtClean="0">
                <a:latin typeface="Söhne"/>
              </a:rPr>
              <a:t> </a:t>
            </a:r>
            <a:r>
              <a:rPr lang="en-US" sz="5600" b="1" u="sng" dirty="0" err="1">
                <a:latin typeface="Söhne"/>
              </a:rPr>
              <a:t>validatePassword</a:t>
            </a:r>
            <a:r>
              <a:rPr lang="en-US" sz="5600" b="1" dirty="0">
                <a:latin typeface="Söhne"/>
              </a:rPr>
              <a:t> </a:t>
            </a:r>
            <a:r>
              <a:rPr lang="en-US" sz="5600" b="1" dirty="0" smtClean="0">
                <a:latin typeface="Söhne"/>
              </a:rPr>
              <a:t>:checks </a:t>
            </a:r>
            <a:r>
              <a:rPr lang="en-US" sz="5600" b="1" dirty="0">
                <a:latin typeface="Söhne"/>
              </a:rPr>
              <a:t>if a password meets length, digit, and special character requirements.</a:t>
            </a:r>
          </a:p>
          <a:p>
            <a:pPr marL="0" indent="0">
              <a:buNone/>
            </a:pPr>
            <a:endParaRPr lang="en-US" sz="4000" b="1" dirty="0">
              <a:solidFill>
                <a:srgbClr val="0D0D0D"/>
              </a:solidFill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487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81666"/>
            <a:ext cx="10515600" cy="453429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u="sng" dirty="0" err="1">
                <a:latin typeface="Söhne"/>
              </a:rPr>
              <a:t>analyzeMedicines</a:t>
            </a:r>
            <a:r>
              <a:rPr lang="en-US" sz="4800" b="1" u="sng" dirty="0">
                <a:latin typeface="Söhne"/>
              </a:rPr>
              <a:t>():</a:t>
            </a:r>
          </a:p>
          <a:p>
            <a:pPr marL="0" indent="0">
              <a:buNone/>
            </a:pPr>
            <a:r>
              <a:rPr lang="en-US" sz="4800" b="1" dirty="0" smtClean="0">
                <a:latin typeface="Söhne"/>
              </a:rPr>
              <a:t>Identify </a:t>
            </a:r>
            <a:r>
              <a:rPr lang="en-US" sz="4800" b="1" dirty="0">
                <a:latin typeface="Söhne"/>
              </a:rPr>
              <a:t>out-of-stock medicines and frequently sold medicines within the last seven days</a:t>
            </a:r>
            <a:r>
              <a:rPr lang="en-US" sz="4800" b="1" dirty="0" smtClean="0">
                <a:latin typeface="Söhne"/>
              </a:rPr>
              <a:t>.</a:t>
            </a:r>
          </a:p>
          <a:p>
            <a:pPr marL="0" indent="0">
              <a:buNone/>
            </a:pPr>
            <a:endParaRPr lang="en-US" sz="4800" b="1" dirty="0">
              <a:latin typeface="Söhne"/>
            </a:endParaRPr>
          </a:p>
          <a:p>
            <a:pPr marL="0" indent="0">
              <a:buNone/>
            </a:pPr>
            <a:r>
              <a:rPr lang="en-US" sz="4800" b="1" u="sng" dirty="0" err="1">
                <a:latin typeface="Söhne"/>
              </a:rPr>
              <a:t>clearCart</a:t>
            </a:r>
            <a:r>
              <a:rPr lang="en-US" sz="4800" b="1" u="sng" dirty="0">
                <a:latin typeface="Söhne"/>
              </a:rPr>
              <a:t>():</a:t>
            </a:r>
          </a:p>
          <a:p>
            <a:pPr marL="0" indent="0">
              <a:buNone/>
            </a:pPr>
            <a:r>
              <a:rPr lang="en-US" sz="4800" b="1" dirty="0" smtClean="0">
                <a:latin typeface="Söhne"/>
              </a:rPr>
              <a:t>Update </a:t>
            </a:r>
            <a:r>
              <a:rPr lang="en-US" sz="4800" b="1" dirty="0">
                <a:latin typeface="Söhne"/>
              </a:rPr>
              <a:t>medicine item quantities in stock based on the selected quantity.</a:t>
            </a:r>
          </a:p>
          <a:p>
            <a:pPr marL="0" indent="0">
              <a:buNone/>
            </a:pPr>
            <a:r>
              <a:rPr lang="en-US" sz="4800" b="1" dirty="0">
                <a:latin typeface="Söhne"/>
              </a:rPr>
              <a:t>Clear the customer's cart</a:t>
            </a:r>
            <a:r>
              <a:rPr lang="en-US" sz="4800" b="1" dirty="0" smtClean="0">
                <a:latin typeface="Söhne"/>
              </a:rPr>
              <a:t>.</a:t>
            </a:r>
            <a:endParaRPr lang="en-US" sz="4800" b="1" dirty="0">
              <a:latin typeface="Söhne"/>
            </a:endParaRPr>
          </a:p>
          <a:p>
            <a:pPr marL="0" indent="0">
              <a:buNone/>
            </a:pPr>
            <a:r>
              <a:rPr lang="en-US" sz="4800" b="1" u="sng" dirty="0" err="1">
                <a:latin typeface="Söhne"/>
              </a:rPr>
              <a:t>calculateTotal</a:t>
            </a:r>
            <a:r>
              <a:rPr lang="en-US" sz="4800" b="1" u="sng" dirty="0">
                <a:latin typeface="Söhne"/>
              </a:rPr>
              <a:t>():</a:t>
            </a:r>
          </a:p>
          <a:p>
            <a:pPr marL="0" indent="0">
              <a:buNone/>
            </a:pPr>
            <a:r>
              <a:rPr lang="en-US" sz="4800" b="1" dirty="0" smtClean="0">
                <a:latin typeface="Söhne"/>
              </a:rPr>
              <a:t>Calculate </a:t>
            </a:r>
            <a:r>
              <a:rPr lang="en-US" sz="4800" b="1" dirty="0">
                <a:latin typeface="Söhne"/>
              </a:rPr>
              <a:t>total bill amount applying discounts and taxes, and print bill summary</a:t>
            </a:r>
            <a:r>
              <a:rPr lang="en-US" sz="4800" b="1" dirty="0" smtClean="0">
                <a:latin typeface="Söhne"/>
              </a:rPr>
              <a:t>.</a:t>
            </a:r>
          </a:p>
          <a:p>
            <a:pPr marL="0" indent="0">
              <a:buNone/>
            </a:pPr>
            <a:endParaRPr lang="en-US" sz="4800" b="1" dirty="0">
              <a:latin typeface="Söhne"/>
            </a:endParaRPr>
          </a:p>
          <a:p>
            <a:pPr marL="0" indent="0">
              <a:buNone/>
            </a:pPr>
            <a:r>
              <a:rPr lang="en-US" sz="4800" b="1" u="sng" dirty="0" err="1">
                <a:latin typeface="Söhne"/>
              </a:rPr>
              <a:t>adminCommission</a:t>
            </a:r>
            <a:r>
              <a:rPr lang="en-US" sz="4800" b="1" u="sng" dirty="0">
                <a:latin typeface="Söhne"/>
              </a:rPr>
              <a:t>():</a:t>
            </a:r>
          </a:p>
          <a:p>
            <a:pPr marL="0" indent="0">
              <a:buNone/>
            </a:pPr>
            <a:r>
              <a:rPr lang="en-US" sz="4800" b="1" dirty="0" smtClean="0">
                <a:latin typeface="Söhne"/>
              </a:rPr>
              <a:t>Fetch </a:t>
            </a:r>
            <a:r>
              <a:rPr lang="en-US" sz="4800" b="1" dirty="0">
                <a:latin typeface="Söhne"/>
              </a:rPr>
              <a:t>doctor's rate, calculate administrative commission, and update balances </a:t>
            </a:r>
            <a:endParaRPr lang="en-US" sz="4800" b="1" dirty="0" smtClean="0">
              <a:latin typeface="Söhne"/>
            </a:endParaRPr>
          </a:p>
          <a:p>
            <a:pPr marL="0" indent="0">
              <a:buNone/>
            </a:pPr>
            <a:r>
              <a:rPr lang="en-US" sz="4800" b="1" dirty="0" smtClean="0">
                <a:latin typeface="Söhne"/>
              </a:rPr>
              <a:t>accordingly</a:t>
            </a:r>
            <a:r>
              <a:rPr lang="en-US" sz="4800" b="1" dirty="0" smtClean="0">
                <a:latin typeface="Söhne"/>
              </a:rPr>
              <a:t>.</a:t>
            </a:r>
            <a:endParaRPr lang="en-US" sz="4800" b="1" dirty="0">
              <a:latin typeface="Söhne"/>
            </a:endParaRPr>
          </a:p>
          <a:p>
            <a:pPr marL="0" indent="0">
              <a:buNone/>
            </a:pPr>
            <a:r>
              <a:rPr lang="en-US" sz="4800" b="1" u="sng" dirty="0" err="1">
                <a:latin typeface="Söhne"/>
              </a:rPr>
              <a:t>enterCredentials</a:t>
            </a:r>
            <a:r>
              <a:rPr lang="en-US" sz="4800" b="1" u="sng" dirty="0">
                <a:latin typeface="Söhne"/>
              </a:rPr>
              <a:t>():</a:t>
            </a:r>
          </a:p>
          <a:p>
            <a:pPr marL="0" indent="0">
              <a:buNone/>
            </a:pPr>
            <a:r>
              <a:rPr lang="en-US" sz="4800" b="1" dirty="0" smtClean="0">
                <a:latin typeface="Söhne"/>
              </a:rPr>
              <a:t>Collect </a:t>
            </a:r>
            <a:r>
              <a:rPr lang="en-US" sz="4800" b="1" dirty="0">
                <a:latin typeface="Söhne"/>
              </a:rPr>
              <a:t>and validate user input for creating a customer account ensuring uniqueness and strong password. </a:t>
            </a:r>
            <a:endParaRPr lang="en-US" sz="4800" b="1" dirty="0" smtClean="0">
              <a:latin typeface="Söhne"/>
            </a:endParaRPr>
          </a:p>
          <a:p>
            <a:pPr marL="0" indent="0">
              <a:buNone/>
            </a:pPr>
            <a:r>
              <a:rPr lang="en-US" sz="4800" b="1" u="sng" dirty="0" err="1" smtClean="0">
                <a:latin typeface="Söhne"/>
              </a:rPr>
              <a:t>displayCart</a:t>
            </a:r>
            <a:r>
              <a:rPr lang="en-US" sz="4800" b="1" u="sng" dirty="0" smtClean="0">
                <a:latin typeface="Söhne"/>
              </a:rPr>
              <a:t>():</a:t>
            </a:r>
            <a:endParaRPr lang="en-US" sz="4800" b="1" dirty="0">
              <a:latin typeface="Söhne"/>
            </a:endParaRPr>
          </a:p>
          <a:p>
            <a:pPr marL="0" indent="0">
              <a:buNone/>
            </a:pPr>
            <a:r>
              <a:rPr lang="en-US" sz="4800" b="1" dirty="0">
                <a:latin typeface="Söhne"/>
              </a:rPr>
              <a:t>Print shopping cart details including item names, quantities, and prices.</a:t>
            </a:r>
          </a:p>
          <a:p>
            <a:pPr marL="0" indent="0">
              <a:buNone/>
            </a:pPr>
            <a:r>
              <a:rPr lang="en-US" sz="4800" b="1" dirty="0">
                <a:latin typeface="Söhne"/>
              </a:rPr>
              <a:t>Calculate and display total price of all items in the cart.</a:t>
            </a:r>
          </a:p>
          <a:p>
            <a:pPr marL="0" indent="0">
              <a:buNone/>
            </a:pPr>
            <a:r>
              <a:rPr lang="en-US" sz="4800" b="1" dirty="0">
                <a:latin typeface="Söhne"/>
              </a:rPr>
              <a:t>Inform if the cart is empty.</a:t>
            </a:r>
          </a:p>
          <a:p>
            <a:pPr marL="0" indent="0">
              <a:buNone/>
            </a:pPr>
            <a:endParaRPr lang="en-US" sz="1900" b="1" dirty="0">
              <a:latin typeface="Söhne"/>
            </a:endParaRPr>
          </a:p>
          <a:p>
            <a:endParaRPr lang="en-US" sz="1900" b="1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2075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  <a:t/>
            </a:r>
            <a:b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89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err="1" smtClean="0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61097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IN" dirty="0"/>
              <a:t>Ayesha </a:t>
            </a:r>
            <a:r>
              <a:rPr lang="en-IN" dirty="0" smtClean="0"/>
              <a:t>Saeed(221400054)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5220999"/>
          </a:xfrm>
        </p:spPr>
        <p:txBody>
          <a:bodyPr>
            <a:normAutofit/>
          </a:bodyPr>
          <a:lstStyle/>
          <a:p>
            <a:r>
              <a:rPr lang="en-US" dirty="0"/>
              <a:t>Class Medicine</a:t>
            </a:r>
          </a:p>
          <a:p>
            <a:r>
              <a:rPr lang="en-US" dirty="0"/>
              <a:t>All the attributes of medicines are present </a:t>
            </a:r>
            <a:r>
              <a:rPr lang="en-US" dirty="0" err="1"/>
              <a:t>e.g</a:t>
            </a:r>
            <a:r>
              <a:rPr lang="en-US" dirty="0"/>
              <a:t>(name, manufacturer, price, weight, </a:t>
            </a:r>
            <a:r>
              <a:rPr lang="en-US" dirty="0" err="1"/>
              <a:t>catagorize</a:t>
            </a:r>
            <a:r>
              <a:rPr lang="en-US" dirty="0"/>
              <a:t>,</a:t>
            </a:r>
          </a:p>
          <a:p>
            <a:r>
              <a:rPr lang="en-US" dirty="0"/>
              <a:t>warning, description, quantity)</a:t>
            </a:r>
          </a:p>
          <a:p>
            <a:r>
              <a:rPr lang="en-US" dirty="0"/>
              <a:t>Class Syrup</a:t>
            </a:r>
          </a:p>
          <a:p>
            <a:r>
              <a:rPr lang="en-US" dirty="0"/>
              <a:t>All the attributes of medicines are present </a:t>
            </a:r>
            <a:r>
              <a:rPr lang="en-US" dirty="0" err="1"/>
              <a:t>e.g</a:t>
            </a:r>
            <a:r>
              <a:rPr lang="en-US" dirty="0"/>
              <a:t>(flavor, mL) and also it extend medicine class so to</a:t>
            </a:r>
          </a:p>
          <a:p>
            <a:r>
              <a:rPr lang="en-US" dirty="0"/>
              <a:t>access the attribute of medicine</a:t>
            </a:r>
          </a:p>
          <a:p>
            <a:r>
              <a:rPr lang="en-US" dirty="0"/>
              <a:t>Class Tablet</a:t>
            </a:r>
          </a:p>
          <a:p>
            <a:r>
              <a:rPr lang="en-US" dirty="0"/>
              <a:t>All the attributes of medicines are present </a:t>
            </a:r>
            <a:r>
              <a:rPr lang="en-US" dirty="0" err="1"/>
              <a:t>e.g</a:t>
            </a:r>
            <a:r>
              <a:rPr lang="en-US" dirty="0"/>
              <a:t>(dosage) and also it extend medicine class so to access</a:t>
            </a:r>
          </a:p>
          <a:p>
            <a:r>
              <a:rPr lang="en-US" dirty="0"/>
              <a:t>the attribute of medicine</a:t>
            </a:r>
          </a:p>
          <a:p>
            <a:r>
              <a:rPr lang="en-US" dirty="0"/>
              <a:t>Class Company</a:t>
            </a:r>
          </a:p>
          <a:p>
            <a:r>
              <a:rPr lang="en-US" dirty="0"/>
              <a:t>Class </a:t>
            </a:r>
            <a:r>
              <a:rPr lang="en-US" dirty="0" err="1"/>
              <a:t>Doublelinklist</a:t>
            </a:r>
            <a:endParaRPr lang="en-US" dirty="0"/>
          </a:p>
          <a:p>
            <a:r>
              <a:rPr lang="en-US" dirty="0"/>
              <a:t>Methods: // </a:t>
            </a:r>
            <a:r>
              <a:rPr lang="en-US" dirty="0" err="1"/>
              <a:t>Doublelinklist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00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4196"/>
            <a:ext cx="10515600" cy="5852767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Summary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Many customers and doctors need online healthcare services, but they face various</a:t>
            </a:r>
          </a:p>
          <a:p>
            <a:pPr marL="0" indent="0">
              <a:buNone/>
            </a:pPr>
            <a:r>
              <a:rPr lang="en-US" dirty="0"/>
              <a:t>challenges, such as lack of access, high cost, poor quality, and low satisfaction.</a:t>
            </a:r>
          </a:p>
          <a:p>
            <a:pPr marL="0" indent="0">
              <a:buNone/>
            </a:pPr>
            <a:r>
              <a:rPr lang="en-US" dirty="0" err="1"/>
              <a:t>HealthHub</a:t>
            </a:r>
            <a:r>
              <a:rPr lang="en-US" dirty="0"/>
              <a:t> system aims to provide a way to access and deliver healthcare services</a:t>
            </a:r>
          </a:p>
          <a:p>
            <a:pPr marL="0" indent="0">
              <a:buNone/>
            </a:pPr>
            <a:r>
              <a:rPr lang="en-US" dirty="0"/>
              <a:t>online, by allowing customers to order medicines (searching, selecting, adding to</a:t>
            </a:r>
          </a:p>
          <a:p>
            <a:pPr marL="0" indent="0">
              <a:buNone/>
            </a:pPr>
            <a:r>
              <a:rPr lang="en-US" dirty="0"/>
              <a:t>cart, and paying), book lab tests (view categories, search), book online doctor</a:t>
            </a:r>
          </a:p>
          <a:p>
            <a:pPr marL="0" indent="0">
              <a:buNone/>
            </a:pPr>
            <a:r>
              <a:rPr lang="en-US" dirty="0"/>
              <a:t>consultation, and manage their health records, and allowing doctors to register and</a:t>
            </a:r>
          </a:p>
          <a:p>
            <a:pPr marL="0" indent="0">
              <a:buNone/>
            </a:pPr>
            <a:r>
              <a:rPr lang="en-US" dirty="0"/>
              <a:t>view their booked appointments and payments. Customer will be able to manage</a:t>
            </a:r>
          </a:p>
          <a:p>
            <a:pPr marL="0" indent="0">
              <a:buNone/>
            </a:pPr>
            <a:r>
              <a:rPr lang="en-US" dirty="0"/>
              <a:t>their blood pressure records and the system will generate a warning if the blood</a:t>
            </a:r>
          </a:p>
          <a:p>
            <a:pPr marL="0" indent="0">
              <a:buNone/>
            </a:pPr>
            <a:r>
              <a:rPr lang="en-US" dirty="0"/>
              <a:t>pressure is outside the normal range. Both customers and doctors will be able to</a:t>
            </a:r>
          </a:p>
          <a:p>
            <a:pPr marL="0" indent="0">
              <a:buNone/>
            </a:pPr>
            <a:r>
              <a:rPr lang="en-US" dirty="0"/>
              <a:t>log in and register.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185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5884"/>
            <a:ext cx="10515600" cy="5861079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/>
              <a:t>addMedicine</a:t>
            </a:r>
            <a:r>
              <a:rPr lang="en-US" b="1" dirty="0"/>
              <a:t>(Medicine m)</a:t>
            </a:r>
          </a:p>
          <a:p>
            <a:pPr marL="0" indent="0">
              <a:buNone/>
            </a:pPr>
            <a:r>
              <a:rPr lang="en-US" b="1" dirty="0"/>
              <a:t>This method adds a `Medicine` object to a doubly-linked list. It determines the correct position for</a:t>
            </a:r>
          </a:p>
          <a:p>
            <a:pPr marL="0" indent="0">
              <a:buNone/>
            </a:pPr>
            <a:r>
              <a:rPr lang="en-US" b="1" dirty="0"/>
              <a:t>insertion based on the alphabetical order of medicine names and adjusts the linked list accordingly,</a:t>
            </a:r>
          </a:p>
          <a:p>
            <a:pPr marL="0" indent="0">
              <a:buNone/>
            </a:pPr>
            <a:r>
              <a:rPr lang="en-US" b="1" dirty="0"/>
              <a:t>either at the beginning, end, or in between existing nodes.</a:t>
            </a:r>
          </a:p>
          <a:p>
            <a:r>
              <a:rPr lang="en-US" b="1" dirty="0" err="1"/>
              <a:t>addMedicine</a:t>
            </a:r>
            <a:r>
              <a:rPr lang="en-US" b="1" dirty="0"/>
              <a:t>() // Company</a:t>
            </a:r>
          </a:p>
          <a:p>
            <a:pPr marL="0" indent="0">
              <a:buNone/>
            </a:pPr>
            <a:r>
              <a:rPr lang="en-US" b="1" dirty="0"/>
              <a:t>This method adds a new medicine to your system. It prompts the user to enter the name of the</a:t>
            </a:r>
          </a:p>
          <a:p>
            <a:pPr marL="0" indent="0">
              <a:buNone/>
            </a:pPr>
            <a:r>
              <a:rPr lang="en-US" b="1" dirty="0"/>
              <a:t>medicine and checks if it already exists. Then, it asks the user whether the medicine is a tablet or</a:t>
            </a:r>
          </a:p>
          <a:p>
            <a:pPr marL="0" indent="0">
              <a:buNone/>
            </a:pPr>
            <a:r>
              <a:rPr lang="en-US" b="1" dirty="0"/>
              <a:t>syrup. Based on the input, it calls the appropriate method (`</a:t>
            </a:r>
            <a:r>
              <a:rPr lang="en-US" b="1" dirty="0" err="1"/>
              <a:t>addTablet</a:t>
            </a:r>
            <a:r>
              <a:rPr lang="en-US" b="1" dirty="0"/>
              <a:t>` or `</a:t>
            </a:r>
            <a:r>
              <a:rPr lang="en-US" b="1" dirty="0" err="1"/>
              <a:t>addSyrup</a:t>
            </a:r>
            <a:r>
              <a:rPr lang="en-US" b="1" dirty="0"/>
              <a:t>`) to add the</a:t>
            </a:r>
          </a:p>
          <a:p>
            <a:pPr marL="0" indent="0">
              <a:buNone/>
            </a:pPr>
            <a:r>
              <a:rPr lang="en-US" b="1" dirty="0"/>
              <a:t>medicine to the system. If an invalid medicine type is entered, it displays a message indicating the</a:t>
            </a:r>
          </a:p>
          <a:p>
            <a:pPr marL="0" indent="0">
              <a:buNone/>
            </a:pPr>
            <a:r>
              <a:rPr lang="en-US" b="1" dirty="0"/>
              <a:t>invalid input.</a:t>
            </a:r>
          </a:p>
          <a:p>
            <a:r>
              <a:rPr lang="en-US" b="1" dirty="0" err="1"/>
              <a:t>addTablet</a:t>
            </a:r>
            <a:r>
              <a:rPr lang="en-US" b="1" dirty="0"/>
              <a:t>(String name) // Company</a:t>
            </a:r>
          </a:p>
          <a:p>
            <a:pPr marL="0" indent="0">
              <a:buNone/>
            </a:pPr>
            <a:r>
              <a:rPr lang="en-US" b="1" dirty="0"/>
              <a:t>The `</a:t>
            </a:r>
            <a:r>
              <a:rPr lang="en-US" b="1" dirty="0" err="1"/>
              <a:t>addTablet</a:t>
            </a:r>
            <a:r>
              <a:rPr lang="en-US" b="1" dirty="0"/>
              <a:t>` method takes input from the user to create and add a new tablet medicine to your</a:t>
            </a:r>
          </a:p>
          <a:p>
            <a:pPr marL="0" indent="0">
              <a:buNone/>
            </a:pPr>
            <a:r>
              <a:rPr lang="en-US" b="1" dirty="0"/>
              <a:t>system. It prompts the user for various details such as manufacturer, quantity, dosage, categorize,</a:t>
            </a:r>
          </a:p>
          <a:p>
            <a:pPr marL="0" indent="0">
              <a:buNone/>
            </a:pPr>
            <a:r>
              <a:rPr lang="en-US" b="1" dirty="0"/>
              <a:t>price, weight, description, and warning. After gathering this information, it creates a new `Tablet`</a:t>
            </a:r>
          </a:p>
          <a:p>
            <a:pPr marL="0" indent="0">
              <a:buNone/>
            </a:pPr>
            <a:r>
              <a:rPr lang="en-US" b="1" dirty="0"/>
              <a:t>object with the provided details and adds it to the list of medicines. Finally, it prints a success</a:t>
            </a:r>
          </a:p>
          <a:p>
            <a:pPr marL="0" indent="0">
              <a:buNone/>
            </a:pPr>
            <a:r>
              <a:rPr lang="en-US" b="1" dirty="0"/>
              <a:t>message indicating that the tablet has been added.</a:t>
            </a:r>
          </a:p>
          <a:p>
            <a:r>
              <a:rPr lang="en-US" b="1" dirty="0" err="1"/>
              <a:t>addSyrup</a:t>
            </a:r>
            <a:r>
              <a:rPr lang="en-US" b="1" dirty="0"/>
              <a:t>(String name) // Company</a:t>
            </a:r>
          </a:p>
          <a:p>
            <a:pPr marL="0" indent="0">
              <a:buNone/>
            </a:pPr>
            <a:r>
              <a:rPr lang="en-US" b="1" dirty="0"/>
              <a:t>The `</a:t>
            </a:r>
            <a:r>
              <a:rPr lang="en-US" b="1" dirty="0" err="1"/>
              <a:t>addSyrup</a:t>
            </a:r>
            <a:r>
              <a:rPr lang="en-US" b="1" dirty="0"/>
              <a:t>` method takes input from the user to create and add a new syrup medicine to your</a:t>
            </a:r>
          </a:p>
          <a:p>
            <a:pPr marL="0" indent="0">
              <a:buNone/>
            </a:pPr>
            <a:r>
              <a:rPr lang="en-US" b="1" dirty="0"/>
              <a:t>system. It prompts the user for various details such as manufacturer, price, flavor, mL, description,</a:t>
            </a:r>
          </a:p>
          <a:p>
            <a:pPr marL="0" indent="0">
              <a:buNone/>
            </a:pPr>
            <a:r>
              <a:rPr lang="en-US" b="1" dirty="0"/>
              <a:t>and warning. After gathering this information, it creates a new `Syrup` object with the provided</a:t>
            </a:r>
          </a:p>
          <a:p>
            <a:pPr marL="0" indent="0">
              <a:buNone/>
            </a:pPr>
            <a:r>
              <a:rPr lang="en-US" b="1" dirty="0"/>
              <a:t>details and adds it to the list of medicines. Finally, it prints a success message indicating that the</a:t>
            </a:r>
          </a:p>
          <a:p>
            <a:pPr marL="0" indent="0">
              <a:buNone/>
            </a:pPr>
            <a:r>
              <a:rPr lang="en-US" b="1" dirty="0"/>
              <a:t>syrup has been added.</a:t>
            </a:r>
          </a:p>
          <a:p>
            <a:pPr marL="0" indent="0">
              <a:buNone/>
            </a:pPr>
            <a:r>
              <a:rPr lang="en-US" b="1" dirty="0" err="1"/>
              <a:t>medicineExists</a:t>
            </a:r>
            <a:r>
              <a:rPr lang="en-US" b="1" dirty="0"/>
              <a:t>(String name) // Company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19872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56"/>
            <a:ext cx="10515600" cy="59442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 `</a:t>
            </a:r>
            <a:r>
              <a:rPr lang="en-US" dirty="0" err="1"/>
              <a:t>medicineExists</a:t>
            </a:r>
            <a:r>
              <a:rPr lang="en-US" dirty="0"/>
              <a:t>` method checks whether a medicine with a given name already exists in your</a:t>
            </a:r>
          </a:p>
          <a:p>
            <a:pPr marL="0" indent="0">
              <a:buNone/>
            </a:pPr>
            <a:r>
              <a:rPr lang="en-US" dirty="0"/>
              <a:t>system. It iterates through the linked list of medicines, comparing the name of each medicine to the</a:t>
            </a:r>
          </a:p>
          <a:p>
            <a:pPr marL="0" indent="0">
              <a:buNone/>
            </a:pPr>
            <a:r>
              <a:rPr lang="en-US" dirty="0"/>
              <a:t>specified name in a case-insensitive manner. If it finds a medicine with a matching name, the</a:t>
            </a:r>
          </a:p>
          <a:p>
            <a:pPr marL="0" indent="0">
              <a:buNone/>
            </a:pPr>
            <a:r>
              <a:rPr lang="en-US" dirty="0"/>
              <a:t>method returns `true`, indicating that the medicine already exists. If it iterates through the entire list</a:t>
            </a:r>
          </a:p>
          <a:p>
            <a:pPr marL="0" indent="0">
              <a:buNone/>
            </a:pPr>
            <a:r>
              <a:rPr lang="en-US" dirty="0"/>
              <a:t>without finding a match, it returns `false`, indicating that no medicine with the specified name was</a:t>
            </a:r>
          </a:p>
          <a:p>
            <a:pPr marL="0" indent="0">
              <a:buNone/>
            </a:pPr>
            <a:r>
              <a:rPr lang="en-US" dirty="0"/>
              <a:t>found.</a:t>
            </a:r>
          </a:p>
          <a:p>
            <a:r>
              <a:rPr lang="en-US" dirty="0" err="1"/>
              <a:t>removeMedicine</a:t>
            </a:r>
            <a:r>
              <a:rPr lang="en-US" dirty="0"/>
              <a:t>(String name) //Company</a:t>
            </a:r>
          </a:p>
          <a:p>
            <a:pPr marL="0" indent="0">
              <a:buNone/>
            </a:pPr>
            <a:r>
              <a:rPr lang="en-US" dirty="0"/>
              <a:t>Overall, this method provides a way to remove a medicine from your system based on its name,</a:t>
            </a:r>
          </a:p>
          <a:p>
            <a:pPr marL="0" indent="0">
              <a:buNone/>
            </a:pPr>
            <a:r>
              <a:rPr lang="en-US" dirty="0"/>
              <a:t>providing feedback to the user about the success or failure of the operation.</a:t>
            </a:r>
          </a:p>
          <a:p>
            <a:pPr marL="0" indent="0">
              <a:buNone/>
            </a:pPr>
            <a:r>
              <a:rPr lang="en-US" dirty="0" err="1"/>
              <a:t>searchMed</a:t>
            </a:r>
            <a:r>
              <a:rPr lang="en-US" dirty="0"/>
              <a:t>(String query) // company</a:t>
            </a:r>
          </a:p>
          <a:p>
            <a:pPr marL="0" indent="0">
              <a:buNone/>
            </a:pPr>
            <a:r>
              <a:rPr lang="en-US" dirty="0"/>
              <a:t>this method allows you to search for medicines in your system based on a partial match of their</a:t>
            </a:r>
          </a:p>
          <a:p>
            <a:pPr marL="0" indent="0">
              <a:buNone/>
            </a:pPr>
            <a:r>
              <a:rPr lang="en-US" dirty="0"/>
              <a:t>names, returning a list of medicines that match the query.</a:t>
            </a:r>
          </a:p>
          <a:p>
            <a:r>
              <a:rPr lang="en-US" dirty="0" err="1"/>
              <a:t>runMedicine</a:t>
            </a:r>
            <a:r>
              <a:rPr lang="en-US" dirty="0"/>
              <a:t>(Customer c) //Company</a:t>
            </a:r>
          </a:p>
          <a:p>
            <a:pPr marL="0" indent="0">
              <a:buNone/>
            </a:pPr>
            <a:r>
              <a:rPr lang="en-US" dirty="0"/>
              <a:t>This method provides a structured way for the user to navigate through different functionalities of</a:t>
            </a:r>
          </a:p>
          <a:p>
            <a:pPr marL="0" indent="0">
              <a:buNone/>
            </a:pPr>
            <a:r>
              <a:rPr lang="en-US" dirty="0"/>
              <a:t>your medicine system, including viewing categories and searching for medicines. The actual</a:t>
            </a:r>
          </a:p>
          <a:p>
            <a:pPr marL="0" indent="0">
              <a:buNone/>
            </a:pPr>
            <a:r>
              <a:rPr lang="en-US" dirty="0"/>
              <a:t>implementation details of the selection and </a:t>
            </a:r>
            <a:r>
              <a:rPr lang="en-US" dirty="0" err="1"/>
              <a:t>doSearch</a:t>
            </a:r>
            <a:r>
              <a:rPr lang="en-US" dirty="0"/>
              <a:t> methods are assumed to handle the specifics</a:t>
            </a:r>
          </a:p>
          <a:p>
            <a:pPr marL="0" indent="0">
              <a:buNone/>
            </a:pPr>
            <a:r>
              <a:rPr lang="en-US" dirty="0"/>
              <a:t>of category selection and medicine searching, respectively.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76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 smtClean="0"/>
              <a:t>Doubly Linked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344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2756"/>
            <a:ext cx="10515600" cy="5944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12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20000"/>
          </a:bodyPr>
          <a:lstStyle/>
          <a:p>
            <a:r>
              <a:rPr lang="en-US" sz="4000" u="sng" dirty="0"/>
              <a:t>Project Scope:</a:t>
            </a:r>
          </a:p>
          <a:p>
            <a:r>
              <a:rPr lang="en-US" dirty="0"/>
              <a:t>Admin:</a:t>
            </a:r>
          </a:p>
          <a:p>
            <a:r>
              <a:rPr lang="en-US" dirty="0"/>
              <a:t>He controls Medicines, Lab Tests and Doctor Consultation.</a:t>
            </a:r>
          </a:p>
          <a:p>
            <a:r>
              <a:rPr lang="en-US" dirty="0"/>
              <a:t>He can view, add, and remove medicines.</a:t>
            </a:r>
          </a:p>
          <a:p>
            <a:r>
              <a:rPr lang="en-US" dirty="0"/>
              <a:t>He can view, add, remove lab tests.</a:t>
            </a:r>
          </a:p>
          <a:p>
            <a:r>
              <a:rPr lang="en-US" dirty="0"/>
              <a:t>He can view, add, and remove doctors and view their appointments.</a:t>
            </a:r>
          </a:p>
          <a:p>
            <a:r>
              <a:rPr lang="en-US" dirty="0"/>
              <a:t>Doctor Consultation:</a:t>
            </a:r>
          </a:p>
          <a:p>
            <a:pPr marL="0" indent="0">
              <a:buNone/>
            </a:pPr>
            <a:r>
              <a:rPr lang="en-US" dirty="0"/>
              <a:t>Customer can view doctors in various categories. He can filter and select a doctor</a:t>
            </a:r>
          </a:p>
          <a:p>
            <a:pPr marL="0" indent="0">
              <a:buNone/>
            </a:pPr>
            <a:r>
              <a:rPr lang="en-US" dirty="0"/>
              <a:t>to for an appointment/consultation. He views the schedule of the doctor and selects</a:t>
            </a:r>
          </a:p>
          <a:p>
            <a:pPr marL="0" indent="0">
              <a:buNone/>
            </a:pPr>
            <a:r>
              <a:rPr lang="en-US" dirty="0"/>
              <a:t>the date and time for the online appointment. He pays for the booked appointment.</a:t>
            </a:r>
          </a:p>
          <a:p>
            <a:pPr marL="0" indent="0">
              <a:buNone/>
            </a:pPr>
            <a:r>
              <a:rPr lang="en-US" dirty="0"/>
              <a:t>The doctor can log in. The doctor can view his appointments for the day.</a:t>
            </a:r>
          </a:p>
          <a:p>
            <a:r>
              <a:rPr lang="en-US" dirty="0"/>
              <a:t>Lab Tests:</a:t>
            </a:r>
          </a:p>
          <a:p>
            <a:pPr marL="0" indent="0">
              <a:buNone/>
            </a:pPr>
            <a:r>
              <a:rPr lang="en-US" dirty="0"/>
              <a:t>Customer can view different categories of lab tests. He can search any lab tests. He</a:t>
            </a:r>
          </a:p>
          <a:p>
            <a:pPr marL="0" indent="0">
              <a:buNone/>
            </a:pPr>
            <a:r>
              <a:rPr lang="en-US" dirty="0"/>
              <a:t>then selects a lab test and selects date and time for its home sampling. He adds the</a:t>
            </a:r>
          </a:p>
          <a:p>
            <a:pPr marL="0" indent="0">
              <a:buNone/>
            </a:pPr>
            <a:r>
              <a:rPr lang="en-US" dirty="0"/>
              <a:t>lab tests to cart and can view the cart. He proceeds to checkout to pay for the lab</a:t>
            </a:r>
          </a:p>
          <a:p>
            <a:pPr marL="0" indent="0">
              <a:buNone/>
            </a:pPr>
            <a:r>
              <a:rPr lang="en-US" dirty="0"/>
              <a:t>test. The price of the lab test is deducted from the customer’s account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9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7009"/>
            <a:ext cx="10515600" cy="546995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Blood Pressure Records:</a:t>
            </a:r>
          </a:p>
          <a:p>
            <a:pPr marL="0" indent="0">
              <a:buNone/>
            </a:pPr>
            <a:r>
              <a:rPr lang="en-US" sz="2400" dirty="0"/>
              <a:t>Customers can add, update, remove, view high warning records, and analyze their</a:t>
            </a:r>
          </a:p>
          <a:p>
            <a:pPr marL="0" indent="0">
              <a:buNone/>
            </a:pPr>
            <a:r>
              <a:rPr lang="en-US" sz="2400" dirty="0"/>
              <a:t>blood pressure records. The customers can set their advised systolic and diastolic</a:t>
            </a:r>
          </a:p>
          <a:p>
            <a:pPr marL="0" indent="0">
              <a:buNone/>
            </a:pPr>
            <a:r>
              <a:rPr lang="en-US" sz="2400" dirty="0"/>
              <a:t>blood pressure readings and can also edit them. The system will check for a</a:t>
            </a:r>
          </a:p>
          <a:p>
            <a:pPr marL="0" indent="0">
              <a:buNone/>
            </a:pPr>
            <a:r>
              <a:rPr lang="en-US" sz="2400" dirty="0"/>
              <a:t>warning each time a record is added or updated. The warnings will be according to</a:t>
            </a:r>
          </a:p>
          <a:p>
            <a:pPr marL="0" indent="0">
              <a:buNone/>
            </a:pPr>
            <a:r>
              <a:rPr lang="en-US" sz="2400" dirty="0"/>
              <a:t>the set advised readings, if not set no warnings will be displayed. The system will</a:t>
            </a:r>
          </a:p>
          <a:p>
            <a:pPr marL="0" indent="0">
              <a:buNone/>
            </a:pPr>
            <a:r>
              <a:rPr lang="en-US" sz="2400" dirty="0"/>
              <a:t>generate 3 types of warnings</a:t>
            </a:r>
            <a:r>
              <a:rPr lang="en-US" sz="2400" dirty="0" smtClean="0"/>
              <a:t>:</a:t>
            </a:r>
          </a:p>
          <a:p>
            <a:pPr marL="0" indent="0">
              <a:buNone/>
            </a:pPr>
            <a:r>
              <a:rPr lang="en-US" sz="2400" dirty="0"/>
              <a:t>•	If both systolic and diastolic readings are within ±10 of the advised ranges, it's considered a "LOW-LEVEL WARNING".</a:t>
            </a:r>
          </a:p>
          <a:p>
            <a:pPr marL="0" indent="0">
              <a:buNone/>
            </a:pPr>
            <a:r>
              <a:rPr lang="en-US" sz="2400" dirty="0"/>
              <a:t>•	If both systolic and diastolic readings are within ±20 of the advised ranges but not within the ±10 range, it's considered a "MEDIUM LEVEL WARNING".</a:t>
            </a:r>
          </a:p>
          <a:p>
            <a:pPr marL="0" indent="0">
              <a:buNone/>
            </a:pPr>
            <a:r>
              <a:rPr lang="en-US" sz="2400" dirty="0"/>
              <a:t>•	If the readings are outside the ±20 range of the advised ranges, it's considered a "HIGH-LEVEL WARNING</a:t>
            </a:r>
            <a:r>
              <a:rPr lang="en-US" sz="2400" dirty="0" smtClean="0"/>
              <a:t>".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319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9833"/>
            <a:ext cx="10515600" cy="543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customer can also get average systolic and average diastolic readings for a</a:t>
            </a:r>
          </a:p>
          <a:p>
            <a:pPr marL="0" indent="0">
              <a:buNone/>
            </a:pPr>
            <a:r>
              <a:rPr lang="en-US" dirty="0"/>
              <a:t>specific date.</a:t>
            </a:r>
          </a:p>
          <a:p>
            <a:pPr marL="0" indent="0">
              <a:buNone/>
            </a:pPr>
            <a:r>
              <a:rPr lang="en-US" dirty="0"/>
              <a:t>The record of each customer is stored in a file named the ID of the customer.</a:t>
            </a:r>
          </a:p>
          <a:p>
            <a:r>
              <a:rPr lang="en-US" dirty="0"/>
              <a:t>Medicine Ordering:</a:t>
            </a:r>
          </a:p>
          <a:p>
            <a:pPr marL="0" indent="0">
              <a:buNone/>
            </a:pPr>
            <a:r>
              <a:rPr lang="en-US" dirty="0"/>
              <a:t>The customer can order medicines by selecting them from displayed categories or</a:t>
            </a:r>
          </a:p>
          <a:p>
            <a:pPr marL="0" indent="0">
              <a:buNone/>
            </a:pPr>
            <a:r>
              <a:rPr lang="en-US" dirty="0"/>
              <a:t>by searching them. The customer can add them to cart and pay for them using their</a:t>
            </a:r>
          </a:p>
          <a:p>
            <a:pPr marL="0" indent="0">
              <a:buNone/>
            </a:pPr>
            <a:r>
              <a:rPr lang="en-US" dirty="0"/>
              <a:t>account. The customer can add balance to their account or remove items from </a:t>
            </a:r>
            <a:r>
              <a:rPr lang="en-US" dirty="0" err="1" smtClean="0"/>
              <a:t>cartif</a:t>
            </a:r>
            <a:r>
              <a:rPr lang="en-US" dirty="0" smtClean="0"/>
              <a:t> </a:t>
            </a:r>
            <a:r>
              <a:rPr lang="en-US" dirty="0"/>
              <a:t>their balance is insufficient. The customer can also cancel order.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37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Shareen</a:t>
            </a:r>
            <a:r>
              <a:rPr lang="en-US" dirty="0" smtClean="0"/>
              <a:t> Faisal(221400013)(GL)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321"/>
          </a:xfrm>
        </p:spPr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Class: Customer</a:t>
            </a:r>
          </a:p>
          <a:p>
            <a:r>
              <a:rPr lang="en-US" sz="3400" dirty="0" smtClean="0"/>
              <a:t>Methods: </a:t>
            </a:r>
          </a:p>
          <a:p>
            <a:r>
              <a:rPr lang="en-US" sz="3400" dirty="0"/>
              <a:t>personalization</a:t>
            </a:r>
            <a:r>
              <a:rPr lang="en-US" sz="3400" dirty="0" smtClean="0"/>
              <a:t>() : This method asks customer to set their advised systolic and diastolic readings</a:t>
            </a:r>
          </a:p>
          <a:p>
            <a:r>
              <a:rPr lang="en-US" sz="3400" dirty="0" err="1" smtClean="0"/>
              <a:t>addBpRecord</a:t>
            </a:r>
            <a:r>
              <a:rPr lang="en-US" sz="3400" dirty="0" smtClean="0"/>
              <a:t>() : This method allows customer to add a blood pressure reading</a:t>
            </a:r>
          </a:p>
          <a:p>
            <a:r>
              <a:rPr lang="en-US" sz="3400" dirty="0" err="1" smtClean="0"/>
              <a:t>removeBpRecord</a:t>
            </a:r>
            <a:r>
              <a:rPr lang="en-US" sz="3400" dirty="0" smtClean="0"/>
              <a:t>() : This method allows customer to remove a blood pressure record.</a:t>
            </a:r>
          </a:p>
          <a:p>
            <a:r>
              <a:rPr lang="en-US" sz="3400" dirty="0" err="1"/>
              <a:t>updateBpRecord</a:t>
            </a:r>
            <a:r>
              <a:rPr lang="en-US" sz="3400" dirty="0" smtClean="0"/>
              <a:t>() : This method allows customer to update a existing record.</a:t>
            </a:r>
          </a:p>
          <a:p>
            <a:r>
              <a:rPr lang="en-US" sz="3400" dirty="0"/>
              <a:t>void </a:t>
            </a:r>
            <a:r>
              <a:rPr lang="en-US" sz="3400" dirty="0" err="1"/>
              <a:t>analyseRecords</a:t>
            </a:r>
            <a:r>
              <a:rPr lang="en-US" sz="3400" dirty="0" smtClean="0"/>
              <a:t>() : This method allows </a:t>
            </a:r>
            <a:r>
              <a:rPr lang="en-US" sz="3400" dirty="0" err="1" smtClean="0"/>
              <a:t>cutomer</a:t>
            </a:r>
            <a:r>
              <a:rPr lang="en-US" sz="3400" dirty="0" smtClean="0"/>
              <a:t> to see average systolic and diastolic blood pressure for a given date.</a:t>
            </a:r>
          </a:p>
          <a:p>
            <a:r>
              <a:rPr lang="en-US" sz="3400" dirty="0" err="1" smtClean="0"/>
              <a:t>binarySearch</a:t>
            </a:r>
            <a:endParaRPr lang="en-US" sz="3400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863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Shareen</a:t>
            </a:r>
            <a:r>
              <a:rPr lang="en-US" dirty="0" smtClean="0"/>
              <a:t> Faisal(221400013)(GL)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321"/>
          </a:xfrm>
        </p:spPr>
        <p:txBody>
          <a:bodyPr>
            <a:normAutofit fontScale="92500"/>
          </a:bodyPr>
          <a:lstStyle/>
          <a:p>
            <a:r>
              <a:rPr lang="en-US" sz="2600" dirty="0" err="1" smtClean="0"/>
              <a:t>readFromFile</a:t>
            </a:r>
            <a:r>
              <a:rPr lang="en-US" sz="2600" dirty="0" smtClean="0"/>
              <a:t>(String </a:t>
            </a:r>
            <a:r>
              <a:rPr lang="en-US" sz="2600" dirty="0" err="1"/>
              <a:t>fileName</a:t>
            </a:r>
            <a:r>
              <a:rPr lang="en-US" sz="2600" dirty="0"/>
              <a:t>) </a:t>
            </a:r>
            <a:r>
              <a:rPr lang="en-US" sz="2600" dirty="0" smtClean="0"/>
              <a:t> : This method reads </a:t>
            </a:r>
            <a:r>
              <a:rPr lang="en-US" sz="2600" dirty="0" err="1" smtClean="0"/>
              <a:t>cutomer</a:t>
            </a:r>
            <a:r>
              <a:rPr lang="en-US" sz="2600" dirty="0" smtClean="0"/>
              <a:t> records from a file.</a:t>
            </a:r>
          </a:p>
          <a:p>
            <a:r>
              <a:rPr lang="en-US" sz="2600" dirty="0" err="1" smtClean="0"/>
              <a:t>writeToFile</a:t>
            </a:r>
            <a:r>
              <a:rPr lang="en-US" sz="2600" dirty="0" smtClean="0"/>
              <a:t>() : This method writes the records of a customer in a file.</a:t>
            </a:r>
          </a:p>
          <a:p>
            <a:r>
              <a:rPr lang="en-US" sz="2600" dirty="0" err="1"/>
              <a:t>checkWarning</a:t>
            </a:r>
            <a:r>
              <a:rPr lang="en-US" sz="2600" dirty="0" smtClean="0"/>
              <a:t>() : This method checks added and updated records for warnings.</a:t>
            </a:r>
          </a:p>
          <a:p>
            <a:r>
              <a:rPr lang="en-US" sz="2600" dirty="0" err="1"/>
              <a:t>mergeSort</a:t>
            </a:r>
            <a:r>
              <a:rPr lang="en-US" sz="2600" dirty="0" smtClean="0"/>
              <a:t>() , merge()</a:t>
            </a:r>
          </a:p>
          <a:p>
            <a:r>
              <a:rPr lang="en-US" sz="2600" dirty="0" err="1"/>
              <a:t>displayHighWarningRecords</a:t>
            </a:r>
            <a:r>
              <a:rPr lang="en-US" sz="2600" dirty="0" smtClean="0"/>
              <a:t>() : This method displays all high warning records of a customer.</a:t>
            </a:r>
          </a:p>
          <a:p>
            <a:r>
              <a:rPr lang="en-US" sz="2600" dirty="0" err="1"/>
              <a:t>displayBpRecords</a:t>
            </a:r>
            <a:r>
              <a:rPr lang="en-US" sz="2600" dirty="0" smtClean="0"/>
              <a:t>() : This method displays all blood pressure records.</a:t>
            </a:r>
          </a:p>
          <a:p>
            <a:r>
              <a:rPr lang="en-US" sz="2600" dirty="0" err="1" smtClean="0"/>
              <a:t>runningBloodTestFeature</a:t>
            </a:r>
            <a:r>
              <a:rPr lang="en-US" sz="2600" dirty="0" smtClean="0"/>
              <a:t>() : This method calls all blood pressure related methods in a set flow.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319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Shareen</a:t>
            </a:r>
            <a:r>
              <a:rPr lang="en-US" dirty="0" smtClean="0"/>
              <a:t> Faisal(221400020)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6321"/>
          </a:xfrm>
        </p:spPr>
        <p:txBody>
          <a:bodyPr>
            <a:normAutofit fontScale="40000" lnSpcReduction="20000"/>
          </a:bodyPr>
          <a:lstStyle/>
          <a:p>
            <a:r>
              <a:rPr lang="en-US" sz="4400" dirty="0" smtClean="0"/>
              <a:t>Class: Binary Tree(created by me)</a:t>
            </a:r>
          </a:p>
          <a:p>
            <a:r>
              <a:rPr lang="en-US" sz="4400" dirty="0" smtClean="0"/>
              <a:t>Methods:</a:t>
            </a:r>
          </a:p>
          <a:p>
            <a:r>
              <a:rPr lang="en-US" sz="4400" dirty="0" err="1" smtClean="0"/>
              <a:t>createPerfectBinaryTree</a:t>
            </a:r>
            <a:r>
              <a:rPr lang="en-US" sz="4400" dirty="0" smtClean="0"/>
              <a:t>() : This method creates a root for the BT.</a:t>
            </a:r>
          </a:p>
          <a:p>
            <a:r>
              <a:rPr lang="en-US" sz="4400" dirty="0" err="1"/>
              <a:t>constructPerfectBinaryTree</a:t>
            </a:r>
            <a:r>
              <a:rPr lang="en-US" sz="4400" dirty="0" smtClean="0"/>
              <a:t>() : This method recursively creates the whole binary tree.</a:t>
            </a:r>
          </a:p>
          <a:p>
            <a:r>
              <a:rPr lang="en-US" sz="4400" dirty="0" err="1"/>
              <a:t>modifyLastLevelValues</a:t>
            </a:r>
            <a:r>
              <a:rPr lang="en-US" sz="4400" dirty="0" smtClean="0"/>
              <a:t>() : This method changes all last level nodes to given values.</a:t>
            </a:r>
          </a:p>
          <a:p>
            <a:r>
              <a:rPr lang="en-US" sz="4400" dirty="0" err="1"/>
              <a:t>findLastLevel</a:t>
            </a:r>
            <a:r>
              <a:rPr lang="en-US" sz="4400" dirty="0" smtClean="0"/>
              <a:t>()last-level : This method finds the last level.</a:t>
            </a:r>
          </a:p>
          <a:p>
            <a:r>
              <a:rPr lang="en-US" sz="4400" dirty="0" err="1"/>
              <a:t>modifyLastLevel</a:t>
            </a:r>
            <a:r>
              <a:rPr lang="en-US" sz="4400" dirty="0" smtClean="0"/>
              <a:t>()</a:t>
            </a:r>
          </a:p>
          <a:p>
            <a:r>
              <a:rPr lang="en-US" sz="4400" dirty="0"/>
              <a:t>suggest</a:t>
            </a:r>
            <a:r>
              <a:rPr lang="en-US" sz="4400" dirty="0" smtClean="0"/>
              <a:t>() : This method suggests a health plan according to ordered medicines.</a:t>
            </a:r>
          </a:p>
          <a:p>
            <a:endParaRPr lang="en-US" sz="4400" dirty="0"/>
          </a:p>
          <a:p>
            <a:r>
              <a:rPr lang="en-US" sz="4400" dirty="0" smtClean="0"/>
              <a:t>Class: Company</a:t>
            </a:r>
          </a:p>
          <a:p>
            <a:r>
              <a:rPr lang="en-US" sz="4400" dirty="0" smtClean="0"/>
              <a:t>Methods: </a:t>
            </a:r>
          </a:p>
          <a:p>
            <a:r>
              <a:rPr lang="en-US" sz="4400" dirty="0" err="1" smtClean="0"/>
              <a:t>runAdmin</a:t>
            </a:r>
            <a:r>
              <a:rPr lang="en-US" sz="4400" dirty="0" smtClean="0"/>
              <a:t>() : This method shows the rights of the admin.</a:t>
            </a:r>
          </a:p>
          <a:p>
            <a:r>
              <a:rPr lang="en-US" sz="4400" dirty="0" err="1" smtClean="0"/>
              <a:t>runCompany</a:t>
            </a:r>
            <a:r>
              <a:rPr lang="en-US" sz="4400" dirty="0" smtClean="0"/>
              <a:t>() : This method shows the flow of all methods </a:t>
            </a:r>
          </a:p>
        </p:txBody>
      </p:sp>
    </p:spTree>
    <p:extLst>
      <p:ext uri="{BB962C8B-B14F-4D97-AF65-F5344CB8AC3E}">
        <p14:creationId xmlns:p14="http://schemas.microsoft.com/office/powerpoint/2010/main" val="33880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Files</a:t>
            </a:r>
          </a:p>
          <a:p>
            <a:pPr lvl="0"/>
            <a:r>
              <a:rPr lang="en-US" sz="2400" dirty="0"/>
              <a:t>Algorithm: Merge Sort and Binary Search</a:t>
            </a:r>
          </a:p>
          <a:p>
            <a:pPr lvl="0"/>
            <a:r>
              <a:rPr lang="en-US" sz="2400" dirty="0" err="1"/>
              <a:t>Arraylist</a:t>
            </a:r>
            <a:endParaRPr lang="en-US" sz="2400" dirty="0"/>
          </a:p>
          <a:p>
            <a:pPr lvl="0"/>
            <a:r>
              <a:rPr lang="en-US" sz="2400" dirty="0"/>
              <a:t>Binary Tree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16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440</TotalTime>
  <Words>2187</Words>
  <Application>Microsoft Office PowerPoint</Application>
  <PresentationFormat>Widescreen</PresentationFormat>
  <Paragraphs>237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Rockwell Extra Bold</vt:lpstr>
      <vt:lpstr>Söhne</vt:lpstr>
      <vt:lpstr>Celestial</vt:lpstr>
      <vt:lpstr>Five members group  Shareen Faisal(22140013)GL   Eman Faisal(221400020)  Sajjal(221400017) Ayesha Saeed(221400054) Dua(221400026)</vt:lpstr>
      <vt:lpstr>PowerPoint Presentation</vt:lpstr>
      <vt:lpstr>PowerPoint Presentation</vt:lpstr>
      <vt:lpstr>PowerPoint Presentation</vt:lpstr>
      <vt:lpstr>PowerPoint Presentation</vt:lpstr>
      <vt:lpstr>Shareen Faisal(221400013)(GL)</vt:lpstr>
      <vt:lpstr>Shareen Faisal(221400013)(GL)</vt:lpstr>
      <vt:lpstr>Shareen Faisal(221400020)</vt:lpstr>
      <vt:lpstr>DataStructures</vt:lpstr>
      <vt:lpstr>Eman Faisal(221400020)</vt:lpstr>
      <vt:lpstr>Eman Faisal(221400020)</vt:lpstr>
      <vt:lpstr>Eman Faisal(221400020)</vt:lpstr>
      <vt:lpstr>DataStructures</vt:lpstr>
      <vt:lpstr>Dua</vt:lpstr>
      <vt:lpstr>DataStructures</vt:lpstr>
      <vt:lpstr>Sajjal(221400017)</vt:lpstr>
      <vt:lpstr>PowerPoint Presentation</vt:lpstr>
      <vt:lpstr>DataStructures</vt:lpstr>
      <vt:lpstr>Ayesha Saeed(221400054)</vt:lpstr>
      <vt:lpstr>PowerPoint Presentation</vt:lpstr>
      <vt:lpstr>PowerPoint Presentation</vt:lpstr>
      <vt:lpstr>DataStructures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28</cp:revision>
  <dcterms:created xsi:type="dcterms:W3CDTF">2024-03-02T18:04:24Z</dcterms:created>
  <dcterms:modified xsi:type="dcterms:W3CDTF">2024-03-03T18:39:07Z</dcterms:modified>
</cp:coreProperties>
</file>