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6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Fortune 500 Companies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7D-4A83-93AD-F1011371D1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7D-4A83-93AD-F1011371D193}"/>
              </c:ext>
            </c:extLst>
          </c:dPt>
          <c:cat>
            <c:strRef>
              <c:f>Sheet1!$A$2:$A$3</c:f>
              <c:strCache>
                <c:ptCount val="2"/>
                <c:pt idx="0">
                  <c:v>Using Office365</c:v>
                </c:pt>
                <c:pt idx="1">
                  <c:v>Not Using Office 365</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E87D-4A83-93AD-F1011371D19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E3458E-FE62-4FE1-9F29-7091110F01F2}" type="doc">
      <dgm:prSet loTypeId="urn:microsoft.com/office/officeart/2005/8/layout/hProcess11" loCatId="process" qsTypeId="urn:microsoft.com/office/officeart/2005/8/quickstyle/simple1" qsCatId="simple" csTypeId="urn:microsoft.com/office/officeart/2005/8/colors/colorful2" csCatId="colorful" phldr="1"/>
      <dgm:spPr/>
    </dgm:pt>
    <dgm:pt modelId="{8A13A90D-E056-4EB6-A46D-99A1B37570BD}">
      <dgm:prSet phldrT="[Text]" custT="1"/>
      <dgm:spPr/>
      <dgm:t>
        <a:bodyPr/>
        <a:lstStyle/>
        <a:p>
          <a:r>
            <a:rPr lang="en-US" sz="1800" dirty="0" smtClean="0"/>
            <a:t>December 2002 – Microsoft introduces first Hosted Exchange solution</a:t>
          </a:r>
          <a:endParaRPr lang="en-US" sz="1800" dirty="0"/>
        </a:p>
      </dgm:t>
    </dgm:pt>
    <dgm:pt modelId="{4682FC04-BF68-4857-AD6C-3ECC9777C87D}" type="parTrans" cxnId="{B002BAE0-06FE-4DED-B9ED-5650C9EC650E}">
      <dgm:prSet/>
      <dgm:spPr/>
      <dgm:t>
        <a:bodyPr/>
        <a:lstStyle/>
        <a:p>
          <a:endParaRPr lang="en-US"/>
        </a:p>
      </dgm:t>
    </dgm:pt>
    <dgm:pt modelId="{6B0048A9-5726-4F8E-B81A-77CBB758858C}" type="sibTrans" cxnId="{B002BAE0-06FE-4DED-B9ED-5650C9EC650E}">
      <dgm:prSet/>
      <dgm:spPr/>
      <dgm:t>
        <a:bodyPr/>
        <a:lstStyle/>
        <a:p>
          <a:endParaRPr lang="en-US"/>
        </a:p>
      </dgm:t>
    </dgm:pt>
    <dgm:pt modelId="{06C78112-11E9-4A2A-9094-0B75AE34C40B}">
      <dgm:prSet phldrT="[Text]" custT="1"/>
      <dgm:spPr/>
      <dgm:t>
        <a:bodyPr/>
        <a:lstStyle/>
        <a:p>
          <a:r>
            <a:rPr lang="en-US" sz="1800" dirty="0" smtClean="0"/>
            <a:t>January 2005 – Hosted Messaging and Collaboration introduced. Lync 2006 and WSS 2.0</a:t>
          </a:r>
          <a:endParaRPr lang="en-US" sz="1800" dirty="0"/>
        </a:p>
      </dgm:t>
    </dgm:pt>
    <dgm:pt modelId="{B3C46A42-7678-4442-8B98-AE0DD8F69EA8}" type="parTrans" cxnId="{25BA5044-77F8-454D-8612-00B0E1745827}">
      <dgm:prSet/>
      <dgm:spPr/>
      <dgm:t>
        <a:bodyPr/>
        <a:lstStyle/>
        <a:p>
          <a:endParaRPr lang="en-US"/>
        </a:p>
      </dgm:t>
    </dgm:pt>
    <dgm:pt modelId="{AE10A0E1-B734-4AF2-B848-0016DE7AA664}" type="sibTrans" cxnId="{25BA5044-77F8-454D-8612-00B0E1745827}">
      <dgm:prSet/>
      <dgm:spPr/>
      <dgm:t>
        <a:bodyPr/>
        <a:lstStyle/>
        <a:p>
          <a:endParaRPr lang="en-US"/>
        </a:p>
      </dgm:t>
    </dgm:pt>
    <dgm:pt modelId="{2321FFEC-D5DD-42B7-B1CD-B659559BB3B6}">
      <dgm:prSet phldrT="[Text]" custT="1"/>
      <dgm:spPr/>
      <dgm:t>
        <a:bodyPr/>
        <a:lstStyle/>
        <a:p>
          <a:r>
            <a:rPr lang="en-US" sz="1800" dirty="0" smtClean="0"/>
            <a:t>November 2008 – BPOS available for purchase. </a:t>
          </a:r>
          <a:r>
            <a:rPr lang="en-US" sz="1800" dirty="0" err="1" smtClean="0"/>
            <a:t>Exhange</a:t>
          </a:r>
          <a:r>
            <a:rPr lang="en-US" sz="1800" dirty="0" smtClean="0"/>
            <a:t> Online, SharePoint Online, and Office Live Meeting</a:t>
          </a:r>
          <a:endParaRPr lang="en-US" sz="1800" dirty="0"/>
        </a:p>
      </dgm:t>
    </dgm:pt>
    <dgm:pt modelId="{9AFEF967-55E4-432F-ABF4-6E6C749278CD}" type="parTrans" cxnId="{C873C13C-D377-4096-A666-8ED76E373446}">
      <dgm:prSet/>
      <dgm:spPr/>
      <dgm:t>
        <a:bodyPr/>
        <a:lstStyle/>
        <a:p>
          <a:endParaRPr lang="en-US"/>
        </a:p>
      </dgm:t>
    </dgm:pt>
    <dgm:pt modelId="{D7555E17-A757-4E59-863E-6CFE9796A9E8}" type="sibTrans" cxnId="{C873C13C-D377-4096-A666-8ED76E373446}">
      <dgm:prSet/>
      <dgm:spPr/>
      <dgm:t>
        <a:bodyPr/>
        <a:lstStyle/>
        <a:p>
          <a:endParaRPr lang="en-US"/>
        </a:p>
      </dgm:t>
    </dgm:pt>
    <dgm:pt modelId="{B9325B05-E755-4E3D-A798-B58B1D375A32}">
      <dgm:prSet phldrT="[Text]"/>
      <dgm:spPr/>
      <dgm:t>
        <a:bodyPr/>
        <a:lstStyle/>
        <a:p>
          <a:r>
            <a:rPr lang="en-US" dirty="0" smtClean="0"/>
            <a:t>October 2010 – Office 365 announced with open beta</a:t>
          </a:r>
          <a:endParaRPr lang="en-US" dirty="0"/>
        </a:p>
      </dgm:t>
    </dgm:pt>
    <dgm:pt modelId="{0AFC45E1-F25A-469E-8959-6756CEDF5EA3}" type="parTrans" cxnId="{CADA8519-ED31-4325-8BCC-662975B9EAD3}">
      <dgm:prSet/>
      <dgm:spPr/>
      <dgm:t>
        <a:bodyPr/>
        <a:lstStyle/>
        <a:p>
          <a:endParaRPr lang="en-US"/>
        </a:p>
      </dgm:t>
    </dgm:pt>
    <dgm:pt modelId="{183CBFA8-63D8-450A-8F05-74C38271475F}" type="sibTrans" cxnId="{CADA8519-ED31-4325-8BCC-662975B9EAD3}">
      <dgm:prSet/>
      <dgm:spPr/>
      <dgm:t>
        <a:bodyPr/>
        <a:lstStyle/>
        <a:p>
          <a:endParaRPr lang="en-US"/>
        </a:p>
      </dgm:t>
    </dgm:pt>
    <dgm:pt modelId="{4117D874-630C-46CE-832D-5766B1384173}" type="pres">
      <dgm:prSet presAssocID="{DCE3458E-FE62-4FE1-9F29-7091110F01F2}" presName="Name0" presStyleCnt="0">
        <dgm:presLayoutVars>
          <dgm:dir/>
          <dgm:resizeHandles val="exact"/>
        </dgm:presLayoutVars>
      </dgm:prSet>
      <dgm:spPr/>
    </dgm:pt>
    <dgm:pt modelId="{D0CD50B5-0BC5-4CCF-9A14-532C63B793BD}" type="pres">
      <dgm:prSet presAssocID="{DCE3458E-FE62-4FE1-9F29-7091110F01F2}" presName="arrow" presStyleLbl="bgShp" presStyleIdx="0" presStyleCnt="1"/>
      <dgm:spPr/>
    </dgm:pt>
    <dgm:pt modelId="{9FF1B7BD-0D55-4622-A5BA-EB164809DF66}" type="pres">
      <dgm:prSet presAssocID="{DCE3458E-FE62-4FE1-9F29-7091110F01F2}" presName="points" presStyleCnt="0"/>
      <dgm:spPr/>
    </dgm:pt>
    <dgm:pt modelId="{604D2CA1-ECE9-415E-8CCA-E3508B432F8B}" type="pres">
      <dgm:prSet presAssocID="{8A13A90D-E056-4EB6-A46D-99A1B37570BD}" presName="compositeA" presStyleCnt="0"/>
      <dgm:spPr/>
    </dgm:pt>
    <dgm:pt modelId="{3C35AFC8-1246-4EE2-A2E3-23F8533C064F}" type="pres">
      <dgm:prSet presAssocID="{8A13A90D-E056-4EB6-A46D-99A1B37570BD}" presName="textA" presStyleLbl="revTx" presStyleIdx="0" presStyleCnt="4">
        <dgm:presLayoutVars>
          <dgm:bulletEnabled val="1"/>
        </dgm:presLayoutVars>
      </dgm:prSet>
      <dgm:spPr/>
      <dgm:t>
        <a:bodyPr/>
        <a:lstStyle/>
        <a:p>
          <a:endParaRPr lang="en-US"/>
        </a:p>
      </dgm:t>
    </dgm:pt>
    <dgm:pt modelId="{669E5EAE-7FF9-447E-AB25-DDF6ADA5F308}" type="pres">
      <dgm:prSet presAssocID="{8A13A90D-E056-4EB6-A46D-99A1B37570BD}" presName="circleA" presStyleLbl="node1" presStyleIdx="0" presStyleCnt="4"/>
      <dgm:spPr/>
    </dgm:pt>
    <dgm:pt modelId="{B6FC0A7A-5AB7-4536-AA30-5F7C7BB1AC9E}" type="pres">
      <dgm:prSet presAssocID="{8A13A90D-E056-4EB6-A46D-99A1B37570BD}" presName="spaceA" presStyleCnt="0"/>
      <dgm:spPr/>
    </dgm:pt>
    <dgm:pt modelId="{7868729E-5CFB-40DE-AC77-C0AEB13187A9}" type="pres">
      <dgm:prSet presAssocID="{6B0048A9-5726-4F8E-B81A-77CBB758858C}" presName="space" presStyleCnt="0"/>
      <dgm:spPr/>
    </dgm:pt>
    <dgm:pt modelId="{15F2C33E-1DC5-41D1-8239-FBB8801F9876}" type="pres">
      <dgm:prSet presAssocID="{06C78112-11E9-4A2A-9094-0B75AE34C40B}" presName="compositeB" presStyleCnt="0"/>
      <dgm:spPr/>
    </dgm:pt>
    <dgm:pt modelId="{D0E261EC-514B-492F-8A17-0863E8871289}" type="pres">
      <dgm:prSet presAssocID="{06C78112-11E9-4A2A-9094-0B75AE34C40B}" presName="textB" presStyleLbl="revTx" presStyleIdx="1" presStyleCnt="4">
        <dgm:presLayoutVars>
          <dgm:bulletEnabled val="1"/>
        </dgm:presLayoutVars>
      </dgm:prSet>
      <dgm:spPr/>
      <dgm:t>
        <a:bodyPr/>
        <a:lstStyle/>
        <a:p>
          <a:endParaRPr lang="en-US"/>
        </a:p>
      </dgm:t>
    </dgm:pt>
    <dgm:pt modelId="{73E638EC-8524-45DC-AA7E-14484FF3C33C}" type="pres">
      <dgm:prSet presAssocID="{06C78112-11E9-4A2A-9094-0B75AE34C40B}" presName="circleB" presStyleLbl="node1" presStyleIdx="1" presStyleCnt="4"/>
      <dgm:spPr/>
    </dgm:pt>
    <dgm:pt modelId="{075E4ADD-10C1-40CA-B353-5C5705C40A53}" type="pres">
      <dgm:prSet presAssocID="{06C78112-11E9-4A2A-9094-0B75AE34C40B}" presName="spaceB" presStyleCnt="0"/>
      <dgm:spPr/>
    </dgm:pt>
    <dgm:pt modelId="{35F3E142-DA30-43BD-88E8-1F0F63933E9A}" type="pres">
      <dgm:prSet presAssocID="{AE10A0E1-B734-4AF2-B848-0016DE7AA664}" presName="space" presStyleCnt="0"/>
      <dgm:spPr/>
    </dgm:pt>
    <dgm:pt modelId="{A6EB2F8E-DD08-457A-A583-1416DAD3214F}" type="pres">
      <dgm:prSet presAssocID="{2321FFEC-D5DD-42B7-B1CD-B659559BB3B6}" presName="compositeA" presStyleCnt="0"/>
      <dgm:spPr/>
    </dgm:pt>
    <dgm:pt modelId="{F3AD2D61-FB08-4509-B50E-8A1F917FA51C}" type="pres">
      <dgm:prSet presAssocID="{2321FFEC-D5DD-42B7-B1CD-B659559BB3B6}" presName="textA" presStyleLbl="revTx" presStyleIdx="2" presStyleCnt="4" custScaleX="140058">
        <dgm:presLayoutVars>
          <dgm:bulletEnabled val="1"/>
        </dgm:presLayoutVars>
      </dgm:prSet>
      <dgm:spPr/>
      <dgm:t>
        <a:bodyPr/>
        <a:lstStyle/>
        <a:p>
          <a:endParaRPr lang="en-US"/>
        </a:p>
      </dgm:t>
    </dgm:pt>
    <dgm:pt modelId="{5F3EE016-C126-4ADF-A692-A7332D003CBE}" type="pres">
      <dgm:prSet presAssocID="{2321FFEC-D5DD-42B7-B1CD-B659559BB3B6}" presName="circleA" presStyleLbl="node1" presStyleIdx="2" presStyleCnt="4"/>
      <dgm:spPr/>
    </dgm:pt>
    <dgm:pt modelId="{50C16C0D-7D8A-4828-849C-56EC3D3F3A4F}" type="pres">
      <dgm:prSet presAssocID="{2321FFEC-D5DD-42B7-B1CD-B659559BB3B6}" presName="spaceA" presStyleCnt="0"/>
      <dgm:spPr/>
    </dgm:pt>
    <dgm:pt modelId="{AEB8C65C-C0D6-408B-8C2D-5C866FFC0CA6}" type="pres">
      <dgm:prSet presAssocID="{D7555E17-A757-4E59-863E-6CFE9796A9E8}" presName="space" presStyleCnt="0"/>
      <dgm:spPr/>
    </dgm:pt>
    <dgm:pt modelId="{88476302-EF02-4F14-93DC-53224A5B86CC}" type="pres">
      <dgm:prSet presAssocID="{B9325B05-E755-4E3D-A798-B58B1D375A32}" presName="compositeB" presStyleCnt="0"/>
      <dgm:spPr/>
    </dgm:pt>
    <dgm:pt modelId="{D99986A3-58B3-495D-9D67-3D149FFCC3AE}" type="pres">
      <dgm:prSet presAssocID="{B9325B05-E755-4E3D-A798-B58B1D375A32}" presName="textB" presStyleLbl="revTx" presStyleIdx="3" presStyleCnt="4">
        <dgm:presLayoutVars>
          <dgm:bulletEnabled val="1"/>
        </dgm:presLayoutVars>
      </dgm:prSet>
      <dgm:spPr/>
      <dgm:t>
        <a:bodyPr/>
        <a:lstStyle/>
        <a:p>
          <a:endParaRPr lang="en-US"/>
        </a:p>
      </dgm:t>
    </dgm:pt>
    <dgm:pt modelId="{9630FE0E-34AC-4D6D-B0C7-DC5151EFBF9E}" type="pres">
      <dgm:prSet presAssocID="{B9325B05-E755-4E3D-A798-B58B1D375A32}" presName="circleB" presStyleLbl="node1" presStyleIdx="3" presStyleCnt="4"/>
      <dgm:spPr/>
    </dgm:pt>
    <dgm:pt modelId="{A5E0E72E-A60D-490E-B31D-4454F7E4A0A2}" type="pres">
      <dgm:prSet presAssocID="{B9325B05-E755-4E3D-A798-B58B1D375A32}" presName="spaceB" presStyleCnt="0"/>
      <dgm:spPr/>
    </dgm:pt>
  </dgm:ptLst>
  <dgm:cxnLst>
    <dgm:cxn modelId="{B002BAE0-06FE-4DED-B9ED-5650C9EC650E}" srcId="{DCE3458E-FE62-4FE1-9F29-7091110F01F2}" destId="{8A13A90D-E056-4EB6-A46D-99A1B37570BD}" srcOrd="0" destOrd="0" parTransId="{4682FC04-BF68-4857-AD6C-3ECC9777C87D}" sibTransId="{6B0048A9-5726-4F8E-B81A-77CBB758858C}"/>
    <dgm:cxn modelId="{CADA8519-ED31-4325-8BCC-662975B9EAD3}" srcId="{DCE3458E-FE62-4FE1-9F29-7091110F01F2}" destId="{B9325B05-E755-4E3D-A798-B58B1D375A32}" srcOrd="3" destOrd="0" parTransId="{0AFC45E1-F25A-469E-8959-6756CEDF5EA3}" sibTransId="{183CBFA8-63D8-450A-8F05-74C38271475F}"/>
    <dgm:cxn modelId="{82C70689-8E2B-48F1-9370-23415F3EE2A2}" type="presOf" srcId="{2321FFEC-D5DD-42B7-B1CD-B659559BB3B6}" destId="{F3AD2D61-FB08-4509-B50E-8A1F917FA51C}" srcOrd="0" destOrd="0" presId="urn:microsoft.com/office/officeart/2005/8/layout/hProcess11"/>
    <dgm:cxn modelId="{F02A9B0A-B829-4779-AB33-B2D4FF5B8A41}" type="presOf" srcId="{8A13A90D-E056-4EB6-A46D-99A1B37570BD}" destId="{3C35AFC8-1246-4EE2-A2E3-23F8533C064F}" srcOrd="0" destOrd="0" presId="urn:microsoft.com/office/officeart/2005/8/layout/hProcess11"/>
    <dgm:cxn modelId="{25BA5044-77F8-454D-8612-00B0E1745827}" srcId="{DCE3458E-FE62-4FE1-9F29-7091110F01F2}" destId="{06C78112-11E9-4A2A-9094-0B75AE34C40B}" srcOrd="1" destOrd="0" parTransId="{B3C46A42-7678-4442-8B98-AE0DD8F69EA8}" sibTransId="{AE10A0E1-B734-4AF2-B848-0016DE7AA664}"/>
    <dgm:cxn modelId="{B5064ABB-A1CA-4005-88CB-89714ED18998}" type="presOf" srcId="{06C78112-11E9-4A2A-9094-0B75AE34C40B}" destId="{D0E261EC-514B-492F-8A17-0863E8871289}" srcOrd="0" destOrd="0" presId="urn:microsoft.com/office/officeart/2005/8/layout/hProcess11"/>
    <dgm:cxn modelId="{C873C13C-D377-4096-A666-8ED76E373446}" srcId="{DCE3458E-FE62-4FE1-9F29-7091110F01F2}" destId="{2321FFEC-D5DD-42B7-B1CD-B659559BB3B6}" srcOrd="2" destOrd="0" parTransId="{9AFEF967-55E4-432F-ABF4-6E6C749278CD}" sibTransId="{D7555E17-A757-4E59-863E-6CFE9796A9E8}"/>
    <dgm:cxn modelId="{3E90C80F-D66A-454E-9E9B-0EB3CE640710}" type="presOf" srcId="{B9325B05-E755-4E3D-A798-B58B1D375A32}" destId="{D99986A3-58B3-495D-9D67-3D149FFCC3AE}" srcOrd="0" destOrd="0" presId="urn:microsoft.com/office/officeart/2005/8/layout/hProcess11"/>
    <dgm:cxn modelId="{BBC5CA78-EF0C-4DBD-8910-AC8918AF2848}" type="presOf" srcId="{DCE3458E-FE62-4FE1-9F29-7091110F01F2}" destId="{4117D874-630C-46CE-832D-5766B1384173}" srcOrd="0" destOrd="0" presId="urn:microsoft.com/office/officeart/2005/8/layout/hProcess11"/>
    <dgm:cxn modelId="{6537A9B8-BF32-4681-A7C8-CA9F8ADEB27D}" type="presParOf" srcId="{4117D874-630C-46CE-832D-5766B1384173}" destId="{D0CD50B5-0BC5-4CCF-9A14-532C63B793BD}" srcOrd="0" destOrd="0" presId="urn:microsoft.com/office/officeart/2005/8/layout/hProcess11"/>
    <dgm:cxn modelId="{E4BC9E61-A0A4-4E3F-9A1E-4DE0BF3CED6C}" type="presParOf" srcId="{4117D874-630C-46CE-832D-5766B1384173}" destId="{9FF1B7BD-0D55-4622-A5BA-EB164809DF66}" srcOrd="1" destOrd="0" presId="urn:microsoft.com/office/officeart/2005/8/layout/hProcess11"/>
    <dgm:cxn modelId="{A6241F3D-FDFD-4801-9C8F-79058D8035E3}" type="presParOf" srcId="{9FF1B7BD-0D55-4622-A5BA-EB164809DF66}" destId="{604D2CA1-ECE9-415E-8CCA-E3508B432F8B}" srcOrd="0" destOrd="0" presId="urn:microsoft.com/office/officeart/2005/8/layout/hProcess11"/>
    <dgm:cxn modelId="{2048ED60-5C2E-4AE5-BE43-36AC3FC3309B}" type="presParOf" srcId="{604D2CA1-ECE9-415E-8CCA-E3508B432F8B}" destId="{3C35AFC8-1246-4EE2-A2E3-23F8533C064F}" srcOrd="0" destOrd="0" presId="urn:microsoft.com/office/officeart/2005/8/layout/hProcess11"/>
    <dgm:cxn modelId="{C2FBB075-1764-40E5-AEC5-BF2E63044A7E}" type="presParOf" srcId="{604D2CA1-ECE9-415E-8CCA-E3508B432F8B}" destId="{669E5EAE-7FF9-447E-AB25-DDF6ADA5F308}" srcOrd="1" destOrd="0" presId="urn:microsoft.com/office/officeart/2005/8/layout/hProcess11"/>
    <dgm:cxn modelId="{E22FA9E9-00EC-42A8-A7AE-EDA6F7BE4D7D}" type="presParOf" srcId="{604D2CA1-ECE9-415E-8CCA-E3508B432F8B}" destId="{B6FC0A7A-5AB7-4536-AA30-5F7C7BB1AC9E}" srcOrd="2" destOrd="0" presId="urn:microsoft.com/office/officeart/2005/8/layout/hProcess11"/>
    <dgm:cxn modelId="{BC161B54-C005-4C31-9FF1-608B2EFB8529}" type="presParOf" srcId="{9FF1B7BD-0D55-4622-A5BA-EB164809DF66}" destId="{7868729E-5CFB-40DE-AC77-C0AEB13187A9}" srcOrd="1" destOrd="0" presId="urn:microsoft.com/office/officeart/2005/8/layout/hProcess11"/>
    <dgm:cxn modelId="{62980E75-791B-4F3F-8A6F-C81317B1B42D}" type="presParOf" srcId="{9FF1B7BD-0D55-4622-A5BA-EB164809DF66}" destId="{15F2C33E-1DC5-41D1-8239-FBB8801F9876}" srcOrd="2" destOrd="0" presId="urn:microsoft.com/office/officeart/2005/8/layout/hProcess11"/>
    <dgm:cxn modelId="{D5668D5D-AB4A-477B-90A8-B2BC54138F83}" type="presParOf" srcId="{15F2C33E-1DC5-41D1-8239-FBB8801F9876}" destId="{D0E261EC-514B-492F-8A17-0863E8871289}" srcOrd="0" destOrd="0" presId="urn:microsoft.com/office/officeart/2005/8/layout/hProcess11"/>
    <dgm:cxn modelId="{917D36C9-8DD8-42AE-BFA8-6A1D3F141729}" type="presParOf" srcId="{15F2C33E-1DC5-41D1-8239-FBB8801F9876}" destId="{73E638EC-8524-45DC-AA7E-14484FF3C33C}" srcOrd="1" destOrd="0" presId="urn:microsoft.com/office/officeart/2005/8/layout/hProcess11"/>
    <dgm:cxn modelId="{169EAB82-8ADB-4B84-AE63-88415467A706}" type="presParOf" srcId="{15F2C33E-1DC5-41D1-8239-FBB8801F9876}" destId="{075E4ADD-10C1-40CA-B353-5C5705C40A53}" srcOrd="2" destOrd="0" presId="urn:microsoft.com/office/officeart/2005/8/layout/hProcess11"/>
    <dgm:cxn modelId="{8FDC0DDE-5814-42C0-9989-F722A3FE62BE}" type="presParOf" srcId="{9FF1B7BD-0D55-4622-A5BA-EB164809DF66}" destId="{35F3E142-DA30-43BD-88E8-1F0F63933E9A}" srcOrd="3" destOrd="0" presId="urn:microsoft.com/office/officeart/2005/8/layout/hProcess11"/>
    <dgm:cxn modelId="{64AD49D6-B58B-4301-81CC-43064D51DA87}" type="presParOf" srcId="{9FF1B7BD-0D55-4622-A5BA-EB164809DF66}" destId="{A6EB2F8E-DD08-457A-A583-1416DAD3214F}" srcOrd="4" destOrd="0" presId="urn:microsoft.com/office/officeart/2005/8/layout/hProcess11"/>
    <dgm:cxn modelId="{2F080B79-0E51-4D17-88C2-28570F18A839}" type="presParOf" srcId="{A6EB2F8E-DD08-457A-A583-1416DAD3214F}" destId="{F3AD2D61-FB08-4509-B50E-8A1F917FA51C}" srcOrd="0" destOrd="0" presId="urn:microsoft.com/office/officeart/2005/8/layout/hProcess11"/>
    <dgm:cxn modelId="{878497A1-1CEC-42AA-A4AC-6D30F2888D48}" type="presParOf" srcId="{A6EB2F8E-DD08-457A-A583-1416DAD3214F}" destId="{5F3EE016-C126-4ADF-A692-A7332D003CBE}" srcOrd="1" destOrd="0" presId="urn:microsoft.com/office/officeart/2005/8/layout/hProcess11"/>
    <dgm:cxn modelId="{29DE4F7F-5357-4E46-B149-EB543A6CDDF7}" type="presParOf" srcId="{A6EB2F8E-DD08-457A-A583-1416DAD3214F}" destId="{50C16C0D-7D8A-4828-849C-56EC3D3F3A4F}" srcOrd="2" destOrd="0" presId="urn:microsoft.com/office/officeart/2005/8/layout/hProcess11"/>
    <dgm:cxn modelId="{B89A05F3-2D4F-40D6-BD8B-CAEACD53EB6A}" type="presParOf" srcId="{9FF1B7BD-0D55-4622-A5BA-EB164809DF66}" destId="{AEB8C65C-C0D6-408B-8C2D-5C866FFC0CA6}" srcOrd="5" destOrd="0" presId="urn:microsoft.com/office/officeart/2005/8/layout/hProcess11"/>
    <dgm:cxn modelId="{7C2DEA31-B533-4F72-8185-3458CC8B79A1}" type="presParOf" srcId="{9FF1B7BD-0D55-4622-A5BA-EB164809DF66}" destId="{88476302-EF02-4F14-93DC-53224A5B86CC}" srcOrd="6" destOrd="0" presId="urn:microsoft.com/office/officeart/2005/8/layout/hProcess11"/>
    <dgm:cxn modelId="{C793A290-DD95-49E5-92FB-D152CEDC1934}" type="presParOf" srcId="{88476302-EF02-4F14-93DC-53224A5B86CC}" destId="{D99986A3-58B3-495D-9D67-3D149FFCC3AE}" srcOrd="0" destOrd="0" presId="urn:microsoft.com/office/officeart/2005/8/layout/hProcess11"/>
    <dgm:cxn modelId="{0B5A9770-42C6-483E-A1B6-DFDFBE09A91D}" type="presParOf" srcId="{88476302-EF02-4F14-93DC-53224A5B86CC}" destId="{9630FE0E-34AC-4D6D-B0C7-DC5151EFBF9E}" srcOrd="1" destOrd="0" presId="urn:microsoft.com/office/officeart/2005/8/layout/hProcess11"/>
    <dgm:cxn modelId="{7FAF6071-63DF-4098-88AB-8DBAD34DD5BB}" type="presParOf" srcId="{88476302-EF02-4F14-93DC-53224A5B86CC}" destId="{A5E0E72E-A60D-490E-B31D-4454F7E4A0A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D50B5-0BC5-4CCF-9A14-532C63B793BD}">
      <dsp:nvSpPr>
        <dsp:cNvPr id="0" name=""/>
        <dsp:cNvSpPr/>
      </dsp:nvSpPr>
      <dsp:spPr>
        <a:xfrm>
          <a:off x="0" y="1335529"/>
          <a:ext cx="10177371" cy="1780705"/>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35AFC8-1246-4EE2-A2E3-23F8533C064F}">
      <dsp:nvSpPr>
        <dsp:cNvPr id="0" name=""/>
        <dsp:cNvSpPr/>
      </dsp:nvSpPr>
      <dsp:spPr>
        <a:xfrm>
          <a:off x="534" y="0"/>
          <a:ext cx="2012614" cy="1780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December 2002 – Microsoft introduces first Hosted Exchange solution</a:t>
          </a:r>
          <a:endParaRPr lang="en-US" sz="1800" kern="1200" dirty="0"/>
        </a:p>
      </dsp:txBody>
      <dsp:txXfrm>
        <a:off x="534" y="0"/>
        <a:ext cx="2012614" cy="1780705"/>
      </dsp:txXfrm>
    </dsp:sp>
    <dsp:sp modelId="{669E5EAE-7FF9-447E-AB25-DDF6ADA5F308}">
      <dsp:nvSpPr>
        <dsp:cNvPr id="0" name=""/>
        <dsp:cNvSpPr/>
      </dsp:nvSpPr>
      <dsp:spPr>
        <a:xfrm>
          <a:off x="784253" y="2003293"/>
          <a:ext cx="445176" cy="445176"/>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E261EC-514B-492F-8A17-0863E8871289}">
      <dsp:nvSpPr>
        <dsp:cNvPr id="0" name=""/>
        <dsp:cNvSpPr/>
      </dsp:nvSpPr>
      <dsp:spPr>
        <a:xfrm>
          <a:off x="2113780" y="2671058"/>
          <a:ext cx="2012614" cy="1780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January 2005 – Hosted Messaging and Collaboration introduced. Lync 2006 and WSS 2.0</a:t>
          </a:r>
          <a:endParaRPr lang="en-US" sz="1800" kern="1200" dirty="0"/>
        </a:p>
      </dsp:txBody>
      <dsp:txXfrm>
        <a:off x="2113780" y="2671058"/>
        <a:ext cx="2012614" cy="1780705"/>
      </dsp:txXfrm>
    </dsp:sp>
    <dsp:sp modelId="{73E638EC-8524-45DC-AA7E-14484FF3C33C}">
      <dsp:nvSpPr>
        <dsp:cNvPr id="0" name=""/>
        <dsp:cNvSpPr/>
      </dsp:nvSpPr>
      <dsp:spPr>
        <a:xfrm>
          <a:off x="2897499" y="2003293"/>
          <a:ext cx="445176" cy="445176"/>
        </a:xfrm>
        <a:prstGeom prst="ellipse">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D2D61-FB08-4509-B50E-8A1F917FA51C}">
      <dsp:nvSpPr>
        <dsp:cNvPr id="0" name=""/>
        <dsp:cNvSpPr/>
      </dsp:nvSpPr>
      <dsp:spPr>
        <a:xfrm>
          <a:off x="4227025" y="0"/>
          <a:ext cx="2818828" cy="1780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kern="1200" dirty="0" smtClean="0"/>
            <a:t>November 2008 – BPOS available for purchase. </a:t>
          </a:r>
          <a:r>
            <a:rPr lang="en-US" sz="1800" kern="1200" dirty="0" err="1" smtClean="0"/>
            <a:t>Exhange</a:t>
          </a:r>
          <a:r>
            <a:rPr lang="en-US" sz="1800" kern="1200" dirty="0" smtClean="0"/>
            <a:t> Online, SharePoint Online, and Office Live Meeting</a:t>
          </a:r>
          <a:endParaRPr lang="en-US" sz="1800" kern="1200" dirty="0"/>
        </a:p>
      </dsp:txBody>
      <dsp:txXfrm>
        <a:off x="4227025" y="0"/>
        <a:ext cx="2818828" cy="1780705"/>
      </dsp:txXfrm>
    </dsp:sp>
    <dsp:sp modelId="{5F3EE016-C126-4ADF-A692-A7332D003CBE}">
      <dsp:nvSpPr>
        <dsp:cNvPr id="0" name=""/>
        <dsp:cNvSpPr/>
      </dsp:nvSpPr>
      <dsp:spPr>
        <a:xfrm>
          <a:off x="5413851" y="2003293"/>
          <a:ext cx="445176" cy="445176"/>
        </a:xfrm>
        <a:prstGeom prst="ellipse">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986A3-58B3-495D-9D67-3D149FFCC3AE}">
      <dsp:nvSpPr>
        <dsp:cNvPr id="0" name=""/>
        <dsp:cNvSpPr/>
      </dsp:nvSpPr>
      <dsp:spPr>
        <a:xfrm>
          <a:off x="7146484" y="2671058"/>
          <a:ext cx="2012614" cy="1780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lvl="0" algn="ctr" defTabSz="977900">
            <a:lnSpc>
              <a:spcPct val="90000"/>
            </a:lnSpc>
            <a:spcBef>
              <a:spcPct val="0"/>
            </a:spcBef>
            <a:spcAft>
              <a:spcPct val="35000"/>
            </a:spcAft>
          </a:pPr>
          <a:r>
            <a:rPr lang="en-US" sz="2200" kern="1200" dirty="0" smtClean="0"/>
            <a:t>October 2010 – Office 365 announced with open beta</a:t>
          </a:r>
          <a:endParaRPr lang="en-US" sz="2200" kern="1200" dirty="0"/>
        </a:p>
      </dsp:txBody>
      <dsp:txXfrm>
        <a:off x="7146484" y="2671058"/>
        <a:ext cx="2012614" cy="1780705"/>
      </dsp:txXfrm>
    </dsp:sp>
    <dsp:sp modelId="{9630FE0E-34AC-4D6D-B0C7-DC5151EFBF9E}">
      <dsp:nvSpPr>
        <dsp:cNvPr id="0" name=""/>
        <dsp:cNvSpPr/>
      </dsp:nvSpPr>
      <dsp:spPr>
        <a:xfrm>
          <a:off x="7930203" y="2003293"/>
          <a:ext cx="445176" cy="445176"/>
        </a:xfrm>
        <a:prstGeom prst="ellipse">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DE815-BE8E-444D-9A29-279D8D7B44EF}" type="datetimeFigureOut">
              <a:rPr lang="en-US" smtClean="0"/>
              <a:t>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34173-116F-4296-A059-C2E47BF7BA84}" type="slidenum">
              <a:rPr lang="en-US" smtClean="0"/>
              <a:t>‹#›</a:t>
            </a:fld>
            <a:endParaRPr lang="en-US"/>
          </a:p>
        </p:txBody>
      </p:sp>
    </p:spTree>
    <p:extLst>
      <p:ext uri="{BB962C8B-B14F-4D97-AF65-F5344CB8AC3E}">
        <p14:creationId xmlns:p14="http://schemas.microsoft.com/office/powerpoint/2010/main" val="38827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434376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586735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076090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16748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22482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209513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725182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150836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153031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213206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672507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Worked with all but one version of SharePoint. I missed the first version. Slides will be posted to my blog at http://www.sharepointknight.com</a:t>
            </a:r>
            <a:r>
              <a:rPr lang="en-US" baseline="0" dirty="0" smtClean="0"/>
              <a:t> in the next 24 hours.</a:t>
            </a:r>
            <a:endParaRPr lang="en-US" dirty="0"/>
          </a:p>
        </p:txBody>
      </p:sp>
      <p:sp>
        <p:nvSpPr>
          <p:cNvPr id="4" name="Slide Number Placeholder 3"/>
          <p:cNvSpPr>
            <a:spLocks noGrp="1"/>
          </p:cNvSpPr>
          <p:nvPr>
            <p:ph type="sldNum" sz="quarter" idx="10"/>
          </p:nvPr>
        </p:nvSpPr>
        <p:spPr/>
        <p:txBody>
          <a:bodyPr/>
          <a:lstStyle/>
          <a:p>
            <a:fld id="{08AF4687-9F9C-4375-A902-F7EC14C9AE6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810755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http://www.digitalwpc.com/Community/Perspectives/Pages/2014-in-review-2015-sights-ahead.aspx?wt.mc_id=corp_mpn_tw_2014HighlightsPhil#fbid=uHa76AefrgE</a:t>
            </a:r>
          </a:p>
          <a:p>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20</a:t>
            </a:fld>
            <a:endParaRPr lang="en-US"/>
          </a:p>
        </p:txBody>
      </p:sp>
    </p:spTree>
    <p:extLst>
      <p:ext uri="{BB962C8B-B14F-4D97-AF65-F5344CB8AC3E}">
        <p14:creationId xmlns:p14="http://schemas.microsoft.com/office/powerpoint/2010/main" val="915200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http://www.payscale.com/research/US/Job=Microsoft_Exchange_Administrator/Salary</a:t>
            </a:r>
          </a:p>
          <a:p>
            <a:pPr marL="228600" indent="-228600">
              <a:buAutoNum type="arabicPeriod"/>
            </a:pPr>
            <a:r>
              <a:rPr lang="en-US" dirty="0" smtClean="0"/>
              <a:t>http://www.payscale.com/research/US/Skill=Microsoft_Lync/Salary</a:t>
            </a:r>
          </a:p>
          <a:p>
            <a:pPr marL="228600" indent="-228600">
              <a:buAutoNum type="arabicPeriod"/>
            </a:pPr>
            <a:r>
              <a:rPr lang="en-US" dirty="0" smtClean="0"/>
              <a:t>http://www.payscale.com/research/US/Job=Sharepoint_Administrator/Salary</a:t>
            </a:r>
          </a:p>
          <a:p>
            <a:pPr marL="228600" indent="-228600">
              <a:buAutoNum type="arabicPeriod"/>
            </a:pPr>
            <a:r>
              <a:rPr lang="en-US" dirty="0" smtClean="0"/>
              <a:t>http://products.office.com/en-us/exchange/compare-microsoft-exchange-online-plans</a:t>
            </a:r>
          </a:p>
          <a:p>
            <a:pPr marL="228600" indent="-228600">
              <a:buAutoNum type="arabicPeriod"/>
            </a:pPr>
            <a:r>
              <a:rPr lang="en-US" dirty="0" smtClean="0"/>
              <a:t>http://products.office.com/en-us/lync/meeting-software-compare-lync-plans</a:t>
            </a:r>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21</a:t>
            </a:fld>
            <a:endParaRPr lang="en-US"/>
          </a:p>
        </p:txBody>
      </p:sp>
    </p:spTree>
    <p:extLst>
      <p:ext uri="{BB962C8B-B14F-4D97-AF65-F5344CB8AC3E}">
        <p14:creationId xmlns:p14="http://schemas.microsoft.com/office/powerpoint/2010/main" val="374996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http://www.serverschool.com/dedicated-servers/how-much-does-a-dedicated-server-cost/</a:t>
            </a:r>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22</a:t>
            </a:fld>
            <a:endParaRPr lang="en-US"/>
          </a:p>
        </p:txBody>
      </p:sp>
    </p:spTree>
    <p:extLst>
      <p:ext uri="{BB962C8B-B14F-4D97-AF65-F5344CB8AC3E}">
        <p14:creationId xmlns:p14="http://schemas.microsoft.com/office/powerpoint/2010/main" val="1381186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482666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832791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43682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09718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163018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0213273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69386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507779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2514665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723730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938058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013874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8516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Statistics retrieved from http://siliconangle.com/blog/2014/01/27/20-cloud-computing-statistics-tc0114/</a:t>
            </a:r>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5</a:t>
            </a:fld>
            <a:endParaRPr lang="en-US"/>
          </a:p>
        </p:txBody>
      </p:sp>
    </p:spTree>
    <p:extLst>
      <p:ext uri="{BB962C8B-B14F-4D97-AF65-F5344CB8AC3E}">
        <p14:creationId xmlns:p14="http://schemas.microsoft.com/office/powerpoint/2010/main" val="3707344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25198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403786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BPOS – Business Productivity Online Suite</a:t>
            </a:r>
            <a:endParaRPr lang="en-US" dirty="0"/>
          </a:p>
        </p:txBody>
      </p:sp>
      <p:sp>
        <p:nvSpPr>
          <p:cNvPr id="4" name="Slide Number Placeholder 3"/>
          <p:cNvSpPr>
            <a:spLocks noGrp="1"/>
          </p:cNvSpPr>
          <p:nvPr>
            <p:ph type="sldNum" sz="quarter" idx="10"/>
          </p:nvPr>
        </p:nvSpPr>
        <p:spPr/>
        <p:txBody>
          <a:bodyPr/>
          <a:lstStyle/>
          <a:p>
            <a:fld id="{741D8E97-418E-4BBF-AD75-5F0EA4DDEAE5}" type="slidenum">
              <a:rPr lang="en-US" smtClean="0"/>
              <a:t>8</a:t>
            </a:fld>
            <a:endParaRPr lang="en-US"/>
          </a:p>
        </p:txBody>
      </p:sp>
    </p:spTree>
    <p:extLst>
      <p:ext uri="{BB962C8B-B14F-4D97-AF65-F5344CB8AC3E}">
        <p14:creationId xmlns:p14="http://schemas.microsoft.com/office/powerpoint/2010/main" val="32124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02809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232518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59325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767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450166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4803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313485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367450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422948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312462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860733-BE08-47F2-BBBF-88AAC3F8E368}"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1309436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860733-BE08-47F2-BBBF-88AAC3F8E368}" type="datetimeFigureOut">
              <a:rPr lang="en-US" smtClean="0"/>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57855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860733-BE08-47F2-BBBF-88AAC3F8E368}" type="datetimeFigureOut">
              <a:rPr lang="en-US" smtClean="0"/>
              <a:t>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374115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860733-BE08-47F2-BBBF-88AAC3F8E368}" type="datetimeFigureOut">
              <a:rPr lang="en-US" smtClean="0"/>
              <a:t>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247525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60733-BE08-47F2-BBBF-88AAC3F8E368}" type="datetimeFigureOut">
              <a:rPr lang="en-US" smtClean="0"/>
              <a:t>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187873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860733-BE08-47F2-BBBF-88AAC3F8E368}" type="datetimeFigureOut">
              <a:rPr lang="en-US" smtClean="0"/>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52577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860733-BE08-47F2-BBBF-88AAC3F8E368}" type="datetimeFigureOut">
              <a:rPr lang="en-US" smtClean="0"/>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8B996-9F96-4B1A-9711-4052C9E30F74}" type="slidenum">
              <a:rPr lang="en-US" smtClean="0"/>
              <a:t>‹#›</a:t>
            </a:fld>
            <a:endParaRPr lang="en-US"/>
          </a:p>
        </p:txBody>
      </p:sp>
    </p:spTree>
    <p:extLst>
      <p:ext uri="{BB962C8B-B14F-4D97-AF65-F5344CB8AC3E}">
        <p14:creationId xmlns:p14="http://schemas.microsoft.com/office/powerpoint/2010/main" val="278786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860733-BE08-47F2-BBBF-88AAC3F8E368}" type="datetimeFigureOut">
              <a:rPr lang="en-US" smtClean="0"/>
              <a:t>11/7/2015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28B996-9F96-4B1A-9711-4052C9E30F74}" type="slidenum">
              <a:rPr lang="en-US" smtClean="0"/>
              <a:t>‹#›</a:t>
            </a:fld>
            <a:endParaRPr lang="en-US"/>
          </a:p>
        </p:txBody>
      </p:sp>
    </p:spTree>
    <p:extLst>
      <p:ext uri="{BB962C8B-B14F-4D97-AF65-F5344CB8AC3E}">
        <p14:creationId xmlns:p14="http://schemas.microsoft.com/office/powerpoint/2010/main" val="2190447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hyperlink" Target="http://roadmap.office.com/en-u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blogs.office.com/" TargetMode="External"/><Relationship Id="rId5" Type="http://schemas.openxmlformats.org/officeDocument/2006/relationships/hyperlink" Target="http://products.office.com/en-us/business/compare-more-office-365-for-business-plans" TargetMode="External"/><Relationship Id="rId4" Type="http://schemas.openxmlformats.org/officeDocument/2006/relationships/hyperlink" Target="http://success.office.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73" y="1866946"/>
            <a:ext cx="9001462" cy="2387600"/>
          </a:xfrm>
        </p:spPr>
        <p:txBody>
          <a:bodyPr/>
          <a:lstStyle/>
          <a:p>
            <a:r>
              <a:rPr lang="en-US" dirty="0" smtClean="0"/>
              <a:t>What is Office 365, and Why Should I Care</a:t>
            </a:r>
            <a:endParaRPr lang="en-US" dirty="0"/>
          </a:p>
        </p:txBody>
      </p:sp>
      <p:sp>
        <p:nvSpPr>
          <p:cNvPr id="3" name="Subtitle 2"/>
          <p:cNvSpPr>
            <a:spLocks noGrp="1"/>
          </p:cNvSpPr>
          <p:nvPr>
            <p:ph type="subTitle" idx="1"/>
          </p:nvPr>
        </p:nvSpPr>
        <p:spPr>
          <a:xfrm>
            <a:off x="4018140" y="5222098"/>
            <a:ext cx="2744786" cy="1096899"/>
          </a:xfrm>
        </p:spPr>
        <p:txBody>
          <a:bodyPr>
            <a:normAutofit fontScale="92500" lnSpcReduction="10000"/>
          </a:bodyPr>
          <a:lstStyle/>
          <a:p>
            <a:r>
              <a:rPr lang="en-US" dirty="0" smtClean="0"/>
              <a:t>Presented by</a:t>
            </a:r>
          </a:p>
          <a:p>
            <a:r>
              <a:rPr lang="en-US" dirty="0" smtClean="0"/>
              <a:t>Ryan Schouten</a:t>
            </a:r>
          </a:p>
          <a:p>
            <a:r>
              <a:rPr lang="en-US" dirty="0" smtClean="0"/>
              <a:t>@</a:t>
            </a:r>
            <a:r>
              <a:rPr lang="en-US" dirty="0" err="1" smtClean="0"/>
              <a:t>shrpntknight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8316" y="350944"/>
            <a:ext cx="2304435" cy="2304435"/>
          </a:xfrm>
          <a:prstGeom prst="rect">
            <a:avLst/>
          </a:prstGeom>
        </p:spPr>
      </p:pic>
      <p:sp>
        <p:nvSpPr>
          <p:cNvPr id="5" name="TextBox 4"/>
          <p:cNvSpPr txBox="1"/>
          <p:nvPr/>
        </p:nvSpPr>
        <p:spPr>
          <a:xfrm>
            <a:off x="3111394" y="4495409"/>
            <a:ext cx="4824620" cy="646331"/>
          </a:xfrm>
          <a:prstGeom prst="rect">
            <a:avLst/>
          </a:prstGeom>
          <a:noFill/>
        </p:spPr>
        <p:txBody>
          <a:bodyPr wrap="square" rtlCol="0">
            <a:spAutoFit/>
          </a:bodyPr>
          <a:lstStyle/>
          <a:p>
            <a:r>
              <a:rPr lang="en-US" dirty="0" smtClean="0"/>
              <a:t>SharePoint Saturday Sacramento, </a:t>
            </a:r>
          </a:p>
          <a:p>
            <a:r>
              <a:rPr lang="en-US" dirty="0" smtClean="0"/>
              <a:t>Nov 7</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339221188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Project Online</a:t>
            </a:r>
          </a:p>
          <a:p>
            <a:r>
              <a:rPr lang="en-US" dirty="0" smtClean="0"/>
              <a:t>Office 365 Groups</a:t>
            </a:r>
          </a:p>
          <a:p>
            <a:endParaRPr lang="en-US" dirty="0" smtClean="0"/>
          </a:p>
        </p:txBody>
      </p:sp>
    </p:spTree>
    <p:extLst>
      <p:ext uri="{BB962C8B-B14F-4D97-AF65-F5344CB8AC3E}">
        <p14:creationId xmlns:p14="http://schemas.microsoft.com/office/powerpoint/2010/main" val="2885609584"/>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Online</a:t>
            </a:r>
            <a:endParaRPr lang="en-US" dirty="0"/>
          </a:p>
        </p:txBody>
      </p:sp>
      <p:sp>
        <p:nvSpPr>
          <p:cNvPr id="3" name="Content Placeholder 2"/>
          <p:cNvSpPr>
            <a:spLocks noGrp="1"/>
          </p:cNvSpPr>
          <p:nvPr>
            <p:ph idx="1"/>
          </p:nvPr>
        </p:nvSpPr>
        <p:spPr/>
        <p:txBody>
          <a:bodyPr/>
          <a:lstStyle/>
          <a:p>
            <a:r>
              <a:rPr lang="en-US" dirty="0"/>
              <a:t>Microsoft Exchange Online is a hosted messaging solution that delivers the capabilities of Microsoft Exchange Server as a cloud-based service. It gives users single sign-on access to email, calendar, contacts, and tasks from PCs, the web, and mobile devices. It integrates fully with Active Directory, enabling administrators to use group policies, as well as other administration tools, to manage Exchange Online features across their environment.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7206" y="5285232"/>
            <a:ext cx="1828800" cy="1011936"/>
          </a:xfrm>
          <a:prstGeom prst="rect">
            <a:avLst/>
          </a:prstGeom>
        </p:spPr>
      </p:pic>
    </p:spTree>
    <p:extLst>
      <p:ext uri="{BB962C8B-B14F-4D97-AF65-F5344CB8AC3E}">
        <p14:creationId xmlns:p14="http://schemas.microsoft.com/office/powerpoint/2010/main" val="1367318107"/>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Microsoft Lync Online is a hosted communications service that connects people anytime and from virtually anywhere by delivering the collaboration capabilities of </a:t>
            </a:r>
            <a:r>
              <a:rPr lang="en-US" dirty="0" smtClean="0"/>
              <a:t>Skype for Business. </a:t>
            </a:r>
            <a:r>
              <a:rPr lang="en-US" dirty="0"/>
              <a:t>It gives users access to presence, instant messaging, audio and video calling, rich online meetings, and extensive web conferencing capabilities.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69" y="438670"/>
            <a:ext cx="7317571" cy="1882498"/>
          </a:xfrm>
          <a:prstGeom prst="rect">
            <a:avLst/>
          </a:prstGeom>
        </p:spPr>
      </p:pic>
    </p:spTree>
    <p:extLst>
      <p:ext uri="{BB962C8B-B14F-4D97-AF65-F5344CB8AC3E}">
        <p14:creationId xmlns:p14="http://schemas.microsoft.com/office/powerpoint/2010/main" val="2405578777"/>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Online</a:t>
            </a:r>
            <a:endParaRPr lang="en-US" dirty="0"/>
          </a:p>
        </p:txBody>
      </p:sp>
      <p:sp>
        <p:nvSpPr>
          <p:cNvPr id="3" name="Content Placeholder 2"/>
          <p:cNvSpPr>
            <a:spLocks noGrp="1"/>
          </p:cNvSpPr>
          <p:nvPr>
            <p:ph idx="1"/>
          </p:nvPr>
        </p:nvSpPr>
        <p:spPr/>
        <p:txBody>
          <a:bodyPr/>
          <a:lstStyle/>
          <a:p>
            <a:r>
              <a:rPr lang="en-US" dirty="0"/>
              <a:t>Microsoft SharePoint Online enables an organization to easily create and manage custom team-focused and project-focused sites for collaboration. In addition, it’s possible to deploy an organization-wide intranet portal used to disseminate information and news across the organization.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285" y="5700051"/>
            <a:ext cx="2857500" cy="571500"/>
          </a:xfrm>
          <a:prstGeom prst="rect">
            <a:avLst/>
          </a:prstGeom>
        </p:spPr>
      </p:pic>
    </p:spTree>
    <p:extLst>
      <p:ext uri="{BB962C8B-B14F-4D97-AF65-F5344CB8AC3E}">
        <p14:creationId xmlns:p14="http://schemas.microsoft.com/office/powerpoint/2010/main" val="428428325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a:t>
            </a:r>
            <a:endParaRPr lang="en-US" dirty="0"/>
          </a:p>
        </p:txBody>
      </p:sp>
      <p:sp>
        <p:nvSpPr>
          <p:cNvPr id="3" name="Content Placeholder 2"/>
          <p:cNvSpPr>
            <a:spLocks noGrp="1"/>
          </p:cNvSpPr>
          <p:nvPr>
            <p:ph idx="1"/>
          </p:nvPr>
        </p:nvSpPr>
        <p:spPr/>
        <p:txBody>
          <a:bodyPr>
            <a:normAutofit/>
          </a:bodyPr>
          <a:lstStyle/>
          <a:p>
            <a:r>
              <a:rPr lang="en-US" dirty="0"/>
              <a:t>OneDrive for Business (formerly SkyDrive Pro) is personal online storage space in the cloud, provided for you by your company. Use it to store your work files across multiple devices with ease and security. Share your files with business colleagues as needed, and edit Office documents together in real time with Office Online. Sync files to your local computer using the OneDrive for Business sync app.</a:t>
            </a:r>
          </a:p>
          <a:p>
            <a:r>
              <a:rPr lang="en-US" dirty="0"/>
              <a:t>OneDrive for Business is included in SharePoint Online and can also be purchased as a standalone plan</a:t>
            </a:r>
            <a:r>
              <a:rPr lang="en-US" dirty="0" smtClean="0"/>
              <a:t>.</a:t>
            </a:r>
          </a:p>
          <a:p>
            <a:r>
              <a:rPr lang="en-US" dirty="0" smtClean="0"/>
              <a:t>Unlimited Storage – Coming Soon</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5533870"/>
            <a:ext cx="3222173" cy="1014984"/>
          </a:xfrm>
          <a:prstGeom prst="rect">
            <a:avLst/>
          </a:prstGeom>
        </p:spPr>
      </p:pic>
    </p:spTree>
    <p:extLst>
      <p:ext uri="{BB962C8B-B14F-4D97-AF65-F5344CB8AC3E}">
        <p14:creationId xmlns:p14="http://schemas.microsoft.com/office/powerpoint/2010/main" val="172464589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Yammer</a:t>
            </a:r>
            <a:endParaRPr lang="en-US" dirty="0"/>
          </a:p>
        </p:txBody>
      </p:sp>
      <p:sp>
        <p:nvSpPr>
          <p:cNvPr id="3" name="Content Placeholder 2"/>
          <p:cNvSpPr>
            <a:spLocks noGrp="1"/>
          </p:cNvSpPr>
          <p:nvPr>
            <p:ph idx="1"/>
          </p:nvPr>
        </p:nvSpPr>
        <p:spPr/>
        <p:txBody>
          <a:bodyPr/>
          <a:lstStyle/>
          <a:p>
            <a:r>
              <a:rPr lang="en-US" dirty="0"/>
              <a:t>Yammer is a best-in-class, secure, and private enterprise social network. Yammer empowers employees to be more productive and successful by enabling them to collaborate easily, make decisions faster, and self-organize into teams to take on any business challenge. It’s a new way of working that naturally drives business alignment and agility, reduces cycle times, engages employees, and improves relationships with both customers and partners.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8702" y="5997231"/>
            <a:ext cx="2568539" cy="548640"/>
          </a:xfrm>
          <a:prstGeom prst="rect">
            <a:avLst/>
          </a:prstGeom>
        </p:spPr>
      </p:pic>
    </p:spTree>
    <p:extLst>
      <p:ext uri="{BB962C8B-B14F-4D97-AF65-F5344CB8AC3E}">
        <p14:creationId xmlns:p14="http://schemas.microsoft.com/office/powerpoint/2010/main" val="1176572472"/>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a:t>
            </a:r>
            <a:endParaRPr lang="en-US" dirty="0"/>
          </a:p>
        </p:txBody>
      </p:sp>
      <p:sp>
        <p:nvSpPr>
          <p:cNvPr id="3" name="Content Placeholder 2"/>
          <p:cNvSpPr>
            <a:spLocks noGrp="1"/>
          </p:cNvSpPr>
          <p:nvPr>
            <p:ph idx="1"/>
          </p:nvPr>
        </p:nvSpPr>
        <p:spPr/>
        <p:txBody>
          <a:bodyPr>
            <a:normAutofit/>
          </a:bodyPr>
          <a:lstStyle/>
          <a:p>
            <a:r>
              <a:rPr lang="en-US" dirty="0"/>
              <a:t>Power BI for Office 365 is a business intelligence service for sharing, managing, and consuming data queries and Excel workbooks that contain data queries, data models, and reports. </a:t>
            </a:r>
          </a:p>
          <a:p>
            <a:r>
              <a:rPr lang="en-US" dirty="0"/>
              <a:t>Microsoft Excel and Office 365 are separate offerings and are not included in Power BI for Office 365. Excel users with Office 365 </a:t>
            </a:r>
            <a:r>
              <a:rPr lang="en-US" dirty="0" err="1"/>
              <a:t>ProPlus</a:t>
            </a:r>
            <a:r>
              <a:rPr lang="en-US" dirty="0"/>
              <a:t> or Office Professional Plus 2013 can use the built-in capabilities of Power Query, Power Pivot, and Power View to search for, import, shape, and merge data, as well as to create in-memory data models, interactive reports, and visualizations. Power BI for Office 365 allows you to publish Excel workbooks and data sources in a secure, collaborative online environment.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946" y="5871501"/>
            <a:ext cx="676275" cy="800100"/>
          </a:xfrm>
          <a:prstGeom prst="rect">
            <a:avLst/>
          </a:prstGeom>
        </p:spPr>
      </p:pic>
    </p:spTree>
    <p:extLst>
      <p:ext uri="{BB962C8B-B14F-4D97-AF65-F5344CB8AC3E}">
        <p14:creationId xmlns:p14="http://schemas.microsoft.com/office/powerpoint/2010/main" val="117171734"/>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Applications</a:t>
            </a:r>
            <a:endParaRPr lang="en-US" dirty="0"/>
          </a:p>
        </p:txBody>
      </p:sp>
      <p:sp>
        <p:nvSpPr>
          <p:cNvPr id="3" name="Content Placeholder 2"/>
          <p:cNvSpPr>
            <a:spLocks noGrp="1"/>
          </p:cNvSpPr>
          <p:nvPr>
            <p:ph idx="1"/>
          </p:nvPr>
        </p:nvSpPr>
        <p:spPr>
          <a:xfrm>
            <a:off x="913795" y="2096063"/>
            <a:ext cx="9562616" cy="4200233"/>
          </a:xfrm>
        </p:spPr>
        <p:txBody>
          <a:bodyPr>
            <a:normAutofit/>
          </a:bodyPr>
          <a:lstStyle/>
          <a:p>
            <a:r>
              <a:rPr lang="en-US" dirty="0"/>
              <a:t>Microsoft Office 365 is a subscription service that provides you with the latest version of the Office desktop applications that you’re already familiar with, such as Word, Excel, and PowerPoint.</a:t>
            </a:r>
          </a:p>
          <a:p>
            <a:r>
              <a:rPr lang="en-US" dirty="0"/>
              <a:t>Even though Office 365 is a cloud-based service, Office applications don’t run in the cloud. Instead, users download Office applications from the Office 365 portal and install them on their local computers. Microsoft uses Click-to-Run technology to make the download and installation of Office applications fast and simple. Click-to-Run uses virtualization technology to run Office applications in a self-contained environment on a local computer, which allows users to run Office applications side-by-side with earlier versions of Office.</a:t>
            </a:r>
          </a:p>
          <a:p>
            <a:r>
              <a:rPr lang="en-US" dirty="0"/>
              <a:t>Office applications are available in 32-bit and 64-bit </a:t>
            </a:r>
            <a:r>
              <a:rPr lang="en-US" dirty="0" smtClean="0"/>
              <a:t>Windows editions and OSX editions.</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3311" y="91759"/>
            <a:ext cx="1225761" cy="1838641"/>
          </a:xfrm>
          <a:prstGeom prst="rect">
            <a:avLst/>
          </a:prstGeom>
        </p:spPr>
      </p:pic>
    </p:spTree>
    <p:extLst>
      <p:ext uri="{BB962C8B-B14F-4D97-AF65-F5344CB8AC3E}">
        <p14:creationId xmlns:p14="http://schemas.microsoft.com/office/powerpoint/2010/main" val="274251638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Portals</a:t>
            </a:r>
            <a:endParaRPr lang="en-US" dirty="0"/>
          </a:p>
        </p:txBody>
      </p:sp>
      <p:sp>
        <p:nvSpPr>
          <p:cNvPr id="3" name="Content Placeholder 2"/>
          <p:cNvSpPr>
            <a:spLocks noGrp="1"/>
          </p:cNvSpPr>
          <p:nvPr>
            <p:ph idx="1"/>
          </p:nvPr>
        </p:nvSpPr>
        <p:spPr/>
        <p:txBody>
          <a:bodyPr/>
          <a:lstStyle/>
          <a:p>
            <a:r>
              <a:rPr lang="en-US" dirty="0" smtClean="0"/>
              <a:t>YouTube for Business</a:t>
            </a:r>
          </a:p>
          <a:p>
            <a:r>
              <a:rPr lang="en-US" dirty="0" smtClean="0"/>
              <a:t>Takes advantage of the Azure Media Services</a:t>
            </a:r>
          </a:p>
          <a:p>
            <a:r>
              <a:rPr lang="en-US" dirty="0" smtClean="0"/>
              <a:t>Provides clean streaming capabilities</a:t>
            </a:r>
          </a:p>
          <a:p>
            <a:r>
              <a:rPr lang="en-US" dirty="0" smtClean="0"/>
              <a:t>Allows managed access to videos and categorization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068" y="5129212"/>
            <a:ext cx="1524000" cy="1552575"/>
          </a:xfrm>
          <a:prstGeom prst="rect">
            <a:avLst/>
          </a:prstGeom>
        </p:spPr>
      </p:pic>
    </p:spTree>
    <p:extLst>
      <p:ext uri="{BB962C8B-B14F-4D97-AF65-F5344CB8AC3E}">
        <p14:creationId xmlns:p14="http://schemas.microsoft.com/office/powerpoint/2010/main" val="3731298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a:bodyPr>
          <a:lstStyle/>
          <a:p>
            <a:r>
              <a:rPr lang="en-US" sz="2000" dirty="0" smtClean="0"/>
              <a:t>Public Sites</a:t>
            </a:r>
          </a:p>
          <a:p>
            <a:r>
              <a:rPr lang="en-US" sz="2000" dirty="0" smtClean="0"/>
              <a:t>Access information from anywhere in the world</a:t>
            </a:r>
          </a:p>
          <a:p>
            <a:r>
              <a:rPr lang="en-US" sz="2000" dirty="0" smtClean="0"/>
              <a:t>Centralized Management</a:t>
            </a:r>
          </a:p>
          <a:p>
            <a:pPr lvl="1"/>
            <a:r>
              <a:rPr lang="en-US" dirty="0" smtClean="0"/>
              <a:t>Better Management of BYOD</a:t>
            </a:r>
          </a:p>
          <a:p>
            <a:r>
              <a:rPr lang="en-US" sz="2000" dirty="0" smtClean="0"/>
              <a:t>All the same tools your users already know</a:t>
            </a:r>
          </a:p>
          <a:p>
            <a:r>
              <a:rPr lang="en-US" sz="2000" dirty="0" smtClean="0"/>
              <a:t>Possible Lower Costs</a:t>
            </a:r>
          </a:p>
          <a:p>
            <a:r>
              <a:rPr lang="en-US" sz="2000" dirty="0" smtClean="0"/>
              <a:t>Redundancy</a:t>
            </a:r>
          </a:p>
          <a:p>
            <a:r>
              <a:rPr lang="en-US" sz="2000" dirty="0" smtClean="0"/>
              <a:t>Disaster Recovery</a:t>
            </a:r>
            <a:endParaRPr lang="en-US" sz="2000" dirty="0"/>
          </a:p>
        </p:txBody>
      </p:sp>
      <p:sp>
        <p:nvSpPr>
          <p:cNvPr id="4" name="&quot;No&quot; Symbol 3"/>
          <p:cNvSpPr/>
          <p:nvPr/>
        </p:nvSpPr>
        <p:spPr>
          <a:xfrm>
            <a:off x="1280160" y="2160589"/>
            <a:ext cx="603504" cy="484632"/>
          </a:xfrm>
          <a:prstGeom prst="noSmoking">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083" y="2331720"/>
            <a:ext cx="4731009" cy="4389120"/>
          </a:xfrm>
          <a:prstGeom prst="rect">
            <a:avLst/>
          </a:prstGeom>
        </p:spPr>
      </p:pic>
    </p:spTree>
    <p:extLst>
      <p:ext uri="{BB962C8B-B14F-4D97-AF65-F5344CB8AC3E}">
        <p14:creationId xmlns:p14="http://schemas.microsoft.com/office/powerpoint/2010/main" val="65288570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0406" y="625162"/>
            <a:ext cx="10573789" cy="5576133"/>
          </a:xfrm>
        </p:spPr>
        <p:txBody>
          <a:bodyPr>
            <a:normAutofit/>
          </a:bodyPr>
          <a:lstStyle/>
          <a:p>
            <a:pPr marL="0" indent="0">
              <a:buNone/>
            </a:pPr>
            <a:r>
              <a:rPr lang="en-US" dirty="0" smtClean="0"/>
              <a:t>Ryan Schouten</a:t>
            </a:r>
          </a:p>
          <a:p>
            <a:pPr marL="0" indent="0">
              <a:buNone/>
            </a:pPr>
            <a:r>
              <a:rPr lang="en-US" dirty="0" smtClean="0"/>
              <a:t>Worked with SharePoint for 8 years</a:t>
            </a:r>
          </a:p>
          <a:p>
            <a:pPr marL="0" indent="0">
              <a:buNone/>
            </a:pPr>
            <a:r>
              <a:rPr lang="en-US" dirty="0" smtClean="0"/>
              <a:t>I have experience with SharePoint 2003 – 2013</a:t>
            </a:r>
          </a:p>
          <a:p>
            <a:pPr marL="0" indent="0">
              <a:buNone/>
            </a:pPr>
            <a:r>
              <a:rPr lang="en-US" dirty="0" smtClean="0"/>
              <a:t>I have worked with </a:t>
            </a:r>
            <a:r>
              <a:rPr lang="en-US" dirty="0" err="1" smtClean="0"/>
              <a:t>ASP.Net</a:t>
            </a:r>
            <a:r>
              <a:rPr lang="en-US" dirty="0" smtClean="0"/>
              <a:t> for 14 years</a:t>
            </a:r>
          </a:p>
          <a:p>
            <a:pPr marL="0" indent="0">
              <a:buNone/>
            </a:pPr>
            <a:r>
              <a:rPr lang="en-US" dirty="0" smtClean="0"/>
              <a:t>MCPD, MCT, MCSE: SharePoint, MCSA: Office 365</a:t>
            </a:r>
          </a:p>
          <a:p>
            <a:pPr marL="0" indent="0">
              <a:buNone/>
            </a:pPr>
            <a:endParaRPr lang="en-US" dirty="0"/>
          </a:p>
          <a:p>
            <a:pPr marL="0" indent="0">
              <a:buNone/>
            </a:pPr>
            <a:r>
              <a:rPr lang="en-US" dirty="0" smtClean="0"/>
              <a:t>Contact Information</a:t>
            </a:r>
          </a:p>
          <a:p>
            <a:pPr marL="0" indent="0">
              <a:buNone/>
            </a:pPr>
            <a:r>
              <a:rPr lang="en-US" dirty="0" smtClean="0"/>
              <a:t>Ryan@sharepointknight.com</a:t>
            </a:r>
          </a:p>
          <a:p>
            <a:pPr marL="0" indent="0">
              <a:buNone/>
            </a:pPr>
            <a:r>
              <a:rPr lang="en-US" dirty="0" smtClean="0"/>
              <a:t>@</a:t>
            </a:r>
            <a:r>
              <a:rPr lang="en-US" dirty="0" err="1" smtClean="0"/>
              <a:t>shrpntknight</a:t>
            </a:r>
            <a:endParaRPr lang="en-US" dirty="0" smtClean="0"/>
          </a:p>
          <a:p>
            <a:pPr marL="0" indent="0">
              <a:buNone/>
            </a:pPr>
            <a:r>
              <a:rPr lang="en-US" dirty="0" smtClean="0"/>
              <a:t>http://www.sharepointknight.com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7022" y="625162"/>
            <a:ext cx="1598771" cy="238820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6824" y="3640807"/>
            <a:ext cx="3642869" cy="204911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4406" y="5825040"/>
            <a:ext cx="1143000" cy="55721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1824" y="5532147"/>
            <a:ext cx="1524000" cy="11430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104" y="5532147"/>
            <a:ext cx="1524000" cy="1162050"/>
          </a:xfrm>
          <a:prstGeom prst="rect">
            <a:avLst/>
          </a:prstGeom>
        </p:spPr>
      </p:pic>
    </p:spTree>
    <p:extLst>
      <p:ext uri="{BB962C8B-B14F-4D97-AF65-F5344CB8AC3E}">
        <p14:creationId xmlns:p14="http://schemas.microsoft.com/office/powerpoint/2010/main" val="3986696383"/>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nvPr>
        </p:nvGraphicFramePr>
        <p:xfrm>
          <a:off x="1867408" y="1231827"/>
          <a:ext cx="7614920" cy="4867317"/>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1"/>
          <p:cNvSpPr>
            <a:spLocks noGrp="1"/>
          </p:cNvSpPr>
          <p:nvPr>
            <p:ph type="title"/>
          </p:nvPr>
        </p:nvSpPr>
        <p:spPr>
          <a:xfrm>
            <a:off x="1529033" y="283029"/>
            <a:ext cx="8596668" cy="1320800"/>
          </a:xfrm>
        </p:spPr>
        <p:txBody>
          <a:bodyPr/>
          <a:lstStyle/>
          <a:p>
            <a:r>
              <a:rPr lang="en-US" dirty="0" smtClean="0"/>
              <a:t>Why Should I Care</a:t>
            </a:r>
            <a:endParaRPr lang="en-US" dirty="0"/>
          </a:p>
        </p:txBody>
      </p:sp>
    </p:spTree>
    <p:extLst>
      <p:ext uri="{BB962C8B-B14F-4D97-AF65-F5344CB8AC3E}">
        <p14:creationId xmlns:p14="http://schemas.microsoft.com/office/powerpoint/2010/main" val="3233574910"/>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 – Resource Cost Savings</a:t>
            </a:r>
            <a:endParaRPr lang="en-US" dirty="0"/>
          </a:p>
        </p:txBody>
      </p:sp>
      <p:graphicFrame>
        <p:nvGraphicFramePr>
          <p:cNvPr id="4" name="Content Placeholder 3"/>
          <p:cNvGraphicFramePr>
            <a:graphicFrameLocks noGrp="1"/>
          </p:cNvGraphicFramePr>
          <p:nvPr>
            <p:ph idx="1"/>
            <p:extLst/>
          </p:nvPr>
        </p:nvGraphicFramePr>
        <p:xfrm>
          <a:off x="1487760" y="2996611"/>
          <a:ext cx="8596311" cy="212344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smtClean="0"/>
                        <a:t>Resource On Staff</a:t>
                      </a:r>
                      <a:endParaRPr lang="en-US" dirty="0"/>
                    </a:p>
                  </a:txBody>
                  <a:tcPr/>
                </a:tc>
                <a:tc>
                  <a:txBody>
                    <a:bodyPr/>
                    <a:lstStyle/>
                    <a:p>
                      <a:r>
                        <a:rPr lang="en-US" dirty="0" smtClean="0"/>
                        <a:t>Office 365 Yearly Cost</a:t>
                      </a:r>
                      <a:endParaRPr lang="en-US" dirty="0"/>
                    </a:p>
                  </a:txBody>
                  <a:tcPr/>
                </a:tc>
                <a:extLst>
                  <a:ext uri="{0D108BD9-81ED-4DB2-BD59-A6C34878D82A}">
                    <a16:rowId xmlns:a16="http://schemas.microsoft.com/office/drawing/2014/main" val="10000"/>
                  </a:ext>
                </a:extLst>
              </a:tr>
              <a:tr h="370840">
                <a:tc>
                  <a:txBody>
                    <a:bodyPr/>
                    <a:lstStyle/>
                    <a:p>
                      <a:r>
                        <a:rPr lang="en-US" dirty="0" smtClean="0"/>
                        <a:t>Exchange Admin</a:t>
                      </a:r>
                      <a:endParaRPr lang="en-US" dirty="0"/>
                    </a:p>
                  </a:txBody>
                  <a:tcPr/>
                </a:tc>
                <a:tc>
                  <a:txBody>
                    <a:bodyPr/>
                    <a:lstStyle/>
                    <a:p>
                      <a:r>
                        <a:rPr lang="en-US" dirty="0" smtClean="0"/>
                        <a:t>$68,294</a:t>
                      </a:r>
                      <a:r>
                        <a:rPr lang="en-US" baseline="30000" dirty="0" smtClean="0"/>
                        <a:t>1</a:t>
                      </a:r>
                      <a:endParaRPr lang="en-US" baseline="30000" dirty="0"/>
                    </a:p>
                  </a:txBody>
                  <a:tcPr/>
                </a:tc>
                <a:tc>
                  <a:txBody>
                    <a:bodyPr/>
                    <a:lstStyle/>
                    <a:p>
                      <a:r>
                        <a:rPr lang="en-US" dirty="0" smtClean="0"/>
                        <a:t>$8/month=$96/user</a:t>
                      </a:r>
                      <a:r>
                        <a:rPr lang="en-US" baseline="30000" dirty="0" smtClean="0"/>
                        <a:t>4</a:t>
                      </a:r>
                      <a:endParaRPr lang="en-US" baseline="30000" dirty="0"/>
                    </a:p>
                  </a:txBody>
                  <a:tcPr/>
                </a:tc>
                <a:extLst>
                  <a:ext uri="{0D108BD9-81ED-4DB2-BD59-A6C34878D82A}">
                    <a16:rowId xmlns:a16="http://schemas.microsoft.com/office/drawing/2014/main" val="10001"/>
                  </a:ext>
                </a:extLst>
              </a:tr>
              <a:tr h="370840">
                <a:tc>
                  <a:txBody>
                    <a:bodyPr/>
                    <a:lstStyle/>
                    <a:p>
                      <a:r>
                        <a:rPr lang="en-US" dirty="0" smtClean="0"/>
                        <a:t>Lync Admin</a:t>
                      </a:r>
                      <a:endParaRPr lang="en-US" dirty="0"/>
                    </a:p>
                  </a:txBody>
                  <a:tcPr/>
                </a:tc>
                <a:tc>
                  <a:txBody>
                    <a:bodyPr/>
                    <a:lstStyle/>
                    <a:p>
                      <a:r>
                        <a:rPr lang="en-US" dirty="0" smtClean="0"/>
                        <a:t>$55,481</a:t>
                      </a:r>
                      <a:r>
                        <a:rPr lang="en-US" baseline="30000" dirty="0" smtClean="0"/>
                        <a:t>2</a:t>
                      </a:r>
                      <a:endParaRPr lang="en-US" baseline="30000" dirty="0"/>
                    </a:p>
                  </a:txBody>
                  <a:tcPr/>
                </a:tc>
                <a:tc>
                  <a:txBody>
                    <a:bodyPr/>
                    <a:lstStyle/>
                    <a:p>
                      <a:r>
                        <a:rPr lang="en-US" dirty="0" smtClean="0"/>
                        <a:t>$5.50/month=$66/user</a:t>
                      </a:r>
                      <a:r>
                        <a:rPr lang="en-US" baseline="30000" dirty="0" smtClean="0"/>
                        <a:t>5</a:t>
                      </a:r>
                      <a:endParaRPr lang="en-US" baseline="30000" dirty="0"/>
                    </a:p>
                  </a:txBody>
                  <a:tcPr/>
                </a:tc>
                <a:extLst>
                  <a:ext uri="{0D108BD9-81ED-4DB2-BD59-A6C34878D82A}">
                    <a16:rowId xmlns:a16="http://schemas.microsoft.com/office/drawing/2014/main" val="10002"/>
                  </a:ext>
                </a:extLst>
              </a:tr>
              <a:tr h="370840">
                <a:tc>
                  <a:txBody>
                    <a:bodyPr/>
                    <a:lstStyle/>
                    <a:p>
                      <a:r>
                        <a:rPr lang="en-US" dirty="0" smtClean="0"/>
                        <a:t>SharePoint Admin</a:t>
                      </a:r>
                      <a:endParaRPr lang="en-US" dirty="0"/>
                    </a:p>
                  </a:txBody>
                  <a:tcPr/>
                </a:tc>
                <a:tc>
                  <a:txBody>
                    <a:bodyPr/>
                    <a:lstStyle/>
                    <a:p>
                      <a:r>
                        <a:rPr lang="en-US" dirty="0" smtClean="0"/>
                        <a:t>$69,519</a:t>
                      </a:r>
                      <a:r>
                        <a:rPr lang="en-US" baseline="30000" dirty="0" smtClean="0"/>
                        <a:t>3</a:t>
                      </a:r>
                      <a:endParaRPr lang="en-US" baseline="30000" dirty="0"/>
                    </a:p>
                  </a:txBody>
                  <a:tcPr/>
                </a:tc>
                <a:tc>
                  <a:txBody>
                    <a:bodyPr/>
                    <a:lstStyle/>
                    <a:p>
                      <a:r>
                        <a:rPr lang="en-US" dirty="0" smtClean="0"/>
                        <a:t>$5/month=$60/user</a:t>
                      </a:r>
                      <a:r>
                        <a:rPr lang="en-US" baseline="30000" dirty="0" smtClean="0"/>
                        <a:t>6</a:t>
                      </a:r>
                      <a:endParaRPr lang="en-US" baseline="30000" dirty="0"/>
                    </a:p>
                  </a:txBody>
                  <a:tcPr/>
                </a:tc>
                <a:extLst>
                  <a:ext uri="{0D108BD9-81ED-4DB2-BD59-A6C34878D82A}">
                    <a16:rowId xmlns:a16="http://schemas.microsoft.com/office/drawing/2014/main" val="10003"/>
                  </a:ext>
                </a:extLst>
              </a:tr>
              <a:tr h="370840">
                <a:tc>
                  <a:txBody>
                    <a:bodyPr/>
                    <a:lstStyle/>
                    <a:p>
                      <a:r>
                        <a:rPr lang="en-US" dirty="0" smtClean="0"/>
                        <a:t>Total</a:t>
                      </a:r>
                      <a:endParaRPr lang="en-US" dirty="0"/>
                    </a:p>
                  </a:txBody>
                  <a:tcPr/>
                </a:tc>
                <a:tc>
                  <a:txBody>
                    <a:bodyPr/>
                    <a:lstStyle/>
                    <a:p>
                      <a:r>
                        <a:rPr lang="en-US" dirty="0" smtClean="0"/>
                        <a:t>$193,294</a:t>
                      </a:r>
                      <a:endParaRPr lang="en-US" dirty="0"/>
                    </a:p>
                  </a:txBody>
                  <a:tcPr/>
                </a:tc>
                <a:tc>
                  <a:txBody>
                    <a:bodyPr/>
                    <a:lstStyle/>
                    <a:p>
                      <a:r>
                        <a:rPr lang="en-US" dirty="0" smtClean="0"/>
                        <a:t>Combined</a:t>
                      </a:r>
                      <a:r>
                        <a:rPr lang="en-US" baseline="0" dirty="0" smtClean="0"/>
                        <a:t> Plan E3: $240/year/user</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17560384"/>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 – Hardware Costs</a:t>
            </a:r>
            <a:endParaRPr lang="en-US" dirty="0"/>
          </a:p>
        </p:txBody>
      </p:sp>
      <p:graphicFrame>
        <p:nvGraphicFramePr>
          <p:cNvPr id="4" name="Content Placeholder 3"/>
          <p:cNvGraphicFramePr>
            <a:graphicFrameLocks noGrp="1"/>
          </p:cNvGraphicFramePr>
          <p:nvPr>
            <p:ph idx="1"/>
            <p:extLst/>
          </p:nvPr>
        </p:nvGraphicFramePr>
        <p:xfrm>
          <a:off x="2780983" y="2134462"/>
          <a:ext cx="5730874" cy="259588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r>
                        <a:rPr lang="en-US" dirty="0" smtClean="0"/>
                        <a:t>Number of servers</a:t>
                      </a:r>
                      <a:endParaRPr lang="en-US" dirty="0"/>
                    </a:p>
                  </a:txBody>
                  <a:tcPr/>
                </a:tc>
                <a:extLst>
                  <a:ext uri="{0D108BD9-81ED-4DB2-BD59-A6C34878D82A}">
                    <a16:rowId xmlns:a16="http://schemas.microsoft.com/office/drawing/2014/main" val="10000"/>
                  </a:ext>
                </a:extLst>
              </a:tr>
              <a:tr h="370840">
                <a:tc>
                  <a:txBody>
                    <a:bodyPr/>
                    <a:lstStyle/>
                    <a:p>
                      <a:r>
                        <a:rPr lang="en-US" dirty="0" smtClean="0"/>
                        <a:t>Exchange</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1"/>
                  </a:ext>
                </a:extLst>
              </a:tr>
              <a:tr h="370840">
                <a:tc>
                  <a:txBody>
                    <a:bodyPr/>
                    <a:lstStyle/>
                    <a:p>
                      <a:r>
                        <a:rPr lang="en-US" dirty="0" smtClean="0"/>
                        <a:t>Lync</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2"/>
                  </a:ext>
                </a:extLst>
              </a:tr>
              <a:tr h="370840">
                <a:tc>
                  <a:txBody>
                    <a:bodyPr/>
                    <a:lstStyle/>
                    <a:p>
                      <a:r>
                        <a:rPr lang="en-US" dirty="0" smtClean="0"/>
                        <a:t>SharePoint</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0003"/>
                  </a:ext>
                </a:extLst>
              </a:tr>
              <a:tr h="370840">
                <a:tc>
                  <a:txBody>
                    <a:bodyPr/>
                    <a:lstStyle/>
                    <a:p>
                      <a:r>
                        <a:rPr lang="en-US" dirty="0" smtClean="0"/>
                        <a:t>Database</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4"/>
                  </a:ext>
                </a:extLst>
              </a:tr>
              <a:tr h="370840">
                <a:tc>
                  <a:txBody>
                    <a:bodyPr/>
                    <a:lstStyle/>
                    <a:p>
                      <a:r>
                        <a:rPr lang="en-US" dirty="0" smtClean="0"/>
                        <a:t>Total</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005"/>
                  </a:ext>
                </a:extLst>
              </a:tr>
              <a:tr h="370840">
                <a:tc>
                  <a:txBody>
                    <a:bodyPr/>
                    <a:lstStyle/>
                    <a:p>
                      <a:r>
                        <a:rPr lang="en-US" dirty="0" smtClean="0"/>
                        <a:t>$600</a:t>
                      </a:r>
                      <a:r>
                        <a:rPr lang="en-US" baseline="30000" dirty="0" smtClean="0"/>
                        <a:t>1</a:t>
                      </a:r>
                      <a:r>
                        <a:rPr lang="en-US" dirty="0" smtClean="0"/>
                        <a:t>/Server/Month</a:t>
                      </a:r>
                      <a:endParaRPr lang="en-US" dirty="0"/>
                    </a:p>
                  </a:txBody>
                  <a:tcPr/>
                </a:tc>
                <a:tc>
                  <a:txBody>
                    <a:bodyPr/>
                    <a:lstStyle/>
                    <a:p>
                      <a:r>
                        <a:rPr lang="en-US" dirty="0" smtClean="0"/>
                        <a:t>$36,000</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8340853"/>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normAutofit/>
          </a:bodyPr>
          <a:lstStyle/>
          <a:p>
            <a:r>
              <a:rPr lang="en-US" sz="2000" dirty="0" smtClean="0"/>
              <a:t>Redundancy</a:t>
            </a:r>
          </a:p>
          <a:p>
            <a:r>
              <a:rPr lang="en-US" sz="2000" dirty="0" smtClean="0"/>
              <a:t>Office for Users</a:t>
            </a:r>
          </a:p>
          <a:p>
            <a:r>
              <a:rPr lang="en-US" sz="2000" dirty="0" smtClean="0"/>
              <a:t>Disaster Recovery</a:t>
            </a:r>
            <a:endParaRPr lang="en-US" sz="2000" dirty="0"/>
          </a:p>
        </p:txBody>
      </p:sp>
    </p:spTree>
    <p:extLst>
      <p:ext uri="{BB962C8B-B14F-4D97-AF65-F5344CB8AC3E}">
        <p14:creationId xmlns:p14="http://schemas.microsoft.com/office/powerpoint/2010/main" val="1978399943"/>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Concern When Moving to the Cloud</a:t>
            </a:r>
            <a:endParaRPr lang="en-US" dirty="0"/>
          </a:p>
        </p:txBody>
      </p:sp>
      <p:sp>
        <p:nvSpPr>
          <p:cNvPr id="5" name="TextBox 4"/>
          <p:cNvSpPr txBox="1"/>
          <p:nvPr/>
        </p:nvSpPr>
        <p:spPr>
          <a:xfrm>
            <a:off x="2532888" y="3319272"/>
            <a:ext cx="5376672" cy="1323439"/>
          </a:xfrm>
          <a:prstGeom prst="rect">
            <a:avLst/>
          </a:prstGeom>
          <a:noFill/>
        </p:spPr>
        <p:txBody>
          <a:bodyPr wrap="square" rtlCol="0">
            <a:spAutoFit/>
          </a:bodyPr>
          <a:lstStyle/>
          <a:p>
            <a:r>
              <a:rPr lang="en-US" sz="8000" dirty="0" smtClean="0">
                <a:solidFill>
                  <a:schemeClr val="accent1"/>
                </a:solidFill>
              </a:rPr>
              <a:t>Security!!!</a:t>
            </a:r>
            <a:endParaRPr lang="en-US" sz="8000" dirty="0">
              <a:solidFill>
                <a:schemeClr val="accent1"/>
              </a:solidFill>
            </a:endParaRPr>
          </a:p>
        </p:txBody>
      </p:sp>
    </p:spTree>
    <p:extLst>
      <p:ext uri="{BB962C8B-B14F-4D97-AF65-F5344CB8AC3E}">
        <p14:creationId xmlns:p14="http://schemas.microsoft.com/office/powerpoint/2010/main" val="2999058017"/>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is Secure</a:t>
            </a:r>
            <a:endParaRPr lang="en-US" dirty="0"/>
          </a:p>
        </p:txBody>
      </p:sp>
      <p:sp>
        <p:nvSpPr>
          <p:cNvPr id="3" name="Content Placeholder 2"/>
          <p:cNvSpPr>
            <a:spLocks noGrp="1"/>
          </p:cNvSpPr>
          <p:nvPr>
            <p:ph idx="1"/>
          </p:nvPr>
        </p:nvSpPr>
        <p:spPr>
          <a:xfrm>
            <a:off x="677334" y="1764793"/>
            <a:ext cx="8596668" cy="4614898"/>
          </a:xfrm>
        </p:spPr>
        <p:txBody>
          <a:bodyPr>
            <a:normAutofit lnSpcReduction="10000"/>
          </a:bodyPr>
          <a:lstStyle/>
          <a:p>
            <a:r>
              <a:rPr lang="en-US" dirty="0" smtClean="0"/>
              <a:t>Physical Security</a:t>
            </a:r>
          </a:p>
          <a:p>
            <a:pPr lvl="1"/>
            <a:r>
              <a:rPr lang="en-US" dirty="0" smtClean="0"/>
              <a:t>Bio-metric scanners</a:t>
            </a:r>
          </a:p>
          <a:p>
            <a:pPr lvl="1"/>
            <a:r>
              <a:rPr lang="en-US" dirty="0" smtClean="0"/>
              <a:t>Motion Sensors</a:t>
            </a:r>
          </a:p>
          <a:p>
            <a:pPr lvl="1"/>
            <a:r>
              <a:rPr lang="en-US" dirty="0" smtClean="0"/>
              <a:t>24 hour surveillance</a:t>
            </a:r>
          </a:p>
          <a:p>
            <a:r>
              <a:rPr lang="en-US" dirty="0" smtClean="0"/>
              <a:t>Data Security</a:t>
            </a:r>
          </a:p>
          <a:p>
            <a:pPr lvl="1"/>
            <a:r>
              <a:rPr lang="en-US" dirty="0" smtClean="0"/>
              <a:t>Encrypted at Rest and In transit</a:t>
            </a:r>
          </a:p>
          <a:p>
            <a:pPr lvl="2"/>
            <a:r>
              <a:rPr lang="en-US" dirty="0" smtClean="0"/>
              <a:t>At Rest AES 256 Encryption </a:t>
            </a:r>
          </a:p>
          <a:p>
            <a:pPr lvl="1"/>
            <a:r>
              <a:rPr lang="en-US" dirty="0" smtClean="0"/>
              <a:t>Data stored in region</a:t>
            </a:r>
          </a:p>
          <a:p>
            <a:pPr lvl="1"/>
            <a:r>
              <a:rPr lang="en-US" dirty="0" smtClean="0"/>
              <a:t>MS Engineers Can’t access your data</a:t>
            </a:r>
          </a:p>
          <a:p>
            <a:r>
              <a:rPr lang="en-US" dirty="0" smtClean="0"/>
              <a:t>Governmental Compliance – HIPPA, FISMA, FERPA, GLBA, PIPEDA, ISO 27001, SSAE 16</a:t>
            </a:r>
          </a:p>
          <a:p>
            <a:r>
              <a:rPr lang="en-US" dirty="0" smtClean="0"/>
              <a:t>Financially Backed SLA – 99.9% uptime</a:t>
            </a:r>
          </a:p>
          <a:p>
            <a:pPr lvl="1"/>
            <a:r>
              <a:rPr lang="en-US" dirty="0" smtClean="0"/>
              <a:t>8.76 hours per year/43.8 minutes per month/10.1 minutes per week</a:t>
            </a:r>
            <a:endParaRPr lang="en-US" dirty="0"/>
          </a:p>
        </p:txBody>
      </p:sp>
    </p:spTree>
    <p:extLst>
      <p:ext uri="{BB962C8B-B14F-4D97-AF65-F5344CB8AC3E}">
        <p14:creationId xmlns:p14="http://schemas.microsoft.com/office/powerpoint/2010/main" val="1343697014"/>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Factor to Secure Your Data</a:t>
            </a:r>
            <a:endParaRPr lang="en-US" dirty="0"/>
          </a:p>
        </p:txBody>
      </p:sp>
      <p:sp>
        <p:nvSpPr>
          <p:cNvPr id="3" name="Content Placeholder 2"/>
          <p:cNvSpPr>
            <a:spLocks noGrp="1"/>
          </p:cNvSpPr>
          <p:nvPr>
            <p:ph idx="1"/>
          </p:nvPr>
        </p:nvSpPr>
        <p:spPr/>
        <p:txBody>
          <a:bodyPr>
            <a:normAutofit/>
          </a:bodyPr>
          <a:lstStyle/>
          <a:p>
            <a:r>
              <a:rPr lang="en-US" sz="4000" dirty="0" smtClean="0">
                <a:solidFill>
                  <a:schemeClr val="accent1"/>
                </a:solidFill>
              </a:rPr>
              <a:t>YOU</a:t>
            </a:r>
          </a:p>
          <a:p>
            <a:r>
              <a:rPr lang="en-US" sz="2400" dirty="0" smtClean="0">
                <a:solidFill>
                  <a:schemeClr val="tx1"/>
                </a:solidFill>
              </a:rPr>
              <a:t>Enforce Strong Passwords</a:t>
            </a:r>
          </a:p>
          <a:p>
            <a:r>
              <a:rPr lang="en-US" sz="2400" dirty="0" smtClean="0">
                <a:solidFill>
                  <a:schemeClr val="tx1"/>
                </a:solidFill>
              </a:rPr>
              <a:t>Require Passwords to be changed regularly</a:t>
            </a:r>
          </a:p>
          <a:p>
            <a:r>
              <a:rPr lang="en-US" sz="2400" dirty="0" smtClean="0">
                <a:solidFill>
                  <a:schemeClr val="tx1"/>
                </a:solidFill>
              </a:rPr>
              <a:t>Enable Two Factor Authentication</a:t>
            </a:r>
            <a:endParaRPr lang="en-US" sz="2400" dirty="0">
              <a:solidFill>
                <a:schemeClr val="tx1"/>
              </a:solidFill>
            </a:endParaRPr>
          </a:p>
        </p:txBody>
      </p:sp>
    </p:spTree>
    <p:extLst>
      <p:ext uri="{BB962C8B-B14F-4D97-AF65-F5344CB8AC3E}">
        <p14:creationId xmlns:p14="http://schemas.microsoft.com/office/powerpoint/2010/main" val="338601171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90" y="632460"/>
            <a:ext cx="8658225" cy="4610100"/>
          </a:xfrm>
          <a:prstGeom prst="rect">
            <a:avLst/>
          </a:prstGeom>
        </p:spPr>
      </p:pic>
    </p:spTree>
    <p:extLst>
      <p:ext uri="{BB962C8B-B14F-4D97-AF65-F5344CB8AC3E}">
        <p14:creationId xmlns:p14="http://schemas.microsoft.com/office/powerpoint/2010/main" val="1378449997"/>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 Have to Go All In</a:t>
            </a:r>
            <a:endParaRPr lang="en-US" dirty="0"/>
          </a:p>
        </p:txBody>
      </p:sp>
      <p:sp>
        <p:nvSpPr>
          <p:cNvPr id="3" name="Content Placeholder 2"/>
          <p:cNvSpPr>
            <a:spLocks noGrp="1"/>
          </p:cNvSpPr>
          <p:nvPr>
            <p:ph idx="1"/>
          </p:nvPr>
        </p:nvSpPr>
        <p:spPr/>
        <p:txBody>
          <a:bodyPr>
            <a:normAutofit/>
          </a:bodyPr>
          <a:lstStyle/>
          <a:p>
            <a:r>
              <a:rPr lang="en-US" sz="2000" dirty="0" smtClean="0"/>
              <a:t>Heavens no</a:t>
            </a:r>
          </a:p>
          <a:p>
            <a:r>
              <a:rPr lang="en-US" sz="2000" dirty="0" smtClean="0"/>
              <a:t>Try it out(go get a free trial)</a:t>
            </a:r>
          </a:p>
          <a:p>
            <a:r>
              <a:rPr lang="en-US" sz="2000" dirty="0" smtClean="0"/>
              <a:t>Hybrid Deployments are definitely an option</a:t>
            </a:r>
          </a:p>
          <a:p>
            <a:r>
              <a:rPr lang="en-US" sz="2000" dirty="0" smtClean="0"/>
              <a:t>You can start with pieces and release other parts when you feel like it.</a:t>
            </a:r>
            <a:endParaRPr lang="en-US" sz="2000" dirty="0"/>
          </a:p>
        </p:txBody>
      </p:sp>
    </p:spTree>
    <p:extLst>
      <p:ext uri="{BB962C8B-B14F-4D97-AF65-F5344CB8AC3E}">
        <p14:creationId xmlns:p14="http://schemas.microsoft.com/office/powerpoint/2010/main" val="1909740412"/>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My Accounts?</a:t>
            </a:r>
            <a:endParaRPr lang="en-US" dirty="0"/>
          </a:p>
        </p:txBody>
      </p:sp>
      <p:sp>
        <p:nvSpPr>
          <p:cNvPr id="3" name="Content Placeholder 2"/>
          <p:cNvSpPr>
            <a:spLocks noGrp="1"/>
          </p:cNvSpPr>
          <p:nvPr>
            <p:ph idx="1"/>
          </p:nvPr>
        </p:nvSpPr>
        <p:spPr/>
        <p:txBody>
          <a:bodyPr>
            <a:normAutofit/>
          </a:bodyPr>
          <a:lstStyle/>
          <a:p>
            <a:r>
              <a:rPr lang="en-US" sz="2400" dirty="0" smtClean="0"/>
              <a:t>Office 365 includes Azure AD</a:t>
            </a:r>
          </a:p>
          <a:p>
            <a:r>
              <a:rPr lang="en-US" sz="2400" dirty="0" smtClean="0"/>
              <a:t>Azure AD allows directory Syncing</a:t>
            </a:r>
            <a:endParaRPr lang="en-US" sz="2400" dirty="0"/>
          </a:p>
        </p:txBody>
      </p:sp>
    </p:spTree>
    <p:extLst>
      <p:ext uri="{BB962C8B-B14F-4D97-AF65-F5344CB8AC3E}">
        <p14:creationId xmlns:p14="http://schemas.microsoft.com/office/powerpoint/2010/main" val="306030152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TGlogoPl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600200"/>
            <a:ext cx="69951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133600" y="2743201"/>
            <a:ext cx="807720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Office365 Implementations</a:t>
            </a:r>
          </a:p>
          <a:p>
            <a:pPr marL="285750" indent="-285750">
              <a:buFont typeface="Arial" panose="020B0604020202020204" pitchFamily="34" charset="0"/>
              <a:buChar char="•"/>
            </a:pPr>
            <a:r>
              <a:rPr lang="en-US" sz="2800" dirty="0"/>
              <a:t>Custom SharePoint Development</a:t>
            </a:r>
          </a:p>
          <a:p>
            <a:pPr marL="285750" indent="-285750">
              <a:buFont typeface="Arial" panose="020B0604020202020204" pitchFamily="34" charset="0"/>
              <a:buChar char="•"/>
            </a:pPr>
            <a:r>
              <a:rPr lang="en-US" sz="2800" dirty="0"/>
              <a:t>Responsive Design</a:t>
            </a:r>
          </a:p>
          <a:p>
            <a:pPr marL="285750" indent="-285750">
              <a:buFont typeface="Arial" panose="020B0604020202020204" pitchFamily="34" charset="0"/>
              <a:buChar char="•"/>
            </a:pPr>
            <a:r>
              <a:rPr lang="en-US" sz="2800" dirty="0" smtClean="0"/>
              <a:t>Intranet Design/Implementations</a:t>
            </a:r>
            <a:endParaRPr lang="en-US" sz="2800" dirty="0"/>
          </a:p>
        </p:txBody>
      </p:sp>
    </p:spTree>
    <p:extLst>
      <p:ext uri="{BB962C8B-B14F-4D97-AF65-F5344CB8AC3E}">
        <p14:creationId xmlns:p14="http://schemas.microsoft.com/office/powerpoint/2010/main" val="2752766309"/>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328" y="1930400"/>
            <a:ext cx="6243293" cy="332616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5070" y="1930400"/>
            <a:ext cx="4925193" cy="4817872"/>
          </a:xfrm>
          <a:prstGeom prst="rect">
            <a:avLst/>
          </a:prstGeom>
        </p:spPr>
      </p:pic>
    </p:spTree>
    <p:extLst>
      <p:ext uri="{BB962C8B-B14F-4D97-AF65-F5344CB8AC3E}">
        <p14:creationId xmlns:p14="http://schemas.microsoft.com/office/powerpoint/2010/main" val="2239968412"/>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Roadmap</a:t>
            </a:r>
          </a:p>
          <a:p>
            <a:pPr lvl="1"/>
            <a:r>
              <a:rPr lang="en-US" dirty="0">
                <a:hlinkClick r:id="rId3"/>
              </a:rPr>
              <a:t>http://</a:t>
            </a:r>
            <a:r>
              <a:rPr lang="en-US" dirty="0" smtClean="0">
                <a:hlinkClick r:id="rId3"/>
              </a:rPr>
              <a:t>roadmap.office.com/en-us</a:t>
            </a:r>
            <a:endParaRPr lang="en-US" dirty="0" smtClean="0"/>
          </a:p>
          <a:p>
            <a:r>
              <a:rPr lang="en-US" dirty="0" smtClean="0"/>
              <a:t>Customer Success Center</a:t>
            </a:r>
          </a:p>
          <a:p>
            <a:pPr lvl="1"/>
            <a:r>
              <a:rPr lang="en-US" dirty="0">
                <a:hlinkClick r:id="rId4"/>
              </a:rPr>
              <a:t>http://success.office.com</a:t>
            </a:r>
            <a:r>
              <a:rPr lang="en-US" dirty="0" smtClean="0">
                <a:hlinkClick r:id="rId4"/>
              </a:rPr>
              <a:t>/</a:t>
            </a:r>
            <a:endParaRPr lang="en-US" dirty="0" smtClean="0"/>
          </a:p>
          <a:p>
            <a:r>
              <a:rPr lang="en-US" dirty="0" smtClean="0"/>
              <a:t>Office 365 Subscription Comparison</a:t>
            </a:r>
          </a:p>
          <a:p>
            <a:pPr lvl="1"/>
            <a:r>
              <a:rPr lang="en-US" dirty="0">
                <a:hlinkClick r:id="rId5"/>
              </a:rPr>
              <a:t>http://</a:t>
            </a:r>
            <a:r>
              <a:rPr lang="en-US" dirty="0" smtClean="0">
                <a:hlinkClick r:id="rId5"/>
              </a:rPr>
              <a:t>products.office.com/en-us/business/compare-more-office-365-for-business-plans</a:t>
            </a:r>
            <a:endParaRPr lang="en-US" dirty="0" smtClean="0"/>
          </a:p>
          <a:p>
            <a:r>
              <a:rPr lang="en-US" dirty="0" smtClean="0"/>
              <a:t>Office Blog</a:t>
            </a:r>
          </a:p>
          <a:p>
            <a:pPr lvl="1"/>
            <a:r>
              <a:rPr lang="en-US" dirty="0">
                <a:hlinkClick r:id="rId6"/>
              </a:rPr>
              <a:t>http://blogs.office.com</a:t>
            </a:r>
            <a:r>
              <a:rPr lang="en-US" dirty="0" smtClean="0">
                <a:hlinkClick r:id="rId6"/>
              </a:rPr>
              <a:t>/</a:t>
            </a:r>
            <a:endParaRPr lang="en-US" dirty="0" smtClean="0"/>
          </a:p>
          <a:p>
            <a:pPr lvl="1"/>
            <a:endParaRPr lang="en-US" dirty="0"/>
          </a:p>
        </p:txBody>
      </p:sp>
    </p:spTree>
    <p:extLst>
      <p:ext uri="{BB962C8B-B14F-4D97-AF65-F5344CB8AC3E}">
        <p14:creationId xmlns:p14="http://schemas.microsoft.com/office/powerpoint/2010/main" val="43540301"/>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72961722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63" y="2342606"/>
            <a:ext cx="8596668" cy="1320800"/>
          </a:xfrm>
        </p:spPr>
        <p:txBody>
          <a:bodyPr>
            <a:normAutofit fontScale="90000"/>
          </a:bodyPr>
          <a:lstStyle/>
          <a:p>
            <a:r>
              <a:rPr lang="en-US" sz="6600" dirty="0" smtClean="0"/>
              <a:t>Thanks for attending</a:t>
            </a:r>
            <a:br>
              <a:rPr lang="en-US" sz="6600" dirty="0" smtClean="0"/>
            </a:br>
            <a:r>
              <a:rPr lang="en-US" sz="6600" dirty="0" smtClean="0"/>
              <a:t>&amp; please visit the sponsors.</a:t>
            </a:r>
            <a:endParaRPr lang="en-US" sz="6600" dirty="0"/>
          </a:p>
        </p:txBody>
      </p:sp>
    </p:spTree>
    <p:extLst>
      <p:ext uri="{BB962C8B-B14F-4D97-AF65-F5344CB8AC3E}">
        <p14:creationId xmlns:p14="http://schemas.microsoft.com/office/powerpoint/2010/main" val="3051999265"/>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400" dirty="0" smtClean="0"/>
              <a:t>The Cloud</a:t>
            </a:r>
          </a:p>
          <a:p>
            <a:r>
              <a:rPr lang="en-US" sz="2400" dirty="0" smtClean="0"/>
              <a:t>History</a:t>
            </a:r>
          </a:p>
          <a:p>
            <a:r>
              <a:rPr lang="en-US" sz="2400" dirty="0" smtClean="0"/>
              <a:t>Included Services</a:t>
            </a:r>
          </a:p>
          <a:p>
            <a:r>
              <a:rPr lang="en-US" sz="2400" dirty="0" smtClean="0"/>
              <a:t>Benefits</a:t>
            </a:r>
          </a:p>
          <a:p>
            <a:r>
              <a:rPr lang="en-US" sz="2400" dirty="0" smtClean="0"/>
              <a:t>Why Should I Care</a:t>
            </a:r>
          </a:p>
          <a:p>
            <a:endParaRPr lang="en-US" dirty="0"/>
          </a:p>
        </p:txBody>
      </p:sp>
    </p:spTree>
    <p:extLst>
      <p:ext uri="{BB962C8B-B14F-4D97-AF65-F5344CB8AC3E}">
        <p14:creationId xmlns:p14="http://schemas.microsoft.com/office/powerpoint/2010/main" val="238671810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6762" y="2717424"/>
            <a:ext cx="2871020" cy="1326321"/>
          </a:xfrm>
        </p:spPr>
        <p:txBody>
          <a:bodyPr/>
          <a:lstStyle/>
          <a:p>
            <a:r>
              <a:rPr lang="en-US" dirty="0" smtClean="0"/>
              <a:t>The Cloud?</a:t>
            </a:r>
            <a:endParaRPr lang="en-US" dirty="0"/>
          </a:p>
        </p:txBody>
      </p:sp>
      <p:sp>
        <p:nvSpPr>
          <p:cNvPr id="4" name="Rectangle 3"/>
          <p:cNvSpPr/>
          <p:nvPr/>
        </p:nvSpPr>
        <p:spPr>
          <a:xfrm rot="19992598">
            <a:off x="375419" y="1745090"/>
            <a:ext cx="5152373" cy="830997"/>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82% of Companies reportedly saved </a:t>
            </a:r>
          </a:p>
          <a:p>
            <a:pPr algn="ctr"/>
            <a:r>
              <a:rPr lang="en-US" sz="2400" b="0" cap="none" spc="0" dirty="0" smtClean="0">
                <a:ln w="0"/>
                <a:solidFill>
                  <a:schemeClr val="accent1"/>
                </a:solidFill>
                <a:effectLst>
                  <a:outerShdw blurRad="38100" dist="25400" dir="5400000" algn="ctr" rotWithShape="0">
                    <a:srgbClr val="6E747A">
                      <a:alpha val="43000"/>
                    </a:srgbClr>
                  </a:outerShdw>
                </a:effectLst>
              </a:rPr>
              <a:t>money by moving to the cloud.</a:t>
            </a:r>
            <a:endParaRPr lang="en-US" sz="2400" b="0" cap="none" spc="0" baseline="3000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rot="2209664">
            <a:off x="4303020" y="1972351"/>
            <a:ext cx="7168950" cy="830997"/>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80% of cloud adopters saw improvements within 6 </a:t>
            </a:r>
          </a:p>
          <a:p>
            <a:pPr algn="ctr"/>
            <a:r>
              <a:rPr lang="en-US" sz="2400" b="0" cap="none" spc="0" dirty="0" smtClean="0">
                <a:ln w="0"/>
                <a:solidFill>
                  <a:schemeClr val="accent1"/>
                </a:solidFill>
                <a:effectLst>
                  <a:outerShdw blurRad="38100" dist="25400" dir="5400000" algn="ctr" rotWithShape="0">
                    <a:srgbClr val="6E747A">
                      <a:alpha val="43000"/>
                    </a:srgbClr>
                  </a:outerShdw>
                </a:effectLst>
              </a:rPr>
              <a:t>months of moving to the cloud.</a:t>
            </a:r>
            <a:endParaRPr lang="en-US" sz="2400" b="0" cap="none" spc="0" baseline="3000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464661" y="5721178"/>
            <a:ext cx="8896987" cy="830997"/>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More than half of survey respondents say their organization </a:t>
            </a:r>
            <a:endParaRPr lang="en-US" sz="2400" dirty="0" smtClean="0">
              <a:ln w="0"/>
              <a:solidFill>
                <a:schemeClr val="accent1"/>
              </a:solidFill>
              <a:effectLst>
                <a:outerShdw blurRad="38100" dist="25400" dir="5400000" algn="ctr" rotWithShape="0">
                  <a:srgbClr val="6E747A">
                    <a:alpha val="43000"/>
                  </a:srgbClr>
                </a:outerShdw>
              </a:effectLst>
            </a:endParaRPr>
          </a:p>
          <a:p>
            <a:pPr algn="ctr"/>
            <a:r>
              <a:rPr lang="en-US" sz="2400" dirty="0" smtClean="0">
                <a:ln w="0"/>
                <a:solidFill>
                  <a:schemeClr val="accent1"/>
                </a:solidFill>
                <a:effectLst>
                  <a:outerShdw blurRad="38100" dist="25400" dir="5400000" algn="ctr" rotWithShape="0">
                    <a:srgbClr val="6E747A">
                      <a:alpha val="43000"/>
                    </a:srgbClr>
                  </a:outerShdw>
                </a:effectLst>
              </a:rPr>
              <a:t>currently </a:t>
            </a:r>
            <a:r>
              <a:rPr lang="en-US" sz="2400" dirty="0">
                <a:ln w="0"/>
                <a:solidFill>
                  <a:schemeClr val="accent1"/>
                </a:solidFill>
                <a:effectLst>
                  <a:outerShdw blurRad="38100" dist="25400" dir="5400000" algn="ctr" rotWithShape="0">
                    <a:srgbClr val="6E747A">
                      <a:alpha val="43000"/>
                    </a:srgbClr>
                  </a:outerShdw>
                </a:effectLst>
              </a:rPr>
              <a:t>transfers sensitive or confidential data to the </a:t>
            </a:r>
            <a:r>
              <a:rPr lang="en-US" sz="2400" dirty="0" smtClean="0">
                <a:ln w="0"/>
                <a:solidFill>
                  <a:schemeClr val="accent1"/>
                </a:solidFill>
                <a:effectLst>
                  <a:outerShdw blurRad="38100" dist="25400" dir="5400000" algn="ctr" rotWithShape="0">
                    <a:srgbClr val="6E747A">
                      <a:alpha val="43000"/>
                    </a:srgbClr>
                  </a:outerShdw>
                </a:effectLst>
              </a:rPr>
              <a:t>cloud.</a:t>
            </a:r>
            <a:endParaRPr lang="en-US" sz="2400" b="0" cap="none" spc="0" baseline="300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573093" y="4106741"/>
            <a:ext cx="9198352" cy="1200329"/>
          </a:xfrm>
          <a:prstGeom prst="rect">
            <a:avLst/>
          </a:prstGeom>
          <a:noFill/>
        </p:spPr>
        <p:txBody>
          <a:bodyPr wrap="none" lIns="91440" tIns="45720" rIns="91440" bIns="45720">
            <a:spAutoFit/>
          </a:bodyPr>
          <a:lstStyle/>
          <a:p>
            <a:pPr algn="ctr"/>
            <a:r>
              <a:rPr lang="en-US" sz="2400" dirty="0" smtClean="0">
                <a:ln w="0"/>
                <a:solidFill>
                  <a:schemeClr val="accent1"/>
                </a:solidFill>
                <a:effectLst>
                  <a:outerShdw blurRad="38100" dist="25400" dir="5400000" algn="ctr" rotWithShape="0">
                    <a:srgbClr val="6E747A">
                      <a:alpha val="43000"/>
                    </a:srgbClr>
                  </a:outerShdw>
                </a:effectLst>
              </a:rPr>
              <a:t>38</a:t>
            </a:r>
            <a:r>
              <a:rPr lang="en-US" sz="2400" dirty="0">
                <a:ln w="0"/>
                <a:solidFill>
                  <a:schemeClr val="accent1"/>
                </a:solidFill>
                <a:effectLst>
                  <a:outerShdw blurRad="38100" dist="25400" dir="5400000" algn="ctr" rotWithShape="0">
                    <a:srgbClr val="6E747A">
                      <a:alpha val="43000"/>
                    </a:srgbClr>
                  </a:outerShdw>
                </a:effectLst>
              </a:rPr>
              <a:t>% of enterprises surveyed break out cloud computing budgets, </a:t>
            </a:r>
            <a:endParaRPr lang="en-US" sz="2400" dirty="0" smtClean="0">
              <a:ln w="0"/>
              <a:solidFill>
                <a:schemeClr val="accent1"/>
              </a:solidFill>
              <a:effectLst>
                <a:outerShdw blurRad="38100" dist="25400" dir="5400000" algn="ctr" rotWithShape="0">
                  <a:srgbClr val="6E747A">
                    <a:alpha val="43000"/>
                  </a:srgbClr>
                </a:outerShdw>
              </a:effectLst>
            </a:endParaRPr>
          </a:p>
          <a:p>
            <a:pPr algn="ctr"/>
            <a:r>
              <a:rPr lang="en-US" sz="2400" dirty="0" smtClean="0">
                <a:ln w="0"/>
                <a:solidFill>
                  <a:schemeClr val="accent1"/>
                </a:solidFill>
                <a:effectLst>
                  <a:outerShdw blurRad="38100" dist="25400" dir="5400000" algn="ctr" rotWithShape="0">
                    <a:srgbClr val="6E747A">
                      <a:alpha val="43000"/>
                    </a:srgbClr>
                  </a:outerShdw>
                </a:effectLst>
              </a:rPr>
              <a:t>while </a:t>
            </a:r>
            <a:r>
              <a:rPr lang="en-US" sz="2400" dirty="0">
                <a:ln w="0"/>
                <a:solidFill>
                  <a:schemeClr val="accent1"/>
                </a:solidFill>
                <a:effectLst>
                  <a:outerShdw blurRad="38100" dist="25400" dir="5400000" algn="ctr" rotWithShape="0">
                    <a:srgbClr val="6E747A">
                      <a:alpha val="43000"/>
                    </a:srgbClr>
                  </a:outerShdw>
                </a:effectLst>
              </a:rPr>
              <a:t>60% include cloud-related spending </a:t>
            </a:r>
            <a:endParaRPr lang="en-US" sz="2400" dirty="0" smtClean="0">
              <a:ln w="0"/>
              <a:solidFill>
                <a:schemeClr val="accent1"/>
              </a:solidFill>
              <a:effectLst>
                <a:outerShdw blurRad="38100" dist="25400" dir="5400000" algn="ctr" rotWithShape="0">
                  <a:srgbClr val="6E747A">
                    <a:alpha val="43000"/>
                  </a:srgbClr>
                </a:outerShdw>
              </a:effectLst>
            </a:endParaRPr>
          </a:p>
          <a:p>
            <a:pPr algn="ctr"/>
            <a:r>
              <a:rPr lang="en-US" sz="2400" dirty="0" smtClean="0">
                <a:ln w="0"/>
                <a:solidFill>
                  <a:schemeClr val="accent1"/>
                </a:solidFill>
                <a:effectLst>
                  <a:outerShdw blurRad="38100" dist="25400" dir="5400000" algn="ctr" rotWithShape="0">
                    <a:srgbClr val="6E747A">
                      <a:alpha val="43000"/>
                    </a:srgbClr>
                  </a:outerShdw>
                </a:effectLst>
              </a:rPr>
              <a:t>as </a:t>
            </a:r>
            <a:r>
              <a:rPr lang="en-US" sz="2400" dirty="0">
                <a:ln w="0"/>
                <a:solidFill>
                  <a:schemeClr val="accent1"/>
                </a:solidFill>
                <a:effectLst>
                  <a:outerShdw blurRad="38100" dist="25400" dir="5400000" algn="ctr" rotWithShape="0">
                    <a:srgbClr val="6E747A">
                      <a:alpha val="43000"/>
                    </a:srgbClr>
                  </a:outerShdw>
                </a:effectLst>
              </a:rPr>
              <a:t>part of their enterprise-wide IT </a:t>
            </a:r>
            <a:r>
              <a:rPr lang="en-US" sz="2400" dirty="0" smtClean="0">
                <a:ln w="0"/>
                <a:solidFill>
                  <a:schemeClr val="accent1"/>
                </a:solidFill>
                <a:effectLst>
                  <a:outerShdw blurRad="38100" dist="25400" dir="5400000" algn="ctr" rotWithShape="0">
                    <a:srgbClr val="6E747A">
                      <a:alpha val="43000"/>
                    </a:srgbClr>
                  </a:outerShdw>
                </a:effectLst>
              </a:rPr>
              <a:t>budgets.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65142624"/>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3911" y="708007"/>
            <a:ext cx="6075633" cy="317080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4228" y="4087822"/>
            <a:ext cx="5201494" cy="2495484"/>
          </a:xfrm>
          <a:prstGeom prst="rect">
            <a:avLst/>
          </a:prstGeom>
        </p:spPr>
      </p:pic>
    </p:spTree>
    <p:extLst>
      <p:ext uri="{BB962C8B-B14F-4D97-AF65-F5344CB8AC3E}">
        <p14:creationId xmlns:p14="http://schemas.microsoft.com/office/powerpoint/2010/main" val="147798254"/>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020" y="1547104"/>
            <a:ext cx="8894826" cy="4356855"/>
          </a:xfrm>
          <a:prstGeom prst="rect">
            <a:avLst/>
          </a:prstGeom>
        </p:spPr>
      </p:pic>
    </p:spTree>
    <p:extLst>
      <p:ext uri="{BB962C8B-B14F-4D97-AF65-F5344CB8AC3E}">
        <p14:creationId xmlns:p14="http://schemas.microsoft.com/office/powerpoint/2010/main" val="453874014"/>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graphicFrame>
        <p:nvGraphicFramePr>
          <p:cNvPr id="4" name="Content Placeholder 3"/>
          <p:cNvGraphicFramePr>
            <a:graphicFrameLocks noGrp="1"/>
          </p:cNvGraphicFramePr>
          <p:nvPr>
            <p:ph idx="1"/>
            <p:extLst/>
          </p:nvPr>
        </p:nvGraphicFramePr>
        <p:xfrm>
          <a:off x="677863" y="1590262"/>
          <a:ext cx="10177371" cy="4451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22615"/>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Included Services</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66256" y="2192263"/>
            <a:ext cx="11721465" cy="3849099"/>
          </a:xfrm>
          <a:prstGeom prst="rect">
            <a:avLst/>
          </a:prstGeom>
        </p:spPr>
      </p:pic>
    </p:spTree>
    <p:extLst>
      <p:ext uri="{BB962C8B-B14F-4D97-AF65-F5344CB8AC3E}">
        <p14:creationId xmlns:p14="http://schemas.microsoft.com/office/powerpoint/2010/main" val="247887154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TotalTime>
  <Words>1228</Words>
  <Application>Microsoft Office PowerPoint</Application>
  <PresentationFormat>Widescreen</PresentationFormat>
  <Paragraphs>168</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Trebuchet MS</vt:lpstr>
      <vt:lpstr>Wingdings 3</vt:lpstr>
      <vt:lpstr>Facet</vt:lpstr>
      <vt:lpstr>What is Office 365, and Why Should I Care</vt:lpstr>
      <vt:lpstr>PowerPoint Presentation</vt:lpstr>
      <vt:lpstr>PowerPoint Presentation</vt:lpstr>
      <vt:lpstr>Agenda</vt:lpstr>
      <vt:lpstr>The Cloud?</vt:lpstr>
      <vt:lpstr>PowerPoint Presentation</vt:lpstr>
      <vt:lpstr>PowerPoint Presentation</vt:lpstr>
      <vt:lpstr>History</vt:lpstr>
      <vt:lpstr>Included Services</vt:lpstr>
      <vt:lpstr>Continued</vt:lpstr>
      <vt:lpstr>Exchange Online</vt:lpstr>
      <vt:lpstr>PowerPoint Presentation</vt:lpstr>
      <vt:lpstr>SharePoint Online</vt:lpstr>
      <vt:lpstr>OneDrive for Business</vt:lpstr>
      <vt:lpstr>Yammer</vt:lpstr>
      <vt:lpstr>Power BI</vt:lpstr>
      <vt:lpstr>Office Applications</vt:lpstr>
      <vt:lpstr>Video Portals</vt:lpstr>
      <vt:lpstr>Benefits</vt:lpstr>
      <vt:lpstr>Why Should I Care</vt:lpstr>
      <vt:lpstr>Why Should I Care – Resource Cost Savings</vt:lpstr>
      <vt:lpstr>Why Should I Care – Hardware Costs</vt:lpstr>
      <vt:lpstr>Other Considerations</vt:lpstr>
      <vt:lpstr>Biggest Concern When Moving to the Cloud</vt:lpstr>
      <vt:lpstr>Office 365 is Secure</vt:lpstr>
      <vt:lpstr>Biggest Factor to Secure Your Data</vt:lpstr>
      <vt:lpstr>PowerPoint Presentation</vt:lpstr>
      <vt:lpstr>Do I Have to Go All In</vt:lpstr>
      <vt:lpstr>What About My Accounts?</vt:lpstr>
      <vt:lpstr>Summary</vt:lpstr>
      <vt:lpstr>Resources</vt:lpstr>
      <vt:lpstr>Questions</vt:lpstr>
      <vt:lpstr>Thanks for attending &amp; please visit the sponsors.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Office 365, and Why Should I Care</dc:title>
  <dc:creator>Ryan Schouten</dc:creator>
  <cp:lastModifiedBy>Ryan Schouten</cp:lastModifiedBy>
  <cp:revision>2</cp:revision>
  <dcterms:created xsi:type="dcterms:W3CDTF">2015-11-07T05:33:29Z</dcterms:created>
  <dcterms:modified xsi:type="dcterms:W3CDTF">2015-11-07T18:26:24Z</dcterms:modified>
</cp:coreProperties>
</file>