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notesMasterIdLst>
    <p:notesMasterId r:id="rId16"/>
  </p:notesMasterIdLst>
  <p:sldIdLst>
    <p:sldId id="256" r:id="rId2"/>
    <p:sldId id="27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8" y="3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3626D-5F39-4049-90E2-E8B832435148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6CA2D-027E-4A7B-9E64-616FA755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3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10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search,</a:t>
            </a:r>
            <a:r>
              <a:rPr lang="en-US" baseline="0" dirty="0"/>
              <a:t> query rules, search for orders, display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3309E-6308-4C85-A033-C811C5615F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08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3309E-6308-4C85-A033-C811C5615F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64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Trying to find a </a:t>
            </a:r>
            <a:r>
              <a:rPr lang="en-US" dirty="0" err="1"/>
              <a:t>lego</a:t>
            </a:r>
            <a:r>
              <a:rPr lang="en-US" dirty="0"/>
              <a:t> piece in a pile of Legos.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3309E-6308-4C85-A033-C811C5615F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83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3309E-6308-4C85-A033-C811C5615F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49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3309E-6308-4C85-A033-C811C5615F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4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3309E-6308-4C85-A033-C811C5615F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54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3309E-6308-4C85-A033-C811C5615F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44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3309E-6308-4C85-A033-C811C5615F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66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3309E-6308-4C85-A033-C811C5615F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05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3309E-6308-4C85-A033-C811C5615F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23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46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12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399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6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43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94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56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50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49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48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7/30/2016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5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94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hyperlink" Target="mailto:Ryan.schouten@itg-mail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SRC 203 - Improving Productivity with SharePoint Search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SharePoint Fest Seattle 2016</a:t>
            </a:r>
          </a:p>
          <a:p>
            <a:r>
              <a:rPr lang="en-US" dirty="0"/>
              <a:t>Ryan Schouten</a:t>
            </a:r>
          </a:p>
        </p:txBody>
      </p:sp>
    </p:spTree>
    <p:extLst>
      <p:ext uri="{BB962C8B-B14F-4D97-AF65-F5344CB8AC3E}">
        <p14:creationId xmlns:p14="http://schemas.microsoft.com/office/powerpoint/2010/main" val="16274193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44160" y="989174"/>
            <a:ext cx="5196899" cy="143229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Layers for </a:t>
            </a:r>
            <a:br>
              <a:rPr lang="en-US" dirty="0"/>
            </a:br>
            <a:r>
              <a:rPr lang="en-US" dirty="0"/>
              <a:t>display templates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390" y="-1"/>
            <a:ext cx="5865584" cy="699452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 bwMode="auto">
          <a:xfrm>
            <a:off x="8212038" y="-39407"/>
            <a:ext cx="4321500" cy="7027364"/>
          </a:xfrm>
          <a:custGeom>
            <a:avLst/>
            <a:gdLst>
              <a:gd name="connsiteX0" fmla="*/ 25758 w 4211391"/>
              <a:gd name="connsiteY0" fmla="*/ 90152 h 6890198"/>
              <a:gd name="connsiteX1" fmla="*/ 12879 w 4211391"/>
              <a:gd name="connsiteY1" fmla="*/ 6890198 h 6890198"/>
              <a:gd name="connsiteX2" fmla="*/ 4082603 w 4211391"/>
              <a:gd name="connsiteY2" fmla="*/ 6877319 h 6890198"/>
              <a:gd name="connsiteX3" fmla="*/ 4082603 w 4211391"/>
              <a:gd name="connsiteY3" fmla="*/ 5653826 h 6890198"/>
              <a:gd name="connsiteX4" fmla="*/ 193183 w 4211391"/>
              <a:gd name="connsiteY4" fmla="*/ 5628068 h 6890198"/>
              <a:gd name="connsiteX5" fmla="*/ 180304 w 4211391"/>
              <a:gd name="connsiteY5" fmla="*/ 206062 h 6890198"/>
              <a:gd name="connsiteX6" fmla="*/ 4198512 w 4211391"/>
              <a:gd name="connsiteY6" fmla="*/ 244699 h 6890198"/>
              <a:gd name="connsiteX7" fmla="*/ 4211391 w 4211391"/>
              <a:gd name="connsiteY7" fmla="*/ 25758 h 6890198"/>
              <a:gd name="connsiteX8" fmla="*/ 0 w 4211391"/>
              <a:gd name="connsiteY8" fmla="*/ 0 h 6890198"/>
              <a:gd name="connsiteX9" fmla="*/ 25758 w 4211391"/>
              <a:gd name="connsiteY9" fmla="*/ 90152 h 689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11391" h="6890198">
                <a:moveTo>
                  <a:pt x="25758" y="90152"/>
                </a:moveTo>
                <a:lnTo>
                  <a:pt x="12879" y="6890198"/>
                </a:lnTo>
                <a:lnTo>
                  <a:pt x="4082603" y="6877319"/>
                </a:lnTo>
                <a:lnTo>
                  <a:pt x="4082603" y="5653826"/>
                </a:lnTo>
                <a:lnTo>
                  <a:pt x="193183" y="5628068"/>
                </a:lnTo>
                <a:lnTo>
                  <a:pt x="180304" y="206062"/>
                </a:lnTo>
                <a:lnTo>
                  <a:pt x="4198512" y="244699"/>
                </a:lnTo>
                <a:lnTo>
                  <a:pt x="4211391" y="25758"/>
                </a:lnTo>
                <a:lnTo>
                  <a:pt x="0" y="0"/>
                </a:lnTo>
                <a:lnTo>
                  <a:pt x="25758" y="90152"/>
                </a:lnTo>
                <a:close/>
              </a:path>
            </a:pathLst>
          </a:custGeom>
          <a:solidFill>
            <a:schemeClr val="bg2">
              <a:lumMod val="75000"/>
              <a:alpha val="45098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419247" y="226583"/>
            <a:ext cx="2765168" cy="344800"/>
          </a:xfrm>
          <a:prstGeom prst="rect">
            <a:avLst/>
          </a:prstGeom>
          <a:solidFill>
            <a:schemeClr val="accent6">
              <a:lumMod val="75000"/>
              <a:alpha val="45098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419246" y="759152"/>
            <a:ext cx="2745268" cy="344800"/>
          </a:xfrm>
          <a:prstGeom prst="rect">
            <a:avLst/>
          </a:prstGeom>
          <a:solidFill>
            <a:schemeClr val="accent6">
              <a:lumMod val="75000"/>
              <a:alpha val="45098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419246" y="1274234"/>
            <a:ext cx="3940249" cy="763610"/>
          </a:xfrm>
          <a:prstGeom prst="rect">
            <a:avLst/>
          </a:prstGeom>
          <a:solidFill>
            <a:schemeClr val="accent6">
              <a:lumMod val="75000"/>
              <a:alpha val="45098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419246" y="2215165"/>
            <a:ext cx="3178623" cy="344800"/>
          </a:xfrm>
          <a:prstGeom prst="rect">
            <a:avLst/>
          </a:prstGeom>
          <a:solidFill>
            <a:schemeClr val="accent6">
              <a:lumMod val="75000"/>
              <a:alpha val="45098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419246" y="2734128"/>
            <a:ext cx="2976559" cy="344800"/>
          </a:xfrm>
          <a:prstGeom prst="rect">
            <a:avLst/>
          </a:prstGeom>
          <a:solidFill>
            <a:schemeClr val="accent6">
              <a:lumMod val="75000"/>
              <a:alpha val="45098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419246" y="3247983"/>
            <a:ext cx="3310742" cy="344800"/>
          </a:xfrm>
          <a:prstGeom prst="rect">
            <a:avLst/>
          </a:prstGeom>
          <a:solidFill>
            <a:schemeClr val="accent6">
              <a:lumMod val="75000"/>
              <a:alpha val="45098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419246" y="3820451"/>
            <a:ext cx="3885847" cy="772620"/>
          </a:xfrm>
          <a:prstGeom prst="rect">
            <a:avLst/>
          </a:prstGeom>
          <a:solidFill>
            <a:schemeClr val="accent6">
              <a:lumMod val="75000"/>
              <a:alpha val="45098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419246" y="4802923"/>
            <a:ext cx="3940249" cy="777153"/>
          </a:xfrm>
          <a:prstGeom prst="rect">
            <a:avLst/>
          </a:prstGeom>
          <a:solidFill>
            <a:schemeClr val="accent6">
              <a:lumMod val="75000"/>
              <a:alpha val="45098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638336" y="38130"/>
            <a:ext cx="1062417" cy="1648326"/>
          </a:xfrm>
          <a:prstGeom prst="rect">
            <a:avLst/>
          </a:prstGeom>
          <a:solidFill>
            <a:schemeClr val="accent4">
              <a:lumMod val="75000"/>
              <a:alpha val="45098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615538" y="1795108"/>
            <a:ext cx="1496936" cy="1452876"/>
          </a:xfrm>
          <a:prstGeom prst="rect">
            <a:avLst/>
          </a:prstGeom>
          <a:solidFill>
            <a:schemeClr val="accent4">
              <a:lumMod val="75000"/>
              <a:alpha val="45098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74639" y="2605992"/>
            <a:ext cx="2276474" cy="1799795"/>
          </a:xfrm>
          <a:prstGeom prst="rect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Control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650677" y="2605992"/>
            <a:ext cx="2276475" cy="179979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Item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650676" y="4477310"/>
            <a:ext cx="2276475" cy="1886611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Also:</a:t>
            </a:r>
          </a:p>
          <a:p>
            <a:r>
              <a:rPr lang="en-US" sz="2000" dirty="0">
                <a:solidFill>
                  <a:srgbClr val="FFFFFF"/>
                </a:solidFill>
              </a:rPr>
              <a:t>Filter, Group and Hover Panel</a:t>
            </a:r>
          </a:p>
        </p:txBody>
      </p:sp>
    </p:spTree>
    <p:extLst>
      <p:ext uri="{BB962C8B-B14F-4D97-AF65-F5344CB8AC3E}">
        <p14:creationId xmlns:p14="http://schemas.microsoft.com/office/powerpoint/2010/main" val="1920922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Results Page</a:t>
            </a:r>
          </a:p>
          <a:p>
            <a:r>
              <a:rPr lang="en-US" dirty="0"/>
              <a:t>Content Search Web Part</a:t>
            </a:r>
          </a:p>
          <a:p>
            <a:r>
              <a:rPr lang="en-US"/>
              <a:t>Custom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4859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115" y="1371430"/>
            <a:ext cx="5916112" cy="4261844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89298" y="243486"/>
            <a:ext cx="11235351" cy="9175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Query Builder: Connecting you to results</a:t>
            </a:r>
          </a:p>
        </p:txBody>
      </p:sp>
      <p:sp>
        <p:nvSpPr>
          <p:cNvPr id="4" name="Up Arrow 3"/>
          <p:cNvSpPr/>
          <p:nvPr/>
        </p:nvSpPr>
        <p:spPr bwMode="auto">
          <a:xfrm>
            <a:off x="5744200" y="4227054"/>
            <a:ext cx="525545" cy="589247"/>
          </a:xfrm>
          <a:prstGeom prst="up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0880" y="4883997"/>
            <a:ext cx="1892184" cy="384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48" spc="-71" dirty="0">
                <a:solidFill>
                  <a:srgbClr val="00A651"/>
                </a:solidFill>
              </a:rPr>
              <a:t>Create queries</a:t>
            </a:r>
          </a:p>
        </p:txBody>
      </p:sp>
      <p:sp>
        <p:nvSpPr>
          <p:cNvPr id="6" name="Up Arrow 5"/>
          <p:cNvSpPr/>
          <p:nvPr/>
        </p:nvSpPr>
        <p:spPr bwMode="auto">
          <a:xfrm>
            <a:off x="8724480" y="4127466"/>
            <a:ext cx="525545" cy="589247"/>
          </a:xfrm>
          <a:prstGeom prst="up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77888" y="4883997"/>
            <a:ext cx="2018727" cy="384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48" spc="-71" dirty="0">
                <a:solidFill>
                  <a:srgbClr val="00A651"/>
                </a:solidFill>
              </a:rPr>
              <a:t>Preview Results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022396" y="1294117"/>
            <a:ext cx="2276474" cy="179979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Full screen query builder to create/test queries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022396" y="3154188"/>
            <a:ext cx="2276475" cy="185190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Fully integrated with result sources and query rules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22396" y="5023729"/>
            <a:ext cx="2276475" cy="185190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Query variables are substituted at query time</a:t>
            </a:r>
          </a:p>
        </p:txBody>
      </p:sp>
    </p:spTree>
    <p:extLst>
      <p:ext uri="{BB962C8B-B14F-4D97-AF65-F5344CB8AC3E}">
        <p14:creationId xmlns:p14="http://schemas.microsoft.com/office/powerpoint/2010/main" val="38134264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497" y="1460863"/>
            <a:ext cx="8825659" cy="19812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6496" y="3632887"/>
            <a:ext cx="8825659" cy="2362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5258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5910" y="362487"/>
            <a:ext cx="8825659" cy="198120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English: Blue question mark icon based on the linux biolinum fon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26" y="2142324"/>
            <a:ext cx="1875625" cy="187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7731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420158" y="457965"/>
            <a:ext cx="7930342" cy="41821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Ryan Schouten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Worked with SharePoint for &gt; 9 years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have experience with SharePoint 2003 – 2016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have worked with </a:t>
            </a:r>
            <a:r>
              <a:rPr lang="en-US" dirty="0" err="1"/>
              <a:t>ASP.Net</a:t>
            </a:r>
            <a:r>
              <a:rPr lang="en-US" dirty="0"/>
              <a:t> for 15 years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MCPD, MCT, MCSE: SharePoint, MCSA: Office 365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Contact Information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2"/>
              </a:rPr>
              <a:t>Ryan@sharepointknight.com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@</a:t>
            </a:r>
            <a:r>
              <a:rPr lang="en-US" dirty="0" err="1"/>
              <a:t>shrpntknight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http://www.sharepointknight.com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507" y="572265"/>
            <a:ext cx="1199078" cy="17911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424" y="2790473"/>
            <a:ext cx="2732152" cy="15368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488" y="4983908"/>
            <a:ext cx="857250" cy="41791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424" y="4764238"/>
            <a:ext cx="1143000" cy="857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645" y="4749950"/>
            <a:ext cx="1143000" cy="8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1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2914652"/>
            <a:ext cx="6057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Office365 Implementations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Custom SharePoint Development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Responsive Design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Intranet Design/Implementations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76649"/>
            <a:ext cx="5376683" cy="139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4716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193" y="1152804"/>
            <a:ext cx="9500151" cy="924475"/>
          </a:xfrm>
        </p:spPr>
        <p:txBody>
          <a:bodyPr/>
          <a:lstStyle/>
          <a:p>
            <a:r>
              <a:rPr lang="en-US" dirty="0"/>
              <a:t>What is Search?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2193" y="1994073"/>
            <a:ext cx="6017701" cy="344963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490222" y="3203769"/>
            <a:ext cx="1302026" cy="1252331"/>
          </a:xfrm>
          <a:prstGeom prst="rightArrow">
            <a:avLst/>
          </a:prstGeom>
          <a:solidFill>
            <a:srgbClr val="CB202F"/>
          </a:solidFill>
          <a:ln>
            <a:solidFill>
              <a:srgbClr val="CB2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324" y="3279142"/>
            <a:ext cx="3959759" cy="11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227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566" y="406582"/>
            <a:ext cx="9500151" cy="924475"/>
          </a:xfrm>
        </p:spPr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Key to successful SharePoint adoption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Can users find what they are looking for?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Avoid folders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Tag everything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it that uniquely identifies this item?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 Lego Terms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Color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Thickness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Shape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Number of Dots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Transparency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023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55" y="379448"/>
            <a:ext cx="1825239" cy="182523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55" y="2633814"/>
            <a:ext cx="1825239" cy="182523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4" name="Picture 16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542" y="1166195"/>
            <a:ext cx="3185555" cy="42678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5215" y="65544"/>
            <a:ext cx="1605143" cy="53181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pPr defTabSz="466298"/>
            <a:r>
              <a:rPr lang="en-US" sz="1428" b="1" dirty="0">
                <a:solidFill>
                  <a:schemeClr val="tx1"/>
                </a:solidFill>
              </a:rPr>
              <a:t>Site Collection A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5096236" y="2646400"/>
            <a:ext cx="1364872" cy="1516235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66298"/>
            <a:endParaRPr lang="en-US" sz="2448">
              <a:solidFill>
                <a:srgbClr val="505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9173" y="3172469"/>
            <a:ext cx="1261604" cy="478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6298"/>
            <a:r>
              <a:rPr lang="en-US" sz="2448" dirty="0">
                <a:solidFill>
                  <a:srgbClr val="505050"/>
                </a:solidFill>
              </a:rPr>
              <a:t>Search</a:t>
            </a:r>
          </a:p>
        </p:txBody>
      </p:sp>
      <p:sp>
        <p:nvSpPr>
          <p:cNvPr id="8" name="Right Brace 7"/>
          <p:cNvSpPr/>
          <p:nvPr/>
        </p:nvSpPr>
        <p:spPr>
          <a:xfrm>
            <a:off x="2360539" y="629368"/>
            <a:ext cx="2604526" cy="5529332"/>
          </a:xfrm>
          <a:prstGeom prst="rightBrace">
            <a:avLst>
              <a:gd name="adj1" fmla="val 28233"/>
              <a:gd name="adj2" fmla="val 49710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66298"/>
            <a:endParaRPr lang="en-US" sz="1836">
              <a:solidFill>
                <a:srgbClr val="505050"/>
              </a:solidFill>
            </a:endParaRPr>
          </a:p>
        </p:txBody>
      </p:sp>
      <p:pic>
        <p:nvPicPr>
          <p:cNvPr id="9" name="Picture 169" descr="C:\Users\dkogan\AppData\Local\Microsoft\Windows\Temporary Internet Files\Content.IE5\3U8DG4V5\MC900432614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656" y="2725805"/>
            <a:ext cx="498717" cy="49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620145" y="3271176"/>
            <a:ext cx="1174582" cy="606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66298"/>
            <a:r>
              <a:rPr lang="en-US" sz="1632" dirty="0"/>
              <a:t>Search Crawl</a:t>
            </a:r>
            <a:endParaRPr lang="en-US" sz="2448" dirty="0"/>
          </a:p>
        </p:txBody>
      </p:sp>
      <p:pic>
        <p:nvPicPr>
          <p:cNvPr id="11" name="Picture 169" descr="C:\Users\dkogan\AppData\Local\Microsoft\Windows\Temporary Internet Files\Content.IE5\3U8DG4V5\MC900432614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169" y="3602068"/>
            <a:ext cx="498717" cy="49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48513" y="4100785"/>
            <a:ext cx="1704032" cy="84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66298"/>
            <a:r>
              <a:rPr lang="en-US" sz="1632" dirty="0"/>
              <a:t>Content Search Web Part</a:t>
            </a:r>
            <a:endParaRPr lang="en-US" sz="2448" dirty="0"/>
          </a:p>
        </p:txBody>
      </p:sp>
      <p:sp>
        <p:nvSpPr>
          <p:cNvPr id="13" name="TextBox 12"/>
          <p:cNvSpPr txBox="1"/>
          <p:nvPr/>
        </p:nvSpPr>
        <p:spPr>
          <a:xfrm>
            <a:off x="124870" y="2232636"/>
            <a:ext cx="1851257" cy="31828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pPr defTabSz="466298"/>
            <a:r>
              <a:rPr lang="en-US" sz="1428" b="1" dirty="0">
                <a:solidFill>
                  <a:schemeClr val="tx1"/>
                </a:solidFill>
              </a:rPr>
              <a:t>Site Collection B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643476" y="3394034"/>
            <a:ext cx="1729815" cy="1404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43" y="4935351"/>
            <a:ext cx="1825239" cy="182523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141489" y="4540250"/>
            <a:ext cx="1851257" cy="31828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pPr defTabSz="466298"/>
            <a:r>
              <a:rPr lang="en-US" sz="1428" b="1" dirty="0">
                <a:solidFill>
                  <a:schemeClr val="tx1"/>
                </a:solidFill>
              </a:rPr>
              <a:t>Site Collection 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72108" y="642789"/>
            <a:ext cx="1605143" cy="312073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pPr defTabSz="466298"/>
            <a:r>
              <a:rPr lang="en-US" sz="1428" b="1" dirty="0">
                <a:solidFill>
                  <a:srgbClr val="505050"/>
                </a:solidFill>
              </a:rPr>
              <a:t>Site Collection 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81303" y="4880252"/>
            <a:ext cx="3612079" cy="11301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48" spc="-71" dirty="0"/>
              <a:t>List of articles/documents</a:t>
            </a:r>
          </a:p>
          <a:p>
            <a:r>
              <a:rPr lang="en-US" sz="2448" spc="-71" dirty="0"/>
              <a:t>Recommendations</a:t>
            </a:r>
          </a:p>
          <a:p>
            <a:r>
              <a:rPr lang="en-US" sz="2448" spc="-71" dirty="0"/>
              <a:t>Popular items</a:t>
            </a:r>
          </a:p>
        </p:txBody>
      </p:sp>
    </p:spTree>
    <p:extLst>
      <p:ext uri="{BB962C8B-B14F-4D97-AF65-F5344CB8AC3E}">
        <p14:creationId xmlns:p14="http://schemas.microsoft.com/office/powerpoint/2010/main" val="34198302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10" grpId="0"/>
      <p:bldP spid="12" grpId="0"/>
      <p:bldP spid="13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020" y="512245"/>
            <a:ext cx="9500151" cy="924475"/>
          </a:xfrm>
        </p:spPr>
        <p:txBody>
          <a:bodyPr/>
          <a:lstStyle/>
          <a:p>
            <a:r>
              <a:rPr lang="en-US" dirty="0"/>
              <a:t>Search as an application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It’s fairly obvious but we can search for content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Quick access to a dataset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Could be cached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Could be near real 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Security Trimmed results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Cross Site Content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Easy to work with LARGE sets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9861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753" y="659727"/>
            <a:ext cx="9500151" cy="924475"/>
          </a:xfrm>
        </p:spPr>
        <p:txBody>
          <a:bodyPr/>
          <a:lstStyle/>
          <a:p>
            <a:r>
              <a:rPr lang="en-US" dirty="0"/>
              <a:t>SharePoint 2013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Rewritten to combine SharePoint Enterprise Search and FAST search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New Functionality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Display Templates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Result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Query Rules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Query Builder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Site/Site Collection Search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Result Sources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Continuous Crawl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Automatic Property Creation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Improved speed and scalability</a:t>
            </a:r>
          </a:p>
        </p:txBody>
      </p:sp>
    </p:spTree>
    <p:extLst>
      <p:ext uri="{BB962C8B-B14F-4D97-AF65-F5344CB8AC3E}">
        <p14:creationId xmlns:p14="http://schemas.microsoft.com/office/powerpoint/2010/main" val="9332460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894" y="295989"/>
            <a:ext cx="9500151" cy="924475"/>
          </a:xfrm>
        </p:spPr>
        <p:txBody>
          <a:bodyPr/>
          <a:lstStyle/>
          <a:p>
            <a:r>
              <a:rPr lang="en-US" dirty="0"/>
              <a:t>Display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Determine how the content for search will be rendered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Written in HTML/JavaScript instead of XSL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Best approach is to take an existing template and copy 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Place your display templates in your master page folder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6395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280</TotalTime>
  <Words>342</Words>
  <Application>Microsoft Office PowerPoint</Application>
  <PresentationFormat>Widescreen</PresentationFormat>
  <Paragraphs>94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Wingdings</vt:lpstr>
      <vt:lpstr>Gallery</vt:lpstr>
      <vt:lpstr>SRC 203 - Improving Productivity with SharePoint Search</vt:lpstr>
      <vt:lpstr>PowerPoint Presentation</vt:lpstr>
      <vt:lpstr>PowerPoint Presentation</vt:lpstr>
      <vt:lpstr>What is Search?</vt:lpstr>
      <vt:lpstr>Metadata</vt:lpstr>
      <vt:lpstr>PowerPoint Presentation</vt:lpstr>
      <vt:lpstr>Search as an application tool</vt:lpstr>
      <vt:lpstr>SharePoint 2013 Search</vt:lpstr>
      <vt:lpstr>Display Templates</vt:lpstr>
      <vt:lpstr>PowerPoint Presentation</vt:lpstr>
      <vt:lpstr>Search Options</vt:lpstr>
      <vt:lpstr>PowerPoint Presentation</vt:lpstr>
      <vt:lpstr>Demo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Schouten</dc:creator>
  <cp:lastModifiedBy>Ryan Schouten</cp:lastModifiedBy>
  <cp:revision>8</cp:revision>
  <dcterms:created xsi:type="dcterms:W3CDTF">2016-03-16T18:19:11Z</dcterms:created>
  <dcterms:modified xsi:type="dcterms:W3CDTF">2016-07-30T15:16:54Z</dcterms:modified>
</cp:coreProperties>
</file>