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74" r:id="rId3"/>
    <p:sldId id="258" r:id="rId4"/>
    <p:sldId id="291" r:id="rId5"/>
    <p:sldId id="292" r:id="rId6"/>
    <p:sldId id="275" r:id="rId7"/>
    <p:sldId id="276" r:id="rId8"/>
    <p:sldId id="281" r:id="rId9"/>
    <p:sldId id="282" r:id="rId10"/>
    <p:sldId id="293" r:id="rId11"/>
    <p:sldId id="284" r:id="rId12"/>
    <p:sldId id="285" r:id="rId13"/>
    <p:sldId id="283" r:id="rId14"/>
    <p:sldId id="286" r:id="rId15"/>
    <p:sldId id="287" r:id="rId16"/>
    <p:sldId id="288" r:id="rId17"/>
    <p:sldId id="280" r:id="rId18"/>
    <p:sldId id="289" r:id="rId19"/>
    <p:sldId id="290" r:id="rId20"/>
    <p:sldId id="277" r:id="rId21"/>
    <p:sldId id="278" r:id="rId22"/>
    <p:sldId id="266" r:id="rId23"/>
    <p:sldId id="260" r:id="rId24"/>
    <p:sldId id="25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B884C-D94F-4A8C-A7CE-5E6392C2575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4F508-AA60-4C36-99C6-120C422A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54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98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3309E-6308-4C85-A033-C811C5615FC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05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0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yan.schouten@itg-mail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Ryan.schouten@itg-mail.co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tiff"/><Relationship Id="rId3" Type="http://schemas.openxmlformats.org/officeDocument/2006/relationships/image" Target="../media/image9.tiff"/><Relationship Id="rId7" Type="http://schemas.openxmlformats.org/officeDocument/2006/relationships/image" Target="../media/image13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tiff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Not Sure how To React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European </a:t>
            </a:r>
            <a:r>
              <a:rPr lang="en-US" dirty="0" err="1"/>
              <a:t>SharEPoint</a:t>
            </a:r>
            <a:r>
              <a:rPr lang="en-US" dirty="0"/>
              <a:t>/Office 365/Azure Community Webinar</a:t>
            </a:r>
          </a:p>
          <a:p>
            <a:r>
              <a:rPr lang="en-US" dirty="0"/>
              <a:t>July 18, 2017</a:t>
            </a:r>
          </a:p>
        </p:txBody>
      </p:sp>
      <p:pic>
        <p:nvPicPr>
          <p:cNvPr id="4" name="Content Placeholder 3" descr="File:React.js logo.svg - Wikimedia Common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19" y="435078"/>
            <a:ext cx="1973310" cy="197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87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8123" y="2042652"/>
            <a:ext cx="61574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98000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and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  <a:p>
            <a:pPr lvl="1"/>
            <a:r>
              <a:rPr lang="en-US" dirty="0"/>
              <a:t>Using props to pass data to your components</a:t>
            </a:r>
          </a:p>
          <a:p>
            <a:pPr lvl="1"/>
            <a:r>
              <a:rPr lang="en-US" dirty="0"/>
              <a:t>Props are read-only</a:t>
            </a:r>
          </a:p>
          <a:p>
            <a:r>
              <a:rPr lang="en-US" dirty="0"/>
              <a:t>State</a:t>
            </a:r>
          </a:p>
          <a:p>
            <a:pPr lvl="1"/>
            <a:r>
              <a:rPr lang="en-US" dirty="0"/>
              <a:t>State allows us to receive/work with changeable data</a:t>
            </a:r>
          </a:p>
          <a:p>
            <a:pPr lvl="1"/>
            <a:r>
              <a:rPr lang="en-US" dirty="0"/>
              <a:t>Set initial state in constructor</a:t>
            </a:r>
          </a:p>
          <a:p>
            <a:pPr lvl="1"/>
            <a:r>
              <a:rPr lang="en-US" dirty="0"/>
              <a:t>Do not update directly use </a:t>
            </a:r>
            <a:r>
              <a:rPr lang="en-US" dirty="0" err="1"/>
              <a:t>setState</a:t>
            </a:r>
            <a:endParaRPr lang="en-US" dirty="0"/>
          </a:p>
          <a:p>
            <a:pPr lvl="1"/>
            <a:r>
              <a:rPr lang="en-US" dirty="0"/>
              <a:t>Updates are merged</a:t>
            </a:r>
          </a:p>
        </p:txBody>
      </p:sp>
    </p:spTree>
    <p:extLst>
      <p:ext uri="{BB962C8B-B14F-4D97-AF65-F5344CB8AC3E}">
        <p14:creationId xmlns:p14="http://schemas.microsoft.com/office/powerpoint/2010/main" val="423245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constructor()</a:t>
            </a:r>
          </a:p>
          <a:p>
            <a:pPr lvl="1"/>
            <a:r>
              <a:rPr lang="en-US" dirty="0"/>
              <a:t>Used to set initial state</a:t>
            </a:r>
          </a:p>
          <a:p>
            <a:pPr lvl="1"/>
            <a:r>
              <a:rPr lang="en-US" dirty="0"/>
              <a:t>Best Practice don’t load external data here</a:t>
            </a:r>
          </a:p>
          <a:p>
            <a:r>
              <a:rPr lang="en-US" dirty="0" err="1"/>
              <a:t>componentDidMount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Used to setup component and load external data</a:t>
            </a:r>
          </a:p>
          <a:p>
            <a:r>
              <a:rPr lang="en-US" dirty="0" err="1"/>
              <a:t>compononentWillUnmount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Used for clean 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70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we add to our markup are not the standard HTML events</a:t>
            </a:r>
          </a:p>
          <a:p>
            <a:r>
              <a:rPr lang="en-US" dirty="0"/>
              <a:t>Events are </a:t>
            </a:r>
            <a:r>
              <a:rPr lang="en-US" dirty="0" err="1"/>
              <a:t>camelCased</a:t>
            </a:r>
            <a:r>
              <a:rPr lang="en-US" dirty="0"/>
              <a:t> not lowercased like HTML </a:t>
            </a:r>
            <a:r>
              <a:rPr lang="en-US" dirty="0" err="1"/>
              <a:t>onclick</a:t>
            </a:r>
            <a:r>
              <a:rPr lang="en-US" dirty="0"/>
              <a:t> vs </a:t>
            </a:r>
            <a:r>
              <a:rPr lang="en-US" dirty="0" err="1"/>
              <a:t>onClick</a:t>
            </a:r>
            <a:endParaRPr lang="en-US" dirty="0"/>
          </a:p>
          <a:p>
            <a:r>
              <a:rPr lang="en-US" dirty="0"/>
              <a:t>You pass in the function to the event handler not a string</a:t>
            </a:r>
          </a:p>
        </p:txBody>
      </p:sp>
    </p:spTree>
    <p:extLst>
      <p:ext uri="{BB962C8B-B14F-4D97-AF65-F5344CB8AC3E}">
        <p14:creationId xmlns:p14="http://schemas.microsoft.com/office/powerpoint/2010/main" val="3790137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methods</a:t>
            </a:r>
          </a:p>
          <a:p>
            <a:pPr lvl="1"/>
            <a:r>
              <a:rPr lang="en-US" dirty="0"/>
              <a:t>Store element as variable</a:t>
            </a:r>
          </a:p>
          <a:p>
            <a:pPr lvl="2"/>
            <a:r>
              <a:rPr lang="en-US" dirty="0"/>
              <a:t>Null elements will not be loaded</a:t>
            </a:r>
          </a:p>
          <a:p>
            <a:pPr lvl="1"/>
            <a:r>
              <a:rPr lang="en-US" dirty="0"/>
              <a:t>Inline if</a:t>
            </a:r>
          </a:p>
          <a:p>
            <a:pPr lvl="2"/>
            <a:r>
              <a:rPr lang="en-US" dirty="0"/>
              <a:t>Must use following syntax</a:t>
            </a:r>
          </a:p>
          <a:p>
            <a:pPr lvl="3"/>
            <a:r>
              <a:rPr lang="en-US" dirty="0"/>
              <a:t>Condition &amp;&amp; &lt;element&gt;</a:t>
            </a:r>
          </a:p>
          <a:p>
            <a:pPr lvl="1"/>
            <a:r>
              <a:rPr lang="en-US" dirty="0"/>
              <a:t>Tertiary operator</a:t>
            </a:r>
          </a:p>
          <a:p>
            <a:pPr lvl="2"/>
            <a:r>
              <a:rPr lang="en-US" dirty="0"/>
              <a:t>(condition)?&lt;element1 /&gt;:&lt;element2 /&gt;</a:t>
            </a:r>
          </a:p>
        </p:txBody>
      </p:sp>
    </p:spTree>
    <p:extLst>
      <p:ext uri="{BB962C8B-B14F-4D97-AF65-F5344CB8AC3E}">
        <p14:creationId xmlns:p14="http://schemas.microsoft.com/office/powerpoint/2010/main" val="3685186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of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JavaScript map command</a:t>
            </a:r>
          </a:p>
          <a:p>
            <a:pPr lvl="1"/>
            <a:r>
              <a:rPr lang="en-US" dirty="0" err="1"/>
              <a:t>Object.map</a:t>
            </a:r>
            <a:r>
              <a:rPr lang="en-US" dirty="0"/>
              <a:t>((item) =&gt; { return &lt;element /&gt; })</a:t>
            </a:r>
          </a:p>
          <a:p>
            <a:r>
              <a:rPr lang="en-US" dirty="0"/>
              <a:t>Make sure you add a key attribute to help React with rendering and handling changes</a:t>
            </a:r>
          </a:p>
          <a:p>
            <a:pPr lvl="1"/>
            <a:r>
              <a:rPr lang="en-US" dirty="0" err="1"/>
              <a:t>Object.map</a:t>
            </a:r>
            <a:r>
              <a:rPr lang="en-US" dirty="0"/>
              <a:t>((item) =&gt; { return &lt;element key={item.ID} /&gt; })</a:t>
            </a:r>
          </a:p>
          <a:p>
            <a:r>
              <a:rPr lang="en-US" dirty="0"/>
              <a:t>Keys must be unique among siblings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62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onChange</a:t>
            </a:r>
            <a:r>
              <a:rPr lang="en-US" dirty="0"/>
              <a:t> event to get the changed values</a:t>
            </a:r>
          </a:p>
          <a:p>
            <a:r>
              <a:rPr lang="en-US" dirty="0"/>
              <a:t>Output content using {}</a:t>
            </a:r>
          </a:p>
        </p:txBody>
      </p:sp>
    </p:spTree>
    <p:extLst>
      <p:ext uri="{BB962C8B-B14F-4D97-AF65-F5344CB8AC3E}">
        <p14:creationId xmlns:p14="http://schemas.microsoft.com/office/powerpoint/2010/main" val="1480904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and SharePoint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external resources in your HTML file</a:t>
            </a:r>
          </a:p>
          <a:p>
            <a:r>
              <a:rPr lang="en-US" dirty="0"/>
              <a:t>Load HTML file in content editor</a:t>
            </a:r>
          </a:p>
          <a:p>
            <a:r>
              <a:rPr lang="en-US" dirty="0"/>
              <a:t>Use the SP-PNP-JS library for working with SharePoint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41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in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things into reusable components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533020"/>
            <a:ext cx="9285432" cy="4130241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00996" y="3071004"/>
            <a:ext cx="9080740" cy="34965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00996" y="4566249"/>
            <a:ext cx="2265872" cy="18460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10642" y="3117011"/>
            <a:ext cx="6579079" cy="33528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04513" y="3168770"/>
            <a:ext cx="2254370" cy="135147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88543" y="3214777"/>
            <a:ext cx="2030084" cy="1955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91417" y="3424687"/>
            <a:ext cx="2030084" cy="1955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85666" y="3654727"/>
            <a:ext cx="2030084" cy="1955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91417" y="3873265"/>
            <a:ext cx="2030084" cy="1955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02919" y="4097554"/>
            <a:ext cx="2030084" cy="1955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97168" y="4304586"/>
            <a:ext cx="2030084" cy="1955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8123" y="2042652"/>
            <a:ext cx="61574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0772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07" y="174419"/>
            <a:ext cx="2617839" cy="261783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3723968" y="508820"/>
            <a:ext cx="717509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Ryan Schouten</a:t>
            </a:r>
          </a:p>
          <a:p>
            <a:endParaRPr lang="en-US" dirty="0"/>
          </a:p>
          <a:p>
            <a:r>
              <a:rPr lang="en-US" dirty="0"/>
              <a:t>Utah SharePoint User Group President</a:t>
            </a:r>
          </a:p>
          <a:p>
            <a:endParaRPr lang="en-US" dirty="0"/>
          </a:p>
          <a:p>
            <a:r>
              <a:rPr lang="en-US" dirty="0"/>
              <a:t>Worked with SharePoint for over10 years</a:t>
            </a:r>
          </a:p>
          <a:p>
            <a:r>
              <a:rPr lang="en-US" dirty="0"/>
              <a:t>I have experience with SharePoint 2003 – 2016</a:t>
            </a:r>
          </a:p>
          <a:p>
            <a:r>
              <a:rPr lang="en-US" dirty="0"/>
              <a:t>I have worked with </a:t>
            </a:r>
            <a:r>
              <a:rPr lang="en-US" dirty="0" err="1"/>
              <a:t>ASP.Net</a:t>
            </a:r>
            <a:r>
              <a:rPr lang="en-US" dirty="0"/>
              <a:t> for 15 years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8207" y="3325761"/>
            <a:ext cx="33257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Information</a:t>
            </a:r>
          </a:p>
          <a:p>
            <a:r>
              <a:rPr lang="en-US" dirty="0">
                <a:hlinkClick r:id="rId3"/>
              </a:rPr>
              <a:t>Ryan@sharepointknight.com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shrpntknight</a:t>
            </a:r>
            <a:endParaRPr lang="en-US" dirty="0"/>
          </a:p>
          <a:p>
            <a:r>
              <a:rPr lang="en-US" dirty="0"/>
              <a:t>http://www.sharepointknight.com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924" y="3630669"/>
            <a:ext cx="1143000" cy="557213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31" y="3337775"/>
            <a:ext cx="1524000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729" y="3328250"/>
            <a:ext cx="15240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45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UI Fabric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599237" y="982662"/>
            <a:ext cx="5486400" cy="5410200"/>
            <a:chOff x="6599237" y="1212851"/>
            <a:chExt cx="5486400" cy="5410200"/>
          </a:xfrm>
        </p:grpSpPr>
        <p:grpSp>
          <p:nvGrpSpPr>
            <p:cNvPr id="5" name="Group 4"/>
            <p:cNvGrpSpPr/>
            <p:nvPr/>
          </p:nvGrpSpPr>
          <p:grpSpPr>
            <a:xfrm>
              <a:off x="6599237" y="1212851"/>
              <a:ext cx="2677507" cy="3981497"/>
              <a:chOff x="274637" y="2125662"/>
              <a:chExt cx="3657600" cy="5438913"/>
            </a:xfrm>
          </p:grpSpPr>
          <p:sp>
            <p:nvSpPr>
              <p:cNvPr id="12" name="Rectangle 11"/>
              <p:cNvSpPr>
                <a:spLocks noChangeAspect="1"/>
              </p:cNvSpPr>
              <p:nvPr/>
            </p:nvSpPr>
            <p:spPr bwMode="auto">
              <a:xfrm>
                <a:off x="274637" y="2125662"/>
                <a:ext cx="3657600" cy="3655277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556" tIns="146304" rIns="186556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Segoe UI" pitchFamily="34" charset="0"/>
                    <a:cs typeface="Segoe UI" pitchFamily="34" charset="0"/>
                  </a:rPr>
                  <a:t>Fonts, icons</a:t>
                </a: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2"/>
              <a:srcRect r="42951"/>
              <a:stretch/>
            </p:blipFill>
            <p:spPr>
              <a:xfrm>
                <a:off x="503237" y="2910669"/>
                <a:ext cx="1856548" cy="3914913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2"/>
              <a:srcRect l="54707"/>
              <a:stretch/>
            </p:blipFill>
            <p:spPr>
              <a:xfrm>
                <a:off x="2242537" y="3649662"/>
                <a:ext cx="1473958" cy="3914913"/>
              </a:xfrm>
              <a:prstGeom prst="rect">
                <a:avLst/>
              </a:prstGeom>
            </p:spPr>
          </p:pic>
        </p:grpSp>
        <p:grpSp>
          <p:nvGrpSpPr>
            <p:cNvPr id="6" name="Group 5"/>
            <p:cNvGrpSpPr/>
            <p:nvPr/>
          </p:nvGrpSpPr>
          <p:grpSpPr>
            <a:xfrm>
              <a:off x="9416757" y="1212851"/>
              <a:ext cx="2668880" cy="2675805"/>
              <a:chOff x="3932237" y="2125278"/>
              <a:chExt cx="3657600" cy="3657600"/>
            </a:xfrm>
          </p:grpSpPr>
          <p:sp>
            <p:nvSpPr>
              <p:cNvPr id="10" name="Rectangle 9"/>
              <p:cNvSpPr>
                <a:spLocks/>
              </p:cNvSpPr>
              <p:nvPr/>
            </p:nvSpPr>
            <p:spPr bwMode="auto">
              <a:xfrm>
                <a:off x="3932237" y="2125278"/>
                <a:ext cx="3657600" cy="3657600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556" tIns="146304" rIns="186556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ea typeface="Segoe UI" pitchFamily="34" charset="0"/>
                    <a:cs typeface="Segoe UI" pitchFamily="34" charset="0"/>
                  </a:rPr>
                  <a:t>Colors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1946" y="2910669"/>
                <a:ext cx="2618182" cy="2327988"/>
              </a:xfrm>
              <a:prstGeom prst="rect">
                <a:avLst/>
              </a:prstGeom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8096572" y="4026737"/>
              <a:ext cx="2597214" cy="2596314"/>
              <a:chOff x="7583795" y="2125278"/>
              <a:chExt cx="3658868" cy="3657600"/>
            </a:xfrm>
          </p:grpSpPr>
          <p:sp>
            <p:nvSpPr>
              <p:cNvPr id="8" name="Rectangle 7"/>
              <p:cNvSpPr>
                <a:spLocks noChangeAspect="1"/>
              </p:cNvSpPr>
              <p:nvPr/>
            </p:nvSpPr>
            <p:spPr bwMode="auto">
              <a:xfrm>
                <a:off x="7583795" y="2125278"/>
                <a:ext cx="3658868" cy="3657600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556" tIns="146304" rIns="186556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ea typeface="Segoe UI" pitchFamily="34" charset="0"/>
                    <a:cs typeface="Segoe UI" pitchFamily="34" charset="0"/>
                  </a:rPr>
                  <a:t>Components</a:t>
                </a:r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3905" y="3270294"/>
                <a:ext cx="2964689" cy="1597831"/>
              </a:xfrm>
              <a:prstGeom prst="rect">
                <a:avLst/>
              </a:prstGeom>
            </p:spPr>
          </p:pic>
        </p:grpSp>
      </p:grpSp>
      <p:sp>
        <p:nvSpPr>
          <p:cNvPr id="26" name="Text Placeholder 1"/>
          <p:cNvSpPr txBox="1">
            <a:spLocks/>
          </p:cNvSpPr>
          <p:nvPr/>
        </p:nvSpPr>
        <p:spPr>
          <a:xfrm>
            <a:off x="420796" y="2408781"/>
            <a:ext cx="5482380" cy="3586088"/>
          </a:xfrm>
          <a:prstGeom prst="rect">
            <a:avLst/>
          </a:prstGeom>
        </p:spPr>
        <p:txBody>
          <a:bodyPr vert="horz" wrap="square" lIns="182776" tIns="93207" rIns="149133" bIns="93207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16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Front end experiences for SharePoint</a:t>
            </a:r>
          </a:p>
          <a:p>
            <a:pPr marL="0" marR="0" lvl="0" indent="0" algn="l" defTabSz="9316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316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Powers OOB experiences</a:t>
            </a:r>
          </a:p>
          <a:p>
            <a:pPr marL="0" marR="0" lvl="0" indent="0" algn="l" defTabSz="9316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316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Available out of the box</a:t>
            </a:r>
          </a:p>
          <a:p>
            <a:pPr marL="0" marR="0" lvl="0" indent="0" algn="l" defTabSz="9316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316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Design web part seamlessly</a:t>
            </a:r>
          </a:p>
          <a:p>
            <a:pPr marL="0" marR="0" lvl="0" indent="0" algn="l" defTabSz="9316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316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Office UI Fabric React for rich set of reusable controls</a:t>
            </a:r>
          </a:p>
        </p:txBody>
      </p:sp>
    </p:spTree>
    <p:extLst>
      <p:ext uri="{BB962C8B-B14F-4D97-AF65-F5344CB8AC3E}">
        <p14:creationId xmlns:p14="http://schemas.microsoft.com/office/powerpoint/2010/main" val="71748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 and its sub-projects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0977" y="1612273"/>
            <a:ext cx="10300114" cy="4878731"/>
            <a:chOff x="1821170" y="1818750"/>
            <a:chExt cx="10300114" cy="4878731"/>
          </a:xfrm>
        </p:grpSpPr>
        <p:sp>
          <p:nvSpPr>
            <p:cNvPr id="5" name="TextBox 4"/>
            <p:cNvSpPr txBox="1"/>
            <p:nvPr/>
          </p:nvSpPr>
          <p:spPr>
            <a:xfrm>
              <a:off x="2043489" y="5216056"/>
              <a:ext cx="369397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9412"/>
            <a:stretch/>
          </p:blipFill>
          <p:spPr>
            <a:xfrm>
              <a:off x="1821170" y="1818750"/>
              <a:ext cx="8587409" cy="487873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996099" y="5088834"/>
              <a:ext cx="1892762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Fabric Core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96098" y="5607948"/>
              <a:ext cx="2210145" cy="960263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Core elements of the design language including icons, colors, type, and the grid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40847" y="5088834"/>
              <a:ext cx="1795130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Fabric React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0847" y="5529988"/>
              <a:ext cx="1795130" cy="960263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Robust, up-to-date components built with the React framework.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81864" y="5088834"/>
              <a:ext cx="1795130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Fabric JS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81864" y="5529988"/>
              <a:ext cx="1795130" cy="960263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Simple, visuals-focused components that you can extend, rework, and build on.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22881" y="5088834"/>
              <a:ext cx="1795130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ngFabric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22881" y="5529988"/>
              <a:ext cx="1795130" cy="960263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Community-driven project to build components for Angular-based apps.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31420" y="2985743"/>
              <a:ext cx="1707439" cy="3711738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0326154" y="5103186"/>
              <a:ext cx="1795130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Fabric iOS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326154" y="5544340"/>
              <a:ext cx="1795130" cy="960263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Native Swift colors, type ramp, and components for building iOS apps.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5235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8123" y="2042652"/>
            <a:ext cx="61574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23445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Thank you for attending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dirty="0"/>
              <a:t>Contact Information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Ryan@sharepointknight.com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shrpntknight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http://www.sharepointknight.com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244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Question Button by ricardomai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391" y="1616815"/>
            <a:ext cx="4063779" cy="4063779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24860" y="508819"/>
            <a:ext cx="37608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63314067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2914652"/>
            <a:ext cx="6057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Office365 Implementations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Custom SharePoint Development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Responsive Design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Intranet Design/Implementations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76649"/>
            <a:ext cx="5376683" cy="139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0657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B53E-F45F-4F39-9A85-19E55DB5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this is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4BDF5-DC96-4C65-BD1F-734E6B498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 that is familiar with SharePoint</a:t>
            </a:r>
          </a:p>
          <a:p>
            <a:r>
              <a:rPr lang="en-US" dirty="0"/>
              <a:t>Familiar with JavaScript</a:t>
            </a:r>
          </a:p>
          <a:p>
            <a:r>
              <a:rPr lang="en-US" dirty="0"/>
              <a:t>Interested in React JS</a:t>
            </a:r>
          </a:p>
        </p:txBody>
      </p:sp>
    </p:spTree>
    <p:extLst>
      <p:ext uri="{BB962C8B-B14F-4D97-AF65-F5344CB8AC3E}">
        <p14:creationId xmlns:p14="http://schemas.microsoft.com/office/powerpoint/2010/main" val="224995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6451697" y="2012837"/>
            <a:ext cx="3694217" cy="3773472"/>
            <a:chOff x="471790" y="2591449"/>
            <a:chExt cx="3768294" cy="3849138"/>
          </a:xfrm>
        </p:grpSpPr>
        <p:sp>
          <p:nvSpPr>
            <p:cNvPr id="4" name="Rectangle 3"/>
            <p:cNvSpPr/>
            <p:nvPr/>
          </p:nvSpPr>
          <p:spPr bwMode="auto">
            <a:xfrm>
              <a:off x="471790" y="2593239"/>
              <a:ext cx="3762803" cy="2590800"/>
            </a:xfrm>
            <a:prstGeom prst="rect">
              <a:avLst/>
            </a:prstGeom>
            <a:ln w="3810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179285" tIns="89642" rIns="179285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52790" y="3277417"/>
              <a:ext cx="3387294" cy="1923604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896386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568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Visual Studio Code</a:t>
              </a:r>
              <a:br>
                <a:rPr lang="en-US" sz="1568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br>
                <a:rPr lang="en-US" sz="1568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r>
                <a:rPr lang="en-US" sz="1568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Atom</a:t>
              </a:r>
              <a:br>
                <a:rPr lang="en-US" sz="1568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br>
                <a:rPr lang="en-US" sz="1568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r>
                <a:rPr lang="en-US" sz="1568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Sublime</a:t>
              </a:r>
              <a:br>
                <a:rPr lang="en-US" sz="1568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endParaRPr lang="en-US" sz="1568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  <a:p>
              <a:pPr defTabSz="896386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568" b="1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and more </a:t>
              </a:r>
              <a:r>
                <a:rPr lang="is-IS" sz="1568" b="1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… your choice!</a:t>
              </a:r>
              <a:endParaRPr lang="en-US" sz="1568" b="1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471791" y="2591449"/>
              <a:ext cx="3762802" cy="575828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448212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</a:rPr>
                <a:t>  Code Editors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6090" y="2701589"/>
              <a:ext cx="365760" cy="32004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5578" y="6110984"/>
              <a:ext cx="1563067" cy="329603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578" y="5438276"/>
              <a:ext cx="1887594" cy="44413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8725" y="5585402"/>
              <a:ext cx="753481" cy="753481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1779623" y="2005843"/>
            <a:ext cx="3901556" cy="3563092"/>
            <a:chOff x="288993" y="2042384"/>
            <a:chExt cx="3979791" cy="363454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437497" y="2042384"/>
              <a:ext cx="3831287" cy="2590800"/>
            </a:xfrm>
            <a:prstGeom prst="rect">
              <a:avLst/>
            </a:prstGeom>
            <a:ln w="3810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179285" tIns="89642" rIns="179285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1811" y="2735486"/>
              <a:ext cx="2867373" cy="1846174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896386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568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Gulp-based Build Process</a:t>
              </a:r>
              <a:br>
                <a:rPr lang="en-US" sz="1568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r>
                <a:rPr lang="en-US" sz="1568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NodeJS/NPM</a:t>
              </a:r>
              <a:br>
                <a:rPr lang="en-US" sz="1568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r>
                <a:rPr lang="en-US" sz="1568" kern="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SystemJS</a:t>
              </a:r>
              <a:br>
                <a:rPr lang="en-US" sz="1568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r>
                <a:rPr lang="en-US" sz="1568" kern="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Webpack</a:t>
              </a:r>
              <a:br>
                <a:rPr lang="en-US" sz="1568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r>
                <a:rPr lang="en-US" sz="1568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TypeScript</a:t>
              </a:r>
              <a:br>
                <a:rPr lang="en-US" sz="1568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br>
                <a:rPr lang="en-US" sz="1568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endParaRPr lang="en-US" sz="1568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10812" y="2049518"/>
              <a:ext cx="3857972" cy="575828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448212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</a:rPr>
                <a:t>  Build Process &amp; Tooling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5111" y="2130149"/>
              <a:ext cx="356616" cy="41456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35490" y="4734611"/>
              <a:ext cx="419306" cy="942313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8993" y="4980797"/>
              <a:ext cx="1547650" cy="570187"/>
            </a:xfrm>
            <a:prstGeom prst="rect">
              <a:avLst/>
            </a:prstGeom>
          </p:spPr>
        </p:pic>
        <p:pic>
          <p:nvPicPr>
            <p:cNvPr id="33" name="Picture 4" descr="https://upload.wikimedia.org/wikipedia/commons/thumb/d/db/Npm-logo.svg/320px-Npm-logo.svg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643" y="4980797"/>
              <a:ext cx="1161136" cy="449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362126" y="1506649"/>
            <a:ext cx="0" cy="4482124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7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8244E-7 -0.07784 L -6.38244E-7 4.70268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</a:t>
            </a:r>
            <a:r>
              <a:rPr lang="en-US" dirty="0"/>
              <a:t> key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789039" y="3075039"/>
            <a:ext cx="3318387" cy="1460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Build Components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4318819" y="3075039"/>
            <a:ext cx="3318387" cy="1460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Re-Render, Don’t Mutate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848599" y="3075039"/>
            <a:ext cx="3318387" cy="1460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Fast Virtual</a:t>
            </a:r>
          </a:p>
          <a:p>
            <a:pPr algn="ctr"/>
            <a:r>
              <a:rPr lang="en-US" sz="3600" dirty="0"/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7457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Small, reusable widgets of your application </a:t>
            </a:r>
          </a:p>
          <a:p>
            <a:r>
              <a:rPr lang="en-US" dirty="0"/>
              <a:t>UI layout and the UI logic are tightly coupled </a:t>
            </a:r>
          </a:p>
          <a:p>
            <a:r>
              <a:rPr lang="en-US" dirty="0"/>
              <a:t>Can be individual or have a parent/child relationship </a:t>
            </a:r>
          </a:p>
          <a:p>
            <a:r>
              <a:rPr lang="en-US" dirty="0"/>
              <a:t>Use state for storing data within the component </a:t>
            </a:r>
          </a:p>
          <a:p>
            <a:r>
              <a:rPr lang="en-US" dirty="0"/>
              <a:t>Use props to pass data and events to a child component</a:t>
            </a:r>
          </a:p>
        </p:txBody>
      </p:sp>
    </p:spTree>
    <p:extLst>
      <p:ext uri="{BB962C8B-B14F-4D97-AF65-F5344CB8AC3E}">
        <p14:creationId xmlns:p14="http://schemas.microsoft.com/office/powerpoint/2010/main" val="1808754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reference the React libraries</a:t>
            </a:r>
          </a:p>
          <a:p>
            <a:pPr lvl="1"/>
            <a:r>
              <a:rPr lang="en-US" dirty="0"/>
              <a:t>React</a:t>
            </a:r>
          </a:p>
          <a:p>
            <a:pPr lvl="1"/>
            <a:r>
              <a:rPr lang="en-US" dirty="0"/>
              <a:t>React-</a:t>
            </a:r>
            <a:r>
              <a:rPr lang="en-US" dirty="0" err="1"/>
              <a:t>dom</a:t>
            </a:r>
            <a:endParaRPr lang="en-US" dirty="0"/>
          </a:p>
          <a:p>
            <a:r>
              <a:rPr lang="en-US" dirty="0"/>
              <a:t>Your markup is returned from the render method</a:t>
            </a:r>
          </a:p>
        </p:txBody>
      </p:sp>
    </p:spTree>
    <p:extLst>
      <p:ext uri="{BB962C8B-B14F-4D97-AF65-F5344CB8AC3E}">
        <p14:creationId xmlns:p14="http://schemas.microsoft.com/office/powerpoint/2010/main" val="75344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Markup in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as part of your </a:t>
            </a:r>
            <a:r>
              <a:rPr lang="en-US" dirty="0" err="1"/>
              <a:t>jsx</a:t>
            </a:r>
            <a:r>
              <a:rPr lang="en-US" dirty="0"/>
              <a:t> or </a:t>
            </a:r>
            <a:r>
              <a:rPr lang="en-US" dirty="0" err="1"/>
              <a:t>tsx</a:t>
            </a:r>
            <a:endParaRPr lang="en-US" dirty="0"/>
          </a:p>
          <a:p>
            <a:r>
              <a:rPr lang="en-US" dirty="0"/>
              <a:t>Per XHTML standard, React assumes lowercase tags are default html</a:t>
            </a:r>
          </a:p>
          <a:p>
            <a:r>
              <a:rPr lang="en-US" dirty="0"/>
              <a:t>Your components are added as mixed case tags</a:t>
            </a:r>
          </a:p>
        </p:txBody>
      </p:sp>
    </p:spTree>
    <p:extLst>
      <p:ext uri="{BB962C8B-B14F-4D97-AF65-F5344CB8AC3E}">
        <p14:creationId xmlns:p14="http://schemas.microsoft.com/office/powerpoint/2010/main" val="32893033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780</TotalTime>
  <Words>603</Words>
  <Application>Microsoft Office PowerPoint</Application>
  <PresentationFormat>Widescreen</PresentationFormat>
  <Paragraphs>135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Gill Sans MT</vt:lpstr>
      <vt:lpstr>Segoe UI</vt:lpstr>
      <vt:lpstr>Segoe UI Semilight</vt:lpstr>
      <vt:lpstr>Gallery</vt:lpstr>
      <vt:lpstr>Not Sure how To React</vt:lpstr>
      <vt:lpstr>PowerPoint Presentation</vt:lpstr>
      <vt:lpstr>PowerPoint Presentation</vt:lpstr>
      <vt:lpstr>Who this is for</vt:lpstr>
      <vt:lpstr>tooling</vt:lpstr>
      <vt:lpstr>REACt key Components</vt:lpstr>
      <vt:lpstr>REACT Components</vt:lpstr>
      <vt:lpstr>React Basics</vt:lpstr>
      <vt:lpstr>Markup in React</vt:lpstr>
      <vt:lpstr>PowerPoint Presentation</vt:lpstr>
      <vt:lpstr>Props and State</vt:lpstr>
      <vt:lpstr>Lifecycle</vt:lpstr>
      <vt:lpstr>DOM Events</vt:lpstr>
      <vt:lpstr>Conditional Rendering</vt:lpstr>
      <vt:lpstr>Lists of Items</vt:lpstr>
      <vt:lpstr>Forms and Output</vt:lpstr>
      <vt:lpstr>React and SharePoint</vt:lpstr>
      <vt:lpstr>Thinking in React</vt:lpstr>
      <vt:lpstr>PowerPoint Presentation</vt:lpstr>
      <vt:lpstr>Office UI Fabric</vt:lpstr>
      <vt:lpstr>Fabric and its sub-projects</vt:lpstr>
      <vt:lpstr>PowerPoint Presentation</vt:lpstr>
      <vt:lpstr>Thanks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Schouten</dc:creator>
  <cp:lastModifiedBy>Ryan Schouten</cp:lastModifiedBy>
  <cp:revision>36</cp:revision>
  <dcterms:created xsi:type="dcterms:W3CDTF">2016-10-18T02:48:03Z</dcterms:created>
  <dcterms:modified xsi:type="dcterms:W3CDTF">2017-07-18T14:03:00Z</dcterms:modified>
</cp:coreProperties>
</file>