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2" r:id="rId1"/>
  </p:sldMasterIdLst>
  <p:notesMasterIdLst>
    <p:notesMasterId r:id="rId69"/>
  </p:notesMasterIdLst>
  <p:handoutMasterIdLst>
    <p:handoutMasterId r:id="rId70"/>
  </p:handoutMasterIdLst>
  <p:sldIdLst>
    <p:sldId id="257" r:id="rId2"/>
    <p:sldId id="306" r:id="rId3"/>
    <p:sldId id="304" r:id="rId4"/>
    <p:sldId id="375" r:id="rId5"/>
    <p:sldId id="376" r:id="rId6"/>
    <p:sldId id="377" r:id="rId7"/>
    <p:sldId id="378" r:id="rId8"/>
    <p:sldId id="379" r:id="rId9"/>
    <p:sldId id="388" r:id="rId10"/>
    <p:sldId id="327" r:id="rId11"/>
    <p:sldId id="380" r:id="rId12"/>
    <p:sldId id="381" r:id="rId13"/>
    <p:sldId id="384" r:id="rId14"/>
    <p:sldId id="385" r:id="rId15"/>
    <p:sldId id="386" r:id="rId16"/>
    <p:sldId id="387" r:id="rId17"/>
    <p:sldId id="382" r:id="rId18"/>
    <p:sldId id="383" r:id="rId19"/>
    <p:sldId id="389" r:id="rId20"/>
    <p:sldId id="390" r:id="rId21"/>
    <p:sldId id="391" r:id="rId22"/>
    <p:sldId id="393" r:id="rId23"/>
    <p:sldId id="394" r:id="rId24"/>
    <p:sldId id="395" r:id="rId25"/>
    <p:sldId id="396" r:id="rId26"/>
    <p:sldId id="397" r:id="rId27"/>
    <p:sldId id="398" r:id="rId28"/>
    <p:sldId id="401" r:id="rId29"/>
    <p:sldId id="399" r:id="rId30"/>
    <p:sldId id="440" r:id="rId31"/>
    <p:sldId id="400" r:id="rId32"/>
    <p:sldId id="402" r:id="rId33"/>
    <p:sldId id="403" r:id="rId34"/>
    <p:sldId id="404" r:id="rId35"/>
    <p:sldId id="405" r:id="rId36"/>
    <p:sldId id="407" r:id="rId37"/>
    <p:sldId id="408" r:id="rId38"/>
    <p:sldId id="409" r:id="rId39"/>
    <p:sldId id="410" r:id="rId40"/>
    <p:sldId id="411" r:id="rId41"/>
    <p:sldId id="412" r:id="rId42"/>
    <p:sldId id="413" r:id="rId43"/>
    <p:sldId id="414" r:id="rId44"/>
    <p:sldId id="415" r:id="rId45"/>
    <p:sldId id="416" r:id="rId46"/>
    <p:sldId id="417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8" r:id="rId57"/>
    <p:sldId id="429" r:id="rId58"/>
    <p:sldId id="430" r:id="rId59"/>
    <p:sldId id="431" r:id="rId60"/>
    <p:sldId id="435" r:id="rId61"/>
    <p:sldId id="432" r:id="rId62"/>
    <p:sldId id="436" r:id="rId63"/>
    <p:sldId id="433" r:id="rId64"/>
    <p:sldId id="437" r:id="rId65"/>
    <p:sldId id="434" r:id="rId66"/>
    <p:sldId id="438" r:id="rId67"/>
    <p:sldId id="439" r:id="rId68"/>
  </p:sldIdLst>
  <p:sldSz cx="13817600" cy="7772400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112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D9B"/>
    <a:srgbClr val="55907E"/>
    <a:srgbClr val="EEF0C1"/>
    <a:srgbClr val="D78826"/>
    <a:srgbClr val="D6AA27"/>
    <a:srgbClr val="B89945"/>
    <a:srgbClr val="0322E3"/>
    <a:srgbClr val="005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90929"/>
  </p:normalViewPr>
  <p:slideViewPr>
    <p:cSldViewPr>
      <p:cViewPr varScale="1">
        <p:scale>
          <a:sx n="98" d="100"/>
          <a:sy n="98" d="100"/>
        </p:scale>
        <p:origin x="180" y="72"/>
      </p:cViewPr>
      <p:guideLst>
        <p:guide orient="horz" pos="912"/>
        <p:guide pos="1121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338"/>
    </p:cViewPr>
  </p:sorterViewPr>
  <p:notesViewPr>
    <p:cSldViewPr>
      <p:cViewPr varScale="1">
        <p:scale>
          <a:sx n="40" d="100"/>
          <a:sy n="40" d="100"/>
        </p:scale>
        <p:origin x="-1392" y="-78"/>
      </p:cViewPr>
      <p:guideLst>
        <p:guide orient="horz" pos="2923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1.xml"/><Relationship Id="rId5" Type="http://schemas.openxmlformats.org/officeDocument/2006/relationships/slide" Target="slides/slide67.xml"/><Relationship Id="rId4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7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11" tIns="0" rIns="19011" bIns="0" numCol="1" anchor="t" anchorCtr="0" compatLnSpc="1">
            <a:prstTxWarp prst="textNoShape">
              <a:avLst/>
            </a:prstTxWarp>
          </a:bodyPr>
          <a:lstStyle>
            <a:lvl1pPr defTabSz="950913">
              <a:defRPr sz="1000" i="1">
                <a:solidFill>
                  <a:srgbClr val="D4AE29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11" tIns="0" rIns="19011" bIns="0" numCol="1" anchor="t" anchorCtr="0" compatLnSpc="1">
            <a:prstTxWarp prst="textNoShape">
              <a:avLst/>
            </a:prstTxWarp>
          </a:bodyPr>
          <a:lstStyle>
            <a:lvl1pPr algn="r" defTabSz="950913">
              <a:defRPr sz="1000" i="1">
                <a:solidFill>
                  <a:srgbClr val="D4AE29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816975"/>
            <a:ext cx="3027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11" tIns="0" rIns="19011" bIns="0" numCol="1" anchor="b" anchorCtr="0" compatLnSpc="1">
            <a:prstTxWarp prst="textNoShape">
              <a:avLst/>
            </a:prstTxWarp>
          </a:bodyPr>
          <a:lstStyle>
            <a:lvl1pPr defTabSz="950913">
              <a:defRPr sz="1000" i="1">
                <a:solidFill>
                  <a:srgbClr val="D4AE29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11" tIns="0" rIns="19011" bIns="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000" i="1">
                <a:solidFill>
                  <a:srgbClr val="D4AE29"/>
                </a:solidFill>
              </a:defRPr>
            </a:lvl1pPr>
          </a:lstStyle>
          <a:p>
            <a:fld id="{C207C82A-E4C7-4525-A5B4-74F8F181FE0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47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7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11" tIns="0" rIns="19011" bIns="0" numCol="1" anchor="t" anchorCtr="0" compatLnSpc="1">
            <a:prstTxWarp prst="textNoShape">
              <a:avLst/>
            </a:prstTxWarp>
          </a:bodyPr>
          <a:lstStyle>
            <a:lvl1pPr defTabSz="950913">
              <a:defRPr sz="1000" i="1"/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73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11" tIns="0" rIns="19011" bIns="0" numCol="1" anchor="t" anchorCtr="0" compatLnSpc="1">
            <a:prstTxWarp prst="textNoShape">
              <a:avLst/>
            </a:prstTxWarp>
          </a:bodyPr>
          <a:lstStyle>
            <a:lvl1pPr algn="r" defTabSz="950913">
              <a:defRPr sz="1000" i="1"/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736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11" tIns="0" rIns="19011" bIns="0" numCol="1" anchor="b" anchorCtr="0" compatLnSpc="1">
            <a:prstTxWarp prst="textNoShape">
              <a:avLst/>
            </a:prstTxWarp>
          </a:bodyPr>
          <a:lstStyle>
            <a:lvl1pPr defTabSz="950913">
              <a:defRPr sz="1000" i="1"/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736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11" tIns="0" rIns="19011" bIns="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000" i="1"/>
            </a:lvl1pPr>
          </a:lstStyle>
          <a:p>
            <a:fld id="{F1B3EC15-48E7-43C1-9634-F2447C145BF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5313"/>
            <a:ext cx="5116512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53" tIns="49110" rIns="95053" bIns="49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notes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701675"/>
            <a:ext cx="6162675" cy="3467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0654706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76250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52500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43033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906588" algn="l" defTabSz="9937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79369-54C5-436E-A6D7-110BEAE92BD3}" type="slidenum">
              <a:rPr lang="en-US"/>
              <a:pPr/>
              <a:t>10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0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18729-FE2A-4AA3-85C9-7F788750A6DF}" type="slidenum">
              <a:rPr lang="en-US"/>
              <a:pPr/>
              <a:t>20</a:t>
            </a:fld>
            <a:endParaRPr 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0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FA683-4882-4397-97A6-49A193FAE136}" type="slidenum">
              <a:rPr lang="en-US"/>
              <a:pPr/>
              <a:t>21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3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458A1-2CC9-4604-9C7F-47F2438F93AF}" type="slidenum">
              <a:rPr lang="en-US"/>
              <a:pPr/>
              <a:t>22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4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51188-9B4B-4F5A-9520-7287ADDC86B0}" type="slidenum">
              <a:rPr lang="en-US"/>
              <a:pPr/>
              <a:t>23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3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951E8-1410-40BD-A247-2447FB21C7ED}" type="slidenum">
              <a:rPr lang="en-US"/>
              <a:pPr/>
              <a:t>24</a:t>
            </a:fld>
            <a:endParaRPr lang="en-US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954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84AC71-796D-47C9-98DB-12C914033963}" type="slidenum">
              <a:rPr lang="en-US"/>
              <a:pPr/>
              <a:t>25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19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92277D-0272-4D84-9E0A-96ABFBD70D96}" type="slidenum">
              <a:rPr lang="en-US"/>
              <a:pPr/>
              <a:t>26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02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4A8A62-0C98-4D3C-BA6D-FB2B238870AC}" type="slidenum">
              <a:rPr lang="en-US"/>
              <a:pPr/>
              <a:t>27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56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EA57D1-C85B-4C39-B5EE-57FDDB995D12}" type="slidenum">
              <a:rPr lang="en-US"/>
              <a:pPr/>
              <a:t>28</a:t>
            </a:fld>
            <a:endParaRPr lang="en-US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64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118EF-4DEA-4959-B4A2-2FB6290BA5AF}" type="slidenum">
              <a:rPr lang="en-US"/>
              <a:pPr/>
              <a:t>29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67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F3DE8-FCA3-4EB5-B823-D208CD704F99}" type="slidenum">
              <a:rPr lang="en-US"/>
              <a:pPr/>
              <a:t>11</a:t>
            </a:fld>
            <a:endParaRPr lang="en-US"/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7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1DAE3E-D286-4FDA-9CD7-79CABC3B393B}" type="slidenum">
              <a:rPr lang="en-US"/>
              <a:pPr/>
              <a:t>30</a:t>
            </a:fld>
            <a:endParaRPr lang="en-US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21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F9ADEA-5BBF-4223-881E-3160FA92982C}" type="slidenum">
              <a:rPr lang="en-US"/>
              <a:pPr/>
              <a:t>31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39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CE935-91BD-4845-875C-A3661542FDE2}" type="slidenum">
              <a:rPr lang="en-US"/>
              <a:pPr/>
              <a:t>32</a:t>
            </a:fld>
            <a:endParaRPr lang="en-US"/>
          </a:p>
        </p:txBody>
      </p:sp>
      <p:sp>
        <p:nvSpPr>
          <p:cNvPr id="22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86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E24E8F-939B-4626-9B63-2BD7F242F245}" type="slidenum">
              <a:rPr lang="en-US"/>
              <a:pPr/>
              <a:t>33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5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4060E-8631-44AF-A636-EF3C56BAEF14}" type="slidenum">
              <a:rPr lang="en-US"/>
              <a:pPr/>
              <a:t>34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029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844007-435B-4D5F-829D-259D3EDCC685}" type="slidenum">
              <a:rPr lang="en-US"/>
              <a:pPr/>
              <a:t>35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05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72B51-E220-4F2F-867A-8055AF2C6927}" type="slidenum">
              <a:rPr lang="en-US"/>
              <a:pPr/>
              <a:t>36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88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024EF4-FEE0-4DA6-B448-18F804414337}" type="slidenum">
              <a:rPr lang="en-US"/>
              <a:pPr/>
              <a:t>38</a:t>
            </a:fld>
            <a:endParaRPr lang="en-US"/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98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50474-F869-4690-8A9B-67105413E586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541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8287CD-409E-49FA-829A-FF1912F5FB7A}" type="slidenum">
              <a:rPr lang="en-US"/>
              <a:pPr/>
              <a:t>40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2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133EE-5641-456A-8DD6-D0AEEEFB734C}" type="slidenum">
              <a:rPr lang="en-US"/>
              <a:pPr/>
              <a:t>12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51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25F2D2-7A66-41EF-B3ED-843C8ACB4BE7}" type="slidenum">
              <a:rPr lang="en-US"/>
              <a:pPr/>
              <a:t>41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045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1340A-73ED-4796-BAA0-863AFB706AAE}" type="slidenum">
              <a:rPr lang="en-US"/>
              <a:pPr/>
              <a:t>42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96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E6B1DB-0C9A-4C36-A39F-FA67AB0DF149}" type="slidenum">
              <a:rPr lang="en-US"/>
              <a:pPr/>
              <a:t>43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5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446C37-22A0-4061-A2CA-0E872D5249A9}" type="slidenum">
              <a:rPr lang="en-US"/>
              <a:pPr/>
              <a:t>44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90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A981D7-519D-44DC-9C18-805669694AAE}" type="slidenum">
              <a:rPr lang="en-US"/>
              <a:pPr/>
              <a:t>45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994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B5D8FD-5C3C-472B-9562-16ED38EAF250}" type="slidenum">
              <a:rPr lang="en-US"/>
              <a:pPr/>
              <a:t>46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43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FD625D-54D9-46A3-ACE0-A40FC6F1B609}" type="slidenum">
              <a:rPr lang="en-US"/>
              <a:pPr/>
              <a:t>47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883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33AD8-A870-44FC-B77D-BB2A6B9B1C26}" type="slidenum">
              <a:rPr lang="en-US"/>
              <a:pPr/>
              <a:t>48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93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75502-7D53-42FC-9D9D-D8830CF52B11}" type="slidenum">
              <a:rPr lang="en-US"/>
              <a:pPr/>
              <a:t>49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719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92319A-2352-4C15-902E-E3607B38D805}" type="slidenum">
              <a:rPr lang="en-US"/>
              <a:pPr/>
              <a:t>50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70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0C6BA5-B2B6-444F-B005-6F9362B9FF87}" type="slidenum">
              <a:rPr lang="en-US"/>
              <a:pPr/>
              <a:t>13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49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3D3E5-7D3E-4FD5-B5EC-650ABAE1D318}" type="slidenum">
              <a:rPr lang="en-US"/>
              <a:pPr/>
              <a:t>51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230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3F580-B473-4519-9BFD-1A8CFF7AEDAD}" type="slidenum">
              <a:rPr lang="en-US"/>
              <a:pPr/>
              <a:t>52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760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2C374-9806-4031-AC1B-D8B7590A235F}" type="slidenum">
              <a:rPr lang="en-US"/>
              <a:pPr/>
              <a:t>53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148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6F96E-E0F5-456E-B8C0-A51F8384E3A1}" type="slidenum">
              <a:rPr lang="en-US"/>
              <a:pPr/>
              <a:t>54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185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020BFB-B4D3-4890-BF6B-48048505AAD5}" type="slidenum">
              <a:rPr lang="en-US"/>
              <a:pPr/>
              <a:t>55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7C5FF-AD5D-4D5E-8F3B-069EE77943C8}" type="slidenum">
              <a:rPr lang="en-US"/>
              <a:pPr/>
              <a:t>56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983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D16406-8601-44CE-870A-F284DCCF7363}" type="slidenum">
              <a:rPr lang="en-US"/>
              <a:pPr/>
              <a:t>57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49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B442BA-20D3-4D11-B0DC-7B02814C2A4C}" type="slidenum">
              <a:rPr lang="en-US"/>
              <a:pPr/>
              <a:t>58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300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F0E8A-0DC7-42B5-A0D0-6F9A9616F366}" type="slidenum">
              <a:rPr lang="en-US"/>
              <a:pPr/>
              <a:t>59</a:t>
            </a:fld>
            <a:endParaRPr lang="en-US"/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860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AB122C-DB08-4F27-851E-1D449CF51004}" type="slidenum">
              <a:rPr lang="en-US"/>
              <a:pPr/>
              <a:t>60</a:t>
            </a:fld>
            <a:endParaRPr 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96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4F868-EE0E-4F96-A210-9651B5396CA0}" type="slidenum">
              <a:rPr lang="en-US"/>
              <a:pPr/>
              <a:t>14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97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487D0D-6480-4488-9B21-7664D12EED89}" type="slidenum">
              <a:rPr lang="en-US"/>
              <a:pPr/>
              <a:t>61</a:t>
            </a:fld>
            <a:endParaRPr 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131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3F355E-7736-4156-BFCD-3C946E9F40A0}" type="slidenum">
              <a:rPr lang="en-US"/>
              <a:pPr/>
              <a:t>62</a:t>
            </a:fld>
            <a:endParaRPr 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928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735CD0-73FF-419B-9680-8F2BDA4ABB47}" type="slidenum">
              <a:rPr lang="en-US"/>
              <a:pPr/>
              <a:t>63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330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3C73B1-8905-4F94-ABE0-93A4DD4DF2AF}" type="slidenum">
              <a:rPr lang="en-US"/>
              <a:pPr/>
              <a:t>64</a:t>
            </a:fld>
            <a:endParaRPr 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848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CC170-4F61-4F22-A495-1C5766654479}" type="slidenum">
              <a:rPr lang="en-US"/>
              <a:pPr/>
              <a:t>65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058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268ED-F659-4631-91D5-BAB4A2CFDA91}" type="slidenum">
              <a:rPr lang="en-US"/>
              <a:pPr/>
              <a:t>66</a:t>
            </a:fld>
            <a:endParaRPr 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6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BFAD1E-58BA-4CDD-A161-CFD42EB45572}" type="slidenum">
              <a:rPr lang="en-US"/>
              <a:pPr/>
              <a:t>15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6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BDF2A1-E327-4AB7-84FD-30C1D91A6F48}" type="slidenum">
              <a:rPr lang="en-US"/>
              <a:pPr/>
              <a:t>16</a:t>
            </a:fld>
            <a:endParaRPr lang="en-US"/>
          </a:p>
        </p:txBody>
      </p:sp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9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FF5FC-38C3-403B-9651-0E386EA9A0CC}" type="slidenum">
              <a:rPr lang="en-US"/>
              <a:pPr/>
              <a:t>17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49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3BAB47-FFA1-4B75-B5A5-85D41D8F5CF4}" type="slidenum">
              <a:rPr lang="en-US"/>
              <a:pPr/>
              <a:t>18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701675"/>
            <a:ext cx="6162675" cy="3467100"/>
          </a:xfrm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0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350" y="207263"/>
            <a:ext cx="13264896" cy="7357872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977" y="1000026"/>
            <a:ext cx="11295888" cy="3316224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00" b="1" cap="all" baseline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469" y="4385587"/>
            <a:ext cx="9936908" cy="1573254"/>
          </a:xfrm>
        </p:spPr>
        <p:txBody>
          <a:bodyPr>
            <a:normAutofit/>
          </a:bodyPr>
          <a:lstStyle>
            <a:lvl1pPr marL="0" indent="0" algn="ctr">
              <a:spcBef>
                <a:spcPts val="1133"/>
              </a:spcBef>
              <a:buNone/>
              <a:defRPr sz="2040">
                <a:solidFill>
                  <a:schemeClr val="accent1"/>
                </a:solidFill>
              </a:defRPr>
            </a:lvl1pPr>
            <a:lvl2pPr marL="388609" indent="0" algn="ctr">
              <a:buNone/>
              <a:defRPr sz="2040"/>
            </a:lvl2pPr>
            <a:lvl3pPr marL="777217" indent="0" algn="ctr">
              <a:buNone/>
              <a:defRPr sz="2040"/>
            </a:lvl3pPr>
            <a:lvl4pPr marL="1165826" indent="0" algn="ctr">
              <a:buNone/>
              <a:defRPr sz="1700"/>
            </a:lvl4pPr>
            <a:lvl5pPr marL="1554434" indent="0" algn="ctr">
              <a:buNone/>
              <a:defRPr sz="1700"/>
            </a:lvl5pPr>
            <a:lvl6pPr marL="1943043" indent="0" algn="ctr">
              <a:buNone/>
              <a:defRPr sz="1700"/>
            </a:lvl6pPr>
            <a:lvl7pPr marL="2331651" indent="0" algn="ctr">
              <a:buNone/>
              <a:defRPr sz="1700"/>
            </a:lvl7pPr>
            <a:lvl8pPr marL="2720260" indent="0" algn="ctr">
              <a:buNone/>
              <a:defRPr sz="1700"/>
            </a:lvl8pPr>
            <a:lvl9pPr marL="3108869" indent="0" algn="ctr">
              <a:buNone/>
              <a:defRPr sz="17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42482" y="4231640"/>
            <a:ext cx="932688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1608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558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1" y="863600"/>
            <a:ext cx="2633980" cy="61315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863600"/>
            <a:ext cx="8420100" cy="61315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0918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133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9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947" y="1330052"/>
            <a:ext cx="11295888" cy="3316224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lang="en-US" sz="6800" b="1" kern="1200" cap="all" baseline="0" dirty="0">
                <a:ln w="15875">
                  <a:solidFill>
                    <a:schemeClr val="bg1"/>
                  </a:solidFill>
                </a:ln>
                <a:solidFill>
                  <a:schemeClr val="accent1"/>
                </a:solidFill>
                <a:effectLst>
                  <a:outerShdw dist="38100" dir="2700000" algn="t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7918" y="4708456"/>
            <a:ext cx="9938309" cy="1545647"/>
          </a:xfrm>
        </p:spPr>
        <p:txBody>
          <a:bodyPr anchor="t">
            <a:normAutofit/>
          </a:bodyPr>
          <a:lstStyle>
            <a:lvl1pPr marL="0" indent="0" algn="ctr">
              <a:buNone/>
              <a:defRPr sz="2040">
                <a:solidFill>
                  <a:schemeClr val="accent1"/>
                </a:solidFill>
              </a:defRPr>
            </a:lvl1pPr>
            <a:lvl2pPr marL="388609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1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26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34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043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651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2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869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D44C-5E2F-400D-88F9-B60B318A44C9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245361" y="4556462"/>
            <a:ext cx="932688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8078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2331719"/>
            <a:ext cx="5388864" cy="4559808"/>
          </a:xfrm>
        </p:spPr>
        <p:txBody>
          <a:bodyPr/>
          <a:lstStyle>
            <a:lvl1pPr>
              <a:defRPr sz="187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03294" y="2331720"/>
            <a:ext cx="5388864" cy="4559808"/>
          </a:xfrm>
        </p:spPr>
        <p:txBody>
          <a:bodyPr/>
          <a:lstStyle>
            <a:lvl1pPr>
              <a:defRPr sz="187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734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268379"/>
            <a:ext cx="5388864" cy="88087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40" b="1"/>
            </a:lvl1pPr>
            <a:lvl2pPr marL="388609" indent="0">
              <a:buNone/>
              <a:defRPr sz="1700" b="1"/>
            </a:lvl2pPr>
            <a:lvl3pPr marL="777217" indent="0">
              <a:buNone/>
              <a:defRPr sz="1530" b="1"/>
            </a:lvl3pPr>
            <a:lvl4pPr marL="1165826" indent="0">
              <a:buNone/>
              <a:defRPr sz="1360" b="1"/>
            </a:lvl4pPr>
            <a:lvl5pPr marL="1554434" indent="0">
              <a:buNone/>
              <a:defRPr sz="1360" b="1"/>
            </a:lvl5pPr>
            <a:lvl6pPr marL="1943043" indent="0">
              <a:buNone/>
              <a:defRPr sz="1360" b="1"/>
            </a:lvl6pPr>
            <a:lvl7pPr marL="2331651" indent="0">
              <a:buNone/>
              <a:defRPr sz="1360" b="1"/>
            </a:lvl7pPr>
            <a:lvl8pPr marL="2720260" indent="0">
              <a:buNone/>
              <a:defRPr sz="1360" b="1"/>
            </a:lvl8pPr>
            <a:lvl9pPr marL="3108869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084347"/>
            <a:ext cx="5388864" cy="3834384"/>
          </a:xfrm>
        </p:spPr>
        <p:txBody>
          <a:bodyPr/>
          <a:lstStyle>
            <a:lvl1pPr>
              <a:defRPr sz="187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05063" y="2265570"/>
            <a:ext cx="5388864" cy="88087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40" b="1"/>
            </a:lvl1pPr>
            <a:lvl2pPr marL="388609" indent="0">
              <a:buNone/>
              <a:defRPr sz="1700" b="1"/>
            </a:lvl2pPr>
            <a:lvl3pPr marL="777217" indent="0">
              <a:buNone/>
              <a:defRPr sz="1530" b="1"/>
            </a:lvl3pPr>
            <a:lvl4pPr marL="1165826" indent="0">
              <a:buNone/>
              <a:defRPr sz="1360" b="1"/>
            </a:lvl4pPr>
            <a:lvl5pPr marL="1554434" indent="0">
              <a:buNone/>
              <a:defRPr sz="1360" b="1"/>
            </a:lvl5pPr>
            <a:lvl6pPr marL="1943043" indent="0">
              <a:buNone/>
              <a:defRPr sz="1360" b="1"/>
            </a:lvl6pPr>
            <a:lvl7pPr marL="2331651" indent="0">
              <a:buNone/>
              <a:defRPr sz="1360" b="1"/>
            </a:lvl7pPr>
            <a:lvl8pPr marL="2720260" indent="0">
              <a:buNone/>
              <a:defRPr sz="1360" b="1"/>
            </a:lvl8pPr>
            <a:lvl9pPr marL="3108869" indent="0">
              <a:buNone/>
              <a:defRPr sz="13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05063" y="3081898"/>
            <a:ext cx="5388864" cy="3834384"/>
          </a:xfrm>
        </p:spPr>
        <p:txBody>
          <a:bodyPr/>
          <a:lstStyle>
            <a:lvl1pPr>
              <a:defRPr sz="1870"/>
            </a:lvl1pPr>
            <a:lvl2pPr>
              <a:defRPr sz="1700"/>
            </a:lvl2pPr>
            <a:lvl3pPr>
              <a:defRPr sz="1530"/>
            </a:lvl3pPr>
            <a:lvl4pPr>
              <a:defRPr sz="1360"/>
            </a:lvl4pPr>
            <a:lvl5pPr>
              <a:defRPr sz="1360"/>
            </a:lvl5pPr>
            <a:lvl6pPr>
              <a:defRPr sz="1360"/>
            </a:lvl6pPr>
            <a:lvl7pPr>
              <a:defRPr sz="1360"/>
            </a:lvl7pPr>
            <a:lvl8pPr>
              <a:defRPr sz="1360"/>
            </a:lvl8pPr>
            <a:lvl9pPr>
              <a:defRPr sz="136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023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531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796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43584"/>
            <a:ext cx="4283456" cy="196900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9852" y="1243584"/>
            <a:ext cx="6270564" cy="5285232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3212592"/>
            <a:ext cx="4283456" cy="33162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07"/>
              </a:spcBef>
              <a:buNone/>
              <a:defRPr sz="1445"/>
            </a:lvl1pPr>
            <a:lvl2pPr marL="388609" indent="0">
              <a:buNone/>
              <a:defRPr sz="1020"/>
            </a:lvl2pPr>
            <a:lvl3pPr marL="777217" indent="0">
              <a:buNone/>
              <a:defRPr sz="850"/>
            </a:lvl3pPr>
            <a:lvl4pPr marL="1165826" indent="0">
              <a:buNone/>
              <a:defRPr sz="765"/>
            </a:lvl4pPr>
            <a:lvl5pPr marL="1554434" indent="0">
              <a:buNone/>
              <a:defRPr sz="765"/>
            </a:lvl5pPr>
            <a:lvl6pPr marL="1943043" indent="0">
              <a:buNone/>
              <a:defRPr sz="765"/>
            </a:lvl6pPr>
            <a:lvl7pPr marL="2331651" indent="0">
              <a:buNone/>
              <a:defRPr sz="765"/>
            </a:lvl7pPr>
            <a:lvl8pPr marL="2720260" indent="0">
              <a:buNone/>
              <a:defRPr sz="765"/>
            </a:lvl8pPr>
            <a:lvl9pPr marL="3108869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470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243584"/>
            <a:ext cx="4283456" cy="1969008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3318" y="1212494"/>
            <a:ext cx="6433862" cy="5264507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380"/>
            </a:lvl1pPr>
            <a:lvl2pPr marL="388609" indent="0">
              <a:buNone/>
              <a:defRPr sz="2380"/>
            </a:lvl2pPr>
            <a:lvl3pPr marL="777217" indent="0">
              <a:buNone/>
              <a:defRPr sz="2040"/>
            </a:lvl3pPr>
            <a:lvl4pPr marL="1165826" indent="0">
              <a:buNone/>
              <a:defRPr sz="1700"/>
            </a:lvl4pPr>
            <a:lvl5pPr marL="1554434" indent="0">
              <a:buNone/>
              <a:defRPr sz="1700"/>
            </a:lvl5pPr>
            <a:lvl6pPr marL="1943043" indent="0">
              <a:buNone/>
              <a:defRPr sz="1700"/>
            </a:lvl6pPr>
            <a:lvl7pPr marL="2331651" indent="0">
              <a:buNone/>
              <a:defRPr sz="1700"/>
            </a:lvl7pPr>
            <a:lvl8pPr marL="2720260" indent="0">
              <a:buNone/>
              <a:defRPr sz="1700"/>
            </a:lvl8pPr>
            <a:lvl9pPr marL="3108869" indent="0">
              <a:buNone/>
              <a:defRPr sz="17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3212592"/>
            <a:ext cx="4283456" cy="32644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07"/>
              </a:spcBef>
              <a:buNone/>
              <a:defRPr sz="1445"/>
            </a:lvl1pPr>
            <a:lvl2pPr marL="388609" indent="0">
              <a:buNone/>
              <a:defRPr sz="1020"/>
            </a:lvl2pPr>
            <a:lvl3pPr marL="777217" indent="0">
              <a:buNone/>
              <a:defRPr sz="850"/>
            </a:lvl3pPr>
            <a:lvl4pPr marL="1165826" indent="0">
              <a:buNone/>
              <a:defRPr sz="765"/>
            </a:lvl4pPr>
            <a:lvl5pPr marL="1554434" indent="0">
              <a:buNone/>
              <a:defRPr sz="765"/>
            </a:lvl5pPr>
            <a:lvl6pPr marL="1943043" indent="0">
              <a:buNone/>
              <a:defRPr sz="765"/>
            </a:lvl6pPr>
            <a:lvl7pPr marL="2331651" indent="0">
              <a:buNone/>
              <a:defRPr sz="765"/>
            </a:lvl7pPr>
            <a:lvl8pPr marL="2720260" indent="0">
              <a:buNone/>
              <a:defRPr sz="765"/>
            </a:lvl8pPr>
            <a:lvl9pPr marL="3108869" indent="0">
              <a:buNone/>
              <a:defRPr sz="76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10/9/2015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262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6352" y="207264"/>
            <a:ext cx="13264896" cy="73578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690880"/>
            <a:ext cx="11192256" cy="153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2331720"/>
            <a:ext cx="11189253" cy="4577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5395" y="7053674"/>
            <a:ext cx="2639618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3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10/9/2015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75702" y="7053674"/>
            <a:ext cx="5346811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3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3469" y="7053674"/>
            <a:ext cx="193371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3">
                <a:solidFill>
                  <a:schemeClr val="accent1"/>
                </a:solidFill>
              </a:defRPr>
            </a:lvl1pPr>
          </a:lstStyle>
          <a:p>
            <a:pPr algn="r"/>
            <a:fld id="{6E960209-B186-46A8-892E-F6F726B0354F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777217" rtl="0" eaLnBrk="1" latinLnBrk="0" hangingPunct="1">
        <a:lnSpc>
          <a:spcPct val="90000"/>
        </a:lnSpc>
        <a:spcBef>
          <a:spcPct val="0"/>
        </a:spcBef>
        <a:buNone/>
        <a:defRPr sz="4533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94304" indent="-155443" algn="l" defTabSz="777217" rtl="0" eaLnBrk="1" latinLnBrk="0" hangingPunct="1">
        <a:lnSpc>
          <a:spcPct val="90000"/>
        </a:lnSpc>
        <a:spcBef>
          <a:spcPts val="1133"/>
        </a:spcBef>
        <a:buClr>
          <a:schemeClr val="accent1"/>
        </a:buClr>
        <a:buSzPct val="80000"/>
        <a:buFont typeface="Corbel" pitchFamily="34" charset="0"/>
        <a:buChar char="•"/>
        <a:defRPr sz="2267" kern="1200">
          <a:solidFill>
            <a:schemeClr val="accent1"/>
          </a:solidFill>
          <a:latin typeface="+mn-lt"/>
          <a:ea typeface="+mn-ea"/>
          <a:cs typeface="+mn-cs"/>
        </a:defRPr>
      </a:lvl1pPr>
      <a:lvl2pPr marL="388609" indent="-155443" algn="l" defTabSz="777217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SzPct val="80000"/>
        <a:buFont typeface="Corbel" pitchFamily="34" charset="0"/>
        <a:buChar char="•"/>
        <a:defRPr sz="2040" kern="1200">
          <a:solidFill>
            <a:schemeClr val="accent1"/>
          </a:solidFill>
          <a:latin typeface="+mn-lt"/>
          <a:ea typeface="+mn-ea"/>
          <a:cs typeface="+mn-cs"/>
        </a:defRPr>
      </a:lvl2pPr>
      <a:lvl3pPr marL="621774" indent="-155443" algn="l" defTabSz="777217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SzPct val="80000"/>
        <a:buFont typeface="Corbel" pitchFamily="34" charset="0"/>
        <a:buChar char="•"/>
        <a:defRPr sz="1813" kern="1200">
          <a:solidFill>
            <a:schemeClr val="accent1"/>
          </a:solidFill>
          <a:latin typeface="+mn-lt"/>
          <a:ea typeface="+mn-ea"/>
          <a:cs typeface="+mn-cs"/>
        </a:defRPr>
      </a:lvl3pPr>
      <a:lvl4pPr marL="854939" indent="-155443" algn="l" defTabSz="777217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SzPct val="80000"/>
        <a:buFont typeface="Corbel" pitchFamily="34" charset="0"/>
        <a:buChar char="•"/>
        <a:defRPr sz="1587" kern="1200">
          <a:solidFill>
            <a:schemeClr val="accent1"/>
          </a:solidFill>
          <a:latin typeface="+mn-lt"/>
          <a:ea typeface="+mn-ea"/>
          <a:cs typeface="+mn-cs"/>
        </a:defRPr>
      </a:lvl4pPr>
      <a:lvl5pPr marL="1042772" indent="-155443" algn="l" defTabSz="777217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SzPct val="80000"/>
        <a:buFont typeface="Corbel" pitchFamily="34" charset="0"/>
        <a:buChar char="•"/>
        <a:defRPr sz="1587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46630" indent="-194304" algn="l" defTabSz="777217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SzPct val="80000"/>
        <a:buFont typeface="Corbel" pitchFamily="34" charset="0"/>
        <a:buChar char="•"/>
        <a:defRPr sz="1587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73290" indent="-194304" algn="l" defTabSz="777217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SzPct val="80000"/>
        <a:buFont typeface="Corbel" pitchFamily="34" charset="0"/>
        <a:buChar char="•"/>
        <a:defRPr sz="1587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99950" indent="-194304" algn="l" defTabSz="777217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SzPct val="80000"/>
        <a:buFont typeface="Corbel" pitchFamily="34" charset="0"/>
        <a:buChar char="•"/>
        <a:defRPr sz="1587" kern="1200">
          <a:solidFill>
            <a:schemeClr val="accent1"/>
          </a:solidFill>
          <a:latin typeface="+mn-lt"/>
          <a:ea typeface="+mn-ea"/>
          <a:cs typeface="+mn-cs"/>
        </a:defRPr>
      </a:lvl8pPr>
      <a:lvl9pPr marL="1926610" indent="-194304" algn="l" defTabSz="777217" rtl="0" eaLnBrk="1" latinLnBrk="0" hangingPunct="1">
        <a:lnSpc>
          <a:spcPct val="90000"/>
        </a:lnSpc>
        <a:spcBef>
          <a:spcPts val="170"/>
        </a:spcBef>
        <a:spcAft>
          <a:spcPts val="340"/>
        </a:spcAft>
        <a:buClr>
          <a:schemeClr val="accent1"/>
        </a:buClr>
        <a:buSzPct val="80000"/>
        <a:buFont typeface="Corbel" pitchFamily="34" charset="0"/>
        <a:buChar char="•"/>
        <a:defRPr sz="1587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09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17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26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34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043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651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260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869" algn="l" defTabSz="77721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721451" y="8276168"/>
            <a:ext cx="4374701" cy="71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721451" y="8374304"/>
            <a:ext cx="4374701" cy="7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6161" name="Rectangle 1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PROJECT MANAGEMENT</a:t>
            </a:r>
            <a:br>
              <a:rPr lang="en-US" smtClean="0"/>
            </a:br>
            <a:r>
              <a:rPr lang="en-US" smtClean="0"/>
              <a:t>METHODOLOGY</a:t>
            </a:r>
            <a:endParaRPr lang="en-US" dirty="0"/>
          </a:p>
        </p:txBody>
      </p:sp>
      <p:sp>
        <p:nvSpPr>
          <p:cNvPr id="6162" name="Rectangle 1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An Introduction</a:t>
            </a:r>
            <a:br>
              <a:rPr lang="en-US" smtClean="0"/>
            </a:br>
            <a:endParaRPr lang="en-US"/>
          </a:p>
        </p:txBody>
      </p:sp>
    </p:spTree>
  </p:cSld>
  <p:clrMapOvr>
    <a:masterClrMapping/>
  </p:clrMapOvr>
  <p:transition>
    <p:cover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Pre-Project</a:t>
            </a:r>
            <a:br>
              <a:rPr lang="en-US"/>
            </a:br>
            <a:r>
              <a:rPr lang="en-US" sz="5083"/>
              <a:t> Sales Process Management</a:t>
            </a:r>
          </a:p>
        </p:txBody>
      </p:sp>
      <p:sp>
        <p:nvSpPr>
          <p:cNvPr id="1146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Delivery personnel should be involved</a:t>
            </a:r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Pre-Project</a:t>
            </a:r>
            <a:br>
              <a:rPr lang="en-US"/>
            </a:br>
            <a:r>
              <a:rPr lang="en-US" sz="5083"/>
              <a:t> Sales Process Management</a:t>
            </a:r>
          </a:p>
        </p:txBody>
      </p:sp>
      <p:sp>
        <p:nvSpPr>
          <p:cNvPr id="1822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is the project objective? (Vision)</a:t>
            </a:r>
          </a:p>
          <a:p>
            <a:r>
              <a:rPr lang="en-US"/>
              <a:t>Why do you want it? (Drivers)</a:t>
            </a:r>
          </a:p>
          <a:p>
            <a:r>
              <a:rPr lang="en-US"/>
              <a:t>Can this objective be achieved? (Feasibility)</a:t>
            </a:r>
          </a:p>
          <a:p>
            <a:r>
              <a:rPr lang="en-US"/>
              <a:t>How big is the effort to reach the objective (Scope)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Pre-Project</a:t>
            </a:r>
            <a:br>
              <a:rPr lang="en-US"/>
            </a:br>
            <a:r>
              <a:rPr lang="en-US" sz="5083"/>
              <a:t> Estimating Components</a:t>
            </a:r>
          </a:p>
        </p:txBody>
      </p:sp>
      <p:sp>
        <p:nvSpPr>
          <p:cNvPr id="1843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Effort</a:t>
            </a:r>
          </a:p>
          <a:p>
            <a:r>
              <a:rPr lang="en-US"/>
              <a:t>Duration</a:t>
            </a:r>
          </a:p>
          <a:p>
            <a:r>
              <a:rPr lang="en-US"/>
              <a:t>Cost</a:t>
            </a:r>
          </a:p>
          <a:p>
            <a:r>
              <a:rPr lang="en-US"/>
              <a:t>Resources</a:t>
            </a:r>
          </a:p>
        </p:txBody>
      </p:sp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7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Pre-Project</a:t>
            </a:r>
            <a:br>
              <a:rPr lang="en-US" smtClean="0"/>
            </a:br>
            <a:r>
              <a:rPr lang="en-US" smtClean="0"/>
              <a:t>Estimating Guidelines</a:t>
            </a:r>
            <a:endParaRPr lang="en-US"/>
          </a:p>
        </p:txBody>
      </p:sp>
      <p:sp>
        <p:nvSpPr>
          <p:cNvPr id="19047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Intuition (Gut feel is better than you think)</a:t>
            </a:r>
          </a:p>
          <a:p>
            <a:r>
              <a:rPr lang="en-US" smtClean="0"/>
              <a:t>Inclusion (effort &amp; duration)</a:t>
            </a:r>
          </a:p>
          <a:p>
            <a:r>
              <a:rPr lang="en-US" smtClean="0"/>
              <a:t>Assumptions (document all of them)</a:t>
            </a:r>
          </a:p>
          <a:p>
            <a:r>
              <a:rPr lang="en-US" smtClean="0"/>
              <a:t>No Bargaining ($ yes, hours no)</a:t>
            </a:r>
          </a:p>
          <a:p>
            <a:r>
              <a:rPr lang="en-US" smtClean="0"/>
              <a:t>History (use comparable actuals)</a:t>
            </a:r>
          </a:p>
          <a:p>
            <a:r>
              <a:rPr lang="en-US" smtClean="0"/>
              <a:t>Variance (develop best vs. worst case)</a:t>
            </a:r>
          </a:p>
          <a:p>
            <a:r>
              <a:rPr lang="en-US" smtClean="0"/>
              <a:t>Contingency (add it in)</a:t>
            </a:r>
          </a:p>
          <a:p>
            <a:r>
              <a:rPr lang="en-US" smtClean="0"/>
              <a:t>80% Availability rule 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Pre-Project</a:t>
            </a:r>
            <a:br>
              <a:rPr lang="en-US" smtClean="0"/>
            </a:br>
            <a:r>
              <a:rPr lang="en-US" smtClean="0"/>
              <a:t>Estimating - Forgotten Tasks</a:t>
            </a:r>
            <a:endParaRPr lang="en-US"/>
          </a:p>
        </p:txBody>
      </p:sp>
      <p:sp>
        <p:nvSpPr>
          <p:cNvPr id="19252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Management</a:t>
            </a:r>
          </a:p>
          <a:p>
            <a:pPr lvl="2"/>
            <a:r>
              <a:rPr lang="en-US" smtClean="0"/>
              <a:t>Minimum 25%</a:t>
            </a:r>
          </a:p>
          <a:p>
            <a:pPr lvl="2"/>
            <a:r>
              <a:rPr lang="en-US" smtClean="0"/>
              <a:t>7 requires 1</a:t>
            </a:r>
          </a:p>
          <a:p>
            <a:pPr lvl="2"/>
            <a:r>
              <a:rPr lang="en-US" smtClean="0"/>
              <a:t>Use Smaller Group</a:t>
            </a:r>
          </a:p>
          <a:p>
            <a:r>
              <a:rPr lang="en-US" smtClean="0"/>
              <a:t>Leadership</a:t>
            </a:r>
          </a:p>
          <a:p>
            <a:r>
              <a:rPr lang="en-US" smtClean="0"/>
              <a:t>Team Building</a:t>
            </a:r>
          </a:p>
          <a:p>
            <a:r>
              <a:rPr lang="en-US" smtClean="0"/>
              <a:t>Communication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6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Pre-Project</a:t>
            </a:r>
            <a:br>
              <a:rPr lang="en-US" smtClean="0"/>
            </a:br>
            <a:r>
              <a:rPr lang="en-US" smtClean="0"/>
              <a:t>Estimating – Common Mistakes</a:t>
            </a:r>
            <a:endParaRPr lang="en-US"/>
          </a:p>
        </p:txBody>
      </p:sp>
      <p:sp>
        <p:nvSpPr>
          <p:cNvPr id="194577" name="Rectangle 17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smtClean="0"/>
              <a:t>Expenses</a:t>
            </a:r>
          </a:p>
          <a:p>
            <a:pPr lvl="1"/>
            <a:r>
              <a:rPr lang="en-US" smtClean="0"/>
              <a:t>Contingency</a:t>
            </a:r>
          </a:p>
          <a:p>
            <a:pPr lvl="1"/>
            <a:r>
              <a:rPr lang="en-US" smtClean="0"/>
              <a:t>Management Hours/Staff Meeting</a:t>
            </a:r>
          </a:p>
          <a:p>
            <a:pPr lvl="1"/>
            <a:r>
              <a:rPr lang="en-US" smtClean="0"/>
              <a:t>Proficiency Assumptions</a:t>
            </a:r>
          </a:p>
          <a:p>
            <a:pPr lvl="1"/>
            <a:r>
              <a:rPr lang="en-US" smtClean="0"/>
              <a:t>Administrative Time</a:t>
            </a:r>
          </a:p>
          <a:p>
            <a:pPr lvl="1"/>
            <a:r>
              <a:rPr lang="en-US" smtClean="0"/>
              <a:t>Supervision Requirements</a:t>
            </a:r>
          </a:p>
          <a:p>
            <a:pPr lvl="1"/>
            <a:r>
              <a:rPr lang="en-US" smtClean="0"/>
              <a:t>Managers doing “real work”</a:t>
            </a:r>
            <a:endParaRPr lang="en-US"/>
          </a:p>
        </p:txBody>
      </p:sp>
      <p:sp>
        <p:nvSpPr>
          <p:cNvPr id="194578" name="Rectangle 18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en-US" smtClean="0"/>
              <a:t>Resource Sharing</a:t>
            </a:r>
          </a:p>
          <a:p>
            <a:pPr lvl="1"/>
            <a:r>
              <a:rPr lang="en-US" smtClean="0"/>
              <a:t>LAN/WAN Availability</a:t>
            </a:r>
          </a:p>
          <a:p>
            <a:pPr lvl="1"/>
            <a:r>
              <a:rPr lang="en-US" smtClean="0"/>
              <a:t>Wrong Development Tool</a:t>
            </a:r>
          </a:p>
          <a:p>
            <a:pPr lvl="1"/>
            <a:r>
              <a:rPr lang="en-US" smtClean="0"/>
              <a:t>No Tuning Time</a:t>
            </a:r>
          </a:p>
          <a:p>
            <a:pPr lvl="1"/>
            <a:r>
              <a:rPr lang="en-US" smtClean="0"/>
              <a:t>No Transition Time</a:t>
            </a:r>
          </a:p>
          <a:p>
            <a:pPr lvl="1"/>
            <a:r>
              <a:rPr lang="en-US" smtClean="0"/>
              <a:t>Documentation</a:t>
            </a:r>
          </a:p>
          <a:p>
            <a:pPr lvl="1"/>
            <a:r>
              <a:rPr lang="en-US" smtClean="0"/>
              <a:t>Assumptions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6" name="Rectangle 103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Pre-Project</a:t>
            </a:r>
            <a:br>
              <a:rPr lang="en-US" smtClean="0"/>
            </a:br>
            <a:r>
              <a:rPr lang="en-US" smtClean="0"/>
              <a:t>Estimating - Variables</a:t>
            </a:r>
            <a:endParaRPr lang="en-US"/>
          </a:p>
        </p:txBody>
      </p:sp>
      <p:sp>
        <p:nvSpPr>
          <p:cNvPr id="196617" name="Rectangle 103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New - Hardware, Software, OS, Development Tool, Approach</a:t>
            </a:r>
          </a:p>
          <a:p>
            <a:r>
              <a:rPr lang="en-US" smtClean="0"/>
              <a:t>System is larger than you are used to developing</a:t>
            </a:r>
          </a:p>
          <a:p>
            <a:r>
              <a:rPr lang="en-US" smtClean="0"/>
              <a:t>Multi-user, Multi-tasking</a:t>
            </a:r>
          </a:p>
          <a:p>
            <a:r>
              <a:rPr lang="en-US" smtClean="0"/>
              <a:t>Complex or ill-defined interface</a:t>
            </a:r>
          </a:p>
          <a:p>
            <a:r>
              <a:rPr lang="en-US" smtClean="0"/>
              <a:t>Personnel have never worked on the particular system type</a:t>
            </a:r>
          </a:p>
          <a:p>
            <a:r>
              <a:rPr lang="en-US" smtClean="0"/>
              <a:t>Large % of junior personnel</a:t>
            </a:r>
          </a:p>
          <a:p>
            <a:r>
              <a:rPr lang="en-US" smtClean="0"/>
              <a:t>Limited access to development platform</a:t>
            </a:r>
          </a:p>
          <a:p>
            <a:r>
              <a:rPr lang="en-US" smtClean="0"/>
              <a:t>Government change management control required</a:t>
            </a:r>
          </a:p>
          <a:p>
            <a:r>
              <a:rPr lang="en-US" smtClean="0"/>
              <a:t>Client will supply anything (database, data, personnel)</a:t>
            </a:r>
          </a:p>
          <a:p>
            <a:r>
              <a:rPr lang="en-US" smtClean="0"/>
              <a:t>Test must be run on something other than final platform</a:t>
            </a:r>
          </a:p>
          <a:p>
            <a:r>
              <a:rPr lang="en-US" smtClean="0"/>
              <a:t>Much change is expected</a:t>
            </a:r>
          </a:p>
          <a:p>
            <a:r>
              <a:rPr lang="en-US" smtClean="0"/>
              <a:t>Working environment is prone to disruptions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Pre-Project</a:t>
            </a:r>
            <a:br>
              <a:rPr lang="en-US" smtClean="0"/>
            </a:br>
            <a:r>
              <a:rPr lang="en-US" smtClean="0"/>
              <a:t>The Project Proposal</a:t>
            </a:r>
            <a:endParaRPr lang="en-US"/>
          </a:p>
        </p:txBody>
      </p:sp>
      <p:sp>
        <p:nvSpPr>
          <p:cNvPr id="186379" name="Rectangle 1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Background</a:t>
            </a:r>
          </a:p>
          <a:p>
            <a:r>
              <a:rPr lang="en-US" smtClean="0"/>
              <a:t>Scope</a:t>
            </a:r>
          </a:p>
          <a:p>
            <a:r>
              <a:rPr lang="en-US" smtClean="0"/>
              <a:t>Approach</a:t>
            </a:r>
          </a:p>
          <a:p>
            <a:r>
              <a:rPr lang="en-US" smtClean="0"/>
              <a:t>Deliverables</a:t>
            </a:r>
          </a:p>
          <a:p>
            <a:r>
              <a:rPr lang="en-US" smtClean="0"/>
              <a:t>Timeframe</a:t>
            </a:r>
          </a:p>
          <a:p>
            <a:r>
              <a:rPr lang="en-US" smtClean="0"/>
              <a:t>Staffing</a:t>
            </a:r>
          </a:p>
          <a:p>
            <a:r>
              <a:rPr lang="en-US" smtClean="0"/>
              <a:t>Keys to Success</a:t>
            </a:r>
          </a:p>
          <a:p>
            <a:r>
              <a:rPr lang="en-US" smtClean="0"/>
              <a:t>Estimated Fees &amp; Expenses</a:t>
            </a:r>
          </a:p>
          <a:p>
            <a:r>
              <a:rPr lang="en-US" smtClean="0"/>
              <a:t>Invoicing (terms, process)</a:t>
            </a:r>
          </a:p>
          <a:p>
            <a:r>
              <a:rPr lang="en-US" smtClean="0"/>
              <a:t>Sign-off/Acceptance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6" name="Rectangle 10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Pre-Project</a:t>
            </a:r>
            <a:br>
              <a:rPr lang="en-US" dirty="0" smtClean="0"/>
            </a:br>
            <a:r>
              <a:rPr lang="en-US" dirty="0" smtClean="0"/>
              <a:t>Master Services Agreement (MSA)</a:t>
            </a:r>
            <a:endParaRPr lang="en-US" dirty="0"/>
          </a:p>
        </p:txBody>
      </p:sp>
      <p:sp>
        <p:nvSpPr>
          <p:cNvPr id="188427" name="Rectangle 10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Standard Form (or get legal approval)</a:t>
            </a:r>
          </a:p>
          <a:p>
            <a:r>
              <a:rPr lang="en-US" smtClean="0"/>
              <a:t>Submit Early</a:t>
            </a:r>
          </a:p>
          <a:p>
            <a:r>
              <a:rPr lang="en-US" smtClean="0"/>
              <a:t>Requires a lot of “duration” time to get in place</a:t>
            </a:r>
          </a:p>
          <a:p>
            <a:r>
              <a:rPr lang="en-US" smtClean="0"/>
              <a:t>Protects Both Advice &amp; Client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4721451" y="8276168"/>
            <a:ext cx="4374701" cy="71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4721451" y="8374304"/>
            <a:ext cx="4374701" cy="7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19968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46788" y="2106661"/>
            <a:ext cx="11724024" cy="1779539"/>
          </a:xfrm>
        </p:spPr>
        <p:txBody>
          <a:bodyPr anchor="ctr"/>
          <a:lstStyle/>
          <a:p>
            <a:pPr algn="l"/>
            <a:r>
              <a:rPr lang="en-US" sz="6182" dirty="0" smtClean="0"/>
              <a:t>Project Delivery</a:t>
            </a:r>
            <a:endParaRPr lang="en-US" sz="6182" dirty="0"/>
          </a:p>
        </p:txBody>
      </p:sp>
    </p:spTree>
  </p:cSld>
  <p:clrMapOvr>
    <a:masterClrMapping/>
  </p:clrMapOvr>
  <p:transition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8397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Methodology Overview</a:t>
            </a:r>
          </a:p>
          <a:p>
            <a:endParaRPr lang="en-US" dirty="0" smtClean="0"/>
          </a:p>
          <a:p>
            <a:r>
              <a:rPr lang="en-US" dirty="0" smtClean="0"/>
              <a:t>Methodology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0" name="Rectangle 103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Mechanics</a:t>
            </a:r>
            <a:br>
              <a:rPr lang="en-US" dirty="0" smtClean="0"/>
            </a:br>
            <a:r>
              <a:rPr lang="en-US" dirty="0" smtClean="0"/>
              <a:t>Project Initiation Tasks</a:t>
            </a:r>
            <a:endParaRPr lang="en-US" dirty="0"/>
          </a:p>
        </p:txBody>
      </p:sp>
      <p:sp>
        <p:nvSpPr>
          <p:cNvPr id="200711" name="Rectangle 1031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Request Job Number for Accounting</a:t>
            </a:r>
          </a:p>
          <a:p>
            <a:r>
              <a:rPr lang="en-US" dirty="0" smtClean="0"/>
              <a:t>Start Project Management File</a:t>
            </a:r>
          </a:p>
          <a:p>
            <a:r>
              <a:rPr lang="en-US" dirty="0" smtClean="0"/>
              <a:t>Review Project Initiation Checklist</a:t>
            </a:r>
          </a:p>
          <a:p>
            <a:r>
              <a:rPr lang="en-US" dirty="0" smtClean="0"/>
              <a:t>Create Orientation Binder</a:t>
            </a:r>
          </a:p>
          <a:p>
            <a:r>
              <a:rPr lang="en-US" dirty="0" smtClean="0"/>
              <a:t>Review/Confirm Project Vision</a:t>
            </a:r>
          </a:p>
          <a:p>
            <a:r>
              <a:rPr lang="en-US" dirty="0" smtClean="0"/>
              <a:t>Identify Skills Required</a:t>
            </a:r>
          </a:p>
          <a:p>
            <a:r>
              <a:rPr lang="en-US" dirty="0" smtClean="0"/>
              <a:t>Recognize Incentives</a:t>
            </a:r>
          </a:p>
          <a:p>
            <a:r>
              <a:rPr lang="en-US" dirty="0" smtClean="0"/>
              <a:t>Allocate Resources</a:t>
            </a:r>
          </a:p>
          <a:p>
            <a:r>
              <a:rPr lang="en-US" dirty="0" smtClean="0"/>
              <a:t>Establish Action Plans</a:t>
            </a:r>
          </a:p>
          <a:p>
            <a:r>
              <a:rPr lang="en-US" dirty="0" smtClean="0"/>
              <a:t>Maintain Lines of Communication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62" name="Rectangle 10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Mechanics</a:t>
            </a:r>
            <a:br>
              <a:rPr lang="en-US" smtClean="0"/>
            </a:br>
            <a:r>
              <a:rPr lang="en-US" smtClean="0"/>
              <a:t> Project Control Procedures</a:t>
            </a:r>
            <a:endParaRPr lang="en-US"/>
          </a:p>
        </p:txBody>
      </p:sp>
      <p:sp>
        <p:nvSpPr>
          <p:cNvPr id="202763" name="Rectangle 103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Reports</a:t>
            </a:r>
          </a:p>
          <a:p>
            <a:r>
              <a:rPr lang="en-US" smtClean="0"/>
              <a:t>Meetings</a:t>
            </a:r>
          </a:p>
          <a:p>
            <a:r>
              <a:rPr lang="en-US" smtClean="0"/>
              <a:t>Issues/Change</a:t>
            </a:r>
          </a:p>
          <a:p>
            <a:r>
              <a:rPr lang="en-US" smtClean="0"/>
              <a:t>Standards</a:t>
            </a:r>
          </a:p>
          <a:p>
            <a:r>
              <a:rPr lang="en-US" smtClean="0"/>
              <a:t>Invoices</a:t>
            </a:r>
          </a:p>
          <a:p>
            <a:r>
              <a:rPr lang="en-US" smtClean="0"/>
              <a:t>Staff Development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Mechanics</a:t>
            </a:r>
            <a:br>
              <a:rPr lang="en-US" smtClean="0"/>
            </a:br>
            <a:r>
              <a:rPr lang="en-US" smtClean="0"/>
              <a:t> Project Control Procedures - Reports</a:t>
            </a:r>
            <a:endParaRPr lang="en-US"/>
          </a:p>
        </p:txBody>
      </p:sp>
      <p:sp>
        <p:nvSpPr>
          <p:cNvPr id="20685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Individual Status Reports</a:t>
            </a:r>
          </a:p>
          <a:p>
            <a:r>
              <a:rPr lang="en-US" smtClean="0"/>
              <a:t>Project Status Reports</a:t>
            </a:r>
          </a:p>
          <a:p>
            <a:r>
              <a:rPr lang="en-US" smtClean="0"/>
              <a:t>Notes Database for Status Reports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Mechanics</a:t>
            </a:r>
            <a:br>
              <a:rPr lang="en-US" smtClean="0"/>
            </a:br>
            <a:r>
              <a:rPr lang="en-US" smtClean="0"/>
              <a:t> Project Control Procedures - Meetings</a:t>
            </a:r>
            <a:endParaRPr lang="en-US"/>
          </a:p>
        </p:txBody>
      </p:sp>
      <p:sp>
        <p:nvSpPr>
          <p:cNvPr id="2089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Meeting Minutes in Notes Database</a:t>
            </a:r>
          </a:p>
          <a:p>
            <a:r>
              <a:rPr lang="en-US" dirty="0" smtClean="0"/>
              <a:t>Project Status Meetings for Staff</a:t>
            </a:r>
          </a:p>
          <a:p>
            <a:r>
              <a:rPr lang="en-US" dirty="0" smtClean="0"/>
              <a:t>Project Status Meetings for Clients</a:t>
            </a:r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5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Project Mechanics</a:t>
            </a:r>
            <a:br>
              <a:rPr lang="en-US" smtClean="0"/>
            </a:br>
            <a:r>
              <a:rPr lang="en-US" smtClean="0"/>
              <a:t> Project Control Procedures - Issues/Change</a:t>
            </a:r>
            <a:endParaRPr lang="en-US"/>
          </a:p>
        </p:txBody>
      </p:sp>
      <p:sp>
        <p:nvSpPr>
          <p:cNvPr id="21095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Issues Form/Notes Database</a:t>
            </a:r>
          </a:p>
          <a:p>
            <a:r>
              <a:rPr lang="en-US" smtClean="0"/>
              <a:t>Change Control Form/Notes Database</a:t>
            </a: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0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Project Control Procedures - Standards</a:t>
            </a:r>
          </a:p>
        </p:txBody>
      </p:sp>
      <p:sp>
        <p:nvSpPr>
          <p:cNvPr id="21300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396"/>
              <a:t>Documentation</a:t>
            </a:r>
          </a:p>
          <a:p>
            <a:pPr>
              <a:lnSpc>
                <a:spcPct val="90000"/>
              </a:lnSpc>
            </a:pPr>
            <a:r>
              <a:rPr lang="en-US" sz="4396"/>
              <a:t>Procedures</a:t>
            </a:r>
          </a:p>
          <a:p>
            <a:pPr>
              <a:lnSpc>
                <a:spcPct val="90000"/>
              </a:lnSpc>
            </a:pPr>
            <a:r>
              <a:rPr lang="en-US" sz="4396"/>
              <a:t>Design Standards </a:t>
            </a:r>
          </a:p>
          <a:p>
            <a:pPr>
              <a:lnSpc>
                <a:spcPct val="90000"/>
              </a:lnSpc>
            </a:pPr>
            <a:r>
              <a:rPr lang="en-US" sz="4396"/>
              <a:t>Coding Standards</a:t>
            </a:r>
          </a:p>
          <a:p>
            <a:pPr>
              <a:lnSpc>
                <a:spcPct val="90000"/>
              </a:lnSpc>
            </a:pPr>
            <a:r>
              <a:rPr lang="en-US" sz="4396"/>
              <a:t>Naming Standards</a:t>
            </a:r>
          </a:p>
          <a:p>
            <a:pPr>
              <a:lnSpc>
                <a:spcPct val="90000"/>
              </a:lnSpc>
            </a:pPr>
            <a:r>
              <a:rPr lang="en-US" sz="4396"/>
              <a:t>Methodology Reference</a:t>
            </a:r>
          </a:p>
          <a:p>
            <a:pPr>
              <a:lnSpc>
                <a:spcPct val="90000"/>
              </a:lnSpc>
            </a:pPr>
            <a:r>
              <a:rPr lang="en-US" sz="4396"/>
              <a:t>Relevant Outside Resources</a:t>
            </a:r>
          </a:p>
          <a:p>
            <a:pPr>
              <a:lnSpc>
                <a:spcPct val="90000"/>
              </a:lnSpc>
            </a:pPr>
            <a:r>
              <a:rPr lang="en-US" sz="4396"/>
              <a:t>Create Policies &amp; Procedures Database if Necessary</a:t>
            </a:r>
          </a:p>
        </p:txBody>
      </p:sp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Project Control Procedures – Budget</a:t>
            </a:r>
          </a:p>
        </p:txBody>
      </p:sp>
      <p:sp>
        <p:nvSpPr>
          <p:cNvPr id="21504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Time</a:t>
            </a:r>
          </a:p>
          <a:p>
            <a:r>
              <a:rPr lang="en-US"/>
              <a:t>Current Expenses</a:t>
            </a:r>
          </a:p>
          <a:p>
            <a:r>
              <a:rPr lang="en-US"/>
              <a:t>Billing Analysis</a:t>
            </a:r>
          </a:p>
          <a:p>
            <a:r>
              <a:rPr lang="en-US"/>
              <a:t>Budget to Complete</a:t>
            </a:r>
          </a:p>
          <a:p>
            <a:r>
              <a:rPr lang="en-US"/>
              <a:t>Estimate to Complete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Project Control Procedures - Staff</a:t>
            </a:r>
          </a:p>
        </p:txBody>
      </p:sp>
      <p:sp>
        <p:nvSpPr>
          <p:cNvPr id="217099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Development</a:t>
            </a:r>
          </a:p>
          <a:p>
            <a:pPr lvl="1"/>
            <a:r>
              <a:rPr lang="en-US"/>
              <a:t>Project Reviews</a:t>
            </a:r>
          </a:p>
          <a:p>
            <a:pPr lvl="1"/>
            <a:r>
              <a:rPr lang="en-US"/>
              <a:t>Training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4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Project Success </a:t>
            </a:r>
          </a:p>
        </p:txBody>
      </p:sp>
      <p:sp>
        <p:nvSpPr>
          <p:cNvPr id="223245" name="Rectangle 1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 Time</a:t>
            </a:r>
          </a:p>
          <a:p>
            <a:r>
              <a:rPr lang="en-US"/>
              <a:t>On Budget</a:t>
            </a:r>
          </a:p>
          <a:p>
            <a:r>
              <a:rPr lang="en-US"/>
              <a:t>Happy Staff</a:t>
            </a:r>
          </a:p>
          <a:p>
            <a:r>
              <a:rPr lang="en-US"/>
              <a:t>Happy Client</a:t>
            </a:r>
          </a:p>
        </p:txBody>
      </p:sp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Mechanics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296223"/>
              </p:ext>
            </p:extLst>
          </p:nvPr>
        </p:nvGraphicFramePr>
        <p:xfrm>
          <a:off x="2336799" y="222442"/>
          <a:ext cx="9046635" cy="6940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55" name="Slide" r:id="rId4" imgW="4434045" imgH="3321211" progId="PowerPoint.Slide.8">
                  <p:embed/>
                </p:oleObj>
              </mc:Choice>
              <mc:Fallback>
                <p:oleObj name="Slide" r:id="rId4" imgW="4434045" imgH="3321211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799" y="222442"/>
                        <a:ext cx="9046635" cy="69403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2" name="Rectangle 6"/>
          <p:cNvSpPr>
            <a:spLocks noChangeArrowheads="1"/>
          </p:cNvSpPr>
          <p:nvPr/>
        </p:nvSpPr>
        <p:spPr bwMode="auto">
          <a:xfrm>
            <a:off x="3140363" y="222443"/>
            <a:ext cx="8193297" cy="140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0932" tIns="70467" rIns="140932" bIns="70467" anchor="ctr" anchorCtr="1"/>
          <a:lstStyle/>
          <a:p>
            <a:r>
              <a:rPr lang="en-US" sz="3297"/>
              <a:t>Procedure Framework</a:t>
            </a: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Preface</a:t>
            </a:r>
          </a:p>
        </p:txBody>
      </p:sp>
      <p:sp>
        <p:nvSpPr>
          <p:cNvPr id="70665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4396"/>
              <a:t>Management Defined:</a:t>
            </a:r>
          </a:p>
          <a:p>
            <a:pPr lvl="1">
              <a:lnSpc>
                <a:spcPct val="90000"/>
              </a:lnSpc>
            </a:pPr>
            <a:r>
              <a:rPr lang="en-US" sz="3846"/>
              <a:t>Getting work done through others</a:t>
            </a:r>
          </a:p>
          <a:p>
            <a:pPr lvl="1">
              <a:lnSpc>
                <a:spcPct val="90000"/>
              </a:lnSpc>
            </a:pPr>
            <a:r>
              <a:rPr lang="en-US" sz="3846"/>
              <a:t>It is real work !</a:t>
            </a:r>
            <a:br>
              <a:rPr lang="en-US" sz="3846"/>
            </a:br>
            <a:endParaRPr lang="en-US" sz="3846"/>
          </a:p>
          <a:p>
            <a:pPr>
              <a:lnSpc>
                <a:spcPct val="90000"/>
              </a:lnSpc>
            </a:pPr>
            <a:r>
              <a:rPr lang="en-US" sz="4396"/>
              <a:t>Management Components:</a:t>
            </a:r>
          </a:p>
          <a:p>
            <a:pPr lvl="1">
              <a:lnSpc>
                <a:spcPct val="90000"/>
              </a:lnSpc>
            </a:pPr>
            <a:r>
              <a:rPr lang="en-US" sz="3846"/>
              <a:t>Mechanical</a:t>
            </a:r>
          </a:p>
          <a:p>
            <a:pPr lvl="1">
              <a:lnSpc>
                <a:spcPct val="90000"/>
              </a:lnSpc>
            </a:pPr>
            <a:r>
              <a:rPr lang="en-US" sz="3846"/>
              <a:t>Practice/Art</a:t>
            </a:r>
          </a:p>
          <a:p>
            <a:pPr lvl="1">
              <a:lnSpc>
                <a:spcPct val="90000"/>
              </a:lnSpc>
            </a:pPr>
            <a:endParaRPr lang="en-US" sz="3846"/>
          </a:p>
          <a:p>
            <a:pPr>
              <a:lnSpc>
                <a:spcPct val="90000"/>
              </a:lnSpc>
            </a:pPr>
            <a:r>
              <a:rPr lang="en-US" sz="4396"/>
              <a:t>Management Cornerstone:</a:t>
            </a:r>
          </a:p>
          <a:p>
            <a:pPr lvl="1">
              <a:lnSpc>
                <a:spcPct val="90000"/>
              </a:lnSpc>
            </a:pPr>
            <a:r>
              <a:rPr lang="en-US" sz="3846"/>
              <a:t>Effective Communication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Procedure Framework</a:t>
            </a:r>
          </a:p>
        </p:txBody>
      </p:sp>
      <p:sp>
        <p:nvSpPr>
          <p:cNvPr id="31027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Daily Activities</a:t>
            </a:r>
          </a:p>
          <a:p>
            <a:r>
              <a:rPr lang="en-US"/>
              <a:t>Weekly Activities</a:t>
            </a:r>
          </a:p>
          <a:p>
            <a:r>
              <a:rPr lang="en-US"/>
              <a:t>Monthly Activities</a:t>
            </a:r>
          </a:p>
          <a:p>
            <a:r>
              <a:rPr lang="en-US"/>
              <a:t>Quarterly Activities</a:t>
            </a:r>
            <a:br>
              <a:rPr lang="en-US"/>
            </a:b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9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Project Control Sheet</a:t>
            </a:r>
          </a:p>
        </p:txBody>
      </p:sp>
      <p:sp>
        <p:nvSpPr>
          <p:cNvPr id="221193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Quality</a:t>
            </a:r>
          </a:p>
          <a:p>
            <a:r>
              <a:rPr lang="en-US"/>
              <a:t>Quantity</a:t>
            </a:r>
          </a:p>
          <a:p>
            <a:r>
              <a:rPr lang="en-US"/>
              <a:t>Time</a:t>
            </a:r>
          </a:p>
          <a:p>
            <a:r>
              <a:rPr lang="en-US"/>
              <a:t>Resources</a:t>
            </a:r>
          </a:p>
          <a:p>
            <a:r>
              <a:rPr lang="en-US"/>
              <a:t>Authority</a:t>
            </a:r>
          </a:p>
          <a:p>
            <a:r>
              <a:rPr lang="en-US"/>
              <a:t>Consequences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Daily Activities</a:t>
            </a:r>
          </a:p>
        </p:txBody>
      </p:sp>
      <p:sp>
        <p:nvSpPr>
          <p:cNvPr id="2252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Interact with Team</a:t>
            </a:r>
          </a:p>
          <a:p>
            <a:r>
              <a:rPr lang="en-US"/>
              <a:t>Identify Problems &amp; Roadblocks</a:t>
            </a:r>
          </a:p>
          <a:p>
            <a:r>
              <a:rPr lang="en-US"/>
              <a:t>Determine Course of Action</a:t>
            </a:r>
          </a:p>
          <a:p>
            <a:r>
              <a:rPr lang="en-US"/>
              <a:t>Communicate with Client</a:t>
            </a:r>
          </a:p>
        </p:txBody>
      </p:sp>
    </p:spTree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Weekly Activities</a:t>
            </a:r>
          </a:p>
        </p:txBody>
      </p:sp>
      <p:sp>
        <p:nvSpPr>
          <p:cNvPr id="2273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Staff Status Report</a:t>
            </a:r>
          </a:p>
          <a:p>
            <a:pPr>
              <a:lnSpc>
                <a:spcPct val="90000"/>
              </a:lnSpc>
            </a:pPr>
            <a:r>
              <a:rPr lang="en-US"/>
              <a:t>Project Status Report</a:t>
            </a:r>
          </a:p>
          <a:p>
            <a:pPr>
              <a:lnSpc>
                <a:spcPct val="90000"/>
              </a:lnSpc>
            </a:pPr>
            <a:r>
              <a:rPr lang="en-US"/>
              <a:t>Financial Progress Report</a:t>
            </a:r>
          </a:p>
          <a:p>
            <a:pPr>
              <a:lnSpc>
                <a:spcPct val="90000"/>
              </a:lnSpc>
            </a:pPr>
            <a:r>
              <a:rPr lang="en-US"/>
              <a:t>Invoice Client (alternate weeks)</a:t>
            </a:r>
          </a:p>
          <a:p>
            <a:pPr>
              <a:lnSpc>
                <a:spcPct val="90000"/>
              </a:lnSpc>
            </a:pPr>
            <a:r>
              <a:rPr lang="en-US"/>
              <a:t>Client Status Meeting</a:t>
            </a:r>
          </a:p>
          <a:p>
            <a:pPr>
              <a:lnSpc>
                <a:spcPct val="90000"/>
              </a:lnSpc>
            </a:pPr>
            <a:r>
              <a:rPr lang="en-US"/>
              <a:t>Poll Client (Are you happy? Are we meeting expectations?)</a:t>
            </a:r>
          </a:p>
          <a:p>
            <a:pPr>
              <a:lnSpc>
                <a:spcPct val="90000"/>
              </a:lnSpc>
            </a:pPr>
            <a:r>
              <a:rPr lang="en-US"/>
              <a:t>Weekly Staff Meeting</a:t>
            </a:r>
          </a:p>
        </p:txBody>
      </p:sp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Monthly Activities</a:t>
            </a:r>
          </a:p>
        </p:txBody>
      </p:sp>
      <p:sp>
        <p:nvSpPr>
          <p:cNvPr id="22938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396" dirty="0"/>
              <a:t>Executive Steering Committee</a:t>
            </a:r>
          </a:p>
          <a:p>
            <a:pPr>
              <a:lnSpc>
                <a:spcPct val="90000"/>
              </a:lnSpc>
            </a:pPr>
            <a:r>
              <a:rPr lang="en-US" sz="4396" dirty="0"/>
              <a:t>Conduct Formal Clint Survey</a:t>
            </a:r>
          </a:p>
          <a:p>
            <a:pPr>
              <a:lnSpc>
                <a:spcPct val="90000"/>
              </a:lnSpc>
            </a:pPr>
            <a:r>
              <a:rPr lang="en-US" sz="4396" dirty="0"/>
              <a:t>Review Client Survey with Team</a:t>
            </a:r>
          </a:p>
          <a:p>
            <a:pPr>
              <a:lnSpc>
                <a:spcPct val="90000"/>
              </a:lnSpc>
            </a:pPr>
            <a:r>
              <a:rPr lang="en-US" sz="4396" dirty="0"/>
              <a:t>Conduct Team Member Survey</a:t>
            </a:r>
          </a:p>
          <a:p>
            <a:pPr>
              <a:lnSpc>
                <a:spcPct val="90000"/>
              </a:lnSpc>
            </a:pPr>
            <a:r>
              <a:rPr lang="en-US" sz="4396" dirty="0"/>
              <a:t>Review Timeline with </a:t>
            </a:r>
            <a:r>
              <a:rPr lang="en-US" sz="4396" dirty="0" smtClean="0"/>
              <a:t>Advice </a:t>
            </a:r>
            <a:r>
              <a:rPr lang="en-US" sz="4396" dirty="0"/>
              <a:t>Management</a:t>
            </a:r>
          </a:p>
          <a:p>
            <a:pPr>
              <a:lnSpc>
                <a:spcPct val="90000"/>
              </a:lnSpc>
            </a:pPr>
            <a:r>
              <a:rPr lang="en-US" sz="4396" dirty="0"/>
              <a:t>Review Budget with Advice</a:t>
            </a:r>
            <a:r>
              <a:rPr lang="en-US" sz="4396" dirty="0" smtClean="0"/>
              <a:t> </a:t>
            </a:r>
            <a:r>
              <a:rPr lang="en-US" sz="4396" dirty="0"/>
              <a:t>Management</a:t>
            </a:r>
          </a:p>
          <a:p>
            <a:pPr>
              <a:lnSpc>
                <a:spcPct val="90000"/>
              </a:lnSpc>
            </a:pPr>
            <a:r>
              <a:rPr lang="en-US" sz="4396" dirty="0"/>
              <a:t>Review Client &amp; Staff Surveys with Advice</a:t>
            </a:r>
            <a:r>
              <a:rPr lang="en-US" sz="4396" dirty="0" smtClean="0"/>
              <a:t> </a:t>
            </a:r>
            <a:r>
              <a:rPr lang="en-US" sz="4396" dirty="0"/>
              <a:t>Management</a:t>
            </a:r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Quarterly Activities</a:t>
            </a:r>
          </a:p>
        </p:txBody>
      </p:sp>
      <p:sp>
        <p:nvSpPr>
          <p:cNvPr id="2314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Conduct a Formal QA</a:t>
            </a:r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 Mechanics</a:t>
            </a:r>
            <a:br>
              <a:rPr lang="en-US"/>
            </a:br>
            <a:r>
              <a:rPr lang="en-US" sz="5083"/>
              <a:t> Project Closure</a:t>
            </a:r>
          </a:p>
        </p:txBody>
      </p:sp>
      <p:sp>
        <p:nvSpPr>
          <p:cNvPr id="2355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Complete Project Closure Checklist</a:t>
            </a:r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4721451" y="8276168"/>
            <a:ext cx="4374701" cy="71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4721451" y="8374304"/>
            <a:ext cx="4374701" cy="7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23757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46788" y="2106661"/>
            <a:ext cx="11724024" cy="1779539"/>
          </a:xfrm>
        </p:spPr>
        <p:txBody>
          <a:bodyPr anchor="ctr"/>
          <a:lstStyle/>
          <a:p>
            <a:pPr algn="l"/>
            <a:r>
              <a:rPr lang="en-US" sz="6182"/>
              <a:t>MANAGEMENT PRACTICES</a:t>
            </a:r>
          </a:p>
        </p:txBody>
      </p:sp>
    </p:spTree>
  </p:cSld>
  <p:clrMapOvr>
    <a:masterClrMapping/>
  </p:clrMapOvr>
  <p:transition>
    <p:cover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Management Tasks</a:t>
            </a:r>
          </a:p>
        </p:txBody>
      </p:sp>
      <p:sp>
        <p:nvSpPr>
          <p:cNvPr id="238600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1035885" y="1158011"/>
            <a:ext cx="5776960" cy="6762685"/>
          </a:xfrm>
        </p:spPr>
        <p:txBody>
          <a:bodyPr/>
          <a:lstStyle/>
          <a:p>
            <a:r>
              <a:rPr lang="en-US" sz="3709"/>
              <a:t>Communicating (Expectations Management)</a:t>
            </a:r>
          </a:p>
          <a:p>
            <a:r>
              <a:rPr lang="en-US" sz="3709"/>
              <a:t>Planning</a:t>
            </a:r>
          </a:p>
          <a:p>
            <a:r>
              <a:rPr lang="en-US" sz="3709"/>
              <a:t>Scheduling</a:t>
            </a:r>
          </a:p>
          <a:p>
            <a:r>
              <a:rPr lang="en-US" sz="3709"/>
              <a:t>Organizing</a:t>
            </a:r>
          </a:p>
          <a:p>
            <a:r>
              <a:rPr lang="en-US" sz="3709"/>
              <a:t>Budgeting/Estimating</a:t>
            </a:r>
          </a:p>
          <a:p>
            <a:r>
              <a:rPr lang="en-US" sz="3709"/>
              <a:t>Assuring Quality</a:t>
            </a:r>
          </a:p>
          <a:p>
            <a:r>
              <a:rPr lang="en-US" sz="3709"/>
              <a:t>Tracking</a:t>
            </a:r>
          </a:p>
          <a:p>
            <a:r>
              <a:rPr lang="en-US" sz="3709"/>
              <a:t>Assessing</a:t>
            </a:r>
          </a:p>
        </p:txBody>
      </p:sp>
      <p:sp>
        <p:nvSpPr>
          <p:cNvPr id="238601" name="Rectangle 9"/>
          <p:cNvSpPr>
            <a:spLocks noGrp="1" noChangeArrowheads="1"/>
          </p:cNvSpPr>
          <p:nvPr>
            <p:ph sz="half" idx="2"/>
          </p:nvPr>
        </p:nvSpPr>
        <p:spPr>
          <a:xfrm>
            <a:off x="7004756" y="1158011"/>
            <a:ext cx="5776961" cy="676268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258"/>
              <a:t>Controlling/Influencing</a:t>
            </a:r>
          </a:p>
          <a:p>
            <a:pPr>
              <a:lnSpc>
                <a:spcPct val="90000"/>
              </a:lnSpc>
            </a:pPr>
            <a:r>
              <a:rPr lang="en-US" sz="4258"/>
              <a:t>Evaluation</a:t>
            </a:r>
          </a:p>
          <a:p>
            <a:pPr>
              <a:lnSpc>
                <a:spcPct val="90000"/>
              </a:lnSpc>
            </a:pPr>
            <a:r>
              <a:rPr lang="en-US" sz="4258"/>
              <a:t>Monitoring</a:t>
            </a:r>
          </a:p>
          <a:p>
            <a:pPr>
              <a:lnSpc>
                <a:spcPct val="90000"/>
              </a:lnSpc>
            </a:pPr>
            <a:r>
              <a:rPr lang="en-US" sz="4258"/>
              <a:t>Leading</a:t>
            </a:r>
          </a:p>
          <a:p>
            <a:pPr>
              <a:lnSpc>
                <a:spcPct val="90000"/>
              </a:lnSpc>
            </a:pPr>
            <a:r>
              <a:rPr lang="en-US" sz="4258"/>
              <a:t>Determining Needs</a:t>
            </a:r>
          </a:p>
          <a:p>
            <a:pPr>
              <a:lnSpc>
                <a:spcPct val="90000"/>
              </a:lnSpc>
            </a:pPr>
            <a:r>
              <a:rPr lang="en-US" sz="4258"/>
              <a:t>Clarifying Roles &amp; Responsibilities</a:t>
            </a:r>
          </a:p>
          <a:p>
            <a:pPr>
              <a:lnSpc>
                <a:spcPct val="90000"/>
              </a:lnSpc>
            </a:pPr>
            <a:r>
              <a:rPr lang="en-US" sz="4258"/>
              <a:t>Analyzing Risk</a:t>
            </a:r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Communicating</a:t>
            </a:r>
          </a:p>
        </p:txBody>
      </p:sp>
      <p:sp>
        <p:nvSpPr>
          <p:cNvPr id="2426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r>
              <a:rPr lang="en-US"/>
              <a:t>2-way face to face communications are most effective</a:t>
            </a:r>
          </a:p>
          <a:p>
            <a:pPr lvl="1">
              <a:lnSpc>
                <a:spcPct val="90000"/>
              </a:lnSpc>
            </a:pPr>
            <a:r>
              <a:rPr lang="en-US"/>
              <a:t>Find common ground</a:t>
            </a:r>
          </a:p>
          <a:p>
            <a:pPr lvl="1">
              <a:lnSpc>
                <a:spcPct val="90000"/>
              </a:lnSpc>
            </a:pPr>
            <a:r>
              <a:rPr lang="en-US"/>
              <a:t>Remain patient &amp; attentive</a:t>
            </a:r>
          </a:p>
          <a:p>
            <a:pPr lvl="1">
              <a:lnSpc>
                <a:spcPct val="90000"/>
              </a:lnSpc>
            </a:pPr>
            <a:r>
              <a:rPr lang="en-US"/>
              <a:t>Always establish assumptions</a:t>
            </a:r>
          </a:p>
          <a:p>
            <a:pPr lvl="1">
              <a:lnSpc>
                <a:spcPct val="90000"/>
              </a:lnSpc>
            </a:pPr>
            <a:r>
              <a:rPr lang="en-US"/>
              <a:t>Be aware of audience’s knowledge level</a:t>
            </a:r>
          </a:p>
          <a:p>
            <a:pPr lvl="1">
              <a:lnSpc>
                <a:spcPct val="90000"/>
              </a:lnSpc>
            </a:pPr>
            <a:r>
              <a:rPr lang="en-US"/>
              <a:t>Be conscious of body language</a:t>
            </a:r>
          </a:p>
          <a:p>
            <a:pPr lvl="1">
              <a:lnSpc>
                <a:spcPct val="90000"/>
              </a:lnSpc>
            </a:pPr>
            <a:r>
              <a:rPr lang="en-US"/>
              <a:t>Respond in a timely manner</a:t>
            </a:r>
          </a:p>
          <a:p>
            <a:pPr lvl="1">
              <a:lnSpc>
                <a:spcPct val="90000"/>
              </a:lnSpc>
            </a:pPr>
            <a:r>
              <a:rPr lang="en-US"/>
              <a:t>Insist of feedback</a:t>
            </a:r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Overview</a:t>
            </a:r>
          </a:p>
        </p:txBody>
      </p:sp>
      <p:sp>
        <p:nvSpPr>
          <p:cNvPr id="17715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4396" dirty="0"/>
              <a:t>Methodology:</a:t>
            </a:r>
          </a:p>
          <a:p>
            <a:pPr lvl="1">
              <a:lnSpc>
                <a:spcPct val="90000"/>
              </a:lnSpc>
            </a:pPr>
            <a:r>
              <a:rPr lang="en-US" sz="3709" dirty="0"/>
              <a:t>Standard repeatable processes</a:t>
            </a:r>
          </a:p>
          <a:p>
            <a:pPr lvl="1">
              <a:lnSpc>
                <a:spcPct val="90000"/>
              </a:lnSpc>
            </a:pPr>
            <a:r>
              <a:rPr lang="en-US" sz="3709" dirty="0"/>
              <a:t>Role Specific (ex. Project Management)</a:t>
            </a:r>
          </a:p>
          <a:p>
            <a:pPr lvl="1">
              <a:lnSpc>
                <a:spcPct val="90000"/>
              </a:lnSpc>
            </a:pPr>
            <a:r>
              <a:rPr lang="en-US" sz="3709" dirty="0"/>
              <a:t>Delivery Specific (ex. Web Development, SEO . . .)</a:t>
            </a:r>
            <a:br>
              <a:rPr lang="en-US" sz="3709" dirty="0"/>
            </a:br>
            <a:endParaRPr lang="en-US" sz="3709" dirty="0"/>
          </a:p>
          <a:p>
            <a:pPr>
              <a:lnSpc>
                <a:spcPct val="90000"/>
              </a:lnSpc>
            </a:pPr>
            <a:r>
              <a:rPr lang="en-US" sz="4396" dirty="0"/>
              <a:t>Project Management Methodology:</a:t>
            </a:r>
          </a:p>
          <a:p>
            <a:pPr lvl="1">
              <a:lnSpc>
                <a:spcPct val="90000"/>
              </a:lnSpc>
            </a:pPr>
            <a:r>
              <a:rPr lang="en-US" sz="3709" dirty="0"/>
              <a:t>Pre-Project - Sales, Estimating, Proposal, Planning</a:t>
            </a:r>
          </a:p>
          <a:p>
            <a:pPr lvl="1">
              <a:lnSpc>
                <a:spcPct val="90000"/>
              </a:lnSpc>
            </a:pPr>
            <a:r>
              <a:rPr lang="en-US" sz="3709" dirty="0"/>
              <a:t>Mechanical - Guidelines, Checklists, Processes</a:t>
            </a:r>
          </a:p>
          <a:p>
            <a:pPr lvl="1">
              <a:lnSpc>
                <a:spcPct val="90000"/>
              </a:lnSpc>
            </a:pPr>
            <a:r>
              <a:rPr lang="en-US" sz="3709" dirty="0"/>
              <a:t>Practice/Art - Management Tasks, Team Assembly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Planning</a:t>
            </a:r>
          </a:p>
        </p:txBody>
      </p:sp>
      <p:sp>
        <p:nvSpPr>
          <p:cNvPr id="244744" name="Rectangle 8"/>
          <p:cNvSpPr>
            <a:spLocks noGrp="1" noChangeArrowheads="1"/>
          </p:cNvSpPr>
          <p:nvPr>
            <p:ph sz="half" idx="1"/>
          </p:nvPr>
        </p:nvSpPr>
        <p:spPr>
          <a:xfrm>
            <a:off x="1035885" y="1158011"/>
            <a:ext cx="5776960" cy="6762685"/>
          </a:xfrm>
        </p:spPr>
        <p:txBody>
          <a:bodyPr/>
          <a:lstStyle/>
          <a:p>
            <a:r>
              <a:rPr lang="en-US" sz="4258"/>
              <a:t>Project Overview</a:t>
            </a:r>
          </a:p>
          <a:p>
            <a:r>
              <a:rPr lang="en-US" sz="4258"/>
              <a:t>Phase Plan</a:t>
            </a:r>
          </a:p>
          <a:p>
            <a:r>
              <a:rPr lang="en-US" sz="4258"/>
              <a:t>Organization Plan</a:t>
            </a:r>
          </a:p>
          <a:p>
            <a:r>
              <a:rPr lang="en-US" sz="4258"/>
              <a:t>Quality Assurance Plan</a:t>
            </a:r>
          </a:p>
          <a:p>
            <a:r>
              <a:rPr lang="en-US" sz="4258"/>
              <a:t>Change Control Plan</a:t>
            </a:r>
          </a:p>
          <a:p>
            <a:r>
              <a:rPr lang="en-US" sz="4258"/>
              <a:t>Acceptance Plan</a:t>
            </a:r>
          </a:p>
        </p:txBody>
      </p:sp>
      <p:sp>
        <p:nvSpPr>
          <p:cNvPr id="244745" name="Rectangle 9"/>
          <p:cNvSpPr>
            <a:spLocks noGrp="1" noChangeArrowheads="1"/>
          </p:cNvSpPr>
          <p:nvPr>
            <p:ph sz="half" idx="2"/>
          </p:nvPr>
        </p:nvSpPr>
        <p:spPr>
          <a:xfrm>
            <a:off x="7004756" y="1158011"/>
            <a:ext cx="5776961" cy="6762685"/>
          </a:xfrm>
        </p:spPr>
        <p:txBody>
          <a:bodyPr/>
          <a:lstStyle/>
          <a:p>
            <a:r>
              <a:rPr lang="en-US" sz="4258"/>
              <a:t>Documentation Plan</a:t>
            </a:r>
          </a:p>
          <a:p>
            <a:r>
              <a:rPr lang="en-US" sz="4258"/>
              <a:t>Training Plan</a:t>
            </a:r>
          </a:p>
          <a:p>
            <a:r>
              <a:rPr lang="en-US" sz="4258"/>
              <a:t>Plan for Change</a:t>
            </a: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Planning</a:t>
            </a:r>
          </a:p>
        </p:txBody>
      </p:sp>
      <p:sp>
        <p:nvSpPr>
          <p:cNvPr id="24679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Recognize Dynamic Elements - move those to the end of the plan if possible</a:t>
            </a:r>
          </a:p>
          <a:p>
            <a:r>
              <a:rPr lang="en-US"/>
              <a:t>Apply Systemic Guidelines for Change</a:t>
            </a:r>
          </a:p>
          <a:p>
            <a:r>
              <a:rPr lang="en-US"/>
              <a:t>Review &amp; Reporting Plan</a:t>
            </a:r>
          </a:p>
          <a:p>
            <a:r>
              <a:rPr lang="en-US"/>
              <a:t>Installation &amp; Operation Plan</a:t>
            </a:r>
          </a:p>
          <a:p>
            <a:r>
              <a:rPr lang="en-US"/>
              <a:t>Resources Allocation Plan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Management Practices</a:t>
            </a:r>
            <a:br>
              <a:rPr lang="en-US" dirty="0"/>
            </a:br>
            <a:r>
              <a:rPr lang="en-US" sz="5083" dirty="0"/>
              <a:t> Scheduling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396" dirty="0"/>
              <a:t>Microsoft Project</a:t>
            </a:r>
          </a:p>
          <a:p>
            <a:r>
              <a:rPr lang="en-US" sz="4396" dirty="0"/>
              <a:t>Consider </a:t>
            </a:r>
          </a:p>
          <a:p>
            <a:pPr lvl="1"/>
            <a:r>
              <a:rPr lang="en-US" sz="3709" dirty="0"/>
              <a:t>Availability</a:t>
            </a:r>
          </a:p>
          <a:p>
            <a:pPr lvl="2"/>
            <a:r>
              <a:rPr lang="en-US" sz="3160" dirty="0"/>
              <a:t>Staff</a:t>
            </a:r>
          </a:p>
          <a:p>
            <a:pPr lvl="2"/>
            <a:r>
              <a:rPr lang="en-US" sz="3160" dirty="0"/>
              <a:t>Facilities</a:t>
            </a:r>
          </a:p>
          <a:p>
            <a:pPr lvl="2"/>
            <a:r>
              <a:rPr lang="en-US" sz="3160" dirty="0"/>
              <a:t>Equipment</a:t>
            </a:r>
          </a:p>
          <a:p>
            <a:pPr lvl="2"/>
            <a:r>
              <a:rPr lang="en-US" sz="3160" dirty="0"/>
              <a:t>Communication</a:t>
            </a:r>
          </a:p>
          <a:p>
            <a:pPr lvl="1"/>
            <a:r>
              <a:rPr lang="en-US" sz="3709" dirty="0"/>
              <a:t>Skill Levels</a:t>
            </a:r>
          </a:p>
          <a:p>
            <a:pPr lvl="2"/>
            <a:r>
              <a:rPr lang="en-US" sz="3200" dirty="0"/>
              <a:t>Advice </a:t>
            </a:r>
            <a:r>
              <a:rPr lang="en-US" sz="3160" dirty="0" smtClean="0"/>
              <a:t>Personnel</a:t>
            </a:r>
            <a:endParaRPr lang="en-US" sz="3160" dirty="0"/>
          </a:p>
          <a:p>
            <a:pPr lvl="2"/>
            <a:r>
              <a:rPr lang="en-US" sz="3160" dirty="0"/>
              <a:t>Client Personnel</a:t>
            </a:r>
          </a:p>
          <a:p>
            <a:pPr lvl="1"/>
            <a:endParaRPr lang="en-US" sz="3709" dirty="0"/>
          </a:p>
          <a:p>
            <a:pPr lvl="1"/>
            <a:endParaRPr lang="en-US" sz="3709" dirty="0"/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4533"/>
              <a:t>Organizing</a:t>
            </a:r>
          </a:p>
        </p:txBody>
      </p:sp>
      <p:sp>
        <p:nvSpPr>
          <p:cNvPr id="25088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sz="4396"/>
              <a:t>Status Reports &amp; Attachments</a:t>
            </a:r>
          </a:p>
          <a:p>
            <a:pPr>
              <a:lnSpc>
                <a:spcPct val="90000"/>
              </a:lnSpc>
            </a:pPr>
            <a:r>
              <a:rPr lang="en-US" sz="4396"/>
              <a:t>Meting Notes</a:t>
            </a:r>
          </a:p>
          <a:p>
            <a:pPr>
              <a:lnSpc>
                <a:spcPct val="90000"/>
              </a:lnSpc>
            </a:pPr>
            <a:r>
              <a:rPr lang="en-US" sz="4396"/>
              <a:t>Timesheets &amp; Expense Reports</a:t>
            </a:r>
          </a:p>
          <a:p>
            <a:pPr>
              <a:lnSpc>
                <a:spcPct val="90000"/>
              </a:lnSpc>
            </a:pPr>
            <a:r>
              <a:rPr lang="en-US" sz="4396"/>
              <a:t>Invoices</a:t>
            </a:r>
          </a:p>
          <a:p>
            <a:pPr>
              <a:lnSpc>
                <a:spcPct val="90000"/>
              </a:lnSpc>
            </a:pPr>
            <a:r>
              <a:rPr lang="en-US" sz="4396"/>
              <a:t>Client Correspondence</a:t>
            </a:r>
          </a:p>
          <a:p>
            <a:pPr>
              <a:lnSpc>
                <a:spcPct val="90000"/>
              </a:lnSpc>
            </a:pPr>
            <a:r>
              <a:rPr lang="en-US" sz="4396"/>
              <a:t>Proposals/Presentations</a:t>
            </a:r>
          </a:p>
          <a:p>
            <a:pPr>
              <a:lnSpc>
                <a:spcPct val="90000"/>
              </a:lnSpc>
            </a:pPr>
            <a:r>
              <a:rPr lang="en-US" sz="4396"/>
              <a:t>Vendor Materials (1 File/Vendor)</a:t>
            </a:r>
          </a:p>
          <a:p>
            <a:pPr>
              <a:lnSpc>
                <a:spcPct val="90000"/>
              </a:lnSpc>
            </a:pPr>
            <a:r>
              <a:rPr lang="en-US" sz="4396"/>
              <a:t>Project Reviews</a:t>
            </a:r>
          </a:p>
          <a:p>
            <a:pPr>
              <a:lnSpc>
                <a:spcPct val="90000"/>
              </a:lnSpc>
            </a:pPr>
            <a:r>
              <a:rPr lang="en-US" sz="4396"/>
              <a:t>Change Requests</a:t>
            </a:r>
          </a:p>
          <a:p>
            <a:pPr>
              <a:lnSpc>
                <a:spcPct val="90000"/>
              </a:lnSpc>
            </a:pPr>
            <a:r>
              <a:rPr lang="en-US" sz="4396"/>
              <a:t>Issues</a:t>
            </a: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Budgeting/Estimating</a:t>
            </a:r>
          </a:p>
        </p:txBody>
      </p:sp>
      <p:sp>
        <p:nvSpPr>
          <p:cNvPr id="25293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Pre-Project - Estimating</a:t>
            </a:r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Assuring Quality</a:t>
            </a:r>
          </a:p>
        </p:txBody>
      </p:sp>
      <p:sp>
        <p:nvSpPr>
          <p:cNvPr id="2549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Configuration Management</a:t>
            </a:r>
          </a:p>
          <a:p>
            <a:r>
              <a:rPr lang="en-US"/>
              <a:t>Standards &amp; Conventions</a:t>
            </a:r>
          </a:p>
          <a:p>
            <a:r>
              <a:rPr lang="en-US"/>
              <a:t>Walkthroughs &amp; Inspections</a:t>
            </a:r>
          </a:p>
          <a:p>
            <a:r>
              <a:rPr lang="en-US"/>
              <a:t>Formal Reviews</a:t>
            </a:r>
          </a:p>
          <a:p>
            <a:r>
              <a:rPr lang="en-US"/>
              <a:t>Testing (Unit, String, System, Alpha, etc.)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Tracking</a:t>
            </a:r>
          </a:p>
        </p:txBody>
      </p:sp>
      <p:sp>
        <p:nvSpPr>
          <p:cNvPr id="2570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Status Reports &amp; Attachments</a:t>
            </a:r>
          </a:p>
          <a:p>
            <a:r>
              <a:rPr lang="en-US"/>
              <a:t>Meeting Minutes</a:t>
            </a:r>
          </a:p>
          <a:p>
            <a:r>
              <a:rPr lang="en-US"/>
              <a:t>Issues</a:t>
            </a:r>
          </a:p>
          <a:p>
            <a:r>
              <a:rPr lang="en-US"/>
              <a:t>Change Requests</a:t>
            </a:r>
          </a:p>
          <a:p>
            <a:r>
              <a:rPr lang="en-US"/>
              <a:t>Invoices</a:t>
            </a:r>
          </a:p>
          <a:p>
            <a:r>
              <a:rPr lang="en-US"/>
              <a:t>Budget/Estimate to Complete</a:t>
            </a:r>
          </a:p>
          <a:p>
            <a:r>
              <a:rPr lang="en-US"/>
              <a:t>Staff Performance Log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Assessing</a:t>
            </a:r>
          </a:p>
        </p:txBody>
      </p:sp>
      <p:sp>
        <p:nvSpPr>
          <p:cNvPr id="25907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396"/>
              <a:t>Client’s Mood</a:t>
            </a:r>
          </a:p>
          <a:p>
            <a:r>
              <a:rPr lang="en-US" sz="4396"/>
              <a:t>Client’s Ability to Tolerate Change</a:t>
            </a:r>
          </a:p>
          <a:p>
            <a:r>
              <a:rPr lang="en-US" sz="4396"/>
              <a:t>Client’s Ability to Communicate Effectively</a:t>
            </a:r>
          </a:p>
          <a:p>
            <a:r>
              <a:rPr lang="en-US" sz="4396"/>
              <a:t>Project Team’s Mood</a:t>
            </a:r>
          </a:p>
          <a:p>
            <a:r>
              <a:rPr lang="en-US" sz="4396"/>
              <a:t>Project Team’ Ability to Tolerate Change</a:t>
            </a:r>
          </a:p>
          <a:p>
            <a:r>
              <a:rPr lang="en-US" sz="4396"/>
              <a:t>Project Team’s Aspirations</a:t>
            </a:r>
          </a:p>
          <a:p>
            <a:r>
              <a:rPr lang="en-US" sz="4396"/>
              <a:t>Project Team’s Overall Effectiveness</a:t>
            </a:r>
          </a:p>
          <a:p>
            <a:r>
              <a:rPr lang="en-US" sz="4396"/>
              <a:t>Project Momentum</a:t>
            </a:r>
          </a:p>
          <a:p>
            <a:pPr lvl="1"/>
            <a:endParaRPr lang="en-US" sz="3709"/>
          </a:p>
          <a:p>
            <a:pPr lvl="1"/>
            <a:endParaRPr lang="en-US" sz="3709"/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7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Control (Influence)</a:t>
            </a:r>
          </a:p>
        </p:txBody>
      </p:sp>
      <p:sp>
        <p:nvSpPr>
          <p:cNvPr id="261128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more experienced the team, the greater the reliance on influence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Evaluating</a:t>
            </a:r>
          </a:p>
        </p:txBody>
      </p:sp>
      <p:sp>
        <p:nvSpPr>
          <p:cNvPr id="2631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Solid Performance Areas</a:t>
            </a:r>
          </a:p>
          <a:p>
            <a:r>
              <a:rPr lang="en-US"/>
              <a:t>Areas Needing Improvement/Development</a:t>
            </a:r>
          </a:p>
          <a:p>
            <a:r>
              <a:rPr lang="en-US"/>
              <a:t>Proposed Development Plan</a:t>
            </a:r>
          </a:p>
          <a:p>
            <a:r>
              <a:rPr lang="en-US"/>
              <a:t>Upward Feedback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Overview</a:t>
            </a:r>
          </a:p>
        </p:txBody>
      </p:sp>
      <p:sp>
        <p:nvSpPr>
          <p:cNvPr id="1781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Management Methodology:</a:t>
            </a:r>
          </a:p>
          <a:p>
            <a:pPr lvl="1"/>
            <a:r>
              <a:rPr lang="en-US"/>
              <a:t>Pre-Project</a:t>
            </a:r>
          </a:p>
          <a:p>
            <a:pPr lvl="1"/>
            <a:r>
              <a:rPr lang="en-US"/>
              <a:t>Project Mechanics</a:t>
            </a:r>
          </a:p>
          <a:p>
            <a:pPr lvl="1"/>
            <a:r>
              <a:rPr lang="en-US"/>
              <a:t>Management Practices (Art)</a:t>
            </a: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Monitoring</a:t>
            </a:r>
          </a:p>
        </p:txBody>
      </p:sp>
      <p:sp>
        <p:nvSpPr>
          <p:cNvPr id="26522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See Procedure Framework Section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Leading</a:t>
            </a:r>
          </a:p>
        </p:txBody>
      </p:sp>
      <p:sp>
        <p:nvSpPr>
          <p:cNvPr id="26726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“Leadership Secrets of Attila the Hun”,</a:t>
            </a:r>
            <a:br>
              <a:rPr lang="en-US"/>
            </a:br>
            <a:r>
              <a:rPr lang="en-US"/>
              <a:t>		Wes Roberts</a:t>
            </a:r>
          </a:p>
          <a:p>
            <a:r>
              <a:rPr lang="en-US"/>
              <a:t>“Corps Values”,</a:t>
            </a:r>
            <a:br>
              <a:rPr lang="en-US"/>
            </a:br>
            <a:r>
              <a:rPr lang="en-US"/>
              <a:t>		Zell Miller</a:t>
            </a:r>
          </a:p>
          <a:p>
            <a:r>
              <a:rPr lang="en-US"/>
              <a:t>“General Patton’s Principles for Life &amp; Leadership”, </a:t>
            </a:r>
            <a:br>
              <a:rPr lang="en-US"/>
            </a:br>
            <a:r>
              <a:rPr lang="en-US"/>
              <a:t>		Porter B. Williamson</a:t>
            </a:r>
          </a:p>
          <a:p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Practices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Determining Needs</a:t>
            </a:r>
          </a:p>
          <a:p>
            <a:r>
              <a:rPr lang="en-US"/>
              <a:t>Clarifying Roles &amp; Responsibilities</a:t>
            </a:r>
          </a:p>
          <a:p>
            <a:r>
              <a:rPr lang="en-US"/>
              <a:t>Analyzing Risk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/>
        </p:nvGraphicFramePr>
        <p:xfrm>
          <a:off x="-2407611" y="3757534"/>
          <a:ext cx="17357052" cy="330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33" name="Document" r:id="rId4" imgW="5632920" imgH="1079640" progId="Word.Document.8">
                  <p:embed/>
                </p:oleObj>
              </mc:Choice>
              <mc:Fallback>
                <p:oleObj name="Document" r:id="rId4" imgW="5632920" imgH="107964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07611" y="3757534"/>
                        <a:ext cx="17357052" cy="33082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6B61">
                                    <a:gamma/>
                                    <a:tint val="40000"/>
                                    <a:invGamma/>
                                  </a:srgbClr>
                                </a:gs>
                                <a:gs pos="100000">
                                  <a:srgbClr val="006B6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6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Tips on Good Management</a:t>
            </a:r>
          </a:p>
        </p:txBody>
      </p:sp>
      <p:sp>
        <p:nvSpPr>
          <p:cNvPr id="27136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97"/>
              <a:t>Conduct Periodic Team Outings</a:t>
            </a:r>
          </a:p>
          <a:p>
            <a:r>
              <a:rPr lang="en-US" sz="3297"/>
              <a:t>Celebrate Team Member Departures (when appropriate)</a:t>
            </a:r>
          </a:p>
          <a:p>
            <a:r>
              <a:rPr lang="en-US" sz="3297"/>
              <a:t>Celebrate Successful Project Completion</a:t>
            </a:r>
          </a:p>
          <a:p>
            <a:r>
              <a:rPr lang="en-US" sz="3297"/>
              <a:t>Address “What was learned” for Unsuccessful projects</a:t>
            </a:r>
          </a:p>
          <a:p>
            <a:r>
              <a:rPr lang="en-US" sz="3297"/>
              <a:t>Don’t be “One of the Guys”</a:t>
            </a:r>
          </a:p>
          <a:p>
            <a:pPr lvl="1"/>
            <a:r>
              <a:rPr lang="en-US" sz="2885"/>
              <a:t>Make Tough Decision</a:t>
            </a:r>
          </a:p>
          <a:p>
            <a:pPr lvl="1"/>
            <a:r>
              <a:rPr lang="en-US" sz="2885"/>
              <a:t>Handle Personnel Problems</a:t>
            </a:r>
          </a:p>
          <a:p>
            <a:pPr lvl="1"/>
            <a:r>
              <a:rPr lang="en-US" sz="2885"/>
              <a:t>Assure Project Success</a:t>
            </a:r>
          </a:p>
          <a:p>
            <a:r>
              <a:rPr lang="en-US" sz="3297"/>
              <a:t>Always attend meetings</a:t>
            </a:r>
          </a:p>
          <a:p>
            <a:r>
              <a:rPr lang="en-US" sz="3297"/>
              <a:t>Remember to delegate</a:t>
            </a:r>
          </a:p>
          <a:p>
            <a:pPr lvl="1"/>
            <a:endParaRPr lang="en-US" sz="2885"/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Teams</a:t>
            </a:r>
          </a:p>
        </p:txBody>
      </p:sp>
      <p:sp>
        <p:nvSpPr>
          <p:cNvPr id="27341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Leadership Through Empowerment</a:t>
            </a:r>
          </a:p>
          <a:p>
            <a:r>
              <a:rPr lang="en-US"/>
              <a:t>Delegation</a:t>
            </a:r>
          </a:p>
          <a:p>
            <a:r>
              <a:rPr lang="en-US"/>
              <a:t>Project Atmosphere of:</a:t>
            </a:r>
          </a:p>
          <a:p>
            <a:pPr lvl="1"/>
            <a:r>
              <a:rPr lang="en-US"/>
              <a:t>Good environment (no distractions)</a:t>
            </a:r>
          </a:p>
          <a:p>
            <a:pPr lvl="1"/>
            <a:r>
              <a:rPr lang="en-US"/>
              <a:t>Individual Task Ownership</a:t>
            </a:r>
          </a:p>
          <a:p>
            <a:pPr lvl="1"/>
            <a:r>
              <a:rPr lang="en-US"/>
              <a:t>Knowledge Sharing Encouraged</a:t>
            </a:r>
          </a:p>
          <a:p>
            <a:pPr lvl="1"/>
            <a:r>
              <a:rPr lang="en-US"/>
              <a:t>Stress Quality</a:t>
            </a:r>
          </a:p>
          <a:p>
            <a:r>
              <a:rPr lang="en-US"/>
              <a:t>Communication - Use GroupWare</a:t>
            </a:r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Assembling Teams</a:t>
            </a:r>
          </a:p>
        </p:txBody>
      </p:sp>
      <p:sp>
        <p:nvSpPr>
          <p:cNvPr id="27546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Skills</a:t>
            </a:r>
          </a:p>
          <a:p>
            <a:r>
              <a:rPr lang="en-US"/>
              <a:t>Personality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Personality</a:t>
            </a:r>
          </a:p>
        </p:txBody>
      </p:sp>
      <p:sp>
        <p:nvSpPr>
          <p:cNvPr id="2795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Visionary</a:t>
            </a:r>
          </a:p>
          <a:p>
            <a:r>
              <a:rPr lang="en-US"/>
              <a:t>Analyzer</a:t>
            </a:r>
          </a:p>
          <a:p>
            <a:r>
              <a:rPr lang="en-US"/>
              <a:t>Facilitator</a:t>
            </a:r>
          </a:p>
          <a:p>
            <a:r>
              <a:rPr lang="en-US"/>
              <a:t>Implementer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1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546628"/>
              </p:ext>
            </p:extLst>
          </p:nvPr>
        </p:nvGraphicFramePr>
        <p:xfrm>
          <a:off x="1955800" y="152400"/>
          <a:ext cx="9481204" cy="704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16" name="Slide" r:id="rId4" imgW="4300064" imgH="3225358" progId="PowerPoint.Slide.8">
                  <p:embed/>
                </p:oleObj>
              </mc:Choice>
              <mc:Fallback>
                <p:oleObj name="Slide" r:id="rId4" imgW="4300064" imgH="3225358" progId="PowerPoint.Slid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5800" y="152400"/>
                        <a:ext cx="9481204" cy="704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Types of Teams</a:t>
            </a:r>
          </a:p>
        </p:txBody>
      </p:sp>
      <p:sp>
        <p:nvSpPr>
          <p:cNvPr id="28365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Green Team</a:t>
            </a:r>
          </a:p>
          <a:p>
            <a:r>
              <a:rPr lang="en-US"/>
              <a:t>Confederation Team</a:t>
            </a:r>
          </a:p>
          <a:p>
            <a:r>
              <a:rPr lang="en-US"/>
              <a:t>All Star Team</a:t>
            </a:r>
          </a:p>
          <a:p>
            <a:r>
              <a:rPr lang="en-US"/>
              <a:t>Alpha Cell</a:t>
            </a:r>
          </a:p>
          <a:p>
            <a:pPr lvl="1"/>
            <a:endParaRPr lang="en-US"/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3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Green Team</a:t>
            </a:r>
          </a:p>
        </p:txBody>
      </p:sp>
      <p:sp>
        <p:nvSpPr>
          <p:cNvPr id="28570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941388" y="746125"/>
            <a:ext cx="12876212" cy="7013575"/>
          </a:xfrm>
          <a:prstGeom prst="rect">
            <a:avLst/>
          </a:prstGeom>
        </p:spPr>
        <p:txBody>
          <a:bodyPr/>
          <a:lstStyle/>
          <a:p>
            <a:endParaRPr lang="en-US"/>
          </a:p>
          <a:p>
            <a:pPr lvl="1"/>
            <a:endParaRPr lang="en-US"/>
          </a:p>
        </p:txBody>
      </p: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4754161" y="2501388"/>
          <a:ext cx="4562251" cy="347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16" name="Slide" r:id="rId4" imgW="4395765" imgH="3292636" progId="PowerPoint.Slide.8">
                  <p:embed/>
                </p:oleObj>
              </mc:Choice>
              <mc:Fallback>
                <p:oleObj name="Slide" r:id="rId4" imgW="4395765" imgH="3292636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4161" y="2501388"/>
                        <a:ext cx="4562251" cy="347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Overview</a:t>
            </a:r>
          </a:p>
        </p:txBody>
      </p:sp>
      <p:sp>
        <p:nvSpPr>
          <p:cNvPr id="1792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Pre-Project:</a:t>
            </a:r>
          </a:p>
          <a:p>
            <a:pPr lvl="1"/>
            <a:r>
              <a:rPr lang="en-US"/>
              <a:t>Sales Process Management </a:t>
            </a:r>
          </a:p>
          <a:p>
            <a:pPr lvl="1"/>
            <a:r>
              <a:rPr lang="en-US"/>
              <a:t>Opportunity Assessment</a:t>
            </a:r>
          </a:p>
          <a:p>
            <a:pPr lvl="1"/>
            <a:r>
              <a:rPr lang="en-US"/>
              <a:t>Estimating</a:t>
            </a:r>
          </a:p>
          <a:p>
            <a:pPr lvl="1"/>
            <a:r>
              <a:rPr lang="en-US"/>
              <a:t>Project Proposal</a:t>
            </a:r>
          </a:p>
          <a:p>
            <a:pPr lvl="1"/>
            <a:r>
              <a:rPr lang="en-US"/>
              <a:t>Professional Services Agreement</a:t>
            </a:r>
          </a:p>
        </p:txBody>
      </p: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Green Team</a:t>
            </a:r>
          </a:p>
        </p:txBody>
      </p:sp>
      <p:sp>
        <p:nvSpPr>
          <p:cNvPr id="300039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3297"/>
              <a:t>Team Leader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Extensive Practical Field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Extensive Practical management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Strong Mentoring Bias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Strong Communication Skills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Ability to Direct/Command</a:t>
            </a:r>
          </a:p>
          <a:p>
            <a:pPr>
              <a:lnSpc>
                <a:spcPct val="90000"/>
              </a:lnSpc>
            </a:pPr>
            <a:r>
              <a:rPr lang="en-US" sz="3297"/>
              <a:t>Team Members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Lacking Practical Field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New to Technology/Business, Teams, or Consulting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Need Extensive Mentoring</a:t>
            </a:r>
          </a:p>
          <a:p>
            <a:pPr>
              <a:lnSpc>
                <a:spcPct val="90000"/>
              </a:lnSpc>
            </a:pPr>
            <a:r>
              <a:rPr lang="en-US" sz="3297"/>
              <a:t>Team Organization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Hierarchical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Clearly Dictated Policies &amp; Procedures</a:t>
            </a:r>
          </a:p>
        </p:txBody>
      </p: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Confederation Team</a:t>
            </a:r>
          </a:p>
        </p:txBody>
      </p:sp>
      <p:graphicFrame>
        <p:nvGraphicFramePr>
          <p:cNvPr id="293894" name="Object 6"/>
          <p:cNvGraphicFramePr>
            <a:graphicFrameLocks noChangeAspect="1"/>
          </p:cNvGraphicFramePr>
          <p:nvPr/>
        </p:nvGraphicFramePr>
        <p:xfrm>
          <a:off x="4704004" y="2525376"/>
          <a:ext cx="4612408" cy="3489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11" name="Slide" r:id="rId4" imgW="4443435" imgH="3330977" progId="PowerPoint.Slide.8">
                  <p:embed/>
                </p:oleObj>
              </mc:Choice>
              <mc:Fallback>
                <p:oleObj name="Slide" r:id="rId4" imgW="4443435" imgH="3330977" progId="PowerPoint.Slid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4004" y="2525376"/>
                        <a:ext cx="4612408" cy="3489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4533"/>
              <a:t> </a:t>
            </a:r>
            <a:r>
              <a:rPr lang="en-US" sz="5083"/>
              <a:t>Confederation Team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3297"/>
              <a:t>Team Leader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Extensive Practical Field/Management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Strong Mentoring Bias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Strong Facilitation/Communication Skills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Ability to Delegate</a:t>
            </a:r>
          </a:p>
          <a:p>
            <a:pPr>
              <a:lnSpc>
                <a:spcPct val="90000"/>
              </a:lnSpc>
            </a:pPr>
            <a:r>
              <a:rPr lang="en-US" sz="3297"/>
              <a:t>Team Members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Solid Practical Field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Experienced with Technology/Business, Teams, or Consulting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Have been &amp; can themselves mentor</a:t>
            </a:r>
          </a:p>
          <a:p>
            <a:pPr>
              <a:lnSpc>
                <a:spcPct val="90000"/>
              </a:lnSpc>
            </a:pPr>
            <a:r>
              <a:rPr lang="en-US" sz="3297"/>
              <a:t>Team Organization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Strong Project Leader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Delegated Authority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Increased focus on interdependency</a:t>
            </a:r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All Star Team</a:t>
            </a:r>
          </a:p>
        </p:txBody>
      </p:sp>
      <p:graphicFrame>
        <p:nvGraphicFramePr>
          <p:cNvPr id="295940" name="Object 4"/>
          <p:cNvGraphicFramePr>
            <a:graphicFrameLocks noChangeAspect="1"/>
          </p:cNvGraphicFramePr>
          <p:nvPr/>
        </p:nvGraphicFramePr>
        <p:xfrm>
          <a:off x="4815225" y="2420697"/>
          <a:ext cx="4612410" cy="351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5" name="Slide" r:id="rId4" imgW="4443435" imgH="3330977" progId="PowerPoint.Slide.8">
                  <p:embed/>
                </p:oleObj>
              </mc:Choice>
              <mc:Fallback>
                <p:oleObj name="Slide" r:id="rId4" imgW="4443435" imgH="3330977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225" y="2420697"/>
                        <a:ext cx="4612410" cy="351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All Star Team</a:t>
            </a:r>
          </a:p>
        </p:txBody>
      </p:sp>
      <p:sp>
        <p:nvSpPr>
          <p:cNvPr id="30413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3297"/>
              <a:t>Team Leader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Extensive Practical Field/Management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Strong Mentoring Bias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Excellent Facilitation Skills &amp; Consensus Building</a:t>
            </a:r>
          </a:p>
          <a:p>
            <a:pPr>
              <a:lnSpc>
                <a:spcPct val="90000"/>
              </a:lnSpc>
            </a:pPr>
            <a:r>
              <a:rPr lang="en-US" sz="3297"/>
              <a:t>Team Members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Solid Practical Field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Experienced with Technology/Business, Teams, or Consulting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Have been &amp; can themselves mentor</a:t>
            </a:r>
          </a:p>
          <a:p>
            <a:pPr>
              <a:lnSpc>
                <a:spcPct val="90000"/>
              </a:lnSpc>
            </a:pPr>
            <a:r>
              <a:rPr lang="en-US" sz="3297"/>
              <a:t>Team Organization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Project Leader Provides “Guidance”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Matrix Structure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Power Equilibrium is Quickly Established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Team is for One-Time Use</a:t>
            </a:r>
          </a:p>
        </p:txBody>
      </p:sp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 Alpha Cell</a:t>
            </a:r>
          </a:p>
        </p:txBody>
      </p:sp>
      <p:graphicFrame>
        <p:nvGraphicFramePr>
          <p:cNvPr id="297988" name="Object 4"/>
          <p:cNvGraphicFramePr>
            <a:graphicFrameLocks noChangeAspect="1"/>
          </p:cNvGraphicFramePr>
          <p:nvPr/>
        </p:nvGraphicFramePr>
        <p:xfrm>
          <a:off x="4610229" y="2575535"/>
          <a:ext cx="4601505" cy="3508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3" name="Slide" r:id="rId4" imgW="4434045" imgH="3321211" progId="PowerPoint.Slide.8">
                  <p:embed/>
                </p:oleObj>
              </mc:Choice>
              <mc:Fallback>
                <p:oleObj name="Slide" r:id="rId4" imgW="4434045" imgH="3321211" progId="PowerPoint.Slid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0229" y="2575535"/>
                        <a:ext cx="4601505" cy="3508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Management Practices</a:t>
            </a:r>
            <a:br>
              <a:rPr lang="en-US"/>
            </a:br>
            <a:r>
              <a:rPr lang="en-US" sz="5083"/>
              <a:t>Alpha Cell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297"/>
              <a:t>Team Leader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Extensive Practical Field/Management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Strong Mentoring Bias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Protector/Buffer</a:t>
            </a:r>
          </a:p>
          <a:p>
            <a:pPr>
              <a:lnSpc>
                <a:spcPct val="90000"/>
              </a:lnSpc>
            </a:pPr>
            <a:r>
              <a:rPr lang="en-US" sz="3297"/>
              <a:t>Team Members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Extensive Practical Field Experience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Extensive Experience with Technology/Business, Teams, and Consulting</a:t>
            </a:r>
          </a:p>
          <a:p>
            <a:pPr>
              <a:lnSpc>
                <a:spcPct val="90000"/>
              </a:lnSpc>
            </a:pPr>
            <a:r>
              <a:rPr lang="en-US" sz="3297"/>
              <a:t>Team Organization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Strong Leader Provides “Guidance”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Matrix Structure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Members are Cross-Trained</a:t>
            </a:r>
          </a:p>
          <a:p>
            <a:pPr lvl="1">
              <a:lnSpc>
                <a:spcPct val="90000"/>
              </a:lnSpc>
            </a:pPr>
            <a:r>
              <a:rPr lang="en-US" sz="2885"/>
              <a:t>Single Purpose &amp; Team is NOT Disbanded</a:t>
            </a:r>
          </a:p>
        </p:txBody>
      </p:sp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4721451" y="8276168"/>
            <a:ext cx="4374701" cy="71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4721451" y="8374304"/>
            <a:ext cx="4374701" cy="7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30823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46788" y="2106661"/>
            <a:ext cx="11724024" cy="1779539"/>
          </a:xfrm>
        </p:spPr>
        <p:txBody>
          <a:bodyPr anchor="ctr">
            <a:normAutofit/>
          </a:bodyPr>
          <a:lstStyle/>
          <a:p>
            <a:pPr algn="l"/>
            <a:r>
              <a:rPr lang="en-US" sz="6182"/>
              <a:t>QUESTIONS</a:t>
            </a:r>
            <a:br>
              <a:rPr lang="en-US" sz="6182"/>
            </a:br>
            <a:endParaRPr lang="en-US" sz="6182"/>
          </a:p>
        </p:txBody>
      </p:sp>
    </p:spTree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Overview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Project Mechanics</a:t>
            </a:r>
          </a:p>
          <a:p>
            <a:pPr lvl="1"/>
            <a:r>
              <a:rPr lang="en-US"/>
              <a:t>Guidelines</a:t>
            </a:r>
          </a:p>
          <a:p>
            <a:pPr lvl="1"/>
            <a:r>
              <a:rPr lang="en-US"/>
              <a:t>Checklists</a:t>
            </a:r>
          </a:p>
          <a:p>
            <a:pPr lvl="1"/>
            <a:r>
              <a:rPr lang="en-US"/>
              <a:t>Processes</a:t>
            </a:r>
          </a:p>
        </p:txBody>
      </p:sp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Overview</a:t>
            </a:r>
          </a:p>
        </p:txBody>
      </p:sp>
      <p:sp>
        <p:nvSpPr>
          <p:cNvPr id="18125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Management Practices</a:t>
            </a:r>
          </a:p>
          <a:p>
            <a:pPr lvl="1"/>
            <a:r>
              <a:rPr lang="en-US"/>
              <a:t>Project Management</a:t>
            </a:r>
          </a:p>
          <a:p>
            <a:pPr lvl="1"/>
            <a:r>
              <a:rPr lang="en-US"/>
              <a:t>Teams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1026"/>
          <p:cNvSpPr>
            <a:spLocks noChangeArrowheads="1"/>
          </p:cNvSpPr>
          <p:nvPr/>
        </p:nvSpPr>
        <p:spPr bwMode="auto">
          <a:xfrm>
            <a:off x="4721451" y="8276168"/>
            <a:ext cx="4374701" cy="710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198659" name="Rectangle 1027"/>
          <p:cNvSpPr>
            <a:spLocks noChangeArrowheads="1"/>
          </p:cNvSpPr>
          <p:nvPr/>
        </p:nvSpPr>
        <p:spPr bwMode="auto">
          <a:xfrm>
            <a:off x="4721451" y="8374304"/>
            <a:ext cx="4374701" cy="7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846"/>
          </a:p>
        </p:txBody>
      </p:sp>
      <p:sp>
        <p:nvSpPr>
          <p:cNvPr id="198665" name="Rectangle 1033"/>
          <p:cNvSpPr>
            <a:spLocks noGrp="1" noChangeArrowheads="1"/>
          </p:cNvSpPr>
          <p:nvPr>
            <p:ph type="ctrTitle"/>
          </p:nvPr>
        </p:nvSpPr>
        <p:spPr>
          <a:xfrm>
            <a:off x="1046788" y="2106661"/>
            <a:ext cx="11724024" cy="1779539"/>
          </a:xfrm>
        </p:spPr>
        <p:txBody>
          <a:bodyPr anchor="ctr"/>
          <a:lstStyle/>
          <a:p>
            <a:pPr algn="l"/>
            <a:r>
              <a:rPr lang="en-US" sz="6182"/>
              <a:t>PRE-PROJECT ACTIVITIES</a:t>
            </a:r>
          </a:p>
        </p:txBody>
      </p:sp>
    </p:spTree>
  </p:cSld>
  <p:clrMapOvr>
    <a:masterClrMapping/>
  </p:clrMapOvr>
  <p:transition>
    <p:cover dir="rd"/>
  </p:transition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DF5327"/>
      </a:accent1>
      <a:accent2>
        <a:srgbClr val="A6B7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383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Advice PMO - Overview</Template>
  <TotalTime>60</TotalTime>
  <Pages>23</Pages>
  <Words>1300</Words>
  <Application>Microsoft Office PowerPoint</Application>
  <PresentationFormat>Custom</PresentationFormat>
  <Paragraphs>469</Paragraphs>
  <Slides>67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Corbel</vt:lpstr>
      <vt:lpstr>Times New Roman</vt:lpstr>
      <vt:lpstr>Basis</vt:lpstr>
      <vt:lpstr>Slide</vt:lpstr>
      <vt:lpstr>Document</vt:lpstr>
      <vt:lpstr>PROJECT MANAGEMENT METHODOLOGY</vt:lpstr>
      <vt:lpstr>Agenda</vt:lpstr>
      <vt:lpstr>Preface</vt:lpstr>
      <vt:lpstr>Methodology Overview</vt:lpstr>
      <vt:lpstr>Methodology Overview</vt:lpstr>
      <vt:lpstr>Methodology Overview</vt:lpstr>
      <vt:lpstr>Methodology Overview</vt:lpstr>
      <vt:lpstr>Methodology Overview</vt:lpstr>
      <vt:lpstr>PRE-PROJECT ACTIVITIES</vt:lpstr>
      <vt:lpstr>Pre-Project  Sales Process Management</vt:lpstr>
      <vt:lpstr>Pre-Project  Sales Process Management</vt:lpstr>
      <vt:lpstr>Pre-Project  Estimating Components</vt:lpstr>
      <vt:lpstr>Pre-Project Estimating Guidelines</vt:lpstr>
      <vt:lpstr>Pre-Project Estimating - Forgotten Tasks</vt:lpstr>
      <vt:lpstr>Pre-Project Estimating – Common Mistakes</vt:lpstr>
      <vt:lpstr>Pre-Project Estimating - Variables</vt:lpstr>
      <vt:lpstr>Pre-Project The Project Proposal</vt:lpstr>
      <vt:lpstr>Pre-Project Master Services Agreement (MSA)</vt:lpstr>
      <vt:lpstr>Project Delivery</vt:lpstr>
      <vt:lpstr>Project Mechanics Project Initiation Tasks</vt:lpstr>
      <vt:lpstr>Project Mechanics  Project Control Procedures</vt:lpstr>
      <vt:lpstr>Project Mechanics  Project Control Procedures - Reports</vt:lpstr>
      <vt:lpstr>Project Mechanics  Project Control Procedures - Meetings</vt:lpstr>
      <vt:lpstr>Project Mechanics  Project Control Procedures - Issues/Change</vt:lpstr>
      <vt:lpstr>Project Mechanics Project Control Procedures - Standards</vt:lpstr>
      <vt:lpstr>Project Mechanics  Project Control Procedures – Budget</vt:lpstr>
      <vt:lpstr>Project Mechanics  Project Control Procedures - Staff</vt:lpstr>
      <vt:lpstr>Project Mechanics  Project Success </vt:lpstr>
      <vt:lpstr>Project Mechanics</vt:lpstr>
      <vt:lpstr>Project Mechanics  Procedure Framework</vt:lpstr>
      <vt:lpstr>Project Mechanics Project Control Sheet</vt:lpstr>
      <vt:lpstr>Project Mechanics  Daily Activities</vt:lpstr>
      <vt:lpstr>Project Mechanics  Weekly Activities</vt:lpstr>
      <vt:lpstr>Project Mechanics  Monthly Activities</vt:lpstr>
      <vt:lpstr>Project Mechanics  Quarterly Activities</vt:lpstr>
      <vt:lpstr>Project Mechanics  Project Closure</vt:lpstr>
      <vt:lpstr>MANAGEMENT PRACTICES</vt:lpstr>
      <vt:lpstr>Management Practices Management Tasks</vt:lpstr>
      <vt:lpstr>Management Practices Communicating</vt:lpstr>
      <vt:lpstr>Management Practices Planning</vt:lpstr>
      <vt:lpstr>Management Practices  Planning</vt:lpstr>
      <vt:lpstr>Management Practices  Scheduling</vt:lpstr>
      <vt:lpstr>Management Practices Organizing</vt:lpstr>
      <vt:lpstr>Management Practices Budgeting/Estimating</vt:lpstr>
      <vt:lpstr>Management Practices Assuring Quality</vt:lpstr>
      <vt:lpstr>Management Practices Tracking</vt:lpstr>
      <vt:lpstr>Management Practices  Assessing</vt:lpstr>
      <vt:lpstr>Management Practices  Control (Influence)</vt:lpstr>
      <vt:lpstr>Management Practices Evaluating</vt:lpstr>
      <vt:lpstr>Management Practices  Monitoring</vt:lpstr>
      <vt:lpstr>Management Practices Leading</vt:lpstr>
      <vt:lpstr>Management Practices</vt:lpstr>
      <vt:lpstr>Management Practices  Tips on Good Management</vt:lpstr>
      <vt:lpstr>Management Practices Teams</vt:lpstr>
      <vt:lpstr>Management Practices Assembling Teams</vt:lpstr>
      <vt:lpstr>Management Practices  Personality</vt:lpstr>
      <vt:lpstr>PowerPoint Presentation</vt:lpstr>
      <vt:lpstr>Management Practices Types of Teams</vt:lpstr>
      <vt:lpstr>Management Practices  Green Team</vt:lpstr>
      <vt:lpstr>Management Practices  Green Team</vt:lpstr>
      <vt:lpstr>Management Practices  Confederation Team</vt:lpstr>
      <vt:lpstr>Management Practices  Confederation Team</vt:lpstr>
      <vt:lpstr>Management Practices All Star Team</vt:lpstr>
      <vt:lpstr>Management Practices All Star Team</vt:lpstr>
      <vt:lpstr>Management Practices  Alpha Cell</vt:lpstr>
      <vt:lpstr>Management Practices Alpha Cell</vt:lpstr>
      <vt:lpstr>QUESTIONS </vt:lpstr>
    </vt:vector>
  </TitlesOfParts>
  <Company>Luminant Worldwide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PMM Intro</dc:title>
  <dc:subject/>
  <dc:creator>Advice Interactive</dc:creator>
  <cp:keywords/>
  <dc:description/>
  <cp:lastModifiedBy>Mark Hazleton</cp:lastModifiedBy>
  <cp:revision>8801633</cp:revision>
  <cp:lastPrinted>1998-02-19T19:14:52Z</cp:lastPrinted>
  <dcterms:created xsi:type="dcterms:W3CDTF">1996-11-25T21:25:55Z</dcterms:created>
  <dcterms:modified xsi:type="dcterms:W3CDTF">2015-10-09T18:02:56Z</dcterms:modified>
</cp:coreProperties>
</file>