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6"/>
  </p:notesMasterIdLst>
  <p:sldIdLst>
    <p:sldId id="304" r:id="rId2"/>
    <p:sldId id="321" r:id="rId3"/>
    <p:sldId id="322" r:id="rId4"/>
    <p:sldId id="319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829B"/>
    <a:srgbClr val="FF3399"/>
    <a:srgbClr val="33CCFF"/>
    <a:srgbClr val="000000"/>
    <a:srgbClr val="CCECFF"/>
    <a:srgbClr val="66CCFF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81" autoAdjust="0"/>
    <p:restoredTop sz="85045" autoAdjust="0"/>
  </p:normalViewPr>
  <p:slideViewPr>
    <p:cSldViewPr>
      <p:cViewPr>
        <p:scale>
          <a:sx n="70" d="100"/>
          <a:sy n="70" d="100"/>
        </p:scale>
        <p:origin x="-7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latin typeface="微软雅黑" pitchFamily="34" charset="-122"/>
                <a:ea typeface="微软雅黑" pitchFamily="34" charset="-122"/>
              </a:defRPr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年每月新增注册用户发展情况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新增注册用户数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</c:spPr>
          <c:invertIfNegative val="0"/>
          <c:dLbls>
            <c:txPr>
              <a:bodyPr/>
              <a:lstStyle/>
              <a:p>
                <a:pPr>
                  <a:defRPr b="1">
                    <a:latin typeface="Arial" pitchFamily="34" charset="0"/>
                    <a:cs typeface="Arial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2月</c:v>
                </c:pt>
                <c:pt idx="1">
                  <c:v>3月</c:v>
                </c:pt>
                <c:pt idx="2">
                  <c:v>4月</c:v>
                </c:pt>
                <c:pt idx="3">
                  <c:v>5月</c:v>
                </c:pt>
                <c:pt idx="4">
                  <c:v>6月</c:v>
                </c:pt>
                <c:pt idx="5">
                  <c:v>7月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7759</c:v>
                </c:pt>
                <c:pt idx="1">
                  <c:v>8494</c:v>
                </c:pt>
                <c:pt idx="2">
                  <c:v>8269</c:v>
                </c:pt>
                <c:pt idx="3">
                  <c:v>8608</c:v>
                </c:pt>
                <c:pt idx="4">
                  <c:v>8309</c:v>
                </c:pt>
                <c:pt idx="5">
                  <c:v>8511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2152960"/>
        <c:axId val="72154496"/>
      </c:barChart>
      <c:catAx>
        <c:axId val="7215296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72154496"/>
        <c:crosses val="autoZero"/>
        <c:auto val="1"/>
        <c:lblAlgn val="ctr"/>
        <c:lblOffset val="100"/>
        <c:noMultiLvlLbl val="0"/>
      </c:catAx>
      <c:valAx>
        <c:axId val="72154496"/>
        <c:scaling>
          <c:orientation val="minMax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Arial" pitchFamily="34" charset="0"/>
                <a:cs typeface="Arial" pitchFamily="34" charset="0"/>
              </a:defRPr>
            </a:pPr>
            <a:endParaRPr lang="zh-CN"/>
          </a:p>
        </c:txPr>
        <c:crossAx val="72152960"/>
        <c:crosses val="autoZero"/>
        <c:crossBetween val="between"/>
        <c:majorUnit val="20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latin typeface="微软雅黑" pitchFamily="34" charset="-122"/>
                <a:ea typeface="微软雅黑" pitchFamily="34" charset="-122"/>
              </a:defRPr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各省市新增注册用户发展情况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7.9775194060563326E-2"/>
          <c:y val="0.12535949803149607"/>
          <c:w val="0.86443692246755188"/>
          <c:h val="0.707838336614173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用户数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</c:spPr>
          <c:invertIfNegative val="0"/>
          <c:cat>
            <c:strRef>
              <c:f>Sheet1!$A$2:$A$32</c:f>
              <c:strCache>
                <c:ptCount val="31"/>
                <c:pt idx="0">
                  <c:v>上海</c:v>
                </c:pt>
                <c:pt idx="1">
                  <c:v>北京</c:v>
                </c:pt>
                <c:pt idx="2">
                  <c:v>广东</c:v>
                </c:pt>
                <c:pt idx="3">
                  <c:v>四川</c:v>
                </c:pt>
                <c:pt idx="4">
                  <c:v>吉林</c:v>
                </c:pt>
                <c:pt idx="5">
                  <c:v>新疆</c:v>
                </c:pt>
                <c:pt idx="6">
                  <c:v>重庆</c:v>
                </c:pt>
                <c:pt idx="7">
                  <c:v>贵州</c:v>
                </c:pt>
                <c:pt idx="8">
                  <c:v>广西</c:v>
                </c:pt>
                <c:pt idx="9">
                  <c:v>黑龙江</c:v>
                </c:pt>
                <c:pt idx="10">
                  <c:v>湖南</c:v>
                </c:pt>
                <c:pt idx="11">
                  <c:v>甘肃</c:v>
                </c:pt>
                <c:pt idx="12">
                  <c:v>河南</c:v>
                </c:pt>
                <c:pt idx="13">
                  <c:v>云南</c:v>
                </c:pt>
                <c:pt idx="14">
                  <c:v>江苏</c:v>
                </c:pt>
                <c:pt idx="15">
                  <c:v>福建</c:v>
                </c:pt>
                <c:pt idx="16">
                  <c:v>宁夏</c:v>
                </c:pt>
                <c:pt idx="17">
                  <c:v>青海</c:v>
                </c:pt>
                <c:pt idx="18">
                  <c:v>天津</c:v>
                </c:pt>
                <c:pt idx="19">
                  <c:v>安徽</c:v>
                </c:pt>
                <c:pt idx="20">
                  <c:v>湖北</c:v>
                </c:pt>
                <c:pt idx="21">
                  <c:v>浙江</c:v>
                </c:pt>
                <c:pt idx="22">
                  <c:v>河北</c:v>
                </c:pt>
                <c:pt idx="23">
                  <c:v>陕西</c:v>
                </c:pt>
                <c:pt idx="24">
                  <c:v>海南</c:v>
                </c:pt>
                <c:pt idx="25">
                  <c:v>山东</c:v>
                </c:pt>
                <c:pt idx="26">
                  <c:v>辽宁</c:v>
                </c:pt>
                <c:pt idx="27">
                  <c:v>江西</c:v>
                </c:pt>
                <c:pt idx="28">
                  <c:v>内蒙古</c:v>
                </c:pt>
                <c:pt idx="29">
                  <c:v>西藏</c:v>
                </c:pt>
                <c:pt idx="30">
                  <c:v>山西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519</c:v>
                </c:pt>
                <c:pt idx="1">
                  <c:v>516</c:v>
                </c:pt>
                <c:pt idx="2">
                  <c:v>337</c:v>
                </c:pt>
                <c:pt idx="3">
                  <c:v>285</c:v>
                </c:pt>
                <c:pt idx="4">
                  <c:v>282</c:v>
                </c:pt>
                <c:pt idx="5">
                  <c:v>277</c:v>
                </c:pt>
                <c:pt idx="6">
                  <c:v>274</c:v>
                </c:pt>
                <c:pt idx="7">
                  <c:v>269</c:v>
                </c:pt>
                <c:pt idx="8">
                  <c:v>266</c:v>
                </c:pt>
                <c:pt idx="9">
                  <c:v>266</c:v>
                </c:pt>
                <c:pt idx="10">
                  <c:v>265</c:v>
                </c:pt>
                <c:pt idx="11">
                  <c:v>262</c:v>
                </c:pt>
                <c:pt idx="12">
                  <c:v>261</c:v>
                </c:pt>
                <c:pt idx="13">
                  <c:v>258</c:v>
                </c:pt>
                <c:pt idx="14">
                  <c:v>257</c:v>
                </c:pt>
                <c:pt idx="15">
                  <c:v>256</c:v>
                </c:pt>
                <c:pt idx="16">
                  <c:v>256</c:v>
                </c:pt>
                <c:pt idx="17">
                  <c:v>256</c:v>
                </c:pt>
                <c:pt idx="18">
                  <c:v>256</c:v>
                </c:pt>
                <c:pt idx="19">
                  <c:v>255</c:v>
                </c:pt>
                <c:pt idx="20">
                  <c:v>255</c:v>
                </c:pt>
                <c:pt idx="21">
                  <c:v>250</c:v>
                </c:pt>
                <c:pt idx="22">
                  <c:v>249</c:v>
                </c:pt>
                <c:pt idx="23">
                  <c:v>249</c:v>
                </c:pt>
                <c:pt idx="24">
                  <c:v>246</c:v>
                </c:pt>
                <c:pt idx="25">
                  <c:v>245</c:v>
                </c:pt>
                <c:pt idx="26">
                  <c:v>239</c:v>
                </c:pt>
                <c:pt idx="27">
                  <c:v>237</c:v>
                </c:pt>
                <c:pt idx="28">
                  <c:v>231</c:v>
                </c:pt>
                <c:pt idx="29">
                  <c:v>219</c:v>
                </c:pt>
                <c:pt idx="30">
                  <c:v>218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3085312"/>
        <c:axId val="73086848"/>
      </c:barChart>
      <c:catAx>
        <c:axId val="730853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0" vert="eaVert"/>
          <a:lstStyle/>
          <a:p>
            <a:pPr>
              <a:defRPr sz="1200" b="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73086848"/>
        <c:crosses val="autoZero"/>
        <c:auto val="1"/>
        <c:lblAlgn val="ctr"/>
        <c:lblOffset val="100"/>
        <c:noMultiLvlLbl val="0"/>
      </c:catAx>
      <c:valAx>
        <c:axId val="73086848"/>
        <c:scaling>
          <c:orientation val="minMax"/>
          <c:min val="0"/>
        </c:scaling>
        <c:delete val="0"/>
        <c:axPos val="l"/>
        <c:majorGridlines>
          <c:spPr>
            <a:ln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Arial" pitchFamily="34" charset="0"/>
                <a:cs typeface="Arial" pitchFamily="34" charset="0"/>
              </a:defRPr>
            </a:pPr>
            <a:endParaRPr lang="zh-CN"/>
          </a:p>
        </c:txPr>
        <c:crossAx val="730853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6317A0B-1AC9-4013-BD57-C46DAF37337B}" type="datetimeFigureOut">
              <a:rPr lang="zh-CN" altLang="en-US"/>
              <a:pPr>
                <a:defRPr/>
              </a:pPr>
              <a:t>2013/5/17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8B691D8-8539-4915-ADED-94DAF3C103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395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"/>
          <p:cNvGrpSpPr>
            <a:grpSpLocks/>
          </p:cNvGrpSpPr>
          <p:nvPr userDrawn="1"/>
        </p:nvGrpSpPr>
        <p:grpSpPr bwMode="auto">
          <a:xfrm>
            <a:off x="2851150" y="3214688"/>
            <a:ext cx="3441700" cy="3492500"/>
            <a:chOff x="559297" y="3214686"/>
            <a:chExt cx="3441203" cy="3492523"/>
          </a:xfrm>
        </p:grpSpPr>
        <p:pic>
          <p:nvPicPr>
            <p:cNvPr id="6" name="Picture 1" descr="Stick Figures.jpg"/>
            <p:cNvPicPr>
              <a:picLocks noChangeAspect="1"/>
            </p:cNvPicPr>
            <p:nvPr/>
          </p:nvPicPr>
          <p:blipFill>
            <a:blip r:embed="rId2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18593" t="9391" r="23911" b="27363"/>
            <a:stretch>
              <a:fillRect/>
            </a:stretch>
          </p:blipFill>
          <p:spPr>
            <a:xfrm>
              <a:off x="559297" y="3214686"/>
              <a:ext cx="2857520" cy="3492523"/>
            </a:xfrm>
            <a:prstGeom prst="rect">
              <a:avLst/>
            </a:prstGeom>
          </p:spPr>
        </p:pic>
        <p:cxnSp>
          <p:nvCxnSpPr>
            <p:cNvPr id="7" name="Straight Arrow Connector 5"/>
            <p:cNvCxnSpPr>
              <a:cxnSpLocks noChangeShapeType="1"/>
            </p:cNvCxnSpPr>
            <p:nvPr/>
          </p:nvCxnSpPr>
          <p:spPr bwMode="auto">
            <a:xfrm rot="5400000" flipH="1" flipV="1">
              <a:off x="3028950" y="3406775"/>
              <a:ext cx="1028700" cy="914400"/>
            </a:xfrm>
            <a:prstGeom prst="straightConnector1">
              <a:avLst/>
            </a:prstGeom>
            <a:noFill/>
            <a:ln w="57150" algn="ctr">
              <a:solidFill>
                <a:srgbClr val="26829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77160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28871-05C8-4066-96DB-EEC719543380}" type="datetimeFigureOut">
              <a:rPr lang="zh-CN" altLang="en-US"/>
              <a:pPr>
                <a:defRPr/>
              </a:pPr>
              <a:t>2013/5/17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353C4-3450-40C6-B217-CB9961FCB2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740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0463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FF36189-AAD7-4C70-8A13-25567B364EF7}" type="datetimeFigureOut">
              <a:rPr lang="zh-CN" altLang="en-US"/>
              <a:pPr>
                <a:defRPr/>
              </a:pPr>
              <a:t>2013/5/17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73AEDA-FCE8-46CB-9247-6CA8D81D52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作者"/>
          <p:cNvSpPr>
            <a:spLocks noGrp="1"/>
          </p:cNvSpPr>
          <p:nvPr>
            <p:ph type="subTitle" idx="4294967295"/>
          </p:nvPr>
        </p:nvSpPr>
        <p:spPr>
          <a:xfrm>
            <a:off x="1371600" y="2205038"/>
            <a:ext cx="6400800" cy="50388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 eaLnBrk="1" hangingPunct="1">
              <a:buFont typeface="Arial" charset="0"/>
              <a:buNone/>
              <a:defRPr/>
            </a:pPr>
            <a:r>
              <a:rPr lang="zh-CN" altLang="en-US" sz="24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运营分析部</a:t>
            </a:r>
            <a:endParaRPr lang="zh-CN" altLang="en-US" sz="24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0" name="标题"/>
          <p:cNvSpPr>
            <a:spLocks noGrp="1"/>
          </p:cNvSpPr>
          <p:nvPr>
            <p:ph type="ctrTitle" idx="4294967295"/>
          </p:nvPr>
        </p:nvSpPr>
        <p:spPr bwMode="auto">
          <a:xfrm>
            <a:off x="714375" y="1071563"/>
            <a:ext cx="7772400" cy="98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zh-CN" altLang="en-US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月运营分析报告</a:t>
            </a:r>
            <a:endParaRPr lang="zh-CN" altLang="en-US" b="1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1"/>
          <p:cNvGraphicFramePr/>
          <p:nvPr>
            <p:extLst>
              <p:ext uri="{D42A27DB-BD31-4B8C-83A1-F6EECF244321}">
                <p14:modId xmlns:p14="http://schemas.microsoft.com/office/powerpoint/2010/main" val="2249701368"/>
              </p:ext>
            </p:extLst>
          </p:nvPr>
        </p:nvGraphicFramePr>
        <p:xfrm>
          <a:off x="1524000" y="242088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76" name="文本1"/>
          <p:cNvSpPr>
            <a:spLocks noChangeArrowheads="1"/>
          </p:cNvSpPr>
          <p:nvPr/>
        </p:nvSpPr>
        <p:spPr bwMode="auto">
          <a:xfrm>
            <a:off x="642938" y="960438"/>
            <a:ext cx="78581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40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月新增注册用户：</a:t>
            </a:r>
            <a:r>
              <a:rPr lang="en-US" altLang="zh-CN" sz="240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8511</a:t>
            </a:r>
            <a:r>
              <a:rPr lang="zh-CN" altLang="en-US" sz="240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，环比上月上升</a:t>
            </a:r>
            <a:r>
              <a:rPr lang="en-US" altLang="zh-CN" sz="240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2.4%</a:t>
            </a:r>
            <a:r>
              <a:rPr lang="zh-CN" altLang="en-US" sz="240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，累计注册用户数</a:t>
            </a:r>
            <a:r>
              <a:rPr lang="en-US" altLang="zh-CN" sz="240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5.6</a:t>
            </a:r>
            <a:r>
              <a:rPr lang="zh-CN" altLang="en-US" sz="240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万；</a:t>
            </a:r>
            <a:endParaRPr lang="en-US" altLang="zh-CN" sz="24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1"/>
          <p:cNvSpPr txBox="1">
            <a:spLocks/>
          </p:cNvSpPr>
          <p:nvPr/>
        </p:nvSpPr>
        <p:spPr bwMode="auto">
          <a:xfrm>
            <a:off x="300038" y="214313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32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用户分析 </a:t>
            </a:r>
            <a:r>
              <a:rPr lang="en-US" altLang="zh-CN" sz="32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32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注册用户发展情况</a:t>
            </a:r>
            <a:endParaRPr lang="zh-CN" altLang="en-US" sz="3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8302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2"/>
          <p:cNvGraphicFramePr/>
          <p:nvPr>
            <p:extLst>
              <p:ext uri="{D42A27DB-BD31-4B8C-83A1-F6EECF244321}">
                <p14:modId xmlns:p14="http://schemas.microsoft.com/office/powerpoint/2010/main" val="3996413936"/>
              </p:ext>
            </p:extLst>
          </p:nvPr>
        </p:nvGraphicFramePr>
        <p:xfrm>
          <a:off x="395536" y="2420888"/>
          <a:ext cx="828092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76" name="文本2"/>
          <p:cNvSpPr>
            <a:spLocks noChangeArrowheads="1"/>
          </p:cNvSpPr>
          <p:nvPr/>
        </p:nvSpPr>
        <p:spPr bwMode="auto">
          <a:xfrm>
            <a:off x="642938" y="960438"/>
            <a:ext cx="78581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40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月新增注册用户前三个省市为上海、北京、广东，分别为</a:t>
            </a:r>
            <a:r>
              <a:rPr lang="en-US" altLang="zh-CN" sz="240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519</a:t>
            </a:r>
            <a:r>
              <a:rPr lang="zh-CN" altLang="en-US" sz="240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个、</a:t>
            </a:r>
            <a:r>
              <a:rPr lang="en-US" altLang="zh-CN" sz="240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516</a:t>
            </a:r>
            <a:r>
              <a:rPr lang="zh-CN" altLang="en-US" sz="240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个、</a:t>
            </a:r>
            <a:r>
              <a:rPr lang="en-US" altLang="zh-CN" sz="240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337</a:t>
            </a:r>
            <a:r>
              <a:rPr lang="zh-CN" altLang="en-US" sz="240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个。</a:t>
            </a:r>
            <a:endParaRPr lang="en-US" altLang="zh-CN" sz="24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2"/>
          <p:cNvSpPr txBox="1">
            <a:spLocks/>
          </p:cNvSpPr>
          <p:nvPr/>
        </p:nvSpPr>
        <p:spPr bwMode="auto">
          <a:xfrm>
            <a:off x="300038" y="214313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32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用户分析 </a:t>
            </a:r>
            <a:r>
              <a:rPr lang="en-US" altLang="zh-CN" sz="32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3200" b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各省注册用户</a:t>
            </a:r>
            <a:r>
              <a:rPr lang="zh-CN" altLang="en-US" sz="32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发展情况</a:t>
            </a:r>
            <a:endParaRPr lang="zh-CN" altLang="en-US" sz="3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9816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谢谢"/>
          <p:cNvSpPr txBox="1">
            <a:spLocks/>
          </p:cNvSpPr>
          <p:nvPr/>
        </p:nvSpPr>
        <p:spPr bwMode="auto">
          <a:xfrm>
            <a:off x="685800" y="3143250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4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谢谢！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谁说菜鸟不会数据分析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4859</TotalTime>
  <Words>90</Words>
  <Application>Microsoft Office PowerPoint</Application>
  <PresentationFormat>全屏显示(4:3)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谁说菜鸟不会数据分析</vt:lpstr>
      <vt:lpstr>2011年7月运营分析报告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谁说菜鸟不会数据分析</dc:creator>
  <cp:lastModifiedBy>Sky123.Org</cp:lastModifiedBy>
  <cp:revision>309</cp:revision>
  <dcterms:created xsi:type="dcterms:W3CDTF">2010-10-17T07:48:31Z</dcterms:created>
  <dcterms:modified xsi:type="dcterms:W3CDTF">2013-05-17T14:30:24Z</dcterms:modified>
</cp:coreProperties>
</file>