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61" r:id="rId7"/>
    <p:sldId id="262" r:id="rId8"/>
    <p:sldId id="260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2024-10-04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        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Relationship Id="rId4" Type="http://schemas.openxmlformats.org/officeDocument/2006/relationships/image" Target="../media/image7.gif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>
                <a:latin typeface="나눔고딕"/>
                <a:ea typeface="나눔고딕"/>
              </a:rPr>
              <a:t>최적의 경로 추천 프로그램</a:t>
            </a:r>
            <a:endParaRPr lang="ko-KR" altLang="en-US" b="1">
              <a:latin typeface="나눔고딕"/>
              <a:ea typeface="나눔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>
                <a:latin typeface="나눔고딕"/>
                <a:ea typeface="나눔고딕"/>
              </a:rPr>
              <a:t>김현경 </a:t>
            </a:r>
            <a:r>
              <a:rPr lang="en-US" altLang="ko-KR" b="1">
                <a:latin typeface="나눔고딕"/>
                <a:ea typeface="나눔고딕"/>
              </a:rPr>
              <a:t>20243262</a:t>
            </a:r>
            <a:endParaRPr lang="en-US" altLang="ko-KR" b="1"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531813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ko-KR" altLang="en-US" b="1">
                <a:latin typeface="나눔고딕"/>
                <a:ea typeface="나눔고딕"/>
              </a:rPr>
              <a:t>목차</a:t>
            </a:r>
            <a:endParaRPr lang="ko-KR" altLang="en-US" b="1">
              <a:latin typeface="나눔고딕"/>
              <a:ea typeface="나눔고딕"/>
            </a:endParaRPr>
          </a:p>
        </p:txBody>
      </p:sp>
      <p:sp>
        <p:nvSpPr>
          <p:cNvPr id="19" name="제목 1"/>
          <p:cNvSpPr>
            <a:spLocks noGrp="1"/>
          </p:cNvSpPr>
          <p:nvPr/>
        </p:nvSpPr>
        <p:spPr>
          <a:xfrm>
            <a:off x="1685174" y="1996116"/>
            <a:ext cx="8821652" cy="3441039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나눔고딕"/>
                <a:ea typeface="나눔고딕"/>
                <a:cs typeface="+mj-cs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나눔고딕"/>
                <a:ea typeface="나눔고딕"/>
                <a:cs typeface="+mj-cs"/>
              </a:rPr>
              <a:t> 개발 동기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chemeClr val="tx1"/>
              </a:solidFill>
              <a:latin typeface="나눔고딕"/>
              <a:ea typeface="나눔고딕"/>
              <a:cs typeface="+mj-cs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나눔고딕"/>
                <a:ea typeface="나눔고딕"/>
                <a:cs typeface="+mj-cs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나눔고딕"/>
                <a:ea typeface="나눔고딕"/>
                <a:cs typeface="+mj-cs"/>
              </a:rPr>
              <a:t> 구현 방법 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나눔고딕"/>
                <a:ea typeface="나눔고딕"/>
                <a:cs typeface="+mj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나눔고딕"/>
                <a:ea typeface="나눔고딕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나눔고딕"/>
                <a:ea typeface="나눔고딕"/>
                <a:cs typeface="+mj-cs"/>
              </a:rPr>
              <a:t>Frontend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chemeClr val="tx1"/>
              </a:solidFill>
              <a:latin typeface="나눔고딕"/>
              <a:ea typeface="나눔고딕"/>
              <a:cs typeface="+mj-cs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나눔고딕"/>
                <a:ea typeface="나눔고딕"/>
                <a:cs typeface="+mj-cs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나눔고딕"/>
                <a:ea typeface="나눔고딕"/>
                <a:cs typeface="+mj-cs"/>
              </a:rPr>
              <a:t> 구현 방법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나눔고딕"/>
                <a:ea typeface="나눔고딕"/>
                <a:cs typeface="+mj-cs"/>
              </a:rPr>
              <a:t> - Backend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chemeClr val="tx1"/>
              </a:solidFill>
              <a:latin typeface="나눔고딕"/>
              <a:ea typeface="나눔고딕"/>
              <a:cs typeface="+mj-cs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나눔고딕"/>
                <a:ea typeface="나눔고딕"/>
                <a:cs typeface="+mj-cs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나눔고딕"/>
                <a:ea typeface="나눔고딕"/>
                <a:cs typeface="+mj-cs"/>
              </a:rPr>
              <a:t> 개발 환경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chemeClr val="tx1"/>
              </a:solidFill>
              <a:latin typeface="나눔고딕"/>
              <a:ea typeface="나눔고딕"/>
              <a:cs typeface="+mj-cs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나눔고딕"/>
                <a:ea typeface="나눔고딕"/>
                <a:cs typeface="+mj-cs"/>
              </a:rPr>
              <a:t>5.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나눔고딕"/>
                <a:ea typeface="나눔고딕"/>
                <a:cs typeface="+mj-cs"/>
              </a:rPr>
              <a:t> 스케줄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chemeClr val="tx1"/>
              </a:solidFill>
              <a:latin typeface="나눔고딕"/>
              <a:ea typeface="나눔고딕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>
                <a:latin typeface="나눔고딕"/>
                <a:ea typeface="나눔고딕"/>
              </a:rPr>
              <a:t>개발 동기</a:t>
            </a:r>
            <a:endParaRPr lang="ko-KR" altLang="en-US" b="1">
              <a:latin typeface="나눔고딕"/>
              <a:ea typeface="나눔고딕"/>
            </a:endParaRPr>
          </a:p>
        </p:txBody>
      </p:sp>
      <p:sp>
        <p:nvSpPr>
          <p:cNvPr id="5" name=""/>
          <p:cNvSpPr/>
          <p:nvPr/>
        </p:nvSpPr>
        <p:spPr>
          <a:xfrm>
            <a:off x="1249921" y="3850509"/>
            <a:ext cx="2797432" cy="192216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lnSpc>
                <a:spcPct val="125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나눔고딕"/>
                <a:ea typeface="나눔고딕"/>
              </a:rPr>
              <a:t>효율적인 동선으로 </a:t>
            </a:r>
            <a:endParaRPr lang="ko-KR" altLang="en-US">
              <a:solidFill>
                <a:schemeClr val="tx1"/>
              </a:solidFill>
              <a:latin typeface="나눔고딕"/>
              <a:ea typeface="나눔고딕"/>
            </a:endParaRPr>
          </a:p>
          <a:p>
            <a:pPr algn="ctr">
              <a:lnSpc>
                <a:spcPct val="125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나눔고딕"/>
                <a:ea typeface="나눔고딕"/>
              </a:rPr>
              <a:t>여행을 계획하기 </a:t>
            </a:r>
            <a:endParaRPr lang="ko-KR" altLang="en-US">
              <a:solidFill>
                <a:schemeClr val="tx1"/>
              </a:solidFill>
              <a:latin typeface="나눔고딕"/>
              <a:ea typeface="나눔고딕"/>
            </a:endParaRPr>
          </a:p>
          <a:p>
            <a:pPr algn="ctr">
              <a:lnSpc>
                <a:spcPct val="125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나눔고딕"/>
                <a:ea typeface="나눔고딕"/>
              </a:rPr>
              <a:t>위해서는 </a:t>
            </a:r>
            <a:r>
              <a:rPr lang="ko-KR" altLang="en-US" b="1">
                <a:solidFill>
                  <a:schemeClr val="tx1"/>
                </a:solidFill>
                <a:latin typeface="나눔고딕"/>
                <a:ea typeface="나눔고딕"/>
              </a:rPr>
              <a:t>많은 </a:t>
            </a:r>
            <a:endParaRPr lang="ko-KR" altLang="en-US" b="1">
              <a:solidFill>
                <a:schemeClr val="tx1"/>
              </a:solidFill>
              <a:latin typeface="나눔고딕"/>
              <a:ea typeface="나눔고딕"/>
            </a:endParaRPr>
          </a:p>
          <a:p>
            <a:pPr algn="ctr">
              <a:lnSpc>
                <a:spcPct val="125000"/>
              </a:lnSpc>
              <a:defRPr/>
            </a:pPr>
            <a:r>
              <a:rPr lang="ko-KR" altLang="en-US" b="1">
                <a:solidFill>
                  <a:schemeClr val="tx1"/>
                </a:solidFill>
                <a:latin typeface="나눔고딕"/>
                <a:ea typeface="나눔고딕"/>
              </a:rPr>
              <a:t>정보와 시간이 필요</a:t>
            </a:r>
            <a:endParaRPr lang="ko-KR" altLang="en-US" b="1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6" name=""/>
          <p:cNvSpPr/>
          <p:nvPr/>
        </p:nvSpPr>
        <p:spPr>
          <a:xfrm>
            <a:off x="4687931" y="3850509"/>
            <a:ext cx="2797432" cy="192216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5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나눔고딕"/>
                <a:ea typeface="나눔고딕"/>
              </a:rPr>
              <a:t>사용자가 가고자 하는 </a:t>
            </a:r>
            <a:endParaRPr lang="ko-KR" altLang="en-US">
              <a:solidFill>
                <a:schemeClr val="tx1"/>
              </a:solidFill>
              <a:latin typeface="나눔고딕"/>
              <a:ea typeface="나눔고딕"/>
            </a:endParaRPr>
          </a:p>
          <a:p>
            <a:pPr algn="ctr">
              <a:lnSpc>
                <a:spcPct val="125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나눔고딕"/>
                <a:ea typeface="나눔고딕"/>
              </a:rPr>
              <a:t>장소를 입력하면 </a:t>
            </a:r>
            <a:endParaRPr lang="ko-KR" altLang="en-US">
              <a:solidFill>
                <a:schemeClr val="tx1"/>
              </a:solidFill>
              <a:latin typeface="나눔고딕"/>
              <a:ea typeface="나눔고딕"/>
            </a:endParaRPr>
          </a:p>
          <a:p>
            <a:pPr algn="ctr">
              <a:lnSpc>
                <a:spcPct val="125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나눔고딕"/>
                <a:ea typeface="나눔고딕"/>
              </a:rPr>
              <a:t>거리 및 비용을 바탕으로 </a:t>
            </a:r>
            <a:endParaRPr lang="ko-KR" altLang="en-US">
              <a:solidFill>
                <a:schemeClr val="tx1"/>
              </a:solidFill>
              <a:latin typeface="나눔고딕"/>
              <a:ea typeface="나눔고딕"/>
            </a:endParaRPr>
          </a:p>
          <a:p>
            <a:pPr algn="ctr">
              <a:lnSpc>
                <a:spcPct val="125000"/>
              </a:lnSpc>
              <a:defRPr/>
            </a:pPr>
            <a:r>
              <a:rPr lang="ko-KR" altLang="en-US" b="1">
                <a:solidFill>
                  <a:schemeClr val="tx1"/>
                </a:solidFill>
                <a:latin typeface="나눔고딕"/>
                <a:ea typeface="나눔고딕"/>
              </a:rPr>
              <a:t>최적의 경로 추천 </a:t>
            </a:r>
            <a:endParaRPr lang="ko-KR" altLang="en-US" b="1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10" name=""/>
          <p:cNvSpPr/>
          <p:nvPr/>
        </p:nvSpPr>
        <p:spPr>
          <a:xfrm>
            <a:off x="1268627" y="3198564"/>
            <a:ext cx="2778726" cy="460871"/>
          </a:xfrm>
          <a:prstGeom prst="flowChartAlternateProcess">
            <a:avLst/>
          </a:prstGeom>
          <a:solidFill>
            <a:srgbClr val="404040"/>
          </a:solidFill>
          <a:ln w="12700">
            <a:solidFill>
              <a:schemeClr val="dk1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lt1"/>
                </a:solidFill>
                <a:latin typeface="나눔고딕"/>
                <a:ea typeface="나눔고딕"/>
              </a:rPr>
              <a:t>문제 정의</a:t>
            </a:r>
            <a:endParaRPr lang="ko-KR" altLang="en-US" b="1">
              <a:solidFill>
                <a:schemeClr val="lt1"/>
              </a:solidFill>
              <a:latin typeface="나눔고딕"/>
              <a:ea typeface="나눔고딕"/>
            </a:endParaRPr>
          </a:p>
        </p:txBody>
      </p:sp>
      <p:sp>
        <p:nvSpPr>
          <p:cNvPr id="11" name=""/>
          <p:cNvSpPr/>
          <p:nvPr/>
        </p:nvSpPr>
        <p:spPr>
          <a:xfrm>
            <a:off x="4706637" y="3198564"/>
            <a:ext cx="2778726" cy="460871"/>
          </a:xfrm>
          <a:prstGeom prst="flowChartAlternateProcess">
            <a:avLst/>
          </a:prstGeom>
          <a:solidFill>
            <a:srgbClr val="404040"/>
          </a:solidFill>
          <a:ln w="12700">
            <a:solidFill>
              <a:schemeClr val="dk1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lt1"/>
                </a:solidFill>
                <a:latin typeface="나눔고딕"/>
                <a:ea typeface="나눔고딕"/>
              </a:rPr>
              <a:t>해결 방안</a:t>
            </a:r>
            <a:endParaRPr lang="ko-KR" altLang="en-US" b="1">
              <a:solidFill>
                <a:schemeClr val="lt1"/>
              </a:solidFill>
              <a:latin typeface="나눔고딕"/>
              <a:ea typeface="나눔고딕"/>
            </a:endParaRPr>
          </a:p>
        </p:txBody>
      </p:sp>
      <p:sp>
        <p:nvSpPr>
          <p:cNvPr id="12" name=""/>
          <p:cNvSpPr/>
          <p:nvPr/>
        </p:nvSpPr>
        <p:spPr>
          <a:xfrm>
            <a:off x="8194672" y="3198564"/>
            <a:ext cx="2778726" cy="460871"/>
          </a:xfrm>
          <a:prstGeom prst="flowChartAlternateProcess">
            <a:avLst/>
          </a:prstGeom>
          <a:solidFill>
            <a:srgbClr val="404040"/>
          </a:solidFill>
          <a:ln w="12700">
            <a:solidFill>
              <a:schemeClr val="dk1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lt1"/>
                </a:solidFill>
                <a:latin typeface="나눔고딕"/>
                <a:ea typeface="나눔고딕"/>
              </a:rPr>
              <a:t>결론</a:t>
            </a:r>
            <a:endParaRPr lang="ko-KR" altLang="en-US" b="1">
              <a:solidFill>
                <a:schemeClr val="lt1"/>
              </a:solidFill>
              <a:latin typeface="나눔고딕"/>
              <a:ea typeface="나눔고딕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22186" y="1910089"/>
            <a:ext cx="1052902" cy="1052902"/>
          </a:xfrm>
          <a:prstGeom prst="rect">
            <a:avLst/>
          </a:prstGeom>
        </p:spPr>
      </p:pic>
      <p:sp>
        <p:nvSpPr>
          <p:cNvPr id="14" name=""/>
          <p:cNvSpPr/>
          <p:nvPr/>
        </p:nvSpPr>
        <p:spPr>
          <a:xfrm>
            <a:off x="8194672" y="3850509"/>
            <a:ext cx="2797432" cy="192216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5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나눔고딕"/>
                <a:ea typeface="나눔고딕"/>
              </a:rPr>
              <a:t>최적의 경로 프로그램 개발 </a:t>
            </a:r>
            <a:endParaRPr lang="ko-KR" altLang="en-US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69549" y="1910089"/>
            <a:ext cx="1052902" cy="1052902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057584" y="1910089"/>
            <a:ext cx="1052902" cy="10529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>
                <a:latin typeface="나눔고딕"/>
                <a:ea typeface="나눔고딕"/>
              </a:rPr>
              <a:t>구현 방법 </a:t>
            </a:r>
            <a:r>
              <a:rPr lang="en-US" altLang="ko-KR" b="1">
                <a:latin typeface="나눔고딕"/>
                <a:ea typeface="나눔고딕"/>
              </a:rPr>
              <a:t>-</a:t>
            </a:r>
            <a:r>
              <a:rPr lang="ko-KR" altLang="en-US" b="1">
                <a:latin typeface="나눔고딕"/>
                <a:ea typeface="나눔고딕"/>
              </a:rPr>
              <a:t> </a:t>
            </a:r>
            <a:r>
              <a:rPr lang="en-US" altLang="ko-KR" b="1">
                <a:latin typeface="나눔고딕"/>
                <a:ea typeface="나눔고딕"/>
              </a:rPr>
              <a:t>Frontend</a:t>
            </a:r>
            <a:endParaRPr lang="en-US" altLang="ko-KR" b="1">
              <a:latin typeface="나눔고딕"/>
              <a:ea typeface="나눔고딕"/>
            </a:endParaRPr>
          </a:p>
        </p:txBody>
      </p:sp>
      <p:sp>
        <p:nvSpPr>
          <p:cNvPr id="4" name=""/>
          <p:cNvSpPr/>
          <p:nvPr/>
        </p:nvSpPr>
        <p:spPr>
          <a:xfrm>
            <a:off x="1020479" y="1613467"/>
            <a:ext cx="4707286" cy="407375"/>
          </a:xfrm>
          <a:prstGeom prst="flowChartAlternateProcess">
            <a:avLst/>
          </a:prstGeom>
          <a:solidFill>
            <a:srgbClr val="404040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 b="1">
                <a:solidFill>
                  <a:schemeClr val="lt1"/>
                </a:solidFill>
                <a:latin typeface="나눔고딕"/>
                <a:ea typeface="나눔고딕"/>
              </a:rPr>
              <a:t>GUI</a:t>
            </a:r>
            <a:endParaRPr lang="en-US" altLang="ko-KR" sz="2000" b="1">
              <a:solidFill>
                <a:schemeClr val="lt1"/>
              </a:solidFill>
              <a:latin typeface="나눔고딕"/>
              <a:ea typeface="나눔고딕"/>
            </a:endParaRPr>
          </a:p>
        </p:txBody>
      </p:sp>
      <p:sp>
        <p:nvSpPr>
          <p:cNvPr id="12" name=""/>
          <p:cNvSpPr/>
          <p:nvPr/>
        </p:nvSpPr>
        <p:spPr>
          <a:xfrm>
            <a:off x="6269316" y="1603942"/>
            <a:ext cx="4707286" cy="407375"/>
          </a:xfrm>
          <a:prstGeom prst="flowChartAlternateProcess">
            <a:avLst/>
          </a:prstGeom>
          <a:solidFill>
            <a:srgbClr val="404040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>
                <a:solidFill>
                  <a:schemeClr val="lt1"/>
                </a:solidFill>
                <a:latin typeface="나눔고딕"/>
                <a:ea typeface="나눔고딕"/>
              </a:rPr>
              <a:t>지도 시각화 </a:t>
            </a:r>
            <a:endParaRPr lang="ko-KR" altLang="en-US" sz="2000" b="1">
              <a:solidFill>
                <a:schemeClr val="lt1"/>
              </a:solidFill>
              <a:latin typeface="나눔고딕"/>
              <a:ea typeface="나눔고딕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6269316" y="2188833"/>
            <a:ext cx="4707286" cy="1114437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ko-KR" b="1">
                <a:latin typeface="나눔고딕"/>
                <a:ea typeface="나눔고딕"/>
              </a:rPr>
              <a:t>Folium </a:t>
            </a:r>
            <a:r>
              <a:rPr lang="ko-KR" altLang="en-US" b="1">
                <a:latin typeface="나눔고딕"/>
                <a:ea typeface="나눔고딕"/>
              </a:rPr>
              <a:t>라이브러리</a:t>
            </a:r>
            <a:endParaRPr lang="ko-KR" altLang="en-US" b="1">
              <a:latin typeface="나눔고딕"/>
              <a:ea typeface="나눔고딕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ko-KR" b="0">
                <a:latin typeface="나눔고딕"/>
                <a:ea typeface="나눔고딕"/>
              </a:rPr>
              <a:t>Python</a:t>
            </a:r>
            <a:r>
              <a:rPr lang="ko-KR" altLang="en-US" b="0">
                <a:latin typeface="나눔고딕"/>
                <a:ea typeface="나눔고딕"/>
              </a:rPr>
              <a:t>에서 지리 공간 데이터를 시각화하는</a:t>
            </a:r>
            <a:r>
              <a:rPr lang="en-US" altLang="ko-KR" b="0">
                <a:latin typeface="나눔고딕"/>
                <a:ea typeface="나눔고딕"/>
              </a:rPr>
              <a:t> </a:t>
            </a:r>
            <a:r>
              <a:rPr lang="ko-KR" altLang="en-US" b="0">
                <a:latin typeface="나눔고딕"/>
                <a:ea typeface="나눔고딕"/>
              </a:rPr>
              <a:t>데 사용되는 라이브러리이다</a:t>
            </a:r>
            <a:r>
              <a:rPr lang="en-US" altLang="ko-KR" b="0">
                <a:latin typeface="나눔고딕"/>
                <a:ea typeface="나눔고딕"/>
              </a:rPr>
              <a:t>.</a:t>
            </a:r>
            <a:endParaRPr lang="en-US" altLang="ko-KR" b="0">
              <a:latin typeface="나눔고딕"/>
              <a:ea typeface="나눔고딕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020479" y="2188833"/>
            <a:ext cx="4707286" cy="1114437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ko-KR" b="1">
                <a:latin typeface="나눔고딕"/>
                <a:ea typeface="나눔고딕"/>
              </a:rPr>
              <a:t>Tkinter</a:t>
            </a:r>
            <a:r>
              <a:rPr lang="ko-KR" altLang="en-US" b="1">
                <a:latin typeface="나눔고딕"/>
                <a:ea typeface="나눔고딕"/>
              </a:rPr>
              <a:t> 라이브러리</a:t>
            </a:r>
            <a:endParaRPr lang="ko-KR" altLang="en-US" b="1">
              <a:latin typeface="나눔고딕"/>
              <a:ea typeface="나눔고딕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ko-KR" b="0">
                <a:latin typeface="나눔고딕"/>
                <a:ea typeface="나눔고딕"/>
              </a:rPr>
              <a:t>Python</a:t>
            </a:r>
            <a:r>
              <a:rPr lang="ko-KR" altLang="en-US" b="0">
                <a:latin typeface="나눔고딕"/>
                <a:ea typeface="나눔고딕"/>
              </a:rPr>
              <a:t>에서 가장 많이 사용되는 </a:t>
            </a:r>
            <a:r>
              <a:rPr lang="en-US" altLang="ko-KR" b="0">
                <a:latin typeface="나눔고딕"/>
                <a:ea typeface="나눔고딕"/>
              </a:rPr>
              <a:t>GUI</a:t>
            </a:r>
            <a:r>
              <a:rPr lang="ko-KR" altLang="en-US" b="0">
                <a:latin typeface="나눔고딕"/>
                <a:ea typeface="나눔고딕"/>
              </a:rPr>
              <a:t> 라이브러리이다</a:t>
            </a:r>
            <a:r>
              <a:rPr lang="en-US" altLang="ko-KR" b="0">
                <a:latin typeface="나눔고딕"/>
                <a:ea typeface="나눔고딕"/>
              </a:rPr>
              <a:t>.</a:t>
            </a:r>
            <a:endParaRPr lang="en-US" altLang="ko-KR" b="0">
              <a:latin typeface="나눔고딕"/>
              <a:ea typeface="나눔고딕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rcRect l="-320" t="2140" r="320" b="7510"/>
          <a:stretch>
            <a:fillRect/>
          </a:stretch>
        </p:blipFill>
        <p:spPr>
          <a:xfrm>
            <a:off x="6269316" y="3617783"/>
            <a:ext cx="2180327" cy="2365034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7365" y="3617783"/>
            <a:ext cx="5017445" cy="2313502"/>
          </a:xfrm>
          <a:prstGeom prst="rect">
            <a:avLst/>
          </a:prstGeom>
        </p:spPr>
      </p:pic>
      <p:sp>
        <p:nvSpPr>
          <p:cNvPr id="22" name=""/>
          <p:cNvSpPr txBox="1"/>
          <p:nvPr/>
        </p:nvSpPr>
        <p:spPr>
          <a:xfrm>
            <a:off x="729746" y="5931287"/>
            <a:ext cx="5539570" cy="578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ko-KR" sz="1300" b="1">
                <a:solidFill>
                  <a:srgbClr val="808080"/>
                </a:solidFill>
                <a:latin typeface="나눔고딕"/>
                <a:ea typeface="나눔고딕"/>
              </a:rPr>
              <a:t>UI </a:t>
            </a:r>
            <a:r>
              <a:rPr lang="ko-KR" altLang="en-US" sz="1300" b="1">
                <a:solidFill>
                  <a:srgbClr val="808080"/>
                </a:solidFill>
                <a:latin typeface="나눔고딕"/>
                <a:ea typeface="나눔고딕"/>
              </a:rPr>
              <a:t>화면 예시</a:t>
            </a:r>
            <a:endParaRPr lang="ko-KR" altLang="en-US" sz="1300" b="1">
              <a:solidFill>
                <a:srgbClr val="808080"/>
              </a:solidFill>
              <a:latin typeface="나눔고딕"/>
              <a:ea typeface="나눔고딕"/>
            </a:endParaRPr>
          </a:p>
          <a:p>
            <a:pPr>
              <a:lnSpc>
                <a:spcPct val="125000"/>
              </a:lnSpc>
              <a:defRPr/>
            </a:pPr>
            <a:r>
              <a:rPr lang="ko-KR" altLang="en-US" sz="1300" b="0">
                <a:solidFill>
                  <a:srgbClr val="808080"/>
                </a:solidFill>
                <a:latin typeface="나눔고딕"/>
                <a:ea typeface="나눔고딕"/>
              </a:rPr>
              <a:t>사용자로부터 장소를 입력받을 입력창과 하단에 여행 추천 장소가 제시된다</a:t>
            </a:r>
            <a:r>
              <a:rPr lang="en-US" altLang="ko-KR" sz="1300" b="0">
                <a:solidFill>
                  <a:srgbClr val="808080"/>
                </a:solidFill>
                <a:latin typeface="나눔고딕"/>
                <a:ea typeface="나눔고딕"/>
              </a:rPr>
              <a:t>.</a:t>
            </a:r>
            <a:endParaRPr lang="en-US" altLang="ko-KR" sz="1300" b="0">
              <a:solidFill>
                <a:srgbClr val="808080"/>
              </a:solidFill>
              <a:latin typeface="나눔고딕"/>
              <a:ea typeface="나눔고딕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8491503" y="3617783"/>
            <a:ext cx="3583082" cy="585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ko-KR" altLang="en-US" sz="1300" b="1">
                <a:solidFill>
                  <a:srgbClr val="808080"/>
                </a:solidFill>
                <a:latin typeface="나눔고딕"/>
                <a:ea typeface="나눔고딕"/>
              </a:rPr>
              <a:t>지도 시각화</a:t>
            </a:r>
            <a:endParaRPr lang="ko-KR" altLang="en-US" sz="1300" b="0">
              <a:solidFill>
                <a:srgbClr val="808080"/>
              </a:solidFill>
              <a:latin typeface="나눔고딕"/>
              <a:ea typeface="나눔고딕"/>
            </a:endParaRPr>
          </a:p>
          <a:p>
            <a:pPr>
              <a:lnSpc>
                <a:spcPct val="125000"/>
              </a:lnSpc>
              <a:defRPr/>
            </a:pPr>
            <a:r>
              <a:rPr lang="ko-KR" altLang="en-US" sz="1300" b="0">
                <a:solidFill>
                  <a:srgbClr val="808080"/>
                </a:solidFill>
                <a:latin typeface="나눔고딕"/>
                <a:ea typeface="나눔고딕"/>
              </a:rPr>
              <a:t>최적의 경로를 분석하고 지도에 표시한다</a:t>
            </a:r>
            <a:r>
              <a:rPr lang="en-US" altLang="ko-KR" sz="1300" b="0">
                <a:solidFill>
                  <a:srgbClr val="808080"/>
                </a:solidFill>
                <a:latin typeface="나눔고딕"/>
                <a:ea typeface="나눔고딕"/>
              </a:rPr>
              <a:t>.</a:t>
            </a:r>
            <a:endParaRPr lang="en-US" altLang="ko-KR" sz="1300" b="0">
              <a:solidFill>
                <a:srgbClr val="808080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>
                <a:latin typeface="나눔고딕"/>
                <a:ea typeface="나눔고딕"/>
              </a:rPr>
              <a:t>구현 방법 </a:t>
            </a:r>
            <a:r>
              <a:rPr lang="en-US" altLang="ko-KR" b="1">
                <a:latin typeface="나눔고딕"/>
                <a:ea typeface="나눔고딕"/>
              </a:rPr>
              <a:t>-</a:t>
            </a:r>
            <a:r>
              <a:rPr lang="ko-KR" altLang="en-US" b="1">
                <a:latin typeface="나눔고딕"/>
                <a:ea typeface="나눔고딕"/>
              </a:rPr>
              <a:t> </a:t>
            </a:r>
            <a:r>
              <a:rPr lang="en-US" altLang="ko-KR" b="1">
                <a:latin typeface="나눔고딕"/>
                <a:ea typeface="나눔고딕"/>
              </a:rPr>
              <a:t>Backend</a:t>
            </a:r>
            <a:endParaRPr lang="en-US" altLang="ko-KR" b="1">
              <a:latin typeface="나눔고딕"/>
              <a:ea typeface="나눔고딕"/>
            </a:endParaRPr>
          </a:p>
        </p:txBody>
      </p:sp>
      <p:sp>
        <p:nvSpPr>
          <p:cNvPr id="4" name=""/>
          <p:cNvSpPr/>
          <p:nvPr/>
        </p:nvSpPr>
        <p:spPr>
          <a:xfrm>
            <a:off x="919908" y="1561499"/>
            <a:ext cx="4707286" cy="407375"/>
          </a:xfrm>
          <a:prstGeom prst="flowChartAlternateProcess">
            <a:avLst/>
          </a:prstGeom>
          <a:solidFill>
            <a:srgbClr val="404040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000" b="1">
                <a:solidFill>
                  <a:schemeClr val="lt1"/>
                </a:solidFill>
                <a:latin typeface="나눔고딕"/>
                <a:ea typeface="나눔고딕"/>
              </a:rPr>
              <a:t>데이터 수집 </a:t>
            </a:r>
            <a:endParaRPr lang="ko-KR" altLang="en-US" sz="2000" b="1">
              <a:solidFill>
                <a:schemeClr val="lt1"/>
              </a:solidFill>
              <a:latin typeface="나눔고딕"/>
              <a:ea typeface="나눔고딕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81209" y="2141118"/>
            <a:ext cx="1784685" cy="1784685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919908" y="4144879"/>
            <a:ext cx="3635720" cy="6347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>
              <a:latin typeface="나눔고딕"/>
              <a:ea typeface="나눔고딕"/>
            </a:endParaRPr>
          </a:p>
          <a:p>
            <a:pPr>
              <a:defRPr/>
            </a:pP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12" name=""/>
          <p:cNvSpPr/>
          <p:nvPr/>
        </p:nvSpPr>
        <p:spPr>
          <a:xfrm>
            <a:off x="6348657" y="1561499"/>
            <a:ext cx="4707286" cy="407375"/>
          </a:xfrm>
          <a:prstGeom prst="flowChartAlternateProcess">
            <a:avLst/>
          </a:prstGeom>
          <a:solidFill>
            <a:srgbClr val="404040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>
                <a:solidFill>
                  <a:schemeClr val="lt1"/>
                </a:solidFill>
                <a:latin typeface="나눔고딕"/>
                <a:ea typeface="나눔고딕"/>
              </a:rPr>
              <a:t>알고리즘 분석 </a:t>
            </a:r>
            <a:endParaRPr lang="ko-KR" altLang="en-US" sz="2000" b="1">
              <a:solidFill>
                <a:schemeClr val="lt1"/>
              </a:solidFill>
              <a:latin typeface="나눔고딕"/>
              <a:ea typeface="나눔고딕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919907" y="4031079"/>
            <a:ext cx="4707287" cy="2148741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lnSpc>
                <a:spcPct val="125000"/>
              </a:lnSpc>
              <a:defRPr/>
            </a:pPr>
            <a:r>
              <a:rPr lang="ko-KR" altLang="en-US" b="1">
                <a:latin typeface="나눔고딕"/>
                <a:ea typeface="나눔고딕"/>
              </a:rPr>
              <a:t>오픈스트리트맵 </a:t>
            </a:r>
            <a:r>
              <a:rPr lang="en-US" altLang="ko-KR" b="1">
                <a:latin typeface="나눔고딕"/>
                <a:ea typeface="나눔고딕"/>
              </a:rPr>
              <a:t>(OpenStreetMap)</a:t>
            </a:r>
            <a:r>
              <a:rPr lang="ko-KR" altLang="en-US">
                <a:latin typeface="나눔고딕"/>
                <a:ea typeface="나눔고딕"/>
              </a:rPr>
              <a:t> </a:t>
            </a:r>
            <a:endParaRPr lang="ko-KR" altLang="en-US">
              <a:latin typeface="나눔고딕"/>
              <a:ea typeface="나눔고딕"/>
            </a:endParaRPr>
          </a:p>
          <a:p>
            <a:pPr>
              <a:lnSpc>
                <a:spcPct val="125000"/>
              </a:lnSpc>
              <a:defRPr/>
            </a:pPr>
            <a:r>
              <a:rPr lang="ko-KR" altLang="en-US">
                <a:latin typeface="나눔고딕"/>
                <a:ea typeface="나눔고딕"/>
              </a:rPr>
              <a:t>경로 탐색을 위한 도로망 정보</a:t>
            </a:r>
            <a:r>
              <a:rPr lang="en-US" altLang="ko-KR">
                <a:latin typeface="나눔고딕"/>
                <a:ea typeface="나눔고딕"/>
              </a:rPr>
              <a:t>,</a:t>
            </a:r>
            <a:r>
              <a:rPr lang="ko-KR" altLang="en-US">
                <a:latin typeface="나눔고딕"/>
                <a:ea typeface="나눔고딕"/>
              </a:rPr>
              <a:t> 지리 좌표</a:t>
            </a:r>
            <a:r>
              <a:rPr lang="en-US" altLang="ko-KR">
                <a:latin typeface="나눔고딕"/>
                <a:ea typeface="나눔고딕"/>
              </a:rPr>
              <a:t>,</a:t>
            </a:r>
            <a:r>
              <a:rPr lang="ko-KR" altLang="en-US">
                <a:latin typeface="나눔고딕"/>
                <a:ea typeface="나눔고딕"/>
              </a:rPr>
              <a:t> 거리 정보를 제공한다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endParaRPr lang="en-US" altLang="ko-KR">
              <a:latin typeface="나눔고딕"/>
              <a:ea typeface="나눔고딕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ko-KR">
                <a:latin typeface="나눔고딕"/>
                <a:ea typeface="나눔고딕"/>
              </a:rPr>
              <a:t>OSM </a:t>
            </a:r>
            <a:r>
              <a:rPr lang="ko-KR" altLang="en-US">
                <a:latin typeface="나눔고딕"/>
                <a:ea typeface="나눔고딕"/>
              </a:rPr>
              <a:t>데이터기반으로 최단 경로를 계산할 수 있는 오픈 소스 라이브러리로 </a:t>
            </a:r>
            <a:r>
              <a:rPr lang="en-US" altLang="ko-KR">
                <a:latin typeface="나눔고딕"/>
                <a:ea typeface="나눔고딕"/>
              </a:rPr>
              <a:t>C</a:t>
            </a:r>
            <a:r>
              <a:rPr lang="ko-KR" altLang="en-US">
                <a:latin typeface="나눔고딕"/>
                <a:ea typeface="나눔고딕"/>
              </a:rPr>
              <a:t>언어로 구현 및 </a:t>
            </a:r>
            <a:r>
              <a:rPr lang="en-US" altLang="ko-KR">
                <a:latin typeface="나눔고딕"/>
                <a:ea typeface="나눔고딕"/>
              </a:rPr>
              <a:t>HTTP API</a:t>
            </a:r>
            <a:r>
              <a:rPr lang="ko-KR" altLang="en-US">
                <a:latin typeface="나눔고딕"/>
                <a:ea typeface="나눔고딕"/>
              </a:rPr>
              <a:t>를 제공하여 쉽게 요청 가능하다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endParaRPr lang="en-US" altLang="ko-KR">
              <a:latin typeface="나눔고딕"/>
              <a:ea typeface="나눔고딕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6348656" y="4031079"/>
            <a:ext cx="4801596" cy="2148741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ko-KR" altLang="en-US" b="1">
                <a:latin typeface="나눔고딕"/>
                <a:ea typeface="나눔고딕"/>
              </a:rPr>
              <a:t>다익스트라 알고리즘 </a:t>
            </a:r>
            <a:r>
              <a:rPr lang="en-US" altLang="ko-KR" b="1">
                <a:latin typeface="나눔고딕"/>
                <a:ea typeface="나눔고딕"/>
              </a:rPr>
              <a:t>(DikstraAlgorythm)</a:t>
            </a:r>
            <a:endParaRPr lang="en-US" altLang="ko-KR" b="1">
              <a:latin typeface="나눔고딕"/>
              <a:ea typeface="나눔고딕"/>
            </a:endParaRPr>
          </a:p>
          <a:p>
            <a:pPr>
              <a:lnSpc>
                <a:spcPct val="125000"/>
              </a:lnSpc>
              <a:defRPr/>
            </a:pPr>
            <a:r>
              <a:rPr lang="ko-KR" altLang="en-US" b="0">
                <a:latin typeface="나눔고딕"/>
                <a:ea typeface="나눔고딕"/>
              </a:rPr>
              <a:t>특정한 정점에서 다른 모든 정점으로 가는 최단 경로를 기록하고 이를 바탕으로 모든 정점까지의 최단 거리를 구한다</a:t>
            </a:r>
            <a:r>
              <a:rPr lang="en-US" altLang="ko-KR" b="0">
                <a:latin typeface="나눔고딕"/>
                <a:ea typeface="나눔고딕"/>
              </a:rPr>
              <a:t>.</a:t>
            </a:r>
            <a:endParaRPr lang="en-US" altLang="ko-KR" b="0">
              <a:latin typeface="나눔고딕"/>
              <a:ea typeface="나눔고딕"/>
            </a:endParaRPr>
          </a:p>
          <a:p>
            <a:pPr>
              <a:lnSpc>
                <a:spcPct val="125000"/>
              </a:lnSpc>
              <a:defRPr/>
            </a:pPr>
            <a:r>
              <a:rPr lang="ko-KR" altLang="en-US" b="0">
                <a:latin typeface="나눔고딕"/>
                <a:ea typeface="나눔고딕"/>
              </a:rPr>
              <a:t>데이터 수집을 통해 얻은 각 장소의 위치를 노드로 설정하고 </a:t>
            </a:r>
            <a:r>
              <a:rPr lang="en-US" altLang="ko-KR" b="0">
                <a:latin typeface="나눔고딕"/>
                <a:ea typeface="나눔고딕"/>
              </a:rPr>
              <a:t>C</a:t>
            </a:r>
            <a:r>
              <a:rPr lang="ko-KR" altLang="en-US" b="0">
                <a:latin typeface="나눔고딕"/>
                <a:ea typeface="나눔고딕"/>
              </a:rPr>
              <a:t>언어로 알고리즘 코드를 작성한다</a:t>
            </a:r>
            <a:r>
              <a:rPr lang="en-US" altLang="ko-KR" b="0">
                <a:latin typeface="나눔고딕"/>
                <a:ea typeface="나눔고딕"/>
              </a:rPr>
              <a:t>.</a:t>
            </a:r>
            <a:endParaRPr lang="ko-KR" altLang="en-US">
              <a:latin typeface="나눔고딕"/>
              <a:ea typeface="나눔고딕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34097" y="2117826"/>
            <a:ext cx="4536406" cy="18312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>
                <a:latin typeface="나눔고딕"/>
                <a:ea typeface="나눔고딕"/>
              </a:rPr>
              <a:t>다익스트라 알고리즘 실행 과정</a:t>
            </a:r>
            <a:endParaRPr lang="ko-KR" altLang="en-US" b="1">
              <a:latin typeface="나눔고딕"/>
              <a:ea typeface="나눔고딕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97915" y="1878468"/>
            <a:ext cx="3907589" cy="3907589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5378905" y="1928696"/>
            <a:ext cx="6100518" cy="3860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000" indent="-333000">
              <a:lnSpc>
                <a:spcPct val="125000"/>
              </a:lnSpc>
              <a:buAutoNum type="arabicPeriod"/>
              <a:defRPr/>
            </a:pPr>
            <a:r>
              <a:rPr lang="ko-KR" altLang="en-US">
                <a:latin typeface="나눔고딕"/>
                <a:ea typeface="나눔고딕"/>
              </a:rPr>
              <a:t>출발 노드에는 </a:t>
            </a:r>
            <a:r>
              <a:rPr lang="en-US" altLang="ko-KR">
                <a:latin typeface="나눔고딕"/>
                <a:ea typeface="나눔고딕"/>
              </a:rPr>
              <a:t>0,</a:t>
            </a:r>
            <a:r>
              <a:rPr lang="ko-KR" altLang="en-US">
                <a:latin typeface="나눔고딕"/>
                <a:ea typeface="나눔고딕"/>
              </a:rPr>
              <a:t> 나머지 노드에는 </a:t>
            </a:r>
            <a:r>
              <a:rPr lang="en-US" altLang="ko-KR">
                <a:latin typeface="나눔고딕"/>
                <a:ea typeface="나눔고딕"/>
              </a:rPr>
              <a:t>INF</a:t>
            </a:r>
            <a:r>
              <a:rPr lang="ko-KR" altLang="en-US">
                <a:latin typeface="나눔고딕"/>
                <a:ea typeface="나눔고딕"/>
              </a:rPr>
              <a:t>를 할당한다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endParaRPr lang="en-US" altLang="ko-KR">
              <a:latin typeface="나눔고딕"/>
              <a:ea typeface="나눔고딕"/>
            </a:endParaRPr>
          </a:p>
          <a:p>
            <a:pPr marL="333000" indent="-333000">
              <a:lnSpc>
                <a:spcPct val="125000"/>
              </a:lnSpc>
              <a:buAutoNum type="arabicPeriod"/>
              <a:defRPr/>
            </a:pPr>
            <a:r>
              <a:rPr lang="en-US" altLang="ko-KR">
                <a:latin typeface="나눔고딕"/>
                <a:ea typeface="나눔고딕"/>
              </a:rPr>
              <a:t>A</a:t>
            </a:r>
            <a:r>
              <a:rPr lang="ko-KR" altLang="en-US">
                <a:latin typeface="나눔고딕"/>
                <a:ea typeface="나눔고딕"/>
              </a:rPr>
              <a:t>로부터 갈 수 있는 임의의 노드 </a:t>
            </a:r>
            <a:r>
              <a:rPr lang="en-US" altLang="ko-KR">
                <a:latin typeface="나눔고딕"/>
                <a:ea typeface="나눔고딕"/>
              </a:rPr>
              <a:t>B</a:t>
            </a:r>
            <a:r>
              <a:rPr lang="ko-KR" altLang="en-US">
                <a:latin typeface="나눔고딕"/>
                <a:ea typeface="나눔고딕"/>
              </a:rPr>
              <a:t>에 대해 </a:t>
            </a:r>
            <a:r>
              <a:rPr lang="en-US" altLang="ko-KR" b="1">
                <a:latin typeface="나눔고딕"/>
                <a:ea typeface="나눔고딕"/>
              </a:rPr>
              <a:t>d[A] + P[A][B]</a:t>
            </a:r>
            <a:r>
              <a:rPr lang="ko-KR" altLang="en-US">
                <a:latin typeface="나눔고딕"/>
                <a:ea typeface="나눔고딕"/>
              </a:rPr>
              <a:t>와 </a:t>
            </a:r>
            <a:r>
              <a:rPr lang="en-US" altLang="ko-KR" b="1">
                <a:latin typeface="나눔고딕"/>
                <a:ea typeface="나눔고딕"/>
              </a:rPr>
              <a:t>d[B]</a:t>
            </a:r>
            <a:r>
              <a:rPr lang="ko-KR" altLang="en-US">
                <a:latin typeface="나눔고딕"/>
                <a:ea typeface="나눔고딕"/>
              </a:rPr>
              <a:t>의 값을 비교한다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endParaRPr lang="en-US" altLang="ko-KR">
              <a:latin typeface="나눔고딕"/>
              <a:ea typeface="나눔고딕"/>
            </a:endParaRPr>
          </a:p>
          <a:p>
            <a:pPr marL="333000" indent="-333000">
              <a:lnSpc>
                <a:spcPct val="125000"/>
              </a:lnSpc>
              <a:buAutoNum type="arabicPeriod"/>
              <a:defRPr/>
            </a:pPr>
            <a:r>
              <a:rPr lang="ko-KR" altLang="en-US">
                <a:latin typeface="나눔고딕"/>
                <a:ea typeface="나눔고딕"/>
              </a:rPr>
              <a:t>전자의 </a:t>
            </a:r>
            <a:r>
              <a:rPr lang="en-US" altLang="ko-KR">
                <a:latin typeface="나눔고딕"/>
                <a:ea typeface="나눔고딕"/>
              </a:rPr>
              <a:t>값이 더 작다면</a:t>
            </a:r>
            <a:r>
              <a:rPr lang="ko-KR" altLang="en-US">
                <a:latin typeface="나눔고딕"/>
                <a:ea typeface="나눔고딕"/>
              </a:rPr>
              <a:t> </a:t>
            </a:r>
            <a:r>
              <a:rPr lang="en-US" altLang="ko-KR">
                <a:latin typeface="나눔고딕"/>
                <a:ea typeface="나눔고딕"/>
              </a:rPr>
              <a:t>d[B]의 값을 </a:t>
            </a:r>
            <a:r>
              <a:rPr lang="en-US" altLang="ko-KR" b="1">
                <a:latin typeface="나눔고딕"/>
                <a:ea typeface="나눔고딕"/>
              </a:rPr>
              <a:t>d[A] + P[A][B]</a:t>
            </a:r>
            <a:r>
              <a:rPr lang="en-US" altLang="ko-KR">
                <a:latin typeface="나눔고딕"/>
                <a:ea typeface="나눔고딕"/>
              </a:rPr>
              <a:t> 값으로 갱신시킨다.</a:t>
            </a:r>
            <a:endParaRPr lang="en-US" altLang="ko-KR">
              <a:latin typeface="나눔고딕"/>
              <a:ea typeface="나눔고딕"/>
            </a:endParaRPr>
          </a:p>
          <a:p>
            <a:pPr marL="333000" indent="-333000">
              <a:lnSpc>
                <a:spcPct val="125000"/>
              </a:lnSpc>
              <a:buAutoNum type="arabicPeriod"/>
              <a:defRPr/>
            </a:pPr>
            <a:r>
              <a:rPr lang="en-US" altLang="ko-KR">
                <a:latin typeface="나눔고딕"/>
                <a:ea typeface="나눔고딕"/>
              </a:rPr>
              <a:t>A의 모든 </a:t>
            </a:r>
            <a:r>
              <a:rPr lang="en-US" altLang="ko-KR" b="1">
                <a:latin typeface="나눔고딕"/>
                <a:ea typeface="나눔고딕"/>
              </a:rPr>
              <a:t>이웃 노드</a:t>
            </a:r>
            <a:r>
              <a:rPr lang="en-US" altLang="ko-KR">
                <a:latin typeface="나눔고딕"/>
                <a:ea typeface="나눔고딕"/>
              </a:rPr>
              <a:t>에 대해 이 작업을 수행한다.</a:t>
            </a:r>
            <a:endParaRPr lang="en-US" altLang="ko-KR">
              <a:latin typeface="나눔고딕"/>
              <a:ea typeface="나눔고딕"/>
            </a:endParaRPr>
          </a:p>
          <a:p>
            <a:pPr marL="333000" indent="-333000">
              <a:lnSpc>
                <a:spcPct val="125000"/>
              </a:lnSpc>
              <a:buAutoNum type="arabicPeriod"/>
              <a:defRPr/>
            </a:pPr>
            <a:r>
              <a:rPr lang="en-US" altLang="ko-KR">
                <a:latin typeface="나눔고딕"/>
                <a:ea typeface="나눔고딕"/>
              </a:rPr>
              <a:t>A</a:t>
            </a:r>
            <a:r>
              <a:rPr lang="ko-KR" altLang="en-US">
                <a:latin typeface="나눔고딕"/>
                <a:ea typeface="나눔고딕"/>
              </a:rPr>
              <a:t>의 상태를 </a:t>
            </a:r>
            <a:r>
              <a:rPr lang="en-US" altLang="ko-KR">
                <a:latin typeface="나눔고딕"/>
                <a:ea typeface="나눔고딕"/>
              </a:rPr>
              <a:t>‘</a:t>
            </a:r>
            <a:r>
              <a:rPr lang="ko-KR" altLang="en-US">
                <a:latin typeface="나눔고딕"/>
                <a:ea typeface="나눔고딕"/>
              </a:rPr>
              <a:t>방문 완료</a:t>
            </a:r>
            <a:r>
              <a:rPr lang="en-US" altLang="ko-KR">
                <a:latin typeface="나눔고딕"/>
                <a:ea typeface="나눔고딕"/>
              </a:rPr>
              <a:t>’</a:t>
            </a:r>
            <a:r>
              <a:rPr lang="ko-KR" altLang="en-US">
                <a:latin typeface="나눔고딕"/>
                <a:ea typeface="나눔고딕"/>
              </a:rPr>
              <a:t>로 전환하고 </a:t>
            </a:r>
            <a:r>
              <a:rPr lang="en-US" altLang="ko-KR">
                <a:latin typeface="나눔고딕"/>
                <a:ea typeface="나눔고딕"/>
              </a:rPr>
              <a:t>‘</a:t>
            </a:r>
            <a:r>
              <a:rPr lang="ko-KR" altLang="en-US">
                <a:latin typeface="나눔고딕"/>
                <a:ea typeface="나눔고딕"/>
              </a:rPr>
              <a:t>미방문</a:t>
            </a:r>
            <a:r>
              <a:rPr lang="en-US" altLang="ko-KR">
                <a:latin typeface="나눔고딕"/>
                <a:ea typeface="나눔고딕"/>
              </a:rPr>
              <a:t>’</a:t>
            </a:r>
            <a:r>
              <a:rPr lang="ko-KR" altLang="en-US">
                <a:latin typeface="나눔고딕"/>
                <a:ea typeface="나눔고딕"/>
              </a:rPr>
              <a:t>상태인 모든 노드들 중</a:t>
            </a:r>
            <a:r>
              <a:rPr lang="en-US" altLang="ko-KR">
                <a:latin typeface="나눔고딕"/>
                <a:ea typeface="나눔고딕"/>
              </a:rPr>
              <a:t>,</a:t>
            </a:r>
            <a:r>
              <a:rPr lang="ko-KR" altLang="en-US">
                <a:latin typeface="나눔고딕"/>
                <a:ea typeface="나눔고딕"/>
              </a:rPr>
              <a:t> 출발점으로부터 거리가 </a:t>
            </a:r>
            <a:r>
              <a:rPr lang="ko-KR" altLang="en-US" b="1">
                <a:solidFill>
                  <a:schemeClr val="dk1"/>
                </a:solidFill>
                <a:latin typeface="나눔고딕"/>
                <a:ea typeface="나눔고딕"/>
              </a:rPr>
              <a:t>제일 짧은 노드</a:t>
            </a:r>
            <a:r>
              <a:rPr lang="ko-KR" altLang="en-US">
                <a:latin typeface="나눔고딕"/>
                <a:ea typeface="나눔고딕"/>
              </a:rPr>
              <a:t> 하나를 골라  </a:t>
            </a:r>
            <a:r>
              <a:rPr lang="en-US" altLang="ko-KR" b="1">
                <a:latin typeface="나눔고딕"/>
                <a:ea typeface="나눔고딕"/>
              </a:rPr>
              <a:t>A</a:t>
            </a:r>
            <a:r>
              <a:rPr lang="ko-KR" altLang="en-US" b="1">
                <a:latin typeface="나눔고딕"/>
                <a:ea typeface="나눔고딕"/>
              </a:rPr>
              <a:t>에 저장</a:t>
            </a:r>
            <a:r>
              <a:rPr lang="ko-KR" altLang="en-US">
                <a:latin typeface="나눔고딕"/>
                <a:ea typeface="나눔고딕"/>
              </a:rPr>
              <a:t>한다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endParaRPr lang="en-US" altLang="ko-KR">
              <a:latin typeface="나눔고딕"/>
              <a:ea typeface="나눔고딕"/>
            </a:endParaRPr>
          </a:p>
          <a:p>
            <a:pPr marL="333000" indent="-333000">
              <a:lnSpc>
                <a:spcPct val="125000"/>
              </a:lnSpc>
              <a:buAutoNum type="arabicPeriod"/>
              <a:defRPr/>
            </a:pPr>
            <a:r>
              <a:rPr lang="ko-KR" altLang="en-US">
                <a:latin typeface="나눔고딕"/>
                <a:ea typeface="나눔고딕"/>
              </a:rPr>
              <a:t>도착 노드가 </a:t>
            </a:r>
            <a:r>
              <a:rPr lang="en-US" altLang="ko-KR">
                <a:latin typeface="나눔고딕"/>
                <a:ea typeface="나눔고딕"/>
              </a:rPr>
              <a:t>‘</a:t>
            </a:r>
            <a:r>
              <a:rPr lang="ko-KR" altLang="en-US">
                <a:latin typeface="나눔고딕"/>
                <a:ea typeface="나눔고딕"/>
              </a:rPr>
              <a:t>방문 완료</a:t>
            </a:r>
            <a:r>
              <a:rPr lang="en-US" altLang="ko-KR">
                <a:latin typeface="나눔고딕"/>
                <a:ea typeface="나눔고딕"/>
              </a:rPr>
              <a:t>’</a:t>
            </a:r>
            <a:r>
              <a:rPr lang="ko-KR" altLang="en-US">
                <a:latin typeface="나눔고딕"/>
                <a:ea typeface="나눔고딕"/>
              </a:rPr>
              <a:t> 상태가 되거나 </a:t>
            </a:r>
            <a:r>
              <a:rPr lang="en-US" altLang="ko-KR">
                <a:latin typeface="나눔고딕"/>
                <a:ea typeface="나눔고딕"/>
              </a:rPr>
              <a:t>‘</a:t>
            </a:r>
            <a:r>
              <a:rPr lang="ko-KR" altLang="en-US">
                <a:latin typeface="나눔고딕"/>
                <a:ea typeface="나눔고딕"/>
              </a:rPr>
              <a:t>미방문</a:t>
            </a:r>
            <a:r>
              <a:rPr lang="en-US" altLang="ko-KR">
                <a:latin typeface="나눔고딕"/>
                <a:ea typeface="나눔고딕"/>
              </a:rPr>
              <a:t>’</a:t>
            </a:r>
            <a:r>
              <a:rPr lang="ko-KR" altLang="en-US">
                <a:latin typeface="나눔고딕"/>
                <a:ea typeface="나눔고딕"/>
              </a:rPr>
              <a:t> 상태의 노드를 선택할 수 없을 때까지 </a:t>
            </a:r>
            <a:r>
              <a:rPr lang="en-US" altLang="ko-KR" b="1">
                <a:latin typeface="나눔고딕"/>
                <a:ea typeface="나눔고딕"/>
              </a:rPr>
              <a:t>2</a:t>
            </a:r>
            <a:r>
              <a:rPr lang="ko-KR" altLang="en-US" b="1">
                <a:latin typeface="나눔고딕"/>
                <a:ea typeface="나눔고딕"/>
              </a:rPr>
              <a:t>번 </a:t>
            </a:r>
            <a:r>
              <a:rPr lang="en-US" altLang="ko-KR" b="1">
                <a:latin typeface="나눔고딕"/>
                <a:ea typeface="나눔고딕"/>
              </a:rPr>
              <a:t>~</a:t>
            </a:r>
            <a:r>
              <a:rPr lang="ko-KR" altLang="en-US" b="1">
                <a:latin typeface="나눔고딕"/>
                <a:ea typeface="나눔고딕"/>
              </a:rPr>
              <a:t> </a:t>
            </a:r>
            <a:r>
              <a:rPr lang="en-US" altLang="ko-KR" b="1">
                <a:latin typeface="나눔고딕"/>
                <a:ea typeface="나눔고딕"/>
              </a:rPr>
              <a:t>5</a:t>
            </a:r>
            <a:r>
              <a:rPr lang="ko-KR" altLang="en-US" b="1">
                <a:latin typeface="나눔고딕"/>
                <a:ea typeface="나눔고딕"/>
              </a:rPr>
              <a:t>번 과정을 반복</a:t>
            </a:r>
            <a:r>
              <a:rPr lang="ko-KR" altLang="en-US">
                <a:latin typeface="나눔고딕"/>
                <a:ea typeface="나눔고딕"/>
              </a:rPr>
              <a:t>한다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endParaRPr lang="en-US" altLang="ko-KR">
              <a:latin typeface="나눔고딕"/>
              <a:ea typeface="나눔고딕"/>
            </a:endParaRPr>
          </a:p>
        </p:txBody>
      </p:sp>
      <p:sp>
        <p:nvSpPr>
          <p:cNvPr id="11" name=""/>
          <p:cNvSpPr/>
          <p:nvPr/>
        </p:nvSpPr>
        <p:spPr>
          <a:xfrm>
            <a:off x="1187620" y="4840072"/>
            <a:ext cx="1055472" cy="411892"/>
          </a:xfrm>
          <a:prstGeom prst="roundRect">
            <a:avLst>
              <a:gd name="adj" fmla="val 16667"/>
            </a:avLst>
          </a:prstGeom>
          <a:solidFill>
            <a:srgbClr val="40404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b="1">
                <a:latin typeface="나눔고딕"/>
                <a:ea typeface="나눔고딕"/>
              </a:rPr>
              <a:t>출발</a:t>
            </a:r>
            <a:r>
              <a:rPr lang="en-US" altLang="ko-KR" b="1">
                <a:latin typeface="나눔고딕"/>
                <a:ea typeface="나눔고딕"/>
              </a:rPr>
              <a:t> (A)</a:t>
            </a:r>
            <a:endParaRPr lang="en-US" altLang="ko-KR" b="1">
              <a:latin typeface="나눔고딕"/>
              <a:ea typeface="나눔고딕"/>
            </a:endParaRPr>
          </a:p>
        </p:txBody>
      </p:sp>
      <p:sp>
        <p:nvSpPr>
          <p:cNvPr id="12" name=""/>
          <p:cNvSpPr/>
          <p:nvPr/>
        </p:nvSpPr>
        <p:spPr>
          <a:xfrm>
            <a:off x="1451488" y="3945580"/>
            <a:ext cx="527736" cy="411892"/>
          </a:xfrm>
          <a:prstGeom prst="rect">
            <a:avLst/>
          </a:prstGeom>
          <a:solidFill>
            <a:schemeClr val="lt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  <a:latin typeface="나눔고딕"/>
                <a:ea typeface="나눔고딕"/>
              </a:rPr>
              <a:t>0</a:t>
            </a:r>
            <a:endParaRPr lang="en-US" altLang="ko-KR" b="1">
              <a:solidFill>
                <a:schemeClr val="dk1"/>
              </a:solidFill>
              <a:latin typeface="나눔고딕"/>
              <a:ea typeface="나눔고딕"/>
            </a:endParaRPr>
          </a:p>
        </p:txBody>
      </p:sp>
      <p:sp>
        <p:nvSpPr>
          <p:cNvPr id="13" name=""/>
          <p:cNvSpPr/>
          <p:nvPr/>
        </p:nvSpPr>
        <p:spPr>
          <a:xfrm>
            <a:off x="2687842" y="1644521"/>
            <a:ext cx="527736" cy="411892"/>
          </a:xfrm>
          <a:prstGeom prst="rect">
            <a:avLst/>
          </a:prstGeom>
          <a:solidFill>
            <a:schemeClr val="lt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  <a:latin typeface="나눔고딕"/>
                <a:ea typeface="나눔고딕"/>
              </a:rPr>
              <a:t>INF</a:t>
            </a:r>
            <a:endParaRPr lang="en-US" altLang="ko-KR" b="1">
              <a:solidFill>
                <a:schemeClr val="dk1"/>
              </a:solidFill>
              <a:latin typeface="나눔고딕"/>
              <a:ea typeface="나눔고딕"/>
            </a:endParaRPr>
          </a:p>
        </p:txBody>
      </p:sp>
      <p:sp>
        <p:nvSpPr>
          <p:cNvPr id="15" name=""/>
          <p:cNvSpPr/>
          <p:nvPr/>
        </p:nvSpPr>
        <p:spPr>
          <a:xfrm>
            <a:off x="3835647" y="3832264"/>
            <a:ext cx="527736" cy="411892"/>
          </a:xfrm>
          <a:prstGeom prst="rect">
            <a:avLst/>
          </a:prstGeom>
          <a:solidFill>
            <a:schemeClr val="lt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  <a:latin typeface="나눔고딕"/>
                <a:ea typeface="나눔고딕"/>
              </a:rPr>
              <a:t>INF</a:t>
            </a:r>
            <a:endParaRPr lang="en-US" altLang="ko-KR" b="1">
              <a:solidFill>
                <a:schemeClr val="dk1"/>
              </a:solidFill>
              <a:latin typeface="나눔고딕"/>
              <a:ea typeface="나눔고딕"/>
            </a:endParaRPr>
          </a:p>
        </p:txBody>
      </p:sp>
      <p:sp>
        <p:nvSpPr>
          <p:cNvPr id="16" name=""/>
          <p:cNvSpPr/>
          <p:nvPr/>
        </p:nvSpPr>
        <p:spPr>
          <a:xfrm>
            <a:off x="2423974" y="2644968"/>
            <a:ext cx="1055472" cy="411892"/>
          </a:xfrm>
          <a:prstGeom prst="roundRect">
            <a:avLst>
              <a:gd name="adj" fmla="val 16667"/>
            </a:avLst>
          </a:prstGeom>
          <a:solidFill>
            <a:srgbClr val="40404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latin typeface="나눔고딕"/>
                <a:ea typeface="나눔고딕"/>
              </a:rPr>
              <a:t>B</a:t>
            </a:r>
            <a:endParaRPr lang="en-US" altLang="ko-KR" b="1">
              <a:latin typeface="나눔고딕"/>
              <a:ea typeface="나눔고딕"/>
            </a:endParaRPr>
          </a:p>
        </p:txBody>
      </p:sp>
      <p:sp>
        <p:nvSpPr>
          <p:cNvPr id="17" name=""/>
          <p:cNvSpPr/>
          <p:nvPr/>
        </p:nvSpPr>
        <p:spPr>
          <a:xfrm>
            <a:off x="3571779" y="4840072"/>
            <a:ext cx="1055472" cy="411892"/>
          </a:xfrm>
          <a:prstGeom prst="roundRect">
            <a:avLst>
              <a:gd name="adj" fmla="val 16667"/>
            </a:avLst>
          </a:prstGeom>
          <a:solidFill>
            <a:srgbClr val="40404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latin typeface="나눔고딕"/>
                <a:ea typeface="나눔고딕"/>
              </a:rPr>
              <a:t>C</a:t>
            </a:r>
            <a:endParaRPr lang="en-US" altLang="ko-KR" b="1"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>
                <a:latin typeface="나눔고딕"/>
                <a:ea typeface="나눔고딕"/>
              </a:rPr>
              <a:t>개발 환경</a:t>
            </a:r>
            <a:endParaRPr lang="ko-KR" altLang="en-US" b="1">
              <a:latin typeface="나눔고딕"/>
              <a:ea typeface="나눔고딕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63986" y="2142307"/>
            <a:ext cx="2227262" cy="2227262"/>
          </a:xfrm>
          <a:prstGeom prst="rect">
            <a:avLst/>
          </a:prstGeom>
        </p:spPr>
      </p:pic>
      <p:sp>
        <p:nvSpPr>
          <p:cNvPr id="20" name="제목 1"/>
          <p:cNvSpPr>
            <a:spLocks noGrp="1"/>
          </p:cNvSpPr>
          <p:nvPr/>
        </p:nvSpPr>
        <p:spPr>
          <a:xfrm>
            <a:off x="784245" y="4369569"/>
            <a:ext cx="3586745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VS Code</a:t>
            </a:r>
            <a:endPara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4880646" y="1997729"/>
            <a:ext cx="5762760" cy="3514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ko-KR" b="1">
                <a:latin typeface="나눔고딕"/>
                <a:ea typeface="나눔고딕"/>
              </a:rPr>
              <a:t>파이썬과 C 언어의 연동 작업</a:t>
            </a:r>
            <a:endParaRPr lang="en-US" altLang="ko-KR" b="1">
              <a:latin typeface="나눔고딕"/>
              <a:ea typeface="나눔고딕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ko-KR">
                <a:latin typeface="나눔고딕"/>
                <a:ea typeface="나눔고딕"/>
              </a:rPr>
              <a:t>파이썬(</a:t>
            </a:r>
            <a:r>
              <a:rPr lang="ko-KR" altLang="en-US">
                <a:latin typeface="나눔고딕"/>
                <a:ea typeface="나눔고딕"/>
              </a:rPr>
              <a:t>지도 시각화 라이브러리 사용 시</a:t>
            </a:r>
            <a:r>
              <a:rPr lang="en-US" altLang="ko-KR">
                <a:latin typeface="나눔고딕"/>
                <a:ea typeface="나눔고딕"/>
              </a:rPr>
              <a:t>)과 C 언어를 함께 사용하고, </a:t>
            </a:r>
            <a:r>
              <a:rPr lang="ko-KR" altLang="en-US">
                <a:latin typeface="나눔고딕"/>
                <a:ea typeface="나눔고딕"/>
              </a:rPr>
              <a:t>연동 작업을 간편하게 할 수 있다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endParaRPr lang="en-US" altLang="ko-KR">
              <a:latin typeface="나눔고딕"/>
              <a:ea typeface="나눔고딕"/>
            </a:endParaRPr>
          </a:p>
          <a:p>
            <a:pPr>
              <a:lnSpc>
                <a:spcPct val="125000"/>
              </a:lnSpc>
              <a:defRPr/>
            </a:pPr>
            <a:endParaRPr lang="en-US" altLang="ko-KR" b="1">
              <a:latin typeface="나눔고딕"/>
              <a:ea typeface="나눔고딕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ko-KR" b="1">
                <a:latin typeface="나눔고딕"/>
                <a:ea typeface="나눔고딕"/>
              </a:rPr>
              <a:t>소규모 프로젝트 및 멀티 언어 개발</a:t>
            </a:r>
            <a:r>
              <a:rPr lang="en-US" altLang="ko-KR">
                <a:latin typeface="나눔고딕"/>
                <a:ea typeface="나눔고딕"/>
              </a:rPr>
              <a:t> </a:t>
            </a:r>
            <a:endParaRPr lang="en-US" altLang="ko-KR">
              <a:latin typeface="나눔고딕"/>
              <a:ea typeface="나눔고딕"/>
            </a:endParaRPr>
          </a:p>
          <a:p>
            <a:pPr>
              <a:lnSpc>
                <a:spcPct val="125000"/>
              </a:lnSpc>
              <a:defRPr/>
            </a:pPr>
            <a:r>
              <a:rPr lang="ko-KR" altLang="en-US">
                <a:latin typeface="나눔고딕"/>
                <a:ea typeface="나눔고딕"/>
              </a:rPr>
              <a:t>다양한 언어의 코드를 관리할 수 있다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endParaRPr lang="en-US" altLang="ko-KR">
              <a:latin typeface="나눔고딕"/>
              <a:ea typeface="나눔고딕"/>
            </a:endParaRPr>
          </a:p>
          <a:p>
            <a:pPr>
              <a:lnSpc>
                <a:spcPct val="125000"/>
              </a:lnSpc>
              <a:defRPr/>
            </a:pPr>
            <a:endParaRPr lang="ko-KR" altLang="en-US">
              <a:latin typeface="나눔고딕"/>
              <a:ea typeface="나눔고딕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ko-KR" b="1">
                <a:latin typeface="나눔고딕"/>
                <a:ea typeface="나눔고딕"/>
              </a:rPr>
              <a:t>간단한 C/C++ 프로젝트</a:t>
            </a:r>
            <a:endParaRPr lang="en-US" altLang="ko-KR" b="1">
              <a:latin typeface="나눔고딕"/>
              <a:ea typeface="나눔고딕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ko-KR">
                <a:latin typeface="나눔고딕"/>
                <a:ea typeface="나눔고딕"/>
              </a:rPr>
              <a:t>복잡하지 않은 C/C++ 프로젝트를 빠르게 개발</a:t>
            </a:r>
            <a:r>
              <a:rPr lang="ko-KR" altLang="en-US">
                <a:latin typeface="나눔고딕"/>
                <a:ea typeface="나눔고딕"/>
              </a:rPr>
              <a:t>할 수 있다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endParaRPr lang="en-US" altLang="ko-KR">
              <a:latin typeface="나눔고딕"/>
              <a:ea typeface="나눔고딕"/>
            </a:endParaRPr>
          </a:p>
          <a:p>
            <a:pPr>
              <a:lnSpc>
                <a:spcPct val="125000"/>
              </a:lnSpc>
              <a:defRPr/>
            </a:pPr>
            <a:endParaRPr lang="en-US" altLang="ko-KR"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>
                <a:latin typeface="나눔고딕"/>
                <a:ea typeface="나눔고딕"/>
              </a:rPr>
              <a:t>스케줄</a:t>
            </a:r>
            <a:endParaRPr lang="ko-KR" altLang="en-US" b="1">
              <a:latin typeface="나눔고딕"/>
              <a:ea typeface="나눔고딕"/>
            </a:endParaRPr>
          </a:p>
        </p:txBody>
      </p:sp>
      <p:sp>
        <p:nvSpPr>
          <p:cNvPr id="7" name=""/>
          <p:cNvSpPr/>
          <p:nvPr/>
        </p:nvSpPr>
        <p:spPr>
          <a:xfrm>
            <a:off x="448783" y="3199791"/>
            <a:ext cx="2668715" cy="192216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25000"/>
              </a:lnSpc>
              <a:defRPr/>
            </a:pPr>
            <a:r>
              <a:rPr lang="en-US" altLang="ko-KR">
                <a:solidFill>
                  <a:schemeClr val="tx1"/>
                </a:solidFill>
                <a:latin typeface="나눔고딕"/>
                <a:ea typeface="나눔고딕"/>
              </a:rPr>
              <a:t>9/27</a:t>
            </a:r>
            <a:r>
              <a:rPr lang="ko-KR" altLang="en-US">
                <a:solidFill>
                  <a:schemeClr val="tx1"/>
                </a:solidFill>
                <a:latin typeface="나눔고딕"/>
                <a:ea typeface="나눔고딕"/>
              </a:rPr>
              <a:t> 줌 회의</a:t>
            </a:r>
            <a:endParaRPr lang="ko-KR" altLang="en-US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lnSpc>
                <a:spcPct val="125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나눔고딕"/>
                <a:ea typeface="나눔고딕"/>
              </a:rPr>
              <a:t>각자 제안서</a:t>
            </a:r>
            <a:r>
              <a:rPr lang="en-US" altLang="ko-KR">
                <a:solidFill>
                  <a:schemeClr val="tx1"/>
                </a:solidFill>
                <a:latin typeface="나눔고딕"/>
                <a:ea typeface="나눔고딕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나눔고딕"/>
                <a:ea typeface="나눔고딕"/>
              </a:rPr>
              <a:t>피피티</a:t>
            </a:r>
            <a:r>
              <a:rPr lang="en-US" altLang="ko-KR">
                <a:solidFill>
                  <a:schemeClr val="tx1"/>
                </a:solidFill>
                <a:latin typeface="나눔고딕"/>
                <a:ea typeface="나눔고딕"/>
              </a:rPr>
              <a:t>)</a:t>
            </a:r>
            <a:r>
              <a:rPr lang="ko-KR" altLang="en-US">
                <a:solidFill>
                  <a:schemeClr val="tx1"/>
                </a:solidFill>
                <a:latin typeface="나눔고딕"/>
                <a:ea typeface="나눔고딕"/>
              </a:rPr>
              <a:t> 작성</a:t>
            </a:r>
            <a:endParaRPr lang="ko-KR" altLang="en-US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lnSpc>
                <a:spcPct val="125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나눔고딕"/>
                <a:ea typeface="나눔고딕"/>
              </a:rPr>
              <a:t>발표 영상 병합</a:t>
            </a:r>
            <a:endParaRPr lang="ko-KR" altLang="en-US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8" name=""/>
          <p:cNvSpPr/>
          <p:nvPr/>
        </p:nvSpPr>
        <p:spPr>
          <a:xfrm>
            <a:off x="467489" y="2547846"/>
            <a:ext cx="2650870" cy="460871"/>
          </a:xfrm>
          <a:prstGeom prst="flowChartAlternateProcess">
            <a:avLst/>
          </a:prstGeom>
          <a:solidFill>
            <a:srgbClr val="404040"/>
          </a:solidFill>
          <a:ln w="12700">
            <a:solidFill>
              <a:schemeClr val="dk1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lt1"/>
                </a:solidFill>
                <a:latin typeface="나눔고딕"/>
                <a:ea typeface="나눔고딕"/>
              </a:rPr>
              <a:t>10/4</a:t>
            </a:r>
            <a:r>
              <a:rPr lang="ko-KR" altLang="en-US" b="1">
                <a:solidFill>
                  <a:schemeClr val="lt1"/>
                </a:solidFill>
                <a:latin typeface="나눔고딕"/>
                <a:ea typeface="나눔고딕"/>
              </a:rPr>
              <a:t> 프로젝트 제안서</a:t>
            </a:r>
            <a:endParaRPr lang="ko-KR" altLang="en-US" b="1">
              <a:solidFill>
                <a:schemeClr val="lt1"/>
              </a:solidFill>
              <a:latin typeface="나눔고딕"/>
              <a:ea typeface="나눔고딕"/>
            </a:endParaRPr>
          </a:p>
        </p:txBody>
      </p:sp>
      <p:sp>
        <p:nvSpPr>
          <p:cNvPr id="9" name=""/>
          <p:cNvSpPr/>
          <p:nvPr/>
        </p:nvSpPr>
        <p:spPr>
          <a:xfrm>
            <a:off x="3503270" y="3199791"/>
            <a:ext cx="2477314" cy="192216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25000"/>
              </a:lnSpc>
              <a:defRPr/>
            </a:pPr>
            <a:r>
              <a:rPr lang="en-US" altLang="ko-KR">
                <a:solidFill>
                  <a:schemeClr val="tx1"/>
                </a:solidFill>
                <a:latin typeface="나눔고딕"/>
                <a:ea typeface="나눔고딕"/>
              </a:rPr>
              <a:t>11/10</a:t>
            </a:r>
            <a:r>
              <a:rPr lang="ko-KR" altLang="en-US">
                <a:solidFill>
                  <a:schemeClr val="tx1"/>
                </a:solidFill>
                <a:latin typeface="나눔고딕"/>
                <a:ea typeface="나눔고딕"/>
              </a:rPr>
              <a:t> 개별 코드 완성</a:t>
            </a:r>
            <a:endParaRPr lang="ko-KR" altLang="en-US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ko-KR">
                <a:solidFill>
                  <a:schemeClr val="tx1"/>
                </a:solidFill>
                <a:latin typeface="나눔고딕"/>
                <a:ea typeface="나눔고딕"/>
              </a:rPr>
              <a:t>11/11</a:t>
            </a:r>
            <a:r>
              <a:rPr lang="ko-KR" altLang="en-US">
                <a:solidFill>
                  <a:schemeClr val="tx1"/>
                </a:solidFill>
                <a:latin typeface="나눔고딕"/>
                <a:ea typeface="나눔고딕"/>
              </a:rPr>
              <a:t> 코드 병합</a:t>
            </a:r>
            <a:endParaRPr lang="ko-KR" altLang="en-US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ko-KR">
                <a:solidFill>
                  <a:schemeClr val="tx1"/>
                </a:solidFill>
                <a:latin typeface="나눔고딕"/>
                <a:ea typeface="나눔고딕"/>
              </a:rPr>
              <a:t>11/14</a:t>
            </a:r>
            <a:r>
              <a:rPr lang="ko-KR" altLang="en-US">
                <a:solidFill>
                  <a:schemeClr val="tx1"/>
                </a:solidFill>
                <a:latin typeface="나눔고딕"/>
                <a:ea typeface="나눔고딕"/>
              </a:rPr>
              <a:t> 코드 수정</a:t>
            </a:r>
            <a:endParaRPr lang="ko-KR" altLang="en-US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10" name=""/>
          <p:cNvSpPr/>
          <p:nvPr/>
        </p:nvSpPr>
        <p:spPr>
          <a:xfrm>
            <a:off x="3521976" y="2547846"/>
            <a:ext cx="2460749" cy="460871"/>
          </a:xfrm>
          <a:prstGeom prst="flowChartAlternateProcess">
            <a:avLst/>
          </a:prstGeom>
          <a:solidFill>
            <a:srgbClr val="404040"/>
          </a:solidFill>
          <a:ln w="12700">
            <a:solidFill>
              <a:schemeClr val="dk1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lt1"/>
                </a:solidFill>
                <a:latin typeface="나눔고딕"/>
                <a:ea typeface="나눔고딕"/>
              </a:rPr>
              <a:t>11/15</a:t>
            </a:r>
            <a:r>
              <a:rPr lang="ko-KR" altLang="en-US" b="1">
                <a:solidFill>
                  <a:schemeClr val="lt1"/>
                </a:solidFill>
                <a:latin typeface="나눔고딕"/>
                <a:ea typeface="나눔고딕"/>
              </a:rPr>
              <a:t> 중간 코드 제출</a:t>
            </a:r>
            <a:endParaRPr lang="ko-KR" altLang="en-US" b="1">
              <a:solidFill>
                <a:schemeClr val="lt1"/>
              </a:solidFill>
              <a:latin typeface="나눔고딕"/>
              <a:ea typeface="나눔고딕"/>
            </a:endParaRPr>
          </a:p>
        </p:txBody>
      </p:sp>
      <p:sp>
        <p:nvSpPr>
          <p:cNvPr id="11" name=""/>
          <p:cNvSpPr/>
          <p:nvPr/>
        </p:nvSpPr>
        <p:spPr>
          <a:xfrm>
            <a:off x="6408086" y="3199791"/>
            <a:ext cx="2901168" cy="192216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25000"/>
              </a:lnSpc>
              <a:defRPr/>
            </a:pPr>
            <a:r>
              <a:rPr lang="en-US" altLang="ko-KR">
                <a:solidFill>
                  <a:schemeClr val="tx1"/>
                </a:solidFill>
                <a:latin typeface="나눔고딕"/>
                <a:ea typeface="나눔고딕"/>
              </a:rPr>
              <a:t>12/1</a:t>
            </a:r>
            <a:r>
              <a:rPr lang="ko-KR" altLang="en-US">
                <a:solidFill>
                  <a:schemeClr val="tx1"/>
                </a:solidFill>
                <a:latin typeface="나눔고딕"/>
                <a:ea typeface="나눔고딕"/>
              </a:rPr>
              <a:t> 최종 코드 완성</a:t>
            </a:r>
            <a:endParaRPr lang="ko-KR" altLang="en-US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ko-KR">
                <a:solidFill>
                  <a:schemeClr val="tx1"/>
                </a:solidFill>
                <a:latin typeface="나눔고딕"/>
                <a:ea typeface="나눔고딕"/>
              </a:rPr>
              <a:t>12/3</a:t>
            </a:r>
            <a:r>
              <a:rPr lang="ko-KR" altLang="en-US">
                <a:solidFill>
                  <a:schemeClr val="tx1"/>
                </a:solidFill>
                <a:latin typeface="나눔고딕"/>
                <a:ea typeface="나눔고딕"/>
              </a:rPr>
              <a:t> 대면 회의 </a:t>
            </a:r>
            <a:r>
              <a:rPr lang="en-US" altLang="ko-KR">
                <a:solidFill>
                  <a:schemeClr val="tx1"/>
                </a:solidFill>
                <a:latin typeface="나눔고딕"/>
                <a:ea typeface="나눔고딕"/>
              </a:rPr>
              <a:t>&amp;</a:t>
            </a:r>
            <a:r>
              <a:rPr lang="ko-KR" altLang="en-US">
                <a:solidFill>
                  <a:schemeClr val="tx1"/>
                </a:solidFill>
                <a:latin typeface="나눔고딕"/>
                <a:ea typeface="나눔고딕"/>
              </a:rPr>
              <a:t> 코드 수정</a:t>
            </a:r>
            <a:endParaRPr lang="ko-KR" altLang="en-US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ko-KR">
                <a:solidFill>
                  <a:schemeClr val="tx1"/>
                </a:solidFill>
                <a:latin typeface="나눔고딕"/>
                <a:ea typeface="나눔고딕"/>
              </a:rPr>
              <a:t>12/5</a:t>
            </a:r>
            <a:r>
              <a:rPr lang="ko-KR" altLang="en-US">
                <a:solidFill>
                  <a:schemeClr val="tx1"/>
                </a:solidFill>
                <a:latin typeface="나눔고딕"/>
                <a:ea typeface="나눔고딕"/>
              </a:rPr>
              <a:t> 최종 검토</a:t>
            </a:r>
            <a:endParaRPr lang="ko-KR" altLang="en-US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12" name=""/>
          <p:cNvSpPr/>
          <p:nvPr/>
        </p:nvSpPr>
        <p:spPr>
          <a:xfrm>
            <a:off x="6408085" y="2547846"/>
            <a:ext cx="2901168" cy="460871"/>
          </a:xfrm>
          <a:prstGeom prst="flowChartAlternateProcess">
            <a:avLst/>
          </a:prstGeom>
          <a:solidFill>
            <a:srgbClr val="404040"/>
          </a:solidFill>
          <a:ln w="12700">
            <a:solidFill>
              <a:schemeClr val="dk1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lt1"/>
                </a:solidFill>
                <a:latin typeface="나눔고딕"/>
                <a:ea typeface="나눔고딕"/>
              </a:rPr>
              <a:t>12/6</a:t>
            </a:r>
            <a:r>
              <a:rPr lang="ko-KR" altLang="en-US" b="1">
                <a:solidFill>
                  <a:schemeClr val="lt1"/>
                </a:solidFill>
                <a:latin typeface="나눔고딕"/>
                <a:ea typeface="나눔고딕"/>
              </a:rPr>
              <a:t> 최종 보고서 제출</a:t>
            </a:r>
            <a:endParaRPr lang="ko-KR" altLang="en-US" b="1">
              <a:solidFill>
                <a:schemeClr val="lt1"/>
              </a:solidFill>
              <a:latin typeface="나눔고딕"/>
              <a:ea typeface="나눔고딕"/>
            </a:endParaRPr>
          </a:p>
        </p:txBody>
      </p:sp>
      <p:sp>
        <p:nvSpPr>
          <p:cNvPr id="15" name=""/>
          <p:cNvSpPr/>
          <p:nvPr/>
        </p:nvSpPr>
        <p:spPr>
          <a:xfrm>
            <a:off x="9722965" y="3199791"/>
            <a:ext cx="2035436" cy="192216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25000"/>
              </a:lnSpc>
              <a:defRPr/>
            </a:pPr>
            <a:r>
              <a:rPr lang="en-US" altLang="ko-KR">
                <a:solidFill>
                  <a:schemeClr val="tx1"/>
                </a:solidFill>
                <a:latin typeface="나눔고딕"/>
                <a:ea typeface="나눔고딕"/>
              </a:rPr>
              <a:t>12/7</a:t>
            </a:r>
            <a:r>
              <a:rPr lang="ko-KR" altLang="en-US">
                <a:solidFill>
                  <a:schemeClr val="tx1"/>
                </a:solidFill>
                <a:latin typeface="나눔고딕"/>
                <a:ea typeface="나눔고딕"/>
              </a:rPr>
              <a:t> 대본 작성</a:t>
            </a:r>
            <a:endParaRPr lang="ko-KR" altLang="en-US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16" name=""/>
          <p:cNvSpPr/>
          <p:nvPr/>
        </p:nvSpPr>
        <p:spPr>
          <a:xfrm>
            <a:off x="9722965" y="2547846"/>
            <a:ext cx="2040407" cy="460871"/>
          </a:xfrm>
          <a:prstGeom prst="flowChartAlternateProcess">
            <a:avLst/>
          </a:prstGeom>
          <a:solidFill>
            <a:srgbClr val="404040"/>
          </a:solidFill>
          <a:ln w="12700">
            <a:solidFill>
              <a:schemeClr val="dk1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lt1"/>
                </a:solidFill>
                <a:latin typeface="나눔고딕"/>
                <a:ea typeface="나눔고딕"/>
              </a:rPr>
              <a:t>12/9~</a:t>
            </a:r>
            <a:r>
              <a:rPr lang="ko-KR" altLang="en-US" b="1">
                <a:solidFill>
                  <a:schemeClr val="lt1"/>
                </a:solidFill>
                <a:latin typeface="나눔고딕"/>
                <a:ea typeface="나눔고딕"/>
              </a:rPr>
              <a:t> 최종발표</a:t>
            </a:r>
            <a:endParaRPr lang="ko-KR" altLang="en-US" b="1">
              <a:solidFill>
                <a:schemeClr val="lt1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335</ep:Words>
  <ep:PresentationFormat>화면 슬라이드 쇼(4:3)</ep:PresentationFormat>
  <ep:Paragraphs>77</ep:Paragraphs>
  <ep:Slides>8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최적의 경로 추천 프로그램</vt:lpstr>
      <vt:lpstr>목차</vt:lpstr>
      <vt:lpstr>개발 동기</vt:lpstr>
      <vt:lpstr>구현 방법 - Frontend</vt:lpstr>
      <vt:lpstr>구현 방법 - Backend</vt:lpstr>
      <vt:lpstr>다익스트라 알고리즘 실행 과정</vt:lpstr>
      <vt:lpstr>개발 환경</vt:lpstr>
      <vt:lpstr>스케줄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2024-09-29T07:36:44.538</dcterms:created>
  <dc:creator>share</dc:creator>
  <cp:lastModifiedBy>share</cp:lastModifiedBy>
  <dcterms:modified xsi:type="dcterms:W3CDTF">2024-10-04T07:40:19.504</dcterms:modified>
  <cp:revision>74</cp:revision>
  <dc:title>프로젝트 제안서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