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30D"/>
    <a:srgbClr val="FFEA00"/>
    <a:srgbClr val="FFFF00"/>
    <a:srgbClr val="D33502"/>
    <a:srgbClr val="FFCE38"/>
    <a:srgbClr val="FEEF92"/>
    <a:srgbClr val="FFC000"/>
    <a:srgbClr val="5A3A0A"/>
    <a:srgbClr val="3F2807"/>
    <a:srgbClr val="943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447" autoAdjust="0"/>
  </p:normalViewPr>
  <p:slideViewPr>
    <p:cSldViewPr snapToGrid="0" showGuides="1">
      <p:cViewPr varScale="1">
        <p:scale>
          <a:sx n="62" d="100"/>
          <a:sy n="62" d="100"/>
        </p:scale>
        <p:origin x="34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0 631 0,'8'-8'0,"-3"4"0,-5 4 0,0 0 0,10-6 0,-10 6 0,31-21 0,6-3 0,-37 24 0,0 0 0,0 0 0,296-171 0,-296 171 0,0 0 0,67-37 0,-67 37 0,56-29 16,2-2-16,-2 1 15,7-1-15,-9 7 0,4-1 16,-4 5-16,-6 2 15,2 2-15,-8 1 16,0 3-16,-9 5 16,-2 0-16,-8 3 15,-4 1-15,-3 1 0,-5 2 16,-1 3-16,-4 1 16,-1 1-16,-3 5 15,-9 7-15,-9 5 0,-11 9 16,-3 3-16,-5-1 15,-9 3-15,-1-3 16,-5 4-16,2-3 16,0 3-16,2-3 0,-2 0 15,7-5-15,7-4 16,-1 1-16,-1-2 16,7-3-16,2-1 15,8-8-15,-1 0 0,7-4 16,3-3-16,4-2 15,3-1-15,1 0 16,0-2-16,2-4 16,19-11-16,12-8 0,17-12 15,17-7-15,10-1 16,4 1-16,8-3 16,1 3-16,-1 3 0,13-6 15,-13 10-15,-8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1181 0,'14'-14'0,"-4"5"0,-10 9 0,0 0 0,18-11 0,-18 11 0,55-41 0,10-2 0,-65 43 0,0 0 0,0 0 0,533-320 0,-533 320 0,0 0 0,120-70 0,-120 70 0,101-54 16,4-3-16,-6 0 15,16-2-15,-18 16 0,8-4 16,-10 10-16,-8 1 15,2 9-15,-14-2 16,2 6-16,-17 9 16,-5 1-16,-13 6 15,-9 2-15,-3 1 0,-10 4 16,-2 7-16,-9-1 16,1 4-16,-6 8 15,-18 13-15,-13 12 0,-23 14 16,-3 7-16,-11-3 15,-15 7-15,-2-5 16,-8 3-16,2 0 16,0 2-16,6-3 0,-6-1 15,14-12-15,11-5 16,-1 1-16,-2-3 16,13-6-16,5 2 15,13-21-15,-4 3 0,17-8 16,1-8-16,10 0 15,4-2-15,2-1 16,0-4-16,4-9 16,36-20-16,19-14 0,32-21 15,30-15-15,16-3 16,11 5-16,10-7 16,5 5-16,-1 7 0,20-12 15,-22 18-15,-13 7 16,1 2-16,-7-1 15,-20 12-15,13 1 16,-15 6-16,-20 8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천용진</a:t>
            </a: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783DD-E82C-4977-B139-6DFAA5A21F5B}"/>
              </a:ext>
            </a:extLst>
          </p:cNvPr>
          <p:cNvSpPr txBox="1"/>
          <p:nvPr/>
        </p:nvSpPr>
        <p:spPr>
          <a:xfrm>
            <a:off x="5393964" y="2434481"/>
            <a:ext cx="197659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BDCCA2-C2D6-466B-AE36-41A13E520439}"/>
              </a:ext>
            </a:extLst>
          </p:cNvPr>
          <p:cNvGrpSpPr/>
          <p:nvPr/>
        </p:nvGrpSpPr>
        <p:grpSpPr>
          <a:xfrm>
            <a:off x="6307605" y="2866559"/>
            <a:ext cx="5270095" cy="2209185"/>
            <a:chOff x="6505345" y="3545740"/>
            <a:chExt cx="4675133" cy="220918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F627419-5466-4DFD-A93B-10F131256A71}"/>
                </a:ext>
              </a:extLst>
            </p:cNvPr>
            <p:cNvSpPr/>
            <p:nvPr/>
          </p:nvSpPr>
          <p:spPr>
            <a:xfrm>
              <a:off x="6603559" y="3618147"/>
              <a:ext cx="4576919" cy="2136778"/>
            </a:xfrm>
            <a:prstGeom prst="roundRect">
              <a:avLst>
                <a:gd name="adj" fmla="val 27603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뚜레쥬르에서 나와서 오른쪽으로 </a:t>
              </a:r>
              <a:r>
                <a:rPr lang="en-US" altLang="ko-KR" dirty="0">
                  <a:solidFill>
                    <a:schemeClr val="tx1"/>
                  </a:solidFill>
                </a:rPr>
                <a:t>10m </a:t>
              </a:r>
              <a:r>
                <a:rPr lang="ko-KR" altLang="en-US" dirty="0">
                  <a:solidFill>
                    <a:schemeClr val="tx1"/>
                  </a:solidFill>
                </a:rPr>
                <a:t>이동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엘리베이터를 탑승 후 </a:t>
              </a:r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r>
                <a:rPr lang="ko-KR" altLang="en-US" dirty="0">
                  <a:solidFill>
                    <a:schemeClr val="tx1"/>
                  </a:solidFill>
                </a:rPr>
                <a:t>층에서 내림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오른쪽으로 </a:t>
              </a:r>
              <a:r>
                <a:rPr lang="en-US" altLang="ko-KR" dirty="0">
                  <a:solidFill>
                    <a:schemeClr val="tx1"/>
                  </a:solidFill>
                </a:rPr>
                <a:t>3m </a:t>
              </a:r>
              <a:r>
                <a:rPr lang="ko-KR" altLang="en-US" dirty="0">
                  <a:solidFill>
                    <a:schemeClr val="tx1"/>
                  </a:solidFill>
                </a:rPr>
                <a:t>이동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717</a:t>
              </a:r>
              <a:r>
                <a:rPr lang="ko-KR" altLang="en-US" dirty="0">
                  <a:solidFill>
                    <a:schemeClr val="tx1"/>
                  </a:solidFill>
                </a:rPr>
                <a:t>강의실 도착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이동시간 약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27879A1-D93B-437C-9915-DC1DCECC8456}"/>
                </a:ext>
              </a:extLst>
            </p:cNvPr>
            <p:cNvSpPr/>
            <p:nvPr/>
          </p:nvSpPr>
          <p:spPr>
            <a:xfrm>
              <a:off x="6505345" y="3545740"/>
              <a:ext cx="4576919" cy="2107138"/>
            </a:xfrm>
            <a:prstGeom prst="roundRect">
              <a:avLst>
                <a:gd name="adj" fmla="val 25346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8C13476-5DB9-410E-AB38-573808685239}"/>
              </a:ext>
            </a:extLst>
          </p:cNvPr>
          <p:cNvSpPr/>
          <p:nvPr/>
        </p:nvSpPr>
        <p:spPr>
          <a:xfrm>
            <a:off x="761981" y="2938966"/>
            <a:ext cx="4576919" cy="2136778"/>
          </a:xfrm>
          <a:prstGeom prst="roundRect">
            <a:avLst>
              <a:gd name="adj" fmla="val 27603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뚜레쥬르</a:t>
            </a:r>
            <a:r>
              <a:rPr lang="en-US" altLang="ko-KR" dirty="0">
                <a:solidFill>
                  <a:schemeClr val="tx1"/>
                </a:solidFill>
              </a:rPr>
              <a:t>(B4)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-&gt; 717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29967" cy="830997"/>
            <a:chOff x="598391" y="347144"/>
            <a:chExt cx="182996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0070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Problem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Definition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AC133D4-54FF-484D-8CF3-61A07FE03354}"/>
              </a:ext>
            </a:extLst>
          </p:cNvPr>
          <p:cNvSpPr/>
          <p:nvPr/>
        </p:nvSpPr>
        <p:spPr>
          <a:xfrm rot="5400000">
            <a:off x="5469309" y="3751321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C24877-670C-4502-AB54-48A0BE5FA2A1}"/>
              </a:ext>
            </a:extLst>
          </p:cNvPr>
          <p:cNvSpPr txBox="1"/>
          <p:nvPr/>
        </p:nvSpPr>
        <p:spPr>
          <a:xfrm>
            <a:off x="1547464" y="2013757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출발 강의실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도착 강의실 선택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38F47D-8CC0-40BE-8398-D104911845BF}"/>
              </a:ext>
            </a:extLst>
          </p:cNvPr>
          <p:cNvSpPr/>
          <p:nvPr/>
        </p:nvSpPr>
        <p:spPr>
          <a:xfrm>
            <a:off x="663767" y="2866559"/>
            <a:ext cx="4576919" cy="2107138"/>
          </a:xfrm>
          <a:prstGeom prst="roundRect">
            <a:avLst>
              <a:gd name="adj" fmla="val 25346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9BBF2-2F30-4D0E-AD1A-C342FA9CA951}"/>
              </a:ext>
            </a:extLst>
          </p:cNvPr>
          <p:cNvSpPr txBox="1"/>
          <p:nvPr/>
        </p:nvSpPr>
        <p:spPr>
          <a:xfrm>
            <a:off x="7490118" y="1996515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최적의 경로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이동시간 출력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29967" cy="830997"/>
            <a:chOff x="598391" y="347144"/>
            <a:chExt cx="182996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0070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Problem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Definition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2296364"/>
            <a:ext cx="12192000" cy="3702502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C25C85AC-237F-404A-AF96-1B0158B18FCD}"/>
              </a:ext>
            </a:extLst>
          </p:cNvPr>
          <p:cNvSpPr/>
          <p:nvPr/>
        </p:nvSpPr>
        <p:spPr>
          <a:xfrm>
            <a:off x="2186648" y="2562590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유동인구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3F3F58-1E26-4D70-B3D9-47756A8F7CFE}"/>
              </a:ext>
            </a:extLst>
          </p:cNvPr>
          <p:cNvSpPr/>
          <p:nvPr/>
        </p:nvSpPr>
        <p:spPr>
          <a:xfrm>
            <a:off x="761788" y="3184227"/>
            <a:ext cx="45724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310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 전체의 시간표와 인원 수 이용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수업은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15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 단위로 시작 및 종료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수업은 시작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15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분전부터 유동인구 多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수업은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15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분전부터 끝내는 경우가 多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 현황은 시간별로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분기로 나눌 수 있음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10:00 ~ 10:15, 10:15 ~ 10:30, 10:30 ~ 10:45, 10:45 ~11:00</a:t>
            </a:r>
            <a:endParaRPr lang="ko-KR" altLang="en-US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" name="사각형: 잘린 대각선 방향 모서리 31">
            <a:extLst>
              <a:ext uri="{FF2B5EF4-FFF2-40B4-BE49-F238E27FC236}">
                <a16:creationId xmlns:a16="http://schemas.microsoft.com/office/drawing/2014/main" id="{62647DB3-CC35-4734-A796-18F0878AC638}"/>
              </a:ext>
            </a:extLst>
          </p:cNvPr>
          <p:cNvSpPr/>
          <p:nvPr/>
        </p:nvSpPr>
        <p:spPr>
          <a:xfrm>
            <a:off x="7704353" y="2562590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이동시간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D6E1C4-D1EA-44E0-87C0-89E1B91B1001}"/>
              </a:ext>
            </a:extLst>
          </p:cNvPr>
          <p:cNvCxnSpPr>
            <a:cxnSpLocks/>
          </p:cNvCxnSpPr>
          <p:nvPr/>
        </p:nvCxnSpPr>
        <p:spPr>
          <a:xfrm>
            <a:off x="6096000" y="3329312"/>
            <a:ext cx="0" cy="20173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20111A5A-A7B7-4574-B380-77B66C251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36" t="55511" r="44152" b="30639"/>
          <a:stretch/>
        </p:blipFill>
        <p:spPr>
          <a:xfrm>
            <a:off x="6865204" y="3108602"/>
            <a:ext cx="4340164" cy="216247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3F21D2-1782-4E2C-B211-D4FCBC88FBC1}"/>
              </a:ext>
            </a:extLst>
          </p:cNvPr>
          <p:cNvSpPr/>
          <p:nvPr/>
        </p:nvSpPr>
        <p:spPr>
          <a:xfrm>
            <a:off x="6749074" y="5371345"/>
            <a:ext cx="457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도면을 활용 직선거리가 아닌 실제 이동거리 측정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좌표값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이용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꺽어서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가는 부분은 교차로 노드를 만들어서 활용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56739F-56ED-4064-9023-A86B6D4455AD}"/>
              </a:ext>
            </a:extLst>
          </p:cNvPr>
          <p:cNvSpPr/>
          <p:nvPr/>
        </p:nvSpPr>
        <p:spPr>
          <a:xfrm>
            <a:off x="7512908" y="4251624"/>
            <a:ext cx="114085" cy="122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66A1D1F-521E-4268-9CD1-E70DDFB185DE}"/>
              </a:ext>
            </a:extLst>
          </p:cNvPr>
          <p:cNvSpPr/>
          <p:nvPr/>
        </p:nvSpPr>
        <p:spPr>
          <a:xfrm>
            <a:off x="8579707" y="4255743"/>
            <a:ext cx="114085" cy="122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5D88050-CD78-437C-82B6-52E839D23ED1}"/>
              </a:ext>
            </a:extLst>
          </p:cNvPr>
          <p:cNvSpPr/>
          <p:nvPr/>
        </p:nvSpPr>
        <p:spPr>
          <a:xfrm>
            <a:off x="9642391" y="4255743"/>
            <a:ext cx="114085" cy="122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94BCAB-0156-4AA9-A924-2A70EE98AB55}"/>
              </a:ext>
            </a:extLst>
          </p:cNvPr>
          <p:cNvSpPr/>
          <p:nvPr/>
        </p:nvSpPr>
        <p:spPr>
          <a:xfrm>
            <a:off x="10841006" y="4255740"/>
            <a:ext cx="114085" cy="122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331C87-B6ED-4D27-8773-9260966D888F}"/>
              </a:ext>
            </a:extLst>
          </p:cNvPr>
          <p:cNvSpPr/>
          <p:nvPr/>
        </p:nvSpPr>
        <p:spPr>
          <a:xfrm>
            <a:off x="9246976" y="4255742"/>
            <a:ext cx="114085" cy="1226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86FDA6B-34D9-4416-A902-07A596D76D37}"/>
              </a:ext>
            </a:extLst>
          </p:cNvPr>
          <p:cNvSpPr/>
          <p:nvPr/>
        </p:nvSpPr>
        <p:spPr>
          <a:xfrm>
            <a:off x="10387920" y="4247503"/>
            <a:ext cx="114085" cy="1226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DC7ACC6-A9BF-4A5C-BCF1-61A74A1AB28E}"/>
              </a:ext>
            </a:extLst>
          </p:cNvPr>
          <p:cNvSpPr/>
          <p:nvPr/>
        </p:nvSpPr>
        <p:spPr>
          <a:xfrm>
            <a:off x="9238737" y="3382529"/>
            <a:ext cx="114085" cy="1226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831F57-42CE-45F4-AFB1-D6DEAB200AB0}"/>
              </a:ext>
            </a:extLst>
          </p:cNvPr>
          <p:cNvSpPr/>
          <p:nvPr/>
        </p:nvSpPr>
        <p:spPr>
          <a:xfrm>
            <a:off x="10375565" y="3382527"/>
            <a:ext cx="114085" cy="1226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65B3B75-C63D-4F9D-89A0-49A9F64841F2}"/>
              </a:ext>
            </a:extLst>
          </p:cNvPr>
          <p:cNvSpPr/>
          <p:nvPr/>
        </p:nvSpPr>
        <p:spPr>
          <a:xfrm>
            <a:off x="10659765" y="3604950"/>
            <a:ext cx="114085" cy="1226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1AE1E48-F28B-4702-9031-7BC16FE24545}"/>
              </a:ext>
            </a:extLst>
          </p:cNvPr>
          <p:cNvSpPr/>
          <p:nvPr/>
        </p:nvSpPr>
        <p:spPr>
          <a:xfrm>
            <a:off x="10663881" y="3831492"/>
            <a:ext cx="114085" cy="1226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9B49B27-71E6-4064-945B-3D82A4030915}"/>
              </a:ext>
            </a:extLst>
          </p:cNvPr>
          <p:cNvSpPr/>
          <p:nvPr/>
        </p:nvSpPr>
        <p:spPr>
          <a:xfrm>
            <a:off x="10107828" y="3609068"/>
            <a:ext cx="114085" cy="1226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3A91302-4FAD-443B-AD12-BE3BC5AFB993}"/>
              </a:ext>
            </a:extLst>
          </p:cNvPr>
          <p:cNvSpPr/>
          <p:nvPr/>
        </p:nvSpPr>
        <p:spPr>
          <a:xfrm>
            <a:off x="10120183" y="3856205"/>
            <a:ext cx="114085" cy="1226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8FAAC90-642E-456B-AA21-8F17E59C7E61}"/>
              </a:ext>
            </a:extLst>
          </p:cNvPr>
          <p:cNvSpPr/>
          <p:nvPr/>
        </p:nvSpPr>
        <p:spPr>
          <a:xfrm>
            <a:off x="10169616" y="4041557"/>
            <a:ext cx="114085" cy="1226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3C9CA93-ABF5-4D83-B613-E561A99A12C1}"/>
              </a:ext>
            </a:extLst>
          </p:cNvPr>
          <p:cNvSpPr/>
          <p:nvPr/>
        </p:nvSpPr>
        <p:spPr>
          <a:xfrm>
            <a:off x="9502346" y="4090986"/>
            <a:ext cx="114085" cy="1226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2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416392" cy="830997"/>
            <a:chOff x="598391" y="347144"/>
            <a:chExt cx="14163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C25C85AC-237F-404A-AF96-1B0158B18FCD}"/>
              </a:ext>
            </a:extLst>
          </p:cNvPr>
          <p:cNvSpPr/>
          <p:nvPr/>
        </p:nvSpPr>
        <p:spPr>
          <a:xfrm>
            <a:off x="2186648" y="1450480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310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 시간표</a:t>
            </a:r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인원</a:t>
            </a:r>
          </a:p>
        </p:txBody>
      </p:sp>
      <p:sp>
        <p:nvSpPr>
          <p:cNvPr id="32" name="사각형: 잘린 대각선 방향 모서리 31">
            <a:extLst>
              <a:ext uri="{FF2B5EF4-FFF2-40B4-BE49-F238E27FC236}">
                <a16:creationId xmlns:a16="http://schemas.microsoft.com/office/drawing/2014/main" id="{62647DB3-CC35-4734-A796-18F0878AC638}"/>
              </a:ext>
            </a:extLst>
          </p:cNvPr>
          <p:cNvSpPr/>
          <p:nvPr/>
        </p:nvSpPr>
        <p:spPr>
          <a:xfrm>
            <a:off x="7704353" y="1450480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310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 도면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D6E1C4-D1EA-44E0-87C0-89E1B91B1001}"/>
              </a:ext>
            </a:extLst>
          </p:cNvPr>
          <p:cNvCxnSpPr>
            <a:cxnSpLocks/>
          </p:cNvCxnSpPr>
          <p:nvPr/>
        </p:nvCxnSpPr>
        <p:spPr>
          <a:xfrm>
            <a:off x="6096000" y="2100649"/>
            <a:ext cx="0" cy="324605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AA7C14E-59D4-4E2F-9433-BCBA2BA5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4" t="14550" r="47601" b="26856"/>
          <a:stretch/>
        </p:blipFill>
        <p:spPr>
          <a:xfrm>
            <a:off x="877655" y="1878895"/>
            <a:ext cx="4436075" cy="383230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4BEF706-2E56-4A36-8007-81DFA901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50" t="21518" r="25284" b="12350"/>
          <a:stretch/>
        </p:blipFill>
        <p:spPr>
          <a:xfrm>
            <a:off x="7599580" y="3305408"/>
            <a:ext cx="4436070" cy="31623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DD2712-AA21-4FDC-AE81-EEFB219B8C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75" t="13090" r="14975"/>
          <a:stretch/>
        </p:blipFill>
        <p:spPr>
          <a:xfrm>
            <a:off x="6887694" y="2902868"/>
            <a:ext cx="4751308" cy="31623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AB5D60-BB9B-4378-B8AD-8A8C24FD3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76" t="12845" r="16182"/>
          <a:stretch/>
        </p:blipFill>
        <p:spPr>
          <a:xfrm>
            <a:off x="6376010" y="2410998"/>
            <a:ext cx="4656241" cy="31623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31B0E1-95AF-481D-A69C-29233364C6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00" t="12220" r="17431" b="2330"/>
          <a:stretch/>
        </p:blipFill>
        <p:spPr>
          <a:xfrm>
            <a:off x="6179302" y="1958791"/>
            <a:ext cx="4436070" cy="31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416392" cy="830997"/>
            <a:chOff x="598391" y="347144"/>
            <a:chExt cx="14163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7C14E-59D4-4E2F-9433-BCBA2BA5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4" t="14550" r="47601" b="26856"/>
          <a:stretch/>
        </p:blipFill>
        <p:spPr>
          <a:xfrm>
            <a:off x="829963" y="1750036"/>
            <a:ext cx="4436075" cy="3832307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867368" y="3669737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6789613" y="2348498"/>
            <a:ext cx="45724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 활용하기 위해 정제 필요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강의실 별로 각 시간에 끝나고 시작하는 인원 수 정리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717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09:00 –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50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717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11:00 –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끝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50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717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11:00 –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20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11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시에 시작과 끝의 인원 수를 분리하는 이유 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끝나는 인원은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7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유동인구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시작하는 인원은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유동인구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 층에서 수업을 들으러 올 수 있지만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층에서 오는 경우가 대다수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79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416392" cy="830997"/>
            <a:chOff x="598391" y="347144"/>
            <a:chExt cx="14163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867368" y="3669737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6769306" y="2563941"/>
            <a:ext cx="45724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그래프 설계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정확한 정보를 얻기 위해 실제 이동거리 측정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강의실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교차로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라고 생각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노드들에 좌표 값을 부여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거리 측정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사람이 실제 걷는 속도인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4km/h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이동 속도 측정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엘리베이터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계단을 이용한 이동은 실제 시간 측정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ACC451-D413-447E-B165-3F6A4DF24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0" t="21518" r="25284" b="12350"/>
          <a:stretch/>
        </p:blipFill>
        <p:spPr>
          <a:xfrm>
            <a:off x="1482967" y="2823494"/>
            <a:ext cx="4436070" cy="31623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9AB06A-7DA1-4034-B2ED-CF1C13A60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75" t="13090" r="14975"/>
          <a:stretch/>
        </p:blipFill>
        <p:spPr>
          <a:xfrm>
            <a:off x="771081" y="2420954"/>
            <a:ext cx="4751308" cy="31623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0DB5A1-21C4-4C22-8923-C1C5AD410C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76" t="12845" r="16182"/>
          <a:stretch/>
        </p:blipFill>
        <p:spPr>
          <a:xfrm>
            <a:off x="259397" y="1929084"/>
            <a:ext cx="4656241" cy="31623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BCE031-545B-4743-A0BD-EADACEDB63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00" t="12220" r="17431" b="2330"/>
          <a:stretch/>
        </p:blipFill>
        <p:spPr>
          <a:xfrm>
            <a:off x="62689" y="1476877"/>
            <a:ext cx="4436070" cy="31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0805" cy="830997"/>
            <a:chOff x="598391" y="347144"/>
            <a:chExt cx="1850805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Modeling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7428562" y="2349908"/>
            <a:ext cx="45724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강의실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파랑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교차로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빨강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노랑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이동하는 길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홀수 짝수 층 엘리베이터 구분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weight 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 이동 시간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weight 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weight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시간별 상이하다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dynamic</a:t>
            </a: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 층의 같은 이동수단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끼리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연결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C07468-94E0-410C-A7D7-14D3A5190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36" t="55511" r="44152" b="30639"/>
          <a:stretch/>
        </p:blipFill>
        <p:spPr>
          <a:xfrm>
            <a:off x="615491" y="2049553"/>
            <a:ext cx="6104268" cy="304143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C3CCBBF-F680-4EC4-AA27-94A60A2BEB7D}"/>
              </a:ext>
            </a:extLst>
          </p:cNvPr>
          <p:cNvSpPr/>
          <p:nvPr/>
        </p:nvSpPr>
        <p:spPr>
          <a:xfrm>
            <a:off x="1559759" y="3649779"/>
            <a:ext cx="142977" cy="172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1F7E423-0787-4CCB-B835-A8F551760581}"/>
              </a:ext>
            </a:extLst>
          </p:cNvPr>
          <p:cNvSpPr/>
          <p:nvPr/>
        </p:nvSpPr>
        <p:spPr>
          <a:xfrm>
            <a:off x="3034334" y="3653898"/>
            <a:ext cx="142977" cy="172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4E05FF-8A6F-40FB-A7EB-7FA4731E8A7D}"/>
              </a:ext>
            </a:extLst>
          </p:cNvPr>
          <p:cNvSpPr/>
          <p:nvPr/>
        </p:nvSpPr>
        <p:spPr>
          <a:xfrm>
            <a:off x="4554223" y="3653898"/>
            <a:ext cx="142977" cy="172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0A23158-C2D9-4B88-BA3E-7F8E84A9B316}"/>
              </a:ext>
            </a:extLst>
          </p:cNvPr>
          <p:cNvSpPr/>
          <p:nvPr/>
        </p:nvSpPr>
        <p:spPr>
          <a:xfrm>
            <a:off x="6185323" y="3653895"/>
            <a:ext cx="142977" cy="172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93383F-B600-4AD9-B94A-CB551E84EC24}"/>
              </a:ext>
            </a:extLst>
          </p:cNvPr>
          <p:cNvSpPr/>
          <p:nvPr/>
        </p:nvSpPr>
        <p:spPr>
          <a:xfrm>
            <a:off x="3961097" y="3653897"/>
            <a:ext cx="142977" cy="172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DA3703B-D27F-4729-804B-F1F607EF70B2}"/>
              </a:ext>
            </a:extLst>
          </p:cNvPr>
          <p:cNvSpPr/>
          <p:nvPr/>
        </p:nvSpPr>
        <p:spPr>
          <a:xfrm>
            <a:off x="5583958" y="3645658"/>
            <a:ext cx="142977" cy="172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8BFC09-5593-460A-9D9E-218B97D4CE1E}"/>
              </a:ext>
            </a:extLst>
          </p:cNvPr>
          <p:cNvSpPr/>
          <p:nvPr/>
        </p:nvSpPr>
        <p:spPr>
          <a:xfrm>
            <a:off x="3977568" y="2434693"/>
            <a:ext cx="142977" cy="172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8D676C6-076A-46A9-918C-E83266A72A99}"/>
              </a:ext>
            </a:extLst>
          </p:cNvPr>
          <p:cNvSpPr/>
          <p:nvPr/>
        </p:nvSpPr>
        <p:spPr>
          <a:xfrm>
            <a:off x="5571601" y="2459404"/>
            <a:ext cx="142977" cy="172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5C03470-CBC6-484E-A4DC-DCCA38DC720C}"/>
              </a:ext>
            </a:extLst>
          </p:cNvPr>
          <p:cNvSpPr/>
          <p:nvPr/>
        </p:nvSpPr>
        <p:spPr>
          <a:xfrm>
            <a:off x="5967011" y="2768324"/>
            <a:ext cx="142977" cy="1725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39DB46C-976A-4CD4-9E0D-22B1B6C7F48D}"/>
              </a:ext>
            </a:extLst>
          </p:cNvPr>
          <p:cNvSpPr/>
          <p:nvPr/>
        </p:nvSpPr>
        <p:spPr>
          <a:xfrm>
            <a:off x="5958772" y="3093722"/>
            <a:ext cx="142977" cy="1725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10AA330-9015-4F22-B114-B19CF7F5A6AC}"/>
              </a:ext>
            </a:extLst>
          </p:cNvPr>
          <p:cNvSpPr/>
          <p:nvPr/>
        </p:nvSpPr>
        <p:spPr>
          <a:xfrm>
            <a:off x="5205009" y="2747727"/>
            <a:ext cx="142977" cy="1725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F51C18-7C6E-4D5F-A0F4-857557942DFE}"/>
              </a:ext>
            </a:extLst>
          </p:cNvPr>
          <p:cNvSpPr/>
          <p:nvPr/>
        </p:nvSpPr>
        <p:spPr>
          <a:xfrm>
            <a:off x="5192651" y="3106077"/>
            <a:ext cx="142977" cy="1725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2DA50E-9D71-44C9-9A6B-7B963A4302ED}"/>
              </a:ext>
            </a:extLst>
          </p:cNvPr>
          <p:cNvSpPr/>
          <p:nvPr/>
        </p:nvSpPr>
        <p:spPr>
          <a:xfrm>
            <a:off x="5279154" y="3365571"/>
            <a:ext cx="142977" cy="1725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80B1F2-4E1E-463C-B71B-78BCF447F2B5}"/>
              </a:ext>
            </a:extLst>
          </p:cNvPr>
          <p:cNvSpPr/>
          <p:nvPr/>
        </p:nvSpPr>
        <p:spPr>
          <a:xfrm>
            <a:off x="4290608" y="3476784"/>
            <a:ext cx="142977" cy="1725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21262470-F32A-4F6D-A673-5A0F983F5F85}"/>
              </a:ext>
            </a:extLst>
          </p:cNvPr>
          <p:cNvSpPr/>
          <p:nvPr/>
        </p:nvSpPr>
        <p:spPr>
          <a:xfrm rot="10800000" flipH="1" flipV="1">
            <a:off x="6878628" y="-207964"/>
            <a:ext cx="6231549" cy="6862763"/>
          </a:xfrm>
          <a:prstGeom prst="parallelogram">
            <a:avLst>
              <a:gd name="adj" fmla="val 14769"/>
            </a:avLst>
          </a:prstGeom>
          <a:solidFill>
            <a:schemeClr val="bg1">
              <a:lumMod val="7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315424-3368-4555-B7F9-43368552320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702736" y="3736044"/>
            <a:ext cx="1331598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AF7061-247D-4DAC-82D6-B2865FEBB5F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152601" y="3740161"/>
            <a:ext cx="808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AD38B0-B7CC-4B10-8276-EE6EC1CC8135}"/>
              </a:ext>
            </a:extLst>
          </p:cNvPr>
          <p:cNvCxnSpPr>
            <a:cxnSpLocks/>
            <a:stCxn id="23" idx="6"/>
            <a:endCxn id="33" idx="3"/>
          </p:cNvCxnSpPr>
          <p:nvPr/>
        </p:nvCxnSpPr>
        <p:spPr>
          <a:xfrm flipV="1">
            <a:off x="4104074" y="3624047"/>
            <a:ext cx="207472" cy="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73AF457-563B-4F88-914F-D1849BCF0644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104074" y="3740162"/>
            <a:ext cx="4501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C29126-0B8E-4683-A9C6-550387D70E39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4697200" y="3731923"/>
            <a:ext cx="886758" cy="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7C65777-C271-4014-8510-66930849C468}"/>
              </a:ext>
            </a:extLst>
          </p:cNvPr>
          <p:cNvCxnSpPr>
            <a:cxnSpLocks/>
            <a:stCxn id="25" idx="6"/>
            <a:endCxn id="22" idx="2"/>
          </p:cNvCxnSpPr>
          <p:nvPr/>
        </p:nvCxnSpPr>
        <p:spPr>
          <a:xfrm>
            <a:off x="5726935" y="3731923"/>
            <a:ext cx="458388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A528B8E-C7B7-4982-9021-D31457F7D78F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>
            <a:off x="5643090" y="2631933"/>
            <a:ext cx="12357" cy="101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DC89192-48AE-4A55-A75A-1CC7CC8F03E0}"/>
              </a:ext>
            </a:extLst>
          </p:cNvPr>
          <p:cNvCxnSpPr>
            <a:cxnSpLocks/>
            <a:stCxn id="26" idx="4"/>
            <a:endCxn id="23" idx="0"/>
          </p:cNvCxnSpPr>
          <p:nvPr/>
        </p:nvCxnSpPr>
        <p:spPr>
          <a:xfrm flipH="1">
            <a:off x="4032586" y="2607222"/>
            <a:ext cx="16471" cy="104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6AE8EA0-E6CF-42EF-B4E7-E48DDD8766A3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 flipV="1">
            <a:off x="4120545" y="2520958"/>
            <a:ext cx="1451056" cy="2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8B7FCD9-0727-4132-A55F-B7E22986772B}"/>
              </a:ext>
            </a:extLst>
          </p:cNvPr>
          <p:cNvCxnSpPr>
            <a:cxnSpLocks/>
            <a:stCxn id="33" idx="5"/>
            <a:endCxn id="21" idx="2"/>
          </p:cNvCxnSpPr>
          <p:nvPr/>
        </p:nvCxnSpPr>
        <p:spPr>
          <a:xfrm>
            <a:off x="4412647" y="3624047"/>
            <a:ext cx="141576" cy="11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2D19CEE-E7E0-4BAC-8366-D5115BA787B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721144" y="2556894"/>
            <a:ext cx="266805" cy="23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05D46EB-35B9-42F6-BF04-C204B76ADFF4}"/>
              </a:ext>
            </a:extLst>
          </p:cNvPr>
          <p:cNvCxnSpPr>
            <a:cxnSpLocks/>
            <a:stCxn id="27" idx="2"/>
            <a:endCxn id="30" idx="7"/>
          </p:cNvCxnSpPr>
          <p:nvPr/>
        </p:nvCxnSpPr>
        <p:spPr>
          <a:xfrm flipH="1">
            <a:off x="5327048" y="2545669"/>
            <a:ext cx="244553" cy="22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6C83354-8F91-46B8-9C46-B3E43473F0A0}"/>
              </a:ext>
            </a:extLst>
          </p:cNvPr>
          <p:cNvCxnSpPr>
            <a:cxnSpLocks/>
            <a:stCxn id="32" idx="6"/>
            <a:endCxn id="25" idx="2"/>
          </p:cNvCxnSpPr>
          <p:nvPr/>
        </p:nvCxnSpPr>
        <p:spPr>
          <a:xfrm>
            <a:off x="5422131" y="3451836"/>
            <a:ext cx="161827" cy="28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FE0C4E-B1D5-4F7F-A0EB-9364F9A9B11E}"/>
              </a:ext>
            </a:extLst>
          </p:cNvPr>
          <p:cNvCxnSpPr>
            <a:cxnSpLocks/>
            <a:stCxn id="30" idx="5"/>
            <a:endCxn id="25" idx="1"/>
          </p:cNvCxnSpPr>
          <p:nvPr/>
        </p:nvCxnSpPr>
        <p:spPr>
          <a:xfrm>
            <a:off x="5327048" y="2894990"/>
            <a:ext cx="277848" cy="77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BBFE07F-B79D-4090-83DC-9DF551832817}"/>
              </a:ext>
            </a:extLst>
          </p:cNvPr>
          <p:cNvCxnSpPr>
            <a:cxnSpLocks/>
            <a:stCxn id="28" idx="2"/>
            <a:endCxn id="25" idx="7"/>
          </p:cNvCxnSpPr>
          <p:nvPr/>
        </p:nvCxnSpPr>
        <p:spPr>
          <a:xfrm flipH="1">
            <a:off x="5705997" y="2854589"/>
            <a:ext cx="261014" cy="8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CA94E76-0BC7-4403-89E9-2BAC06A7903B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5401193" y="2606667"/>
            <a:ext cx="191346" cy="784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9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0805" cy="830997"/>
            <a:chOff x="598391" y="347144"/>
            <a:chExt cx="1850805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Modeling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7432947" y="2935372"/>
            <a:ext cx="45724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 각각과 가까운 곳의 강의실들을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section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묶음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가까운 곳의 이동수단만을 이용하기 위해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대부분의 사람들은 가까이에 있는 이동수단을 이용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21262470-F32A-4F6D-A673-5A0F983F5F85}"/>
              </a:ext>
            </a:extLst>
          </p:cNvPr>
          <p:cNvSpPr/>
          <p:nvPr/>
        </p:nvSpPr>
        <p:spPr>
          <a:xfrm rot="10800000" flipH="1" flipV="1">
            <a:off x="6878628" y="-207964"/>
            <a:ext cx="6231549" cy="6862763"/>
          </a:xfrm>
          <a:prstGeom prst="parallelogram">
            <a:avLst>
              <a:gd name="adj" fmla="val 14769"/>
            </a:avLst>
          </a:prstGeom>
          <a:solidFill>
            <a:schemeClr val="bg1">
              <a:lumMod val="7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09A8EE9-1C2F-448D-90C0-BDB001EAC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4" t="31411" r="36628" b="24900"/>
          <a:stretch/>
        </p:blipFill>
        <p:spPr>
          <a:xfrm>
            <a:off x="455508" y="1845568"/>
            <a:ext cx="6182410" cy="347089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E78AAD3-35AC-4ABE-8207-261F3FA9F1CA}"/>
              </a:ext>
            </a:extLst>
          </p:cNvPr>
          <p:cNvSpPr/>
          <p:nvPr/>
        </p:nvSpPr>
        <p:spPr>
          <a:xfrm>
            <a:off x="3422822" y="3880020"/>
            <a:ext cx="3215096" cy="1507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AE71B5C-E663-4E1C-91A0-25D27365A960}"/>
              </a:ext>
            </a:extLst>
          </p:cNvPr>
          <p:cNvSpPr/>
          <p:nvPr/>
        </p:nvSpPr>
        <p:spPr>
          <a:xfrm>
            <a:off x="3977418" y="1845567"/>
            <a:ext cx="2660500" cy="1507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DF0F018-AA28-4276-A8F2-DB649BCC3EAA}"/>
              </a:ext>
            </a:extLst>
          </p:cNvPr>
          <p:cNvSpPr/>
          <p:nvPr/>
        </p:nvSpPr>
        <p:spPr>
          <a:xfrm>
            <a:off x="388879" y="1541540"/>
            <a:ext cx="4010125" cy="39572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5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0805" cy="830997"/>
            <a:chOff x="598391" y="347144"/>
            <a:chExt cx="1850805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Modeling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1441524" y="2807411"/>
            <a:ext cx="37958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모든 유동인구가 엘리베이터를 이용하지는 않음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층이 높을수록 엘리베이터를 이용할 확률 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E4266B5-6002-4FD6-8E94-DE71E5A00988}"/>
              </a:ext>
            </a:extLst>
          </p:cNvPr>
          <p:cNvCxnSpPr>
            <a:cxnSpLocks/>
          </p:cNvCxnSpPr>
          <p:nvPr/>
        </p:nvCxnSpPr>
        <p:spPr>
          <a:xfrm flipV="1">
            <a:off x="5214543" y="3089188"/>
            <a:ext cx="0" cy="1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126C2D5-4BB4-4EC2-A88A-C58650205FDB}"/>
              </a:ext>
            </a:extLst>
          </p:cNvPr>
          <p:cNvSpPr/>
          <p:nvPr/>
        </p:nvSpPr>
        <p:spPr>
          <a:xfrm>
            <a:off x="3715069" y="1157440"/>
            <a:ext cx="4885238" cy="4959154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4C478-5863-4A96-8F13-8B9DB663FB73}"/>
              </a:ext>
            </a:extLst>
          </p:cNvPr>
          <p:cNvSpPr/>
          <p:nvPr/>
        </p:nvSpPr>
        <p:spPr>
          <a:xfrm flipH="1">
            <a:off x="3682515" y="2449299"/>
            <a:ext cx="1386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확률 사용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CE57B6-1C91-4B80-A798-E2D9E2871A70}"/>
              </a:ext>
            </a:extLst>
          </p:cNvPr>
          <p:cNvSpPr/>
          <p:nvPr/>
        </p:nvSpPr>
        <p:spPr>
          <a:xfrm>
            <a:off x="5081993" y="2516537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A8CCAE-DADB-4362-A0AC-CBE174CA2770}"/>
              </a:ext>
            </a:extLst>
          </p:cNvPr>
          <p:cNvSpPr/>
          <p:nvPr/>
        </p:nvSpPr>
        <p:spPr>
          <a:xfrm>
            <a:off x="455508" y="1546734"/>
            <a:ext cx="457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합리적인 이동경로를 찾기 위해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…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735C6A-810B-4ABD-819C-830F25946422}"/>
              </a:ext>
            </a:extLst>
          </p:cNvPr>
          <p:cNvSpPr/>
          <p:nvPr/>
        </p:nvSpPr>
        <p:spPr>
          <a:xfrm>
            <a:off x="6906211" y="4467335"/>
            <a:ext cx="37351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유동인구와 이동시간의 적절한 타협을 통하여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최적의 경로 구하기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유동인구와 엘리베이터 대기시간의 상관관계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D331FB-0FF4-452E-BC43-7ADD16AA4E47}"/>
              </a:ext>
            </a:extLst>
          </p:cNvPr>
          <p:cNvSpPr/>
          <p:nvPr/>
        </p:nvSpPr>
        <p:spPr>
          <a:xfrm flipH="1">
            <a:off x="7000808" y="4126696"/>
            <a:ext cx="3640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유동인구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이동시간의 적절한 타협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C50CB4-6D56-400E-96FC-5DD13CB24344}"/>
              </a:ext>
            </a:extLst>
          </p:cNvPr>
          <p:cNvSpPr/>
          <p:nvPr/>
        </p:nvSpPr>
        <p:spPr>
          <a:xfrm>
            <a:off x="6976703" y="4176461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8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401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210 오늘밤 R</vt:lpstr>
      <vt:lpstr>KoPub돋움체 Bold</vt:lpstr>
      <vt:lpstr>KoPub돋움체 Light</vt:lpstr>
      <vt:lpstr>KoPub돋움체 Medium</vt:lpstr>
      <vt:lpstr>KoPub바탕체 Light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cheon yongjin</cp:lastModifiedBy>
  <cp:revision>190</cp:revision>
  <dcterms:created xsi:type="dcterms:W3CDTF">2018-07-21T11:06:27Z</dcterms:created>
  <dcterms:modified xsi:type="dcterms:W3CDTF">2018-11-03T11:34:13Z</dcterms:modified>
</cp:coreProperties>
</file>