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2" r:id="rId3"/>
    <p:sldId id="297" r:id="rId4"/>
    <p:sldId id="300" r:id="rId5"/>
    <p:sldId id="293" r:id="rId6"/>
    <p:sldId id="301" r:id="rId7"/>
    <p:sldId id="299" r:id="rId8"/>
    <p:sldId id="302" r:id="rId9"/>
    <p:sldId id="303" r:id="rId10"/>
    <p:sldId id="304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30D"/>
    <a:srgbClr val="FFFF00"/>
    <a:srgbClr val="FFEA00"/>
    <a:srgbClr val="D33502"/>
    <a:srgbClr val="FFCE38"/>
    <a:srgbClr val="FEEF92"/>
    <a:srgbClr val="FFC000"/>
    <a:srgbClr val="5A3A0A"/>
    <a:srgbClr val="3F2807"/>
    <a:srgbClr val="943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447" autoAdjust="0"/>
  </p:normalViewPr>
  <p:slideViewPr>
    <p:cSldViewPr snapToGrid="0" showGuides="1">
      <p:cViewPr varScale="1">
        <p:scale>
          <a:sx n="86" d="100"/>
          <a:sy n="86" d="100"/>
        </p:scale>
        <p:origin x="60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07-21T11:18:06.380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fitToCurve" value="1"/>
    </inkml:brush>
  </inkml:definitions>
  <inkml:trace contextRef="#ctx0" brushRef="#br0">0 1295 0,'22'-16'0,"-9"7"0,-13 9 0,0 0 0,27-12 0,-27 12 0,84-43 0,16-6 0,-100 49 0,0 0 0,0 0 0,801-351 0,-801 351 0,0 0 0,182-76 0,-182 76 0,151-60 16,6-3-16,-5 1 15,18-1-15,-24 13 0,11-1 16,-11 10-16,-16 4 15,5 4-15,-21 2 16,0 7-16,-25 9 16,-5 1-16,-22 6 15,-10 2-15,-9 2 0,-13 4 16,-3 6-16,-11 2 16,-3 2-16,-7 11 15,-25 14-15,-24 10 0,-30 18 16,-9 7-16,-12-2 15,-25 6-15,-3-7 16,-13 9-16,5-6 16,0 6-16,5-6 0,-5 0 15,19-11-15,19-7 16,-2 1-16,-4-4 16,20-6-16,5-2 15,21-16-15,-2 0 0,19-9 16,8-6-16,11-4 15,8-1-15,2-1 16,1-4-16,5-9 16,51-21-16,33-18 0,46-23 15,46-16-15,27-1 16,11 2-16,21-6 16,3 5-16,-2 7 0,34-12 15,-34 20-15,-23 6 16,4 7-16,-9-7 15,-35 17-15,25 0 16,-25 6-16,-29 8 0,-4 2 16,1 6-16,-19 5 15,-14-1-15,-8 7 16,-21 3-16,2 3 16,-14 0-16,-12 6 15,-9-2-15,-6 1 0,-2 3 16,-3-2-16,-8 2 15,0 0-15,-8 0 16,3 2-16,0 0 0,-14 0 16,3-2-16,-1 2 15,1-2-15,-5 2 16,-6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39" units="cm"/>
          <inkml:channel name="Y" type="integer" max="2159" units="cm"/>
          <inkml:channel name="T" type="integer" max="2.14748E9" units="dev"/>
        </inkml:traceFormat>
        <inkml:channelProperties>
          <inkml:channelProperty channel="X" name="resolution" value="130.13559" units="1/cm"/>
          <inkml:channelProperty channel="Y" name="resolution" value="130.06024" units="1/cm"/>
          <inkml:channelProperty channel="T" name="resolution" value="1" units="1/dev"/>
        </inkml:channelProperties>
      </inkml:inkSource>
      <inkml:timestamp xml:id="ts0" timeString="2018-11-03T11:21:32.096"/>
    </inkml:context>
    <inkml:brush xml:id="br0">
      <inkml:brushProperty name="width" value="0.05292" units="cm"/>
      <inkml:brushProperty name="height" value="0.05292" units="cm"/>
      <inkml:brushProperty name="color" value="#D33502"/>
      <inkml:brushProperty name="fitToCurve" value="1"/>
    </inkml:brush>
  </inkml:definitions>
  <inkml:trace contextRef="#ctx0" brushRef="#br0">0 1181 0,'14'-14'0,"-4"5"0,-10 9 0,0 0 0,18-11 0,-18 11 0,55-41 0,10-2 0,-65 43 0,0 0 0,0 0 0,533-320 0,-533 320 0,0 0 0,120-70 0,-120 70 0,101-54 16,4-3-16,-6 0 15,16-2-15,-18 16 0,8-4 16,-10 10-16,-8 1 15,2 9-15,-14-2 16,2 6-16,-17 9 16,-5 1-16,-13 6 15,-9 2-15,-3 1 0,-10 4 16,-2 7-16,-9-1 16,1 4-16,-6 8 15,-18 13-15,-13 12 0,-23 14 16,-3 7-16,-11-3 15,-15 7-15,-2-5 16,-8 3-16,2 0 16,0 2-16,6-3 0,-6-1 15,14-12-15,11-5 16,-1 1-16,-2-3 16,13-6-16,5 2 15,13-21-15,-4 3 0,17-8 16,1-8-16,10 0 15,4-2-15,2-1 16,0-4-16,4-9 16,36-20-16,19-14 0,32-21 15,30-15-15,16-3 16,11 5-16,10-7 16,5 5-16,-1 7 0,20-12 15,-22 18-15,-13 7 16,1 2-16,-7-1 15,-20 12-15,13 1 16,-15 6-16,-20 8 0,-2 1 16,2 5-16,-16 5 15,-6 0-15,-5 4 16,-19 7-16,7-3 16,-11 5-16,-9 3 15,-5-3-15,-5 3 0,-2 1 16,0 3-16,-7-2 15,1 0-15,-4 0 16,0 2-16,0 0 0,-8 0 16,2-3-16,-2 3 15,2-2-15,-4 2 16,-4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AC83B-9CD6-4151-93D2-8CB83C77A27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4574-1F40-4617-942A-2E33496981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03EC8-990F-4349-895A-63B6C52E0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4EF77-882D-45D0-86E7-92B8F0FD7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A833-A292-48CA-A52A-4767ED9A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D0393-28FB-4F8E-87AD-AD1494DF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CCC2A-DD09-4E47-BADA-4BFE01C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5972D-1337-40CA-A17D-1B4A4731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2FCDF-43E1-4A59-ACF3-19CD3291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0B278-8DF7-4F90-85D5-30B55C71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2C5CC-0395-4FF7-B07B-7F8DAC1B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6F7-B6B4-4875-BE3C-6D11CDF2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9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3CF3F-BE6E-43E8-85BD-A6307F45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1ED56-8CFD-49B2-844C-C11C905C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30CFC-9992-4994-9802-68FD3790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DF9C-E1A4-4953-9705-FBD52F7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625D-AC61-4E37-BF27-B73D10A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229C-7733-4D7E-9EBD-BD7091C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B3C2-4C37-43B7-BCB6-8E109BFC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746EC-1279-47D7-82B0-0B884BE8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BDDDE-9E39-40DF-9ADE-742988F9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E8131-368D-40EA-A7E4-552686F7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05C-6595-4292-A778-6785E7C0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5530C-D63F-49BB-872F-0528D4A4C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CB093-1432-4075-9278-C177FB07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78D8-A9E2-49B6-AEC7-AB84BDD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4B7-4D80-47BA-82C4-6134D36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EB9-586C-4D17-BC9E-45B8AB2C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4E668-D5AA-4F1A-B7EB-B6E93E04D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43DA1-0E47-4AB9-B288-770C69930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0007F-70C7-48AA-ACB5-4EA472C7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80158-7808-4212-ABF3-234702A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01AD7-7C7B-4E03-B66C-32105D6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1305D-5035-49D7-B782-EC2AFEDA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5272-D4F8-478C-92BD-50A0D6EE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7A94E-9C2E-4B8D-8009-B5CCFF56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CE8305-53F0-477D-B93E-782E3F61A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2553E9-BC50-4E3B-B427-EEFE56D1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29879F-99F6-44C9-9547-13156F42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6245-5AC6-48F8-99A3-ED5BADDF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454DAD-D2F8-4B29-BEB5-E63162E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DD79-8C48-4362-A40C-1B6478A2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4D5E3-62AD-405A-81FD-D600EA3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CE35C-6863-4A72-B36F-8CCB38F9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619C-0817-43AC-8C9D-572145BA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7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286D0-D750-407A-BD99-3251FED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A29FA-FBDC-468A-861F-C0C9B8F5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A89C4-C9B2-432D-BDDD-D7825D9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7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4F8E-514F-42AA-A9DB-487A53CE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F32A9-BB91-4AE4-9C81-5968AF21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C3EE5-2620-4C99-9FDB-310CCCF16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9B131-3422-4767-9615-58D863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3D0D44-C153-473B-A100-BE275DA9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2D771-23DA-4D1D-B231-B27008A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5823A-039B-42EC-BB98-0FD61005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FDEE5-F9D8-4F88-8902-ADFD30DC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9E4F-D8BB-4CE5-8672-C4A668A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31DC6-E678-42B8-B613-227E6CF6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D5B5-04CB-48A4-A513-82F5CA05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CE1C8-9190-47F2-9660-7B95609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78EC73-3455-474D-970B-735FD41F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D36A4-3081-411A-9D85-1EB3CF52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92B2-AEE1-4CA4-B2F1-5B36EFA8A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F2E7-3E8B-45F0-AADD-AC87641FCDCC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F848B-F490-491F-8093-0EC6AA4A1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3139-D6DA-4DDE-9FF4-AFD269E3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241D-A682-4950-B782-661195282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EF4AACF-BF98-4D1B-815E-F2B21068B69C}"/>
              </a:ext>
            </a:extLst>
          </p:cNvPr>
          <p:cNvSpPr/>
          <p:nvPr/>
        </p:nvSpPr>
        <p:spPr>
          <a:xfrm>
            <a:off x="4199138" y="3392040"/>
            <a:ext cx="4003830" cy="352371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540C0C-C67A-4CCA-936F-6F1BF9B33AA6}"/>
              </a:ext>
            </a:extLst>
          </p:cNvPr>
          <p:cNvSpPr/>
          <p:nvPr/>
        </p:nvSpPr>
        <p:spPr>
          <a:xfrm>
            <a:off x="4918229" y="3053918"/>
            <a:ext cx="2422922" cy="126504"/>
          </a:xfrm>
          <a:prstGeom prst="roundRect">
            <a:avLst>
              <a:gd name="adj" fmla="val 50000"/>
            </a:avLst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2694-2958-48AC-A495-3A4D740A8E48}"/>
              </a:ext>
            </a:extLst>
          </p:cNvPr>
          <p:cNvSpPr txBox="1"/>
          <p:nvPr/>
        </p:nvSpPr>
        <p:spPr>
          <a:xfrm>
            <a:off x="4722818" y="2921718"/>
            <a:ext cx="27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Data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visualization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Light" panose="00000300000000000000" pitchFamily="2" charset="-127"/>
              </a:rPr>
              <a:t>project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3868-DADC-439E-953C-BAD4581A3B8A}"/>
              </a:ext>
            </a:extLst>
          </p:cNvPr>
          <p:cNvSpPr txBox="1"/>
          <p:nvPr/>
        </p:nvSpPr>
        <p:spPr>
          <a:xfrm>
            <a:off x="3707866" y="3274980"/>
            <a:ext cx="48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ea typeface="KoPub돋움체 Medium" panose="00000600000000000000" pitchFamily="2" charset="-127"/>
              </a:rPr>
              <a:t> spending habit visualization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14:cNvPr>
              <p14:cNvContentPartPr/>
              <p14:nvPr/>
            </p14:nvContentPartPr>
            <p14:xfrm rot="798846">
              <a:off x="4228400" y="3737816"/>
              <a:ext cx="2118838" cy="501422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55D4335-1F91-4444-A146-73388C8EF9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98846">
                <a:off x="4221921" y="3731346"/>
                <a:ext cx="2131075" cy="51364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485AC3-93BA-4C5D-BD3E-4C24FE11A689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E835-647E-4C28-AD79-943FAA6BB463}"/>
              </a:ext>
            </a:extLst>
          </p:cNvPr>
          <p:cNvSpPr txBox="1"/>
          <p:nvPr/>
        </p:nvSpPr>
        <p:spPr>
          <a:xfrm>
            <a:off x="7140074" y="5840508"/>
            <a:ext cx="486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20134829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210 오늘밤 R" panose="02020603020101020101" pitchFamily="18" charset="-127"/>
              </a:rPr>
              <a:t>천용진</a:t>
            </a:r>
          </a:p>
        </p:txBody>
      </p:sp>
    </p:spTree>
    <p:extLst>
      <p:ext uri="{BB962C8B-B14F-4D97-AF65-F5344CB8AC3E}">
        <p14:creationId xmlns:p14="http://schemas.microsoft.com/office/powerpoint/2010/main" val="306178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2500022" cy="830997"/>
            <a:chOff x="598391" y="347144"/>
            <a:chExt cx="250002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7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Supplementation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4261795" y="3059668"/>
            <a:ext cx="36684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현재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10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데이터만 정제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~ 9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 데이터의 수집 필요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좀더 효과적인 시각적 표현 모색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시각화의 완성도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89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47557F-5328-4686-AF79-A3671F6E3A90}"/>
              </a:ext>
            </a:extLst>
          </p:cNvPr>
          <p:cNvSpPr/>
          <p:nvPr/>
        </p:nvSpPr>
        <p:spPr>
          <a:xfrm>
            <a:off x="190500" y="165100"/>
            <a:ext cx="11811000" cy="6489700"/>
          </a:xfrm>
          <a:prstGeom prst="rect">
            <a:avLst/>
          </a:prstGeom>
          <a:noFill/>
          <a:ln w="53975" cmpd="dbl">
            <a:solidFill>
              <a:srgbClr val="FFC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57E5F-B183-42E6-930C-F934AA0FDB9D}"/>
              </a:ext>
            </a:extLst>
          </p:cNvPr>
          <p:cNvSpPr txBox="1"/>
          <p:nvPr/>
        </p:nvSpPr>
        <p:spPr>
          <a:xfrm rot="1063153">
            <a:off x="1510302" y="2544881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ea typeface="KoPub바탕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81C81-5024-48BC-8389-B3C4BEF828E6}"/>
              </a:ext>
            </a:extLst>
          </p:cNvPr>
          <p:cNvSpPr txBox="1"/>
          <p:nvPr/>
        </p:nvSpPr>
        <p:spPr>
          <a:xfrm rot="1151448" flipV="1">
            <a:off x="9911032" y="3123786"/>
            <a:ext cx="80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ea typeface="KoPub바탕체 Light" panose="00000300000000000000" pitchFamily="2" charset="-127"/>
              </a:rPr>
              <a:t>“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ea typeface="KoPub바탕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783DD-E82C-4977-B139-6DFAA5A21F5B}"/>
              </a:ext>
            </a:extLst>
          </p:cNvPr>
          <p:cNvSpPr txBox="1"/>
          <p:nvPr/>
        </p:nvSpPr>
        <p:spPr>
          <a:xfrm>
            <a:off x="5101001" y="2922753"/>
            <a:ext cx="1976599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Thank</a:t>
            </a:r>
            <a:r>
              <a:rPr lang="ko-KR" altLang="en-US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 </a:t>
            </a:r>
            <a:r>
              <a:rPr lang="en-US" altLang="ko-KR" sz="3200" spc="-150" dirty="0">
                <a:solidFill>
                  <a:srgbClr val="41A30D"/>
                </a:solidFill>
                <a:ea typeface="KoPub바탕체 Medium" panose="00000600000000000000" pitchFamily="2" charset="-127"/>
              </a:rPr>
              <a:t>you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ea typeface="KoPub바탕체 Medium" panose="000006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14:cNvPr>
              <p14:cNvContentPartPr/>
              <p14:nvPr/>
            </p14:nvContentPartPr>
            <p14:xfrm rot="346064">
              <a:off x="5410541" y="3624886"/>
              <a:ext cx="1406944" cy="456916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BC48598-4927-42D1-862C-3E9D51F6B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46064">
                <a:off x="5401185" y="3615547"/>
                <a:ext cx="1425655" cy="475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49991" cy="830997"/>
            <a:chOff x="598391" y="347144"/>
            <a:chExt cx="1449991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1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Topic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6095996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잘린 대각선 방향 모서리 29">
            <a:extLst>
              <a:ext uri="{FF2B5EF4-FFF2-40B4-BE49-F238E27FC236}">
                <a16:creationId xmlns:a16="http://schemas.microsoft.com/office/drawing/2014/main" id="{C25C85AC-237F-404A-AF96-1B0158B18FCD}"/>
              </a:ext>
            </a:extLst>
          </p:cNvPr>
          <p:cNvSpPr/>
          <p:nvPr/>
        </p:nvSpPr>
        <p:spPr>
          <a:xfrm>
            <a:off x="1886396" y="1686757"/>
            <a:ext cx="2323208" cy="316176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카드 지출의 시각화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C01CD1-0FDF-4943-85A9-A5830EA2240F}"/>
              </a:ext>
            </a:extLst>
          </p:cNvPr>
          <p:cNvSpPr/>
          <p:nvPr/>
        </p:nvSpPr>
        <p:spPr>
          <a:xfrm>
            <a:off x="1525354" y="3189136"/>
            <a:ext cx="3310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카드 내역 지출 데이터를 수집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지출의 카테고리를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정해줌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월별 지출을 데이터 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정제를 마친 데이터를 시각화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F8D26D-8D80-4C3B-BBA3-70A78B5A78A8}"/>
              </a:ext>
            </a:extLst>
          </p:cNvPr>
          <p:cNvSpPr/>
          <p:nvPr/>
        </p:nvSpPr>
        <p:spPr>
          <a:xfrm>
            <a:off x="7980030" y="1665583"/>
            <a:ext cx="1661433" cy="1592179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15000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792E17B-9333-41E9-9BB4-E6A22D6BD024}"/>
              </a:ext>
            </a:extLst>
          </p:cNvPr>
          <p:cNvSpPr/>
          <p:nvPr/>
        </p:nvSpPr>
        <p:spPr>
          <a:xfrm>
            <a:off x="9220534" y="1472099"/>
            <a:ext cx="1201851" cy="1200082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5000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E044D6-7338-49A4-B6E6-A0E97B967353}"/>
              </a:ext>
            </a:extLst>
          </p:cNvPr>
          <p:cNvSpPr/>
          <p:nvPr/>
        </p:nvSpPr>
        <p:spPr>
          <a:xfrm>
            <a:off x="8882287" y="2432483"/>
            <a:ext cx="2413092" cy="2288155"/>
          </a:xfrm>
          <a:prstGeom prst="ellipse">
            <a:avLst/>
          </a:prstGeom>
          <a:solidFill>
            <a:srgbClr val="41A30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20000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DC1906B-213B-414A-A7EA-92AC10C7A46B}"/>
              </a:ext>
            </a:extLst>
          </p:cNvPr>
          <p:cNvSpPr/>
          <p:nvPr/>
        </p:nvSpPr>
        <p:spPr>
          <a:xfrm>
            <a:off x="7081524" y="2951767"/>
            <a:ext cx="3164605" cy="2997318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4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ea typeface="KoPub돋움체 Light" panose="00000300000000000000"/>
              </a:rPr>
              <a:t>30000</a:t>
            </a:r>
            <a:r>
              <a:rPr lang="ko-KR" altLang="en-US" sz="1600" dirty="0">
                <a:solidFill>
                  <a:schemeClr val="tx1"/>
                </a:solidFill>
                <a:ea typeface="KoPub돋움체 Light" panose="00000300000000000000"/>
              </a:rPr>
              <a:t>원</a:t>
            </a: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B9D3D2F-DEB0-42DB-A03B-FCD18C1EC2AF}"/>
              </a:ext>
            </a:extLst>
          </p:cNvPr>
          <p:cNvSpPr/>
          <p:nvPr/>
        </p:nvSpPr>
        <p:spPr>
          <a:xfrm>
            <a:off x="8295573" y="823181"/>
            <a:ext cx="1661433" cy="369332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11/13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 목요일</a:t>
            </a:r>
          </a:p>
        </p:txBody>
      </p:sp>
    </p:spTree>
    <p:extLst>
      <p:ext uri="{BB962C8B-B14F-4D97-AF65-F5344CB8AC3E}">
        <p14:creationId xmlns:p14="http://schemas.microsoft.com/office/powerpoint/2010/main" val="9553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79400"/>
            <a:ext cx="3141352" cy="830997"/>
            <a:chOff x="598391" y="347144"/>
            <a:chExt cx="314135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2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2318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Expectation effectiveness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598629" y="2132708"/>
            <a:ext cx="4283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나의 지출습관을 한눈에 볼 수 있어 문제점 파악이 쉽다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26C2D5-4BB4-4EC2-A88A-C58650205FDB}"/>
              </a:ext>
            </a:extLst>
          </p:cNvPr>
          <p:cNvSpPr/>
          <p:nvPr/>
        </p:nvSpPr>
        <p:spPr>
          <a:xfrm>
            <a:off x="4070528" y="1527591"/>
            <a:ext cx="3729858" cy="3802817"/>
          </a:xfrm>
          <a:prstGeom prst="ellipse">
            <a:avLst/>
          </a:prstGeom>
          <a:solidFill>
            <a:srgbClr val="FFEA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478-5863-4A96-8F13-8B9DB663FB73}"/>
              </a:ext>
            </a:extLst>
          </p:cNvPr>
          <p:cNvSpPr/>
          <p:nvPr/>
        </p:nvSpPr>
        <p:spPr>
          <a:xfrm flipH="1">
            <a:off x="1819922" y="1774596"/>
            <a:ext cx="2894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직관적으로 지출 습관을 확인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CE57B6-1C91-4B80-A798-E2D9E2871A70}"/>
              </a:ext>
            </a:extLst>
          </p:cNvPr>
          <p:cNvSpPr/>
          <p:nvPr/>
        </p:nvSpPr>
        <p:spPr>
          <a:xfrm>
            <a:off x="4726892" y="1841834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735C6A-810B-4ABD-819C-830F25946422}"/>
              </a:ext>
            </a:extLst>
          </p:cNvPr>
          <p:cNvSpPr/>
          <p:nvPr/>
        </p:nvSpPr>
        <p:spPr>
          <a:xfrm>
            <a:off x="7296830" y="3402010"/>
            <a:ext cx="3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과소비가 이루어 지는 항목을 인지할 수 있음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잘못된 지출 습관을 고치기 용이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D331FB-0FF4-452E-BC43-7ADD16AA4E47}"/>
              </a:ext>
            </a:extLst>
          </p:cNvPr>
          <p:cNvSpPr/>
          <p:nvPr/>
        </p:nvSpPr>
        <p:spPr>
          <a:xfrm flipH="1">
            <a:off x="7400305" y="3061371"/>
            <a:ext cx="364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지출 습관 개선</a:t>
            </a:r>
            <a:endParaRPr lang="en-US" altLang="ko-KR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rgbClr val="409B0D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C50CB4-6D56-400E-96FC-5DD13CB24344}"/>
              </a:ext>
            </a:extLst>
          </p:cNvPr>
          <p:cNvSpPr/>
          <p:nvPr/>
        </p:nvSpPr>
        <p:spPr>
          <a:xfrm>
            <a:off x="7376200" y="3111136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0F6DEB-C6E8-4463-B0B3-56EB24FE6232}"/>
              </a:ext>
            </a:extLst>
          </p:cNvPr>
          <p:cNvSpPr/>
          <p:nvPr/>
        </p:nvSpPr>
        <p:spPr>
          <a:xfrm>
            <a:off x="1074198" y="4868516"/>
            <a:ext cx="40669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기존의 지출 내역 관리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app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의 시각적기능 향상 기대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04E834-5D49-4B5D-A163-A72304C94008}"/>
              </a:ext>
            </a:extLst>
          </p:cNvPr>
          <p:cNvSpPr/>
          <p:nvPr/>
        </p:nvSpPr>
        <p:spPr>
          <a:xfrm flipH="1">
            <a:off x="1743847" y="4510404"/>
            <a:ext cx="322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지출 내역 관리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app</a:t>
            </a:r>
            <a:r>
              <a:rPr lang="ko-KR" altLang="en-US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의 </a:t>
            </a:r>
            <a:r>
              <a:rPr lang="en-US" altLang="ko-KR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rgbClr val="409B0D"/>
                </a:solidFill>
                <a:ea typeface="KoPub돋움체 Bold" panose="00000800000000000000" pitchFamily="2" charset="-127"/>
              </a:rPr>
              <a:t>upgrade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1FCCB2-377A-456A-8BD4-2DC5BD9A99F5}"/>
              </a:ext>
            </a:extLst>
          </p:cNvPr>
          <p:cNvSpPr/>
          <p:nvPr/>
        </p:nvSpPr>
        <p:spPr>
          <a:xfrm>
            <a:off x="4985825" y="4577642"/>
            <a:ext cx="48212" cy="269802"/>
          </a:xfrm>
          <a:prstGeom prst="rect">
            <a:avLst/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18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608753" cy="830997"/>
            <a:chOff x="598391" y="347144"/>
            <a:chExt cx="1608753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3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Design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16929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3693929" y="3275111"/>
            <a:ext cx="4804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주별 데이터를 시각화 하자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-&gt;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월별 데이터 시각화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(1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~11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경각심을 심어 줄 만한 시각화 필요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3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A579E04-95AD-4A49-B2DC-F82AC5E07A9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8023087" y="5193385"/>
            <a:ext cx="2241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매일의 항목별 지출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1DD0C-A240-49DA-A5E0-F2DF082B9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03" y="2153792"/>
            <a:ext cx="1709771" cy="3039593"/>
          </a:xfrm>
          <a:prstGeom prst="rect">
            <a:avLst/>
          </a:prstGeom>
        </p:spPr>
      </p:pic>
      <p:sp>
        <p:nvSpPr>
          <p:cNvPr id="13" name="사각형: 잘린 대각선 방향 모서리 12">
            <a:extLst>
              <a:ext uri="{FF2B5EF4-FFF2-40B4-BE49-F238E27FC236}">
                <a16:creationId xmlns:a16="http://schemas.microsoft.com/office/drawing/2014/main" id="{8E011CC4-FBB2-4737-BBC3-28B66A840E86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은행 어플리케이션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3CC4DE65-B21C-489C-994F-6399F8CD99B8}"/>
              </a:ext>
            </a:extLst>
          </p:cNvPr>
          <p:cNvSpPr/>
          <p:nvPr/>
        </p:nvSpPr>
        <p:spPr>
          <a:xfrm>
            <a:off x="7958831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xlsx</a:t>
            </a:r>
            <a:r>
              <a:rPr lang="ko-KR" altLang="en-US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파일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BE3ABD-D278-42D3-BC66-FEBBA528AE24}"/>
              </a:ext>
            </a:extLst>
          </p:cNvPr>
          <p:cNvSpPr/>
          <p:nvPr/>
        </p:nvSpPr>
        <p:spPr>
          <a:xfrm>
            <a:off x="5792656" y="3133328"/>
            <a:ext cx="606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정제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45B407-0D3D-465B-9811-ED4CE7DE6F67}"/>
              </a:ext>
            </a:extLst>
          </p:cNvPr>
          <p:cNvSpPr/>
          <p:nvPr/>
        </p:nvSpPr>
        <p:spPr>
          <a:xfrm>
            <a:off x="800359" y="5429983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최근 한달 간의 카드 지출 내역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D643B-A869-4C6C-ADDA-03151209D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44" r="9656" b="27637"/>
          <a:stretch/>
        </p:blipFill>
        <p:spPr>
          <a:xfrm>
            <a:off x="7232184" y="2203516"/>
            <a:ext cx="3823629" cy="26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52767"/>
            <a:ext cx="1416392" cy="830997"/>
            <a:chOff x="598391" y="347144"/>
            <a:chExt cx="1416392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4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Data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21955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18A6D7-B9BF-4064-B25F-D449E444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1" r="59036" b="33483"/>
          <a:stretch/>
        </p:blipFill>
        <p:spPr>
          <a:xfrm>
            <a:off x="462919" y="2372141"/>
            <a:ext cx="4994346" cy="2583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84DCC0-8F3A-4378-9F9B-634DFFCF9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92" r="58422" b="33752"/>
          <a:stretch/>
        </p:blipFill>
        <p:spPr>
          <a:xfrm>
            <a:off x="6734736" y="2372141"/>
            <a:ext cx="5069150" cy="2583403"/>
          </a:xfrm>
          <a:prstGeom prst="rect">
            <a:avLst/>
          </a:prstGeom>
        </p:spPr>
      </p:pic>
      <p:sp>
        <p:nvSpPr>
          <p:cNvPr id="21" name="사각형: 잘린 대각선 방향 모서리 20">
            <a:extLst>
              <a:ext uri="{FF2B5EF4-FFF2-40B4-BE49-F238E27FC236}">
                <a16:creationId xmlns:a16="http://schemas.microsoft.com/office/drawing/2014/main" id="{62C578C7-8FCD-4360-B066-24B5B2067D9F}"/>
              </a:ext>
            </a:extLst>
          </p:cNvPr>
          <p:cNvSpPr/>
          <p:nvPr/>
        </p:nvSpPr>
        <p:spPr>
          <a:xfrm>
            <a:off x="1862830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sheet1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468AF048-ED61-49F0-8499-A06B7EDECD3A}"/>
              </a:ext>
            </a:extLst>
          </p:cNvPr>
          <p:cNvSpPr/>
          <p:nvPr/>
        </p:nvSpPr>
        <p:spPr>
          <a:xfrm>
            <a:off x="7958831" y="1547981"/>
            <a:ext cx="2370339" cy="279785"/>
          </a:xfrm>
          <a:prstGeom prst="snip2DiagRect">
            <a:avLst>
              <a:gd name="adj1" fmla="val 0"/>
              <a:gd name="adj2" fmla="val 30200"/>
            </a:avLst>
          </a:prstGeom>
          <a:solidFill>
            <a:srgbClr val="409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150" dirty="0">
                <a:ln>
                  <a:solidFill>
                    <a:srgbClr val="409B0D">
                      <a:alpha val="30000"/>
                    </a:srgbClr>
                  </a:solidFill>
                </a:ln>
                <a:ea typeface="KoPub돋움체 Bold" panose="00000800000000000000" pitchFamily="2" charset="-127"/>
              </a:rPr>
              <a:t>sheet2</a:t>
            </a:r>
            <a:endParaRPr lang="ko-KR" altLang="en-US" sz="1600" spc="-150" dirty="0">
              <a:ln>
                <a:solidFill>
                  <a:srgbClr val="409B0D">
                    <a:alpha val="30000"/>
                  </a:srgbClr>
                </a:solidFill>
              </a:ln>
              <a:ea typeface="KoPub돋움체 Bold" panose="00000800000000000000" pitchFamily="2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A20F302F-39E1-4BA2-B0C8-CDD771CE7CC2}"/>
              </a:ext>
            </a:extLst>
          </p:cNvPr>
          <p:cNvSpPr/>
          <p:nvPr/>
        </p:nvSpPr>
        <p:spPr>
          <a:xfrm rot="5400000">
            <a:off x="5802265" y="3604634"/>
            <a:ext cx="707886" cy="380828"/>
          </a:xfrm>
          <a:prstGeom prst="triangle">
            <a:avLst>
              <a:gd name="adj" fmla="val 51794"/>
            </a:avLst>
          </a:prstGeom>
          <a:solidFill>
            <a:srgbClr val="D33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E6FCA4-482C-4F82-B7DD-A1FFDA65108E}"/>
              </a:ext>
            </a:extLst>
          </p:cNvPr>
          <p:cNvSpPr/>
          <p:nvPr/>
        </p:nvSpPr>
        <p:spPr>
          <a:xfrm>
            <a:off x="8023087" y="5193385"/>
            <a:ext cx="2241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주간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월간 합계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4DE742-9327-4F94-9460-DAEA168706B6}"/>
              </a:ext>
            </a:extLst>
          </p:cNvPr>
          <p:cNvSpPr/>
          <p:nvPr/>
        </p:nvSpPr>
        <p:spPr>
          <a:xfrm>
            <a:off x="800359" y="5193385"/>
            <a:ext cx="45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일별 지출 내역</a:t>
            </a:r>
          </a:p>
        </p:txBody>
      </p:sp>
    </p:spTree>
    <p:extLst>
      <p:ext uri="{BB962C8B-B14F-4D97-AF65-F5344CB8AC3E}">
        <p14:creationId xmlns:p14="http://schemas.microsoft.com/office/powerpoint/2010/main" val="35898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477306" cy="830997"/>
            <a:chOff x="598391" y="347144"/>
            <a:chExt cx="147730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Code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19896" y="3059668"/>
            <a:ext cx="36684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XlsReader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라이브러리를 이용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xls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파일을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read</a:t>
            </a:r>
          </a:p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각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cell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에 접근하여 카테고리 별 지출금액을 </a:t>
            </a:r>
            <a:r>
              <a:rPr lang="ko-KR" altLang="en-US" sz="1400" b="1" spc="-15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받아옴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971610-0C88-4148-917A-59B3C02B4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1" t="14897" r="1287" b="21424"/>
          <a:stretch/>
        </p:blipFill>
        <p:spPr>
          <a:xfrm>
            <a:off x="388879" y="1469144"/>
            <a:ext cx="5927324" cy="43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477306" cy="830997"/>
            <a:chOff x="598391" y="347144"/>
            <a:chExt cx="147730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5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Code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1753FE-1940-4852-8DC5-04BD44D1D003}"/>
              </a:ext>
            </a:extLst>
          </p:cNvPr>
          <p:cNvSpPr/>
          <p:nvPr/>
        </p:nvSpPr>
        <p:spPr>
          <a:xfrm>
            <a:off x="7464285" y="3283375"/>
            <a:ext cx="36684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가격 </a:t>
            </a:r>
            <a:r>
              <a:rPr lang="en-US" altLang="ko-KR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data</a:t>
            </a:r>
            <a:r>
              <a:rPr lang="ko-KR" altLang="en-US" sz="1400" b="1" spc="-15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KoPub돋움체 Light" panose="00000300000000000000" pitchFamily="2" charset="-127"/>
              </a:rPr>
              <a:t>를 이용해 시각화</a:t>
            </a:r>
            <a:endParaRPr lang="en-US" altLang="ko-KR" sz="1400" b="1" spc="-1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3DF283-2528-486D-9B74-5FBCEF4E4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5" b="18835"/>
          <a:stretch/>
        </p:blipFill>
        <p:spPr>
          <a:xfrm>
            <a:off x="287868" y="1439305"/>
            <a:ext cx="6391922" cy="45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87738A6-DCCB-44F8-BC8F-5630746B8082}"/>
              </a:ext>
            </a:extLst>
          </p:cNvPr>
          <p:cNvGrpSpPr/>
          <p:nvPr/>
        </p:nvGrpSpPr>
        <p:grpSpPr>
          <a:xfrm>
            <a:off x="388879" y="226134"/>
            <a:ext cx="1518407" cy="830997"/>
            <a:chOff x="598391" y="347144"/>
            <a:chExt cx="1518407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F15D2F0-3EF3-4014-88BD-F1E9CEE28153}"/>
                </a:ext>
              </a:extLst>
            </p:cNvPr>
            <p:cNvSpPr txBox="1"/>
            <p:nvPr/>
          </p:nvSpPr>
          <p:spPr>
            <a:xfrm>
              <a:off x="598391" y="347144"/>
              <a:ext cx="822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spc="-300" dirty="0">
                  <a:solidFill>
                    <a:srgbClr val="FFCE38"/>
                  </a:solidFill>
                  <a:ea typeface="KoPub돋움체 Medium" panose="00000600000000000000" pitchFamily="2" charset="-127"/>
                </a:rPr>
                <a:t>0</a:t>
              </a:r>
              <a:r>
                <a:rPr lang="en-US" altLang="ko-KR" sz="4800" spc="-300" dirty="0">
                  <a:solidFill>
                    <a:srgbClr val="FAA818"/>
                  </a:solidFill>
                  <a:ea typeface="KoPub돋움체 Medium" panose="00000600000000000000" pitchFamily="2" charset="-127"/>
                </a:rPr>
                <a:t>6</a:t>
              </a:r>
              <a:endParaRPr lang="ko-KR" altLang="en-US" sz="4800" spc="-300" dirty="0">
                <a:solidFill>
                  <a:srgbClr val="FAA818"/>
                </a:solidFill>
                <a:ea typeface="KoPub돋움체 Medium" panose="000006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EE9DD-4219-4C6F-BCF5-B48D9535E62E}"/>
                </a:ext>
              </a:extLst>
            </p:cNvPr>
            <p:cNvSpPr txBox="1"/>
            <p:nvPr/>
          </p:nvSpPr>
          <p:spPr>
            <a:xfrm>
              <a:off x="1421351" y="577976"/>
              <a:ext cx="695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KoPub돋움체 Medium" panose="00000600000000000000" pitchFamily="2" charset="-127"/>
                </a:rPr>
                <a:t>Result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KoPub돋움체 Medium" panose="00000600000000000000" pitchFamily="2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6531F-0ED7-40C3-B576-4F56E0B23959}"/>
              </a:ext>
            </a:extLst>
          </p:cNvPr>
          <p:cNvSpPr/>
          <p:nvPr/>
        </p:nvSpPr>
        <p:spPr>
          <a:xfrm>
            <a:off x="0" y="6690310"/>
            <a:ext cx="12192000" cy="203200"/>
          </a:xfrm>
          <a:prstGeom prst="rect">
            <a:avLst/>
          </a:prstGeom>
          <a:solidFill>
            <a:srgbClr val="FAA818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A21687B3-DD91-4897-B11B-1D36E99F5FBD}"/>
              </a:ext>
            </a:extLst>
          </p:cNvPr>
          <p:cNvSpPr/>
          <p:nvPr/>
        </p:nvSpPr>
        <p:spPr>
          <a:xfrm flipV="1">
            <a:off x="120228" y="119183"/>
            <a:ext cx="335280" cy="335280"/>
          </a:xfrm>
          <a:prstGeom prst="rtTriangle">
            <a:avLst/>
          </a:prstGeom>
          <a:solidFill>
            <a:srgbClr val="FFC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6DBEE-CFA2-427D-A54E-C69EBB5FAD8F}"/>
              </a:ext>
            </a:extLst>
          </p:cNvPr>
          <p:cNvSpPr/>
          <p:nvPr/>
        </p:nvSpPr>
        <p:spPr>
          <a:xfrm>
            <a:off x="0" y="1208472"/>
            <a:ext cx="12192000" cy="4888470"/>
          </a:xfrm>
          <a:prstGeom prst="rect">
            <a:avLst/>
          </a:prstGeom>
          <a:solidFill>
            <a:srgbClr val="FFCE38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E19B74-0EDF-496F-A473-09D61539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770"/>
            <a:ext cx="6096000" cy="5031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1F9188-2744-4E33-8831-801417D1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131"/>
            <a:ext cx="6096000" cy="50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202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예림</dc:creator>
  <cp:lastModifiedBy>yongjin cheon</cp:lastModifiedBy>
  <cp:revision>232</cp:revision>
  <dcterms:created xsi:type="dcterms:W3CDTF">2018-07-21T11:06:27Z</dcterms:created>
  <dcterms:modified xsi:type="dcterms:W3CDTF">2018-12-03T11:54:05Z</dcterms:modified>
</cp:coreProperties>
</file>