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wXYbrCeF0b/HlU+XD+IP5+RRc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6" name="Shape 86"/>
        <p:cNvGrpSpPr/>
        <p:nvPr/>
      </p:nvGrpSpPr>
      <p:grpSpPr>
        <a:xfrm>
          <a:off x="0" y="0"/>
          <a:ext cx="0" cy="0"/>
          <a:chOff x="0" y="0"/>
          <a:chExt cx="0" cy="0"/>
        </a:xfrm>
      </p:grpSpPr>
      <p:sp>
        <p:nvSpPr>
          <p:cNvPr id="87" name="Google Shape;87;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9" name="Google Shape;8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0" name="Shape 80"/>
        <p:cNvGrpSpPr/>
        <p:nvPr/>
      </p:nvGrpSpPr>
      <p:grpSpPr>
        <a:xfrm>
          <a:off x="0" y="0"/>
          <a:ext cx="0" cy="0"/>
          <a:chOff x="0" y="0"/>
          <a:chExt cx="0" cy="0"/>
        </a:xfrm>
      </p:grpSpPr>
      <p:sp>
        <p:nvSpPr>
          <p:cNvPr id="81" name="Google Shape;8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2" name="Google Shape;82;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83" name="Google Shape;83;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4" name="Google Shape;84;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5" name="Google Shape;85;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a:solidFill>
                  <a:schemeClr val="lt1"/>
                </a:solidFill>
                <a:latin typeface="Arial"/>
                <a:ea typeface="Arial"/>
                <a:cs typeface="Arial"/>
                <a:sym typeface="Arial"/>
              </a:defRPr>
            </a:lvl1pPr>
            <a:lvl2pPr indent="0" lvl="1" marL="0" marR="0" rtl="0" algn="r">
              <a:spcBef>
                <a:spcPts val="0"/>
              </a:spcBef>
              <a:buNone/>
              <a:defRPr b="0" sz="1200" u="none">
                <a:solidFill>
                  <a:schemeClr val="lt1"/>
                </a:solidFill>
                <a:latin typeface="Arial"/>
                <a:ea typeface="Arial"/>
                <a:cs typeface="Arial"/>
                <a:sym typeface="Arial"/>
              </a:defRPr>
            </a:lvl2pPr>
            <a:lvl3pPr indent="0" lvl="2" marL="0" marR="0" rtl="0" algn="r">
              <a:spcBef>
                <a:spcPts val="0"/>
              </a:spcBef>
              <a:buNone/>
              <a:defRPr b="0" sz="1200" u="none">
                <a:solidFill>
                  <a:schemeClr val="lt1"/>
                </a:solidFill>
                <a:latin typeface="Arial"/>
                <a:ea typeface="Arial"/>
                <a:cs typeface="Arial"/>
                <a:sym typeface="Arial"/>
              </a:defRPr>
            </a:lvl3pPr>
            <a:lvl4pPr indent="0" lvl="3" marL="0" marR="0" rtl="0" algn="r">
              <a:spcBef>
                <a:spcPts val="0"/>
              </a:spcBef>
              <a:buNone/>
              <a:defRPr b="0" sz="1200" u="none">
                <a:solidFill>
                  <a:schemeClr val="lt1"/>
                </a:solidFill>
                <a:latin typeface="Arial"/>
                <a:ea typeface="Arial"/>
                <a:cs typeface="Arial"/>
                <a:sym typeface="Arial"/>
              </a:defRPr>
            </a:lvl4pPr>
            <a:lvl5pPr indent="0" lvl="4" marL="0" marR="0" rtl="0" algn="r">
              <a:spcBef>
                <a:spcPts val="0"/>
              </a:spcBef>
              <a:buNone/>
              <a:defRPr b="0" sz="1200" u="none">
                <a:solidFill>
                  <a:schemeClr val="lt1"/>
                </a:solidFill>
                <a:latin typeface="Arial"/>
                <a:ea typeface="Arial"/>
                <a:cs typeface="Arial"/>
                <a:sym typeface="Arial"/>
              </a:defRPr>
            </a:lvl5pPr>
            <a:lvl6pPr indent="0" lvl="5" marL="0" marR="0" rtl="0" algn="r">
              <a:spcBef>
                <a:spcPts val="0"/>
              </a:spcBef>
              <a:buNone/>
              <a:defRPr b="0" sz="1200" u="none">
                <a:solidFill>
                  <a:schemeClr val="lt1"/>
                </a:solidFill>
                <a:latin typeface="Arial"/>
                <a:ea typeface="Arial"/>
                <a:cs typeface="Arial"/>
                <a:sym typeface="Arial"/>
              </a:defRPr>
            </a:lvl6pPr>
            <a:lvl7pPr indent="0" lvl="6" marL="0" marR="0" rtl="0" algn="r">
              <a:spcBef>
                <a:spcPts val="0"/>
              </a:spcBef>
              <a:buNone/>
              <a:defRPr b="0" sz="1200" u="none">
                <a:solidFill>
                  <a:schemeClr val="lt1"/>
                </a:solidFill>
                <a:latin typeface="Arial"/>
                <a:ea typeface="Arial"/>
                <a:cs typeface="Arial"/>
                <a:sym typeface="Arial"/>
              </a:defRPr>
            </a:lvl7pPr>
            <a:lvl8pPr indent="0" lvl="7" marL="0" marR="0" rtl="0" algn="r">
              <a:spcBef>
                <a:spcPts val="0"/>
              </a:spcBef>
              <a:buNone/>
              <a:defRPr b="0" sz="1200" u="none">
                <a:solidFill>
                  <a:schemeClr val="lt1"/>
                </a:solidFill>
                <a:latin typeface="Arial"/>
                <a:ea typeface="Arial"/>
                <a:cs typeface="Arial"/>
                <a:sym typeface="Arial"/>
              </a:defRPr>
            </a:lvl8pPr>
            <a:lvl9pPr indent="0" lvl="8" marL="0" marR="0" rtl="0" algn="r">
              <a:spcBef>
                <a:spcPts val="0"/>
              </a:spcBef>
              <a:buNone/>
              <a:defRPr b="0" sz="12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group of people with facial recognition grids&#10;&#10;AI-generated content may be incorrect." id="97" name="Google Shape;97;p1"/>
          <p:cNvPicPr preferRelativeResize="0"/>
          <p:nvPr/>
        </p:nvPicPr>
        <p:blipFill rotWithShape="1">
          <a:blip r:embed="rId3">
            <a:alphaModFix/>
          </a:blip>
          <a:srcRect b="1" l="5191" r="16958" t="9091"/>
          <a:stretch/>
        </p:blipFill>
        <p:spPr>
          <a:xfrm>
            <a:off x="3523488" y="10"/>
            <a:ext cx="8668512" cy="6857990"/>
          </a:xfrm>
          <a:prstGeom prst="rect">
            <a:avLst/>
          </a:prstGeom>
          <a:noFill/>
          <a:ln>
            <a:noFill/>
          </a:ln>
        </p:spPr>
      </p:pic>
      <p:sp>
        <p:nvSpPr>
          <p:cNvPr id="98" name="Google Shape;98;p1"/>
          <p:cNvSpPr/>
          <p:nvPr/>
        </p:nvSpPr>
        <p:spPr>
          <a:xfrm>
            <a:off x="3" y="0"/>
            <a:ext cx="9339206" cy="6858000"/>
          </a:xfrm>
          <a:prstGeom prst="rect">
            <a:avLst/>
          </a:prstGeom>
          <a:gradFill>
            <a:gsLst>
              <a:gs pos="0">
                <a:srgbClr val="000000">
                  <a:alpha val="0"/>
                </a:srgbClr>
              </a:gs>
              <a:gs pos="33000">
                <a:srgbClr val="000000">
                  <a:alpha val="63921"/>
                </a:srgbClr>
              </a:gs>
              <a:gs pos="58000">
                <a:schemeClr val="dk1"/>
              </a:gs>
              <a:gs pos="100000">
                <a:schemeClr val="dk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1"/>
          <p:cNvSpPr txBox="1"/>
          <p:nvPr>
            <p:ph type="ctrTitle"/>
          </p:nvPr>
        </p:nvSpPr>
        <p:spPr>
          <a:xfrm>
            <a:off x="477981" y="423369"/>
            <a:ext cx="4873309" cy="380696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000"/>
              <a:buFont typeface="Times New Roman"/>
              <a:buNone/>
            </a:pPr>
            <a:r>
              <a:rPr b="1" lang="en-US" sz="4000">
                <a:solidFill>
                  <a:schemeClr val="lt1"/>
                </a:solidFill>
                <a:latin typeface="Times New Roman"/>
                <a:ea typeface="Times New Roman"/>
                <a:cs typeface="Times New Roman"/>
                <a:sym typeface="Times New Roman"/>
              </a:rPr>
              <a:t>Face Verification Using HOG and LBP</a:t>
            </a:r>
            <a:endParaRPr/>
          </a:p>
          <a:p>
            <a:pPr indent="0" lvl="0" marL="0" rtl="0" algn="l">
              <a:lnSpc>
                <a:spcPct val="90000"/>
              </a:lnSpc>
              <a:spcBef>
                <a:spcPts val="0"/>
              </a:spcBef>
              <a:spcAft>
                <a:spcPts val="0"/>
              </a:spcAft>
              <a:buClr>
                <a:schemeClr val="dk1"/>
              </a:buClr>
              <a:buSzPts val="6000"/>
              <a:buFont typeface="Play"/>
              <a:buNone/>
            </a:pPr>
            <a:r>
              <a:t/>
            </a:r>
            <a:endParaRPr/>
          </a:p>
          <a:p>
            <a:pPr indent="0" lvl="0" marL="0" rtl="0" algn="l">
              <a:lnSpc>
                <a:spcPct val="90000"/>
              </a:lnSpc>
              <a:spcBef>
                <a:spcPts val="0"/>
              </a:spcBef>
              <a:spcAft>
                <a:spcPts val="0"/>
              </a:spcAft>
              <a:buClr>
                <a:schemeClr val="dk1"/>
              </a:buClr>
              <a:buSzPts val="4400"/>
              <a:buFont typeface="Play"/>
              <a:buNone/>
            </a:pPr>
            <a:r>
              <a:t/>
            </a:r>
            <a:endParaRPr sz="4400">
              <a:solidFill>
                <a:schemeClr val="lt1"/>
              </a:solidFill>
            </a:endParaRPr>
          </a:p>
        </p:txBody>
      </p:sp>
      <p:sp>
        <p:nvSpPr>
          <p:cNvPr id="100" name="Google Shape;100;p1"/>
          <p:cNvSpPr/>
          <p:nvPr/>
        </p:nvSpPr>
        <p:spPr>
          <a:xfrm rot="5400000">
            <a:off x="759921" y="346791"/>
            <a:ext cx="146304"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1" name="Google Shape;101;p1"/>
          <p:cNvSpPr/>
          <p:nvPr/>
        </p:nvSpPr>
        <p:spPr>
          <a:xfrm>
            <a:off x="481029" y="4546920"/>
            <a:ext cx="3977640" cy="18288"/>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2" name="Google Shape;102;p1"/>
          <p:cNvSpPr txBox="1"/>
          <p:nvPr/>
        </p:nvSpPr>
        <p:spPr>
          <a:xfrm>
            <a:off x="690733" y="4451395"/>
            <a:ext cx="374969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lt1"/>
                </a:solidFill>
                <a:latin typeface="Arial"/>
                <a:ea typeface="Arial"/>
                <a:cs typeface="Arial"/>
                <a:sym typeface="Arial"/>
              </a:rPr>
              <a:t>Presented by-</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Md Moyan Uddin (222901001)</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Md mamun Ahmed (222901019)</a:t>
            </a:r>
            <a:endParaRPr/>
          </a:p>
          <a:p>
            <a:pPr indent="0" lvl="0" marL="0" marR="0" rtl="0" algn="l">
              <a:spcBef>
                <a:spcPts val="0"/>
              </a:spcBef>
              <a:spcAft>
                <a:spcPts val="0"/>
              </a:spcAft>
              <a:buNone/>
            </a:pPr>
            <a:r>
              <a:rPr lang="en-US" sz="1800">
                <a:solidFill>
                  <a:schemeClr val="lt1"/>
                </a:solidFill>
                <a:latin typeface="Arial"/>
                <a:ea typeface="Arial"/>
                <a:cs typeface="Arial"/>
                <a:sym typeface="Arial"/>
              </a:rPr>
              <a:t>Mohammad Shahariar Masud (222901008)</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3" name="Google Shape;223;p10"/>
          <p:cNvSpPr txBox="1"/>
          <p:nvPr>
            <p:ph type="title"/>
          </p:nvPr>
        </p:nvSpPr>
        <p:spPr>
          <a:xfrm>
            <a:off x="1136397" y="502021"/>
            <a:ext cx="9688296" cy="1642969"/>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Conclusion</a:t>
            </a:r>
            <a:endParaRPr/>
          </a:p>
        </p:txBody>
      </p:sp>
      <p:sp>
        <p:nvSpPr>
          <p:cNvPr id="224" name="Google Shape;224;p10"/>
          <p:cNvSpPr txBox="1"/>
          <p:nvPr>
            <p:ph idx="1" type="body"/>
          </p:nvPr>
        </p:nvSpPr>
        <p:spPr>
          <a:xfrm>
            <a:off x="1136397" y="2418409"/>
            <a:ext cx="9688296" cy="345435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lang="en-US" sz="2000">
                <a:latin typeface="Times New Roman"/>
                <a:ea typeface="Times New Roman"/>
                <a:cs typeface="Times New Roman"/>
                <a:sym typeface="Times New Roman"/>
              </a:rPr>
              <a:t>In this project, we successfully designed and implemented a facial recognition system using image processing techniques in MATLAB as part of our Digital Signal Processing lab course. The system utilizes Histogram of Oriented Gradients (HOG) and Local Binary Patterns (LBP) for feature extraction and applies a similarity metric to match faces against a fixed dataset. A GUI was also developed to enhance user interaction and facilitate ease of use.</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
        <p:nvSpPr>
          <p:cNvPr id="225" name="Google Shape;225;p10"/>
          <p:cNvSpPr/>
          <p:nvPr/>
        </p:nvSpPr>
        <p:spPr>
          <a:xfrm flipH="1" rot="10800000">
            <a:off x="0" y="6400799"/>
            <a:ext cx="12192000" cy="456773"/>
          </a:xfrm>
          <a:prstGeom prst="rect">
            <a:avLst/>
          </a:prstGeom>
          <a:gradFill>
            <a:gsLst>
              <a:gs pos="0">
                <a:schemeClr val="accent1"/>
              </a:gs>
              <a:gs pos="78000">
                <a:srgbClr val="000000"/>
              </a:gs>
              <a:gs pos="100000">
                <a:srgbClr val="000000"/>
              </a:gs>
            </a:gsLst>
            <a:lin ang="2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6" name="Google Shape;226;p10"/>
          <p:cNvSpPr/>
          <p:nvPr/>
        </p:nvSpPr>
        <p:spPr>
          <a:xfrm flipH="1">
            <a:off x="4038600" y="6400799"/>
            <a:ext cx="8153398" cy="456772"/>
          </a:xfrm>
          <a:prstGeom prst="rect">
            <a:avLst/>
          </a:prstGeom>
          <a:gradFill>
            <a:gsLst>
              <a:gs pos="0">
                <a:srgbClr val="000000">
                  <a:alpha val="62745"/>
                </a:srgbClr>
              </a:gs>
              <a:gs pos="100000">
                <a:srgbClr val="0F4861"/>
              </a:gs>
            </a:gsLst>
            <a:lin ang="138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4141"/>
        </a:solidFill>
      </p:bgPr>
    </p:bg>
    <p:spTree>
      <p:nvGrpSpPr>
        <p:cNvPr id="230" name="Shape 230"/>
        <p:cNvGrpSpPr/>
        <p:nvPr/>
      </p:nvGrpSpPr>
      <p:grpSpPr>
        <a:xfrm>
          <a:off x="0" y="0"/>
          <a:ext cx="0" cy="0"/>
          <a:chOff x="0" y="0"/>
          <a:chExt cx="0" cy="0"/>
        </a:xfrm>
      </p:grpSpPr>
      <p:sp>
        <p:nvSpPr>
          <p:cNvPr id="231" name="Google Shape;231;p11"/>
          <p:cNvSpPr/>
          <p:nvPr/>
        </p:nvSpPr>
        <p:spPr>
          <a:xfrm>
            <a:off x="1953768" y="0"/>
            <a:ext cx="8284464" cy="6858000"/>
          </a:xfrm>
          <a:custGeom>
            <a:rect b="b" l="l" r="r" t="t"/>
            <a:pathLst>
              <a:path extrusionOk="0" h="6858000" w="8284464">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11"/>
          <p:cNvSpPr/>
          <p:nvPr/>
        </p:nvSpPr>
        <p:spPr>
          <a:xfrm>
            <a:off x="2118360" y="0"/>
            <a:ext cx="7955280" cy="6858000"/>
          </a:xfrm>
          <a:custGeom>
            <a:rect b="b" l="l" r="r" t="t"/>
            <a:pathLst>
              <a:path extrusionOk="0" h="6858000" w="795528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3" name="Google Shape;233;p11"/>
          <p:cNvSpPr txBox="1"/>
          <p:nvPr>
            <p:ph type="title"/>
          </p:nvPr>
        </p:nvSpPr>
        <p:spPr>
          <a:xfrm>
            <a:off x="2555631" y="1441938"/>
            <a:ext cx="7080738" cy="397412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C0C0C"/>
              </a:buClr>
              <a:buSzPts val="5400"/>
              <a:buFont typeface="Play"/>
              <a:buNone/>
            </a:pPr>
            <a:r>
              <a:rPr lang="en-US" sz="5400">
                <a:solidFill>
                  <a:srgbClr val="0C0C0C"/>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
          <p:cNvSpPr/>
          <p:nvPr/>
        </p:nvSpPr>
        <p:spPr>
          <a:xfrm>
            <a:off x="0" y="0"/>
            <a:ext cx="11416414" cy="6858000"/>
          </a:xfrm>
          <a:prstGeom prst="rect">
            <a:avLst/>
          </a:prstGeom>
          <a:solidFill>
            <a:schemeClr val="lt1"/>
          </a:solidFill>
          <a:ln>
            <a:noFill/>
          </a:ln>
          <a:effectLst>
            <a:outerShdw blurRad="889000" sx="90000" rotWithShape="0" algn="t" dir="21540000" dist="406400" sy="90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txBox="1"/>
          <p:nvPr>
            <p:ph type="title"/>
          </p:nvPr>
        </p:nvSpPr>
        <p:spPr>
          <a:xfrm>
            <a:off x="6803409" y="762001"/>
            <a:ext cx="4156512" cy="17082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Agenda</a:t>
            </a:r>
            <a:endParaRPr/>
          </a:p>
        </p:txBody>
      </p:sp>
      <p:pic>
        <p:nvPicPr>
          <p:cNvPr id="110" name="Google Shape;110;p2"/>
          <p:cNvPicPr preferRelativeResize="0"/>
          <p:nvPr/>
        </p:nvPicPr>
        <p:blipFill rotWithShape="1">
          <a:blip r:embed="rId3">
            <a:alphaModFix/>
          </a:blip>
          <a:srcRect b="6250" l="23478" r="29647" t="0"/>
          <a:stretch/>
        </p:blipFill>
        <p:spPr>
          <a:xfrm>
            <a:off x="-1" y="-2"/>
            <a:ext cx="6096001" cy="6858002"/>
          </a:xfrm>
          <a:prstGeom prst="rect">
            <a:avLst/>
          </a:prstGeom>
          <a:noFill/>
          <a:ln>
            <a:noFill/>
          </a:ln>
        </p:spPr>
      </p:pic>
      <p:sp>
        <p:nvSpPr>
          <p:cNvPr id="111" name="Google Shape;111;p2"/>
          <p:cNvSpPr txBox="1"/>
          <p:nvPr>
            <p:ph idx="1" type="body"/>
          </p:nvPr>
        </p:nvSpPr>
        <p:spPr>
          <a:xfrm>
            <a:off x="6803409" y="2470245"/>
            <a:ext cx="4156512" cy="3769835"/>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Introduction</a:t>
            </a:r>
            <a:endParaRPr/>
          </a:p>
          <a:p>
            <a:pPr indent="-228600" lvl="0" marL="228600" rtl="0" algn="l">
              <a:lnSpc>
                <a:spcPct val="90000"/>
              </a:lnSpc>
              <a:spcBef>
                <a:spcPts val="1000"/>
              </a:spcBef>
              <a:spcAft>
                <a:spcPts val="0"/>
              </a:spcAft>
              <a:buClr>
                <a:schemeClr val="dk1"/>
              </a:buClr>
              <a:buSzPts val="2000"/>
              <a:buChar char="•"/>
            </a:pPr>
            <a:r>
              <a:rPr lang="en-US" sz="2000"/>
              <a:t>Project objective</a:t>
            </a:r>
            <a:endParaRPr/>
          </a:p>
          <a:p>
            <a:pPr indent="-228600" lvl="0" marL="228600" rtl="0" algn="l">
              <a:lnSpc>
                <a:spcPct val="90000"/>
              </a:lnSpc>
              <a:spcBef>
                <a:spcPts val="1000"/>
              </a:spcBef>
              <a:spcAft>
                <a:spcPts val="0"/>
              </a:spcAft>
              <a:buClr>
                <a:schemeClr val="dk1"/>
              </a:buClr>
              <a:buSzPts val="2000"/>
              <a:buChar char="•"/>
            </a:pPr>
            <a:r>
              <a:rPr lang="en-US" sz="2000"/>
              <a:t>Block Diagram</a:t>
            </a:r>
            <a:endParaRPr/>
          </a:p>
          <a:p>
            <a:pPr indent="-228600" lvl="0" marL="228600" rtl="0" algn="l">
              <a:lnSpc>
                <a:spcPct val="90000"/>
              </a:lnSpc>
              <a:spcBef>
                <a:spcPts val="1000"/>
              </a:spcBef>
              <a:spcAft>
                <a:spcPts val="0"/>
              </a:spcAft>
              <a:buClr>
                <a:schemeClr val="dk1"/>
              </a:buClr>
              <a:buSzPts val="2000"/>
              <a:buChar char="•"/>
            </a:pPr>
            <a:r>
              <a:rPr lang="en-US" sz="2000"/>
              <a:t>Tools used </a:t>
            </a:r>
            <a:endParaRPr/>
          </a:p>
          <a:p>
            <a:pPr indent="-228600" lvl="0" marL="228600" rtl="0" algn="l">
              <a:lnSpc>
                <a:spcPct val="90000"/>
              </a:lnSpc>
              <a:spcBef>
                <a:spcPts val="1000"/>
              </a:spcBef>
              <a:spcAft>
                <a:spcPts val="0"/>
              </a:spcAft>
              <a:buClr>
                <a:schemeClr val="dk1"/>
              </a:buClr>
              <a:buSzPts val="2000"/>
              <a:buChar char="•"/>
            </a:pPr>
            <a:r>
              <a:rPr lang="en-US" sz="2000"/>
              <a:t>Working principle</a:t>
            </a:r>
            <a:endParaRPr/>
          </a:p>
          <a:p>
            <a:pPr indent="-228600" lvl="0" marL="228600" rtl="0" algn="l">
              <a:lnSpc>
                <a:spcPct val="90000"/>
              </a:lnSpc>
              <a:spcBef>
                <a:spcPts val="1000"/>
              </a:spcBef>
              <a:spcAft>
                <a:spcPts val="0"/>
              </a:spcAft>
              <a:buClr>
                <a:schemeClr val="dk1"/>
              </a:buClr>
              <a:buSzPts val="2000"/>
              <a:buChar char="•"/>
            </a:pPr>
            <a:r>
              <a:rPr lang="en-US" sz="2000"/>
              <a:t>Implementation and result</a:t>
            </a:r>
            <a:endParaRPr/>
          </a:p>
          <a:p>
            <a:pPr indent="-228600" lvl="0" marL="228600" rtl="0" algn="l">
              <a:lnSpc>
                <a:spcPct val="90000"/>
              </a:lnSpc>
              <a:spcBef>
                <a:spcPts val="1000"/>
              </a:spcBef>
              <a:spcAft>
                <a:spcPts val="0"/>
              </a:spcAft>
              <a:buClr>
                <a:schemeClr val="dk1"/>
              </a:buClr>
              <a:buSzPts val="2000"/>
              <a:buChar char="•"/>
            </a:pPr>
            <a:r>
              <a:rPr lang="en-US" sz="2000"/>
              <a:t>Issue faced and future enhancement</a:t>
            </a:r>
            <a:endParaRPr/>
          </a:p>
          <a:p>
            <a:pPr indent="-228600" lvl="0" marL="228600" rtl="0" algn="l">
              <a:lnSpc>
                <a:spcPct val="90000"/>
              </a:lnSpc>
              <a:spcBef>
                <a:spcPts val="1000"/>
              </a:spcBef>
              <a:spcAft>
                <a:spcPts val="0"/>
              </a:spcAft>
              <a:buClr>
                <a:schemeClr val="dk1"/>
              </a:buClr>
              <a:buSzPts val="2000"/>
              <a:buChar char="•"/>
            </a:pPr>
            <a:r>
              <a:rPr lang="en-US" sz="2000"/>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3"/>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9" name="Google Shape;119;p3"/>
          <p:cNvSpPr/>
          <p:nvPr/>
        </p:nvSpPr>
        <p:spPr>
          <a:xfrm flipH="1" rot="-5400000">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3"/>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Introduction</a:t>
            </a:r>
            <a:endParaRPr/>
          </a:p>
        </p:txBody>
      </p:sp>
      <p:grpSp>
        <p:nvGrpSpPr>
          <p:cNvPr id="121" name="Google Shape;121;p3"/>
          <p:cNvGrpSpPr/>
          <p:nvPr/>
        </p:nvGrpSpPr>
        <p:grpSpPr>
          <a:xfrm>
            <a:off x="644056" y="3322650"/>
            <a:ext cx="10927828" cy="2276061"/>
            <a:chOff x="0" y="706671"/>
            <a:chExt cx="10927828" cy="2276061"/>
          </a:xfrm>
        </p:grpSpPr>
        <p:sp>
          <p:nvSpPr>
            <p:cNvPr id="122" name="Google Shape;122;p3"/>
            <p:cNvSpPr/>
            <p:nvPr/>
          </p:nvSpPr>
          <p:spPr>
            <a:xfrm>
              <a:off x="0" y="706671"/>
              <a:ext cx="3073451" cy="1951641"/>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341494" y="1031091"/>
              <a:ext cx="3073451" cy="1951641"/>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nvSpPr>
          <p:spPr>
            <a:xfrm>
              <a:off x="398656" y="1088253"/>
              <a:ext cx="2959127" cy="183731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What is  facial </a:t>
              </a:r>
              <a:r>
                <a:rPr lang="en-US" sz="2800">
                  <a:solidFill>
                    <a:schemeClr val="dk1"/>
                  </a:solidFill>
                  <a:latin typeface="Play"/>
                  <a:ea typeface="Play"/>
                  <a:cs typeface="Play"/>
                  <a:sym typeface="Play"/>
                </a:rPr>
                <a:t>recognition</a:t>
              </a:r>
              <a:r>
                <a:rPr lang="en-US" sz="2800">
                  <a:solidFill>
                    <a:schemeClr val="dk1"/>
                  </a:solidFill>
                  <a:latin typeface="Arial"/>
                  <a:ea typeface="Arial"/>
                  <a:cs typeface="Arial"/>
                  <a:sym typeface="Arial"/>
                </a:rPr>
                <a:t> system?</a:t>
              </a:r>
              <a:endParaRPr/>
            </a:p>
          </p:txBody>
        </p:sp>
        <p:sp>
          <p:nvSpPr>
            <p:cNvPr id="125" name="Google Shape;125;p3"/>
            <p:cNvSpPr/>
            <p:nvPr/>
          </p:nvSpPr>
          <p:spPr>
            <a:xfrm>
              <a:off x="3756441" y="706671"/>
              <a:ext cx="3073451" cy="1951641"/>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097935" y="1031091"/>
              <a:ext cx="3073451" cy="1951641"/>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4155097" y="1088253"/>
              <a:ext cx="2959127" cy="183731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Play"/>
                <a:buNone/>
              </a:pPr>
              <a:r>
                <a:rPr lang="en-US" sz="2800">
                  <a:solidFill>
                    <a:schemeClr val="dk1"/>
                  </a:solidFill>
                  <a:latin typeface="Play"/>
                  <a:ea typeface="Play"/>
                  <a:cs typeface="Play"/>
                  <a:sym typeface="Play"/>
                </a:rPr>
                <a:t>HOG and LBP</a:t>
              </a:r>
              <a:endParaRPr sz="2800">
                <a:solidFill>
                  <a:schemeClr val="dk1"/>
                </a:solidFill>
                <a:latin typeface="Arial"/>
                <a:ea typeface="Arial"/>
                <a:cs typeface="Arial"/>
                <a:sym typeface="Arial"/>
              </a:endParaRPr>
            </a:p>
          </p:txBody>
        </p:sp>
        <p:sp>
          <p:nvSpPr>
            <p:cNvPr id="128" name="Google Shape;128;p3"/>
            <p:cNvSpPr/>
            <p:nvPr/>
          </p:nvSpPr>
          <p:spPr>
            <a:xfrm>
              <a:off x="7512882" y="706671"/>
              <a:ext cx="3073451" cy="1951641"/>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7854377" y="1031091"/>
              <a:ext cx="3073451" cy="1951641"/>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7911539" y="1088253"/>
              <a:ext cx="2959127" cy="1837317"/>
            </a:xfrm>
            <a:prstGeom prst="rect">
              <a:avLst/>
            </a:prstGeom>
            <a:noFill/>
            <a:ln>
              <a:noFill/>
            </a:ln>
          </p:spPr>
          <p:txBody>
            <a:bodyPr anchorCtr="0" anchor="ctr" bIns="106675" lIns="106675" spcFirstLastPara="1" rIns="106675" wrap="square" tIns="106675">
              <a:noAutofit/>
            </a:bodyPr>
            <a:lstStyle/>
            <a:p>
              <a:pPr indent="0" lvl="0" marL="0" marR="0" rtl="0" algn="ctr">
                <a:lnSpc>
                  <a:spcPct val="90000"/>
                </a:lnSpc>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Widely used in security systems and smartphones.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descr="A face recognition system with lines and dots&#10;&#10;AI-generated content may be incorrect." id="136" name="Google Shape;136;p4"/>
          <p:cNvPicPr preferRelativeResize="0"/>
          <p:nvPr/>
        </p:nvPicPr>
        <p:blipFill rotWithShape="1">
          <a:blip r:embed="rId3">
            <a:alphaModFix/>
          </a:blip>
          <a:srcRect b="-1" l="0" r="9054" t="0"/>
          <a:stretch/>
        </p:blipFill>
        <p:spPr>
          <a:xfrm>
            <a:off x="1" y="10"/>
            <a:ext cx="9669642" cy="6857990"/>
          </a:xfrm>
          <a:prstGeom prst="rect">
            <a:avLst/>
          </a:prstGeom>
          <a:noFill/>
          <a:ln>
            <a:noFill/>
          </a:ln>
        </p:spPr>
      </p:pic>
      <p:sp>
        <p:nvSpPr>
          <p:cNvPr id="137" name="Google Shape;137;p4"/>
          <p:cNvSpPr/>
          <p:nvPr/>
        </p:nvSpPr>
        <p:spPr>
          <a:xfrm flipH="1">
            <a:off x="5125019" y="0"/>
            <a:ext cx="7066978" cy="6858000"/>
          </a:xfrm>
          <a:prstGeom prst="rect">
            <a:avLst/>
          </a:prstGeom>
          <a:gradFill>
            <a:gsLst>
              <a:gs pos="0">
                <a:srgbClr val="FFFFFF">
                  <a:alpha val="0"/>
                </a:srgbClr>
              </a:gs>
              <a:gs pos="19000">
                <a:srgbClr val="FFFFFF">
                  <a:alpha val="37647"/>
                </a:srgbClr>
              </a:gs>
              <a:gs pos="35000">
                <a:srgbClr val="FFFFFF">
                  <a:alpha val="76862"/>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8" name="Google Shape;138;p4"/>
          <p:cNvSpPr txBox="1"/>
          <p:nvPr>
            <p:ph type="title"/>
          </p:nvPr>
        </p:nvSpPr>
        <p:spPr>
          <a:xfrm>
            <a:off x="7531610" y="365125"/>
            <a:ext cx="3822189" cy="189991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Project objective </a:t>
            </a:r>
            <a:endParaRPr/>
          </a:p>
        </p:txBody>
      </p:sp>
      <p:sp>
        <p:nvSpPr>
          <p:cNvPr id="139" name="Google Shape;139;p4"/>
          <p:cNvSpPr txBox="1"/>
          <p:nvPr>
            <p:ph idx="1" type="body"/>
          </p:nvPr>
        </p:nvSpPr>
        <p:spPr>
          <a:xfrm>
            <a:off x="7789187" y="2434201"/>
            <a:ext cx="4058302" cy="3742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To Build robust face detection using classical DSP and Computer vision method</a:t>
            </a:r>
            <a:endParaRPr/>
          </a:p>
          <a:p>
            <a:pPr indent="-228600" lvl="0" marL="228600" rtl="0" algn="l">
              <a:lnSpc>
                <a:spcPct val="90000"/>
              </a:lnSpc>
              <a:spcBef>
                <a:spcPts val="1000"/>
              </a:spcBef>
              <a:spcAft>
                <a:spcPts val="0"/>
              </a:spcAft>
              <a:buClr>
                <a:schemeClr val="dk1"/>
              </a:buClr>
              <a:buSzPts val="2000"/>
              <a:buChar char="•"/>
            </a:pPr>
            <a:r>
              <a:rPr lang="en-US" sz="2000"/>
              <a:t>Build an interactive GUI that integrates detection and matching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Block diagram </a:t>
            </a:r>
            <a:endParaRPr/>
          </a:p>
        </p:txBody>
      </p:sp>
      <p:grpSp>
        <p:nvGrpSpPr>
          <p:cNvPr id="145" name="Google Shape;145;p5"/>
          <p:cNvGrpSpPr/>
          <p:nvPr/>
        </p:nvGrpSpPr>
        <p:grpSpPr>
          <a:xfrm>
            <a:off x="842034" y="1825625"/>
            <a:ext cx="10507930" cy="4351338"/>
            <a:chOff x="3834" y="0"/>
            <a:chExt cx="10507930" cy="4351338"/>
          </a:xfrm>
        </p:grpSpPr>
        <p:sp>
          <p:nvSpPr>
            <p:cNvPr id="146" name="Google Shape;146;p5"/>
            <p:cNvSpPr/>
            <p:nvPr/>
          </p:nvSpPr>
          <p:spPr>
            <a:xfrm>
              <a:off x="788669" y="0"/>
              <a:ext cx="8938260" cy="4351338"/>
            </a:xfrm>
            <a:prstGeom prst="rightArrow">
              <a:avLst>
                <a:gd fmla="val 50000" name="adj1"/>
                <a:gd fmla="val 50000" name="adj2"/>
              </a:avLst>
            </a:prstGeom>
            <a:solidFill>
              <a:srgbClr val="CAD1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5"/>
            <p:cNvSpPr/>
            <p:nvPr/>
          </p:nvSpPr>
          <p:spPr>
            <a:xfrm>
              <a:off x="3834" y="1305401"/>
              <a:ext cx="2499131" cy="1740535"/>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txBox="1"/>
            <p:nvPr/>
          </p:nvSpPr>
          <p:spPr>
            <a:xfrm>
              <a:off x="88800" y="1390367"/>
              <a:ext cx="2329199" cy="1570603"/>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Arial"/>
                <a:buNone/>
              </a:pPr>
              <a:r>
                <a:rPr lang="en-US" sz="2600">
                  <a:solidFill>
                    <a:schemeClr val="lt1"/>
                  </a:solidFill>
                  <a:latin typeface="Arial"/>
                  <a:ea typeface="Arial"/>
                  <a:cs typeface="Arial"/>
                  <a:sym typeface="Arial"/>
                </a:rPr>
                <a:t>Input image </a:t>
              </a:r>
              <a:endParaRPr/>
            </a:p>
          </p:txBody>
        </p:sp>
        <p:sp>
          <p:nvSpPr>
            <p:cNvPr id="149" name="Google Shape;149;p5"/>
            <p:cNvSpPr/>
            <p:nvPr/>
          </p:nvSpPr>
          <p:spPr>
            <a:xfrm>
              <a:off x="2673434" y="1305401"/>
              <a:ext cx="2499131" cy="1740535"/>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txBox="1"/>
            <p:nvPr/>
          </p:nvSpPr>
          <p:spPr>
            <a:xfrm>
              <a:off x="2758400" y="1390367"/>
              <a:ext cx="2329199" cy="1570603"/>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Arial"/>
                <a:buNone/>
              </a:pPr>
              <a:r>
                <a:rPr lang="en-US" sz="2600">
                  <a:solidFill>
                    <a:schemeClr val="lt1"/>
                  </a:solidFill>
                  <a:latin typeface="Arial"/>
                  <a:ea typeface="Arial"/>
                  <a:cs typeface="Arial"/>
                  <a:sym typeface="Arial"/>
                </a:rPr>
                <a:t>Preprocessing </a:t>
              </a:r>
              <a:endParaRPr/>
            </a:p>
          </p:txBody>
        </p:sp>
        <p:sp>
          <p:nvSpPr>
            <p:cNvPr id="151" name="Google Shape;151;p5"/>
            <p:cNvSpPr/>
            <p:nvPr/>
          </p:nvSpPr>
          <p:spPr>
            <a:xfrm>
              <a:off x="5343033" y="1305401"/>
              <a:ext cx="2499131" cy="1740535"/>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txBox="1"/>
            <p:nvPr/>
          </p:nvSpPr>
          <p:spPr>
            <a:xfrm>
              <a:off x="5427999" y="1390367"/>
              <a:ext cx="2329199" cy="1570603"/>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Arial"/>
                <a:buNone/>
              </a:pPr>
              <a:r>
                <a:rPr lang="en-US" sz="2600">
                  <a:solidFill>
                    <a:schemeClr val="lt1"/>
                  </a:solidFill>
                  <a:latin typeface="Arial"/>
                  <a:ea typeface="Arial"/>
                  <a:cs typeface="Arial"/>
                  <a:sym typeface="Arial"/>
                </a:rPr>
                <a:t>Feature extraction </a:t>
              </a:r>
              <a:endParaRPr/>
            </a:p>
          </p:txBody>
        </p:sp>
        <p:sp>
          <p:nvSpPr>
            <p:cNvPr id="153" name="Google Shape;153;p5"/>
            <p:cNvSpPr/>
            <p:nvPr/>
          </p:nvSpPr>
          <p:spPr>
            <a:xfrm>
              <a:off x="8012633" y="1305401"/>
              <a:ext cx="2499131" cy="1740535"/>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txBox="1"/>
            <p:nvPr/>
          </p:nvSpPr>
          <p:spPr>
            <a:xfrm>
              <a:off x="8097599" y="1390367"/>
              <a:ext cx="2329199" cy="1570603"/>
            </a:xfrm>
            <a:prstGeom prst="rect">
              <a:avLst/>
            </a:prstGeom>
            <a:noFill/>
            <a:ln>
              <a:noFill/>
            </a:ln>
          </p:spPr>
          <p:txBody>
            <a:bodyPr anchorCtr="0" anchor="ctr" bIns="99050" lIns="99050" spcFirstLastPara="1" rIns="99050" wrap="square" tIns="99050">
              <a:noAutofit/>
            </a:bodyPr>
            <a:lstStyle/>
            <a:p>
              <a:pPr indent="0" lvl="0" marL="0" marR="0" rtl="0" algn="ctr">
                <a:lnSpc>
                  <a:spcPct val="90000"/>
                </a:lnSpc>
                <a:spcBef>
                  <a:spcPts val="0"/>
                </a:spcBef>
                <a:spcAft>
                  <a:spcPts val="0"/>
                </a:spcAft>
                <a:buClr>
                  <a:schemeClr val="lt1"/>
                </a:buClr>
                <a:buSzPts val="2600"/>
                <a:buFont typeface="Arial"/>
                <a:buNone/>
              </a:pPr>
              <a:r>
                <a:rPr lang="en-US" sz="2600">
                  <a:solidFill>
                    <a:schemeClr val="lt1"/>
                  </a:solidFill>
                </a:rPr>
                <a:t>Display Result</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6"/>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60" name="Google Shape;160;p6"/>
          <p:cNvGrpSpPr/>
          <p:nvPr/>
        </p:nvGrpSpPr>
        <p:grpSpPr>
          <a:xfrm rot="5400000">
            <a:off x="-2340441" y="2666183"/>
            <a:ext cx="5860051" cy="527712"/>
            <a:chOff x="6081624" y="1998368"/>
            <a:chExt cx="5613457" cy="782175"/>
          </a:xfrm>
        </p:grpSpPr>
        <p:sp>
          <p:nvSpPr>
            <p:cNvPr id="161" name="Google Shape;161;p6"/>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2" name="Google Shape;162;p6"/>
            <p:cNvSpPr/>
            <p:nvPr/>
          </p:nvSpPr>
          <p:spPr>
            <a:xfrm rot="10800000">
              <a:off x="6081624" y="1998844"/>
              <a:ext cx="5372968"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3" name="Google Shape;163;p6"/>
          <p:cNvSpPr/>
          <p:nvPr/>
        </p:nvSpPr>
        <p:spPr>
          <a:xfrm>
            <a:off x="579528" y="517897"/>
            <a:ext cx="11111729" cy="5857966"/>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6"/>
          <p:cNvSpPr txBox="1"/>
          <p:nvPr>
            <p:ph type="title"/>
          </p:nvPr>
        </p:nvSpPr>
        <p:spPr>
          <a:xfrm>
            <a:off x="1057025" y="922644"/>
            <a:ext cx="5040285" cy="116958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lang="en-US" sz="4000"/>
              <a:t>Tools used</a:t>
            </a:r>
            <a:endParaRPr/>
          </a:p>
        </p:txBody>
      </p:sp>
      <p:sp>
        <p:nvSpPr>
          <p:cNvPr id="165" name="Google Shape;165;p6"/>
          <p:cNvSpPr/>
          <p:nvPr/>
        </p:nvSpPr>
        <p:spPr>
          <a:xfrm flipH="1">
            <a:off x="1055714" y="2263365"/>
            <a:ext cx="4937760" cy="2743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6"/>
          <p:cNvSpPr txBox="1"/>
          <p:nvPr>
            <p:ph idx="1" type="body"/>
          </p:nvPr>
        </p:nvSpPr>
        <p:spPr>
          <a:xfrm>
            <a:off x="1055715" y="2508105"/>
            <a:ext cx="5040285" cy="3632493"/>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MATLAB</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Custom Image Dataset</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Image Processing Libraries</a:t>
            </a:r>
            <a:endParaRPr/>
          </a:p>
        </p:txBody>
      </p:sp>
      <p:pic>
        <p:nvPicPr>
          <p:cNvPr descr="A logo of a company&#10;&#10;AI-generated content may be incorrect." id="167" name="Google Shape;167;p6"/>
          <p:cNvPicPr preferRelativeResize="0"/>
          <p:nvPr/>
        </p:nvPicPr>
        <p:blipFill rotWithShape="1">
          <a:blip r:embed="rId3">
            <a:alphaModFix/>
          </a:blip>
          <a:srcRect b="0" l="0" r="0" t="0"/>
          <a:stretch/>
        </p:blipFill>
        <p:spPr>
          <a:xfrm>
            <a:off x="7380114" y="774285"/>
            <a:ext cx="3522225" cy="2581173"/>
          </a:xfrm>
          <a:prstGeom prst="rect">
            <a:avLst/>
          </a:prstGeom>
          <a:noFill/>
          <a:ln>
            <a:noFill/>
          </a:ln>
        </p:spPr>
      </p:pic>
      <p:pic>
        <p:nvPicPr>
          <p:cNvPr descr="A screenshot of a cellphone&#10;&#10;AI-generated content may be incorrect." id="168" name="Google Shape;168;p6"/>
          <p:cNvPicPr preferRelativeResize="0"/>
          <p:nvPr/>
        </p:nvPicPr>
        <p:blipFill rotWithShape="1">
          <a:blip r:embed="rId4">
            <a:alphaModFix/>
          </a:blip>
          <a:srcRect b="0" l="0" r="0" t="0"/>
          <a:stretch/>
        </p:blipFill>
        <p:spPr>
          <a:xfrm>
            <a:off x="6946667" y="3609275"/>
            <a:ext cx="4389120" cy="251277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7"/>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4" name="Google Shape;174;p7"/>
          <p:cNvSpPr txBox="1"/>
          <p:nvPr>
            <p:ph type="title"/>
          </p:nvPr>
        </p:nvSpPr>
        <p:spPr>
          <a:xfrm>
            <a:off x="838200" y="557188"/>
            <a:ext cx="10515600" cy="11334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5200"/>
              <a:buFont typeface="Play"/>
              <a:buNone/>
            </a:pPr>
            <a:r>
              <a:rPr lang="en-US" sz="5200"/>
              <a:t>Working principle </a:t>
            </a:r>
            <a:endParaRPr/>
          </a:p>
        </p:txBody>
      </p:sp>
      <p:grpSp>
        <p:nvGrpSpPr>
          <p:cNvPr id="175" name="Google Shape;175;p7"/>
          <p:cNvGrpSpPr/>
          <p:nvPr/>
        </p:nvGrpSpPr>
        <p:grpSpPr>
          <a:xfrm>
            <a:off x="935243" y="1832121"/>
            <a:ext cx="10321512" cy="4345900"/>
            <a:chOff x="97043" y="3321"/>
            <a:chExt cx="10321512" cy="4345900"/>
          </a:xfrm>
        </p:grpSpPr>
        <p:sp>
          <p:nvSpPr>
            <p:cNvPr id="176" name="Google Shape;176;p7"/>
            <p:cNvSpPr/>
            <p:nvPr/>
          </p:nvSpPr>
          <p:spPr>
            <a:xfrm>
              <a:off x="97043" y="3321"/>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
            <p:cNvSpPr txBox="1"/>
            <p:nvPr/>
          </p:nvSpPr>
          <p:spPr>
            <a:xfrm>
              <a:off x="144776" y="51054"/>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Face Detection</a:t>
              </a:r>
              <a:endParaRPr/>
            </a:p>
          </p:txBody>
        </p:sp>
        <p:sp>
          <p:nvSpPr>
            <p:cNvPr id="178" name="Google Shape;178;p7"/>
            <p:cNvSpPr/>
            <p:nvPr/>
          </p:nvSpPr>
          <p:spPr>
            <a:xfrm>
              <a:off x="3052255" y="481370"/>
              <a:ext cx="575831" cy="673614"/>
            </a:xfrm>
            <a:prstGeom prst="rightArrow">
              <a:avLst>
                <a:gd fmla="val 60000" name="adj1"/>
                <a:gd fmla="val 50000" name="adj2"/>
              </a:avLst>
            </a:prstGeom>
            <a:solidFill>
              <a:srgbClr val="A8A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7"/>
            <p:cNvSpPr txBox="1"/>
            <p:nvPr/>
          </p:nvSpPr>
          <p:spPr>
            <a:xfrm>
              <a:off x="3052255" y="616093"/>
              <a:ext cx="403082" cy="4041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p:txBody>
        </p:sp>
        <p:sp>
          <p:nvSpPr>
            <p:cNvPr id="180" name="Google Shape;180;p7"/>
            <p:cNvSpPr/>
            <p:nvPr/>
          </p:nvSpPr>
          <p:spPr>
            <a:xfrm>
              <a:off x="3899706" y="3321"/>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nvSpPr>
          <p:spPr>
            <a:xfrm>
              <a:off x="3947439" y="51054"/>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Region Localization and Cropping</a:t>
              </a:r>
              <a:endParaRPr/>
            </a:p>
          </p:txBody>
        </p:sp>
        <p:sp>
          <p:nvSpPr>
            <p:cNvPr id="182" name="Google Shape;182;p7"/>
            <p:cNvSpPr/>
            <p:nvPr/>
          </p:nvSpPr>
          <p:spPr>
            <a:xfrm>
              <a:off x="6854918" y="481370"/>
              <a:ext cx="575831" cy="673614"/>
            </a:xfrm>
            <a:prstGeom prst="rightArrow">
              <a:avLst>
                <a:gd fmla="val 60000" name="adj1"/>
                <a:gd fmla="val 50000" name="adj2"/>
              </a:avLst>
            </a:prstGeom>
            <a:solidFill>
              <a:srgbClr val="A8A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7"/>
            <p:cNvSpPr txBox="1"/>
            <p:nvPr/>
          </p:nvSpPr>
          <p:spPr>
            <a:xfrm>
              <a:off x="6854918" y="616093"/>
              <a:ext cx="403082" cy="4041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p:txBody>
        </p:sp>
        <p:sp>
          <p:nvSpPr>
            <p:cNvPr id="184" name="Google Shape;184;p7"/>
            <p:cNvSpPr/>
            <p:nvPr/>
          </p:nvSpPr>
          <p:spPr>
            <a:xfrm>
              <a:off x="7702368" y="3321"/>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7"/>
            <p:cNvSpPr txBox="1"/>
            <p:nvPr/>
          </p:nvSpPr>
          <p:spPr>
            <a:xfrm>
              <a:off x="7750101" y="51054"/>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Normalization and Enhancement</a:t>
              </a:r>
              <a:endParaRPr/>
            </a:p>
          </p:txBody>
        </p:sp>
        <p:sp>
          <p:nvSpPr>
            <p:cNvPr id="186" name="Google Shape;186;p7"/>
            <p:cNvSpPr/>
            <p:nvPr/>
          </p:nvSpPr>
          <p:spPr>
            <a:xfrm rot="5400000">
              <a:off x="8772546" y="1823167"/>
              <a:ext cx="575831" cy="673614"/>
            </a:xfrm>
            <a:prstGeom prst="rightArrow">
              <a:avLst>
                <a:gd fmla="val 60000" name="adj1"/>
                <a:gd fmla="val 50000" name="adj2"/>
              </a:avLst>
            </a:prstGeom>
            <a:solidFill>
              <a:srgbClr val="A8A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txBox="1"/>
            <p:nvPr/>
          </p:nvSpPr>
          <p:spPr>
            <a:xfrm>
              <a:off x="8858378" y="1872059"/>
              <a:ext cx="404168" cy="403082"/>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p:txBody>
        </p:sp>
        <p:sp>
          <p:nvSpPr>
            <p:cNvPr id="188" name="Google Shape;188;p7"/>
            <p:cNvSpPr/>
            <p:nvPr/>
          </p:nvSpPr>
          <p:spPr>
            <a:xfrm>
              <a:off x="7702368" y="2719509"/>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7"/>
            <p:cNvSpPr txBox="1"/>
            <p:nvPr/>
          </p:nvSpPr>
          <p:spPr>
            <a:xfrm>
              <a:off x="7750101" y="2767242"/>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Feature extraction</a:t>
              </a:r>
              <a:endParaRPr/>
            </a:p>
          </p:txBody>
        </p:sp>
        <p:sp>
          <p:nvSpPr>
            <p:cNvPr id="190" name="Google Shape;190;p7"/>
            <p:cNvSpPr/>
            <p:nvPr/>
          </p:nvSpPr>
          <p:spPr>
            <a:xfrm rot="10800000">
              <a:off x="6887512" y="3197558"/>
              <a:ext cx="575831" cy="673614"/>
            </a:xfrm>
            <a:prstGeom prst="rightArrow">
              <a:avLst>
                <a:gd fmla="val 60000" name="adj1"/>
                <a:gd fmla="val 50000" name="adj2"/>
              </a:avLst>
            </a:prstGeom>
            <a:solidFill>
              <a:srgbClr val="A8A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
            <p:cNvSpPr txBox="1"/>
            <p:nvPr/>
          </p:nvSpPr>
          <p:spPr>
            <a:xfrm>
              <a:off x="7060261" y="3332281"/>
              <a:ext cx="403082" cy="4041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p:txBody>
        </p:sp>
        <p:sp>
          <p:nvSpPr>
            <p:cNvPr id="192" name="Google Shape;192;p7"/>
            <p:cNvSpPr/>
            <p:nvPr/>
          </p:nvSpPr>
          <p:spPr>
            <a:xfrm>
              <a:off x="3899706" y="2719509"/>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3947439" y="2767242"/>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Similarity scoring and matching</a:t>
              </a:r>
              <a:endParaRPr/>
            </a:p>
          </p:txBody>
        </p:sp>
        <p:sp>
          <p:nvSpPr>
            <p:cNvPr id="194" name="Google Shape;194;p7"/>
            <p:cNvSpPr/>
            <p:nvPr/>
          </p:nvSpPr>
          <p:spPr>
            <a:xfrm rot="10800000">
              <a:off x="3084849" y="3197558"/>
              <a:ext cx="575831" cy="673614"/>
            </a:xfrm>
            <a:prstGeom prst="rightArrow">
              <a:avLst>
                <a:gd fmla="val 60000" name="adj1"/>
                <a:gd fmla="val 50000" name="adj2"/>
              </a:avLst>
            </a:prstGeom>
            <a:solidFill>
              <a:srgbClr val="A8AA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7"/>
            <p:cNvSpPr txBox="1"/>
            <p:nvPr/>
          </p:nvSpPr>
          <p:spPr>
            <a:xfrm>
              <a:off x="3257598" y="3332281"/>
              <a:ext cx="403082" cy="40416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p:txBody>
        </p:sp>
        <p:sp>
          <p:nvSpPr>
            <p:cNvPr id="196" name="Google Shape;196;p7"/>
            <p:cNvSpPr/>
            <p:nvPr/>
          </p:nvSpPr>
          <p:spPr>
            <a:xfrm>
              <a:off x="97043" y="2719509"/>
              <a:ext cx="2716187" cy="1629712"/>
            </a:xfrm>
            <a:prstGeom prst="roundRect">
              <a:avLst>
                <a:gd fmla="val 10000"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7"/>
            <p:cNvSpPr txBox="1"/>
            <p:nvPr/>
          </p:nvSpPr>
          <p:spPr>
            <a:xfrm>
              <a:off x="144776" y="2767242"/>
              <a:ext cx="2620721" cy="1534246"/>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chemeClr val="lt1"/>
                </a:buClr>
                <a:buSzPts val="3000"/>
                <a:buFont typeface="Arial"/>
                <a:buNone/>
              </a:pPr>
              <a:r>
                <a:rPr lang="en-US" sz="3000">
                  <a:solidFill>
                    <a:schemeClr val="lt1"/>
                  </a:solidFill>
                  <a:latin typeface="Arial"/>
                  <a:ea typeface="Arial"/>
                  <a:cs typeface="Arial"/>
                  <a:sym typeface="Arial"/>
                </a:rPr>
                <a:t>Result Display</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8"/>
          <p:cNvSpPr/>
          <p:nvPr/>
        </p:nvSpPr>
        <p:spPr>
          <a:xfrm>
            <a:off x="0" y="0"/>
            <a:ext cx="12191999" cy="685736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8"/>
          <p:cNvSpPr txBox="1"/>
          <p:nvPr>
            <p:ph type="title"/>
          </p:nvPr>
        </p:nvSpPr>
        <p:spPr>
          <a:xfrm>
            <a:off x="793662" y="386930"/>
            <a:ext cx="10066122" cy="129844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Play"/>
              <a:buNone/>
            </a:pPr>
            <a:r>
              <a:rPr lang="en-US" sz="4800"/>
              <a:t>Implementation and result</a:t>
            </a:r>
            <a:endParaRPr/>
          </a:p>
        </p:txBody>
      </p:sp>
      <p:sp>
        <p:nvSpPr>
          <p:cNvPr id="204" name="Google Shape;204;p8"/>
          <p:cNvSpPr/>
          <p:nvPr/>
        </p:nvSpPr>
        <p:spPr>
          <a:xfrm rot="10800000">
            <a:off x="-2" y="1998845"/>
            <a:ext cx="11454595" cy="7816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5" name="Google Shape;205;p8"/>
          <p:cNvSpPr/>
          <p:nvPr/>
        </p:nvSpPr>
        <p:spPr>
          <a:xfrm>
            <a:off x="0" y="2203079"/>
            <a:ext cx="11383362" cy="4267991"/>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8"/>
          <p:cNvSpPr txBox="1"/>
          <p:nvPr>
            <p:ph idx="1" type="body"/>
          </p:nvPr>
        </p:nvSpPr>
        <p:spPr>
          <a:xfrm>
            <a:off x="793661" y="2599509"/>
            <a:ext cx="4530898" cy="3639450"/>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Image loading</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Face detection</a:t>
            </a:r>
            <a:endParaRPr/>
          </a:p>
          <a:p>
            <a:pPr indent="0" lvl="0" marL="0" rtl="0" algn="l">
              <a:lnSpc>
                <a:spcPct val="90000"/>
              </a:lnSpc>
              <a:spcBef>
                <a:spcPts val="1000"/>
              </a:spcBef>
              <a:spcAft>
                <a:spcPts val="0"/>
              </a:spcAft>
              <a:buClr>
                <a:schemeClr val="dk1"/>
              </a:buClr>
              <a:buSzPts val="2000"/>
              <a:buNone/>
            </a:pPr>
            <a:r>
              <a:t/>
            </a:r>
            <a:endParaRPr sz="2000"/>
          </a:p>
          <a:p>
            <a:pPr indent="0" lvl="0" marL="0" rtl="0" algn="l">
              <a:lnSpc>
                <a:spcPct val="90000"/>
              </a:lnSpc>
              <a:spcBef>
                <a:spcPts val="1000"/>
              </a:spcBef>
              <a:spcAft>
                <a:spcPts val="0"/>
              </a:spcAft>
              <a:buClr>
                <a:schemeClr val="dk1"/>
              </a:buClr>
              <a:buSzPts val="2000"/>
              <a:buNone/>
            </a:pPr>
            <a:r>
              <a:t/>
            </a:r>
            <a:endParaRPr sz="2000"/>
          </a:p>
          <a:p>
            <a:pPr indent="-228600" lvl="0" marL="228600" rtl="0" algn="l">
              <a:lnSpc>
                <a:spcPct val="90000"/>
              </a:lnSpc>
              <a:spcBef>
                <a:spcPts val="1000"/>
              </a:spcBef>
              <a:spcAft>
                <a:spcPts val="0"/>
              </a:spcAft>
              <a:buClr>
                <a:schemeClr val="dk1"/>
              </a:buClr>
              <a:buSzPts val="2000"/>
              <a:buChar char="•"/>
            </a:pPr>
            <a:r>
              <a:rPr lang="en-US" sz="2000"/>
              <a:t>Feature matching </a:t>
            </a:r>
            <a:endParaRPr/>
          </a:p>
        </p:txBody>
      </p:sp>
      <p:pic>
        <p:nvPicPr>
          <p:cNvPr id="207" name="Google Shape;207;p8"/>
          <p:cNvPicPr preferRelativeResize="0"/>
          <p:nvPr/>
        </p:nvPicPr>
        <p:blipFill rotWithShape="1">
          <a:blip r:embed="rId3">
            <a:alphaModFix/>
          </a:blip>
          <a:srcRect b="0" l="0" r="0" t="0"/>
          <a:stretch/>
        </p:blipFill>
        <p:spPr>
          <a:xfrm>
            <a:off x="4566019" y="2598557"/>
            <a:ext cx="6495790" cy="3265961"/>
          </a:xfrm>
          <a:prstGeom prst="rect">
            <a:avLst/>
          </a:prstGeom>
          <a:noFill/>
          <a:ln>
            <a:noFill/>
          </a:ln>
        </p:spPr>
      </p:pic>
      <p:sp>
        <p:nvSpPr>
          <p:cNvPr id="208" name="Google Shape;208;p8"/>
          <p:cNvSpPr/>
          <p:nvPr/>
        </p:nvSpPr>
        <p:spPr>
          <a:xfrm rot="5400000">
            <a:off x="11228040" y="2313027"/>
            <a:ext cx="781700" cy="15238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sp>
        <p:nvSpPr>
          <p:cNvPr id="213" name="Google Shape;213;p9"/>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214" name="Google Shape;214;p9"/>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3700"/>
              <a:buFont typeface="Play"/>
              <a:buNone/>
            </a:pPr>
            <a:r>
              <a:rPr lang="en-US" sz="3700">
                <a:solidFill>
                  <a:srgbClr val="FFFFFF"/>
                </a:solidFill>
                <a:latin typeface="Play"/>
                <a:ea typeface="Play"/>
                <a:cs typeface="Play"/>
                <a:sym typeface="Play"/>
              </a:rPr>
              <a:t>Issue faced and future Enhancement</a:t>
            </a:r>
            <a:endParaRPr/>
          </a:p>
        </p:txBody>
      </p:sp>
      <p:sp>
        <p:nvSpPr>
          <p:cNvPr id="215" name="Google Shape;215;p9"/>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Inconsistent Face detection Across Images</a:t>
            </a:r>
            <a:endParaRPr/>
          </a:p>
          <a:p>
            <a:pPr indent="-228600" lvl="0" marL="228600" rtl="0" algn="l">
              <a:lnSpc>
                <a:spcPct val="90000"/>
              </a:lnSpc>
              <a:spcBef>
                <a:spcPts val="1000"/>
              </a:spcBef>
              <a:spcAft>
                <a:spcPts val="0"/>
              </a:spcAft>
              <a:buClr>
                <a:schemeClr val="dk1"/>
              </a:buClr>
              <a:buSzPts val="2000"/>
              <a:buChar char="•"/>
            </a:pPr>
            <a:r>
              <a:rPr lang="en-US" sz="2000"/>
              <a:t>False match in Crowded group photos</a:t>
            </a:r>
            <a:endParaRPr/>
          </a:p>
          <a:p>
            <a:pPr indent="-228600" lvl="0" marL="228600" rtl="0" algn="l">
              <a:lnSpc>
                <a:spcPct val="90000"/>
              </a:lnSpc>
              <a:spcBef>
                <a:spcPts val="1000"/>
              </a:spcBef>
              <a:spcAft>
                <a:spcPts val="0"/>
              </a:spcAft>
              <a:buClr>
                <a:schemeClr val="dk1"/>
              </a:buClr>
              <a:buSzPts val="2000"/>
              <a:buChar char="•"/>
            </a:pPr>
            <a:r>
              <a:rPr lang="en-US" sz="2000"/>
              <a:t>Low accuracy in profile or Rotated face</a:t>
            </a:r>
            <a:endParaRPr/>
          </a:p>
        </p:txBody>
      </p:sp>
      <p:cxnSp>
        <p:nvCxnSpPr>
          <p:cNvPr id="216" name="Google Shape;216;p9"/>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217" name="Google Shape;217;p9"/>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Integration of Deep learning for Feature Extraction</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Multi face tracking and identification</a:t>
            </a:r>
            <a:endParaRPr/>
          </a:p>
          <a:p>
            <a:pPr indent="-228600" lvl="0" marL="285750" marR="0" rtl="0" algn="l">
              <a:lnSpc>
                <a:spcPct val="90000"/>
              </a:lnSpc>
              <a:spcBef>
                <a:spcPts val="600"/>
              </a:spcBef>
              <a:spcAft>
                <a:spcPts val="0"/>
              </a:spcAft>
              <a:buClr>
                <a:schemeClr val="dk1"/>
              </a:buClr>
              <a:buSzPts val="2000"/>
              <a:buFont typeface="Arial"/>
              <a:buChar char="•"/>
            </a:pPr>
            <a:r>
              <a:rPr lang="en-US" sz="2000">
                <a:solidFill>
                  <a:schemeClr val="dk1"/>
                </a:solidFill>
                <a:latin typeface="Arial"/>
                <a:ea typeface="Arial"/>
                <a:cs typeface="Arial"/>
                <a:sym typeface="Arial"/>
              </a:rPr>
              <a:t>Expression and Emotion recognition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2025-05-07T12:13:43Z</dcterms:created>
</cp:coreProperties>
</file>