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6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61"/>
      <p:bold r:id="rId62"/>
      <p:italic r:id="rId63"/>
      <p:boldItalic r:id="rId64"/>
    </p:embeddedFont>
    <p:embeddedFont>
      <p:font typeface="Overpass" panose="020B0604020202020204" charset="0"/>
      <p:regular r:id="rId65"/>
      <p:bold r:id="rId66"/>
      <p:italic r:id="rId67"/>
      <p:boldItalic r:id="rId68"/>
    </p:embeddedFont>
    <p:embeddedFont>
      <p:font typeface="Overpass SemiBold" panose="020B0604020202020204" charset="0"/>
      <p:regular r:id="rId69"/>
      <p:bold r:id="rId70"/>
      <p:italic r:id="rId71"/>
      <p:boldItalic r:id="rId72"/>
    </p:embeddedFont>
    <p:embeddedFont>
      <p:font typeface="Source Code Pro" panose="020B0509030403020204" pitchFamily="49" charset="0"/>
      <p:regular r:id="rId73"/>
      <p:bold r:id="rId74"/>
      <p:italic r:id="rId75"/>
      <p:boldItalic r:id="rId7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6C16F24-8D58-4EE1-8611-50CDE4D83FBD}">
  <a:tblStyle styleId="{26C16F24-8D58-4EE1-8611-50CDE4D83FB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3.fntdata"/><Relationship Id="rId68" Type="http://schemas.openxmlformats.org/officeDocument/2006/relationships/font" Target="fonts/font8.fntdata"/><Relationship Id="rId76" Type="http://schemas.openxmlformats.org/officeDocument/2006/relationships/font" Target="fonts/font16.fntdata"/><Relationship Id="rId7" Type="http://schemas.openxmlformats.org/officeDocument/2006/relationships/slide" Target="slides/slide6.xml"/><Relationship Id="rId71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6.fntdata"/><Relationship Id="rId74" Type="http://schemas.openxmlformats.org/officeDocument/2006/relationships/font" Target="fonts/font14.fntdata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5.fntdata"/><Relationship Id="rId73" Type="http://schemas.openxmlformats.org/officeDocument/2006/relationships/font" Target="fonts/font13.fntdata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4.fntdata"/><Relationship Id="rId69" Type="http://schemas.openxmlformats.org/officeDocument/2006/relationships/font" Target="fonts/font9.fntdata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2.fntdata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2.fntdata"/><Relationship Id="rId70" Type="http://schemas.openxmlformats.org/officeDocument/2006/relationships/font" Target="fonts/font10.fntdata"/><Relationship Id="rId75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caef2083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caef2083_0_5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caef2083_0_5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caef2083_0_5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caef2083_0_5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caef2083_0_5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caef2083_0_4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caef2083_0_4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caef2083_0_4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caef2083_0_4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caef2083_0_4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caef2083_0_4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caef2083_0_4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caef2083_0_4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caef2083_0_4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caef2083_0_4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0caef2083_0_6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0caef2083_0_6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caef2083_0_6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caef2083_0_6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86a91ea0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86a91ea0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0caef2083_0_5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0caef2083_0_5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0caef2083_0_5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0caef2083_0_5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0caef2083_0_5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0caef2083_0_5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caef2083_0_5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caef2083_0_5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caef2083_0_5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caef2083_0_5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0caef2083_0_5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caef2083_0_5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30caef2083_0_6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30caef2083_0_6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30caef2083_0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30caef2083_0_6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0caef2083_0_6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0caef2083_0_6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0caef2083_0_6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0caef2083_0_6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86a91ea0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586a91ea0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caef2083_0_6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caef2083_0_6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0caef2083_0_6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0caef2083_0_6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0caef2083_0_6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0caef2083_0_6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caef2083_0_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0caef2083_0_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caef2083_0_7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0caef2083_0_7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1dbb14ee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1dbb14ee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1dbb14ee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1dbb14eee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1dbb14eee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1dbb14eee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1dbb14eee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31dbb14eee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0caef2083_0_5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0caef2083_0_5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58d8553be_0_5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58d8553be_0_5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1dbb14eee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31dbb14eee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31dd000b3d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31dd000b3d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1dd000b3d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1dd000b3d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31dd000b3d_0_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31dd000b3d_0_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1dd000b3d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31dd000b3d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1dd000b3d_0_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6" name="Google Shape;386;g31dd000b3d_0_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31dd000b3d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31dd000b3d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1dd000b3d_0_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31dd000b3d_0_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1dd000b3d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1dd000b3d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31dd000b3d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31dd000b3d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0caef2083_0_4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0caef2083_0_4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1dd000b3d_0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31dd000b3d_0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1dd000b3d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1" name="Google Shape;431;g31dd000b3d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1dd000b3d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1dd000b3d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1dd000b3d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1dd000b3d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31dd000b3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31dd000b3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1dd000b3d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1dd000b3d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31dd000b3d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31dd000b3d_0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1dd000b3d_0_1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1dd000b3d_0_1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1dd000b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1dd000b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caef2083_0_4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caef2083_0_4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caef2083_0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caef2083_0_5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caef2083_0_5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caef2083_0_5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caef2083_0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caef2083_0_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Python Object and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Data Structure Basics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" name="Google Shape;56;p1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0" name="Google Shape;120;p2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1" name="Google Shape;121;p22"/>
          <p:cNvGraphicFramePr/>
          <p:nvPr/>
        </p:nvGraphicFramePr>
        <p:xfrm>
          <a:off x="275725" y="1011875"/>
          <a:ext cx="8508625" cy="3887230"/>
        </p:xfrm>
        <a:graphic>
          <a:graphicData uri="http://schemas.openxmlformats.org/drawingml/2006/table">
            <a:tbl>
              <a:tblPr>
                <a:noFill/>
                <a:tableStyleId>{26C16F24-8D58-4EE1-8611-50CDE4D83FBD}</a:tableStyleId>
              </a:tblPr>
              <a:tblGrid>
                <a:gridCol w="13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27" name="Google Shape;127;p2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28" name="Google Shape;128;p23"/>
          <p:cNvGraphicFramePr/>
          <p:nvPr/>
        </p:nvGraphicFramePr>
        <p:xfrm>
          <a:off x="275725" y="1011875"/>
          <a:ext cx="8508625" cy="3887230"/>
        </p:xfrm>
        <a:graphic>
          <a:graphicData uri="http://schemas.openxmlformats.org/drawingml/2006/table">
            <a:tbl>
              <a:tblPr>
                <a:noFill/>
                <a:tableStyleId>{26C16F24-8D58-4EE1-8611-50CDE4D83FBD}</a:tableStyleId>
              </a:tblPr>
              <a:tblGrid>
                <a:gridCol w="13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4" name="Google Shape;134;p2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35" name="Google Shape;135;p24"/>
          <p:cNvGraphicFramePr/>
          <p:nvPr/>
        </p:nvGraphicFramePr>
        <p:xfrm>
          <a:off x="275725" y="1011875"/>
          <a:ext cx="8508625" cy="3887230"/>
        </p:xfrm>
        <a:graphic>
          <a:graphicData uri="http://schemas.openxmlformats.org/drawingml/2006/table">
            <a:tbl>
              <a:tblPr>
                <a:noFill/>
                <a:tableStyleId>{26C16F24-8D58-4EE1-8611-50CDE4D83FBD}</a:tableStyleId>
              </a:tblPr>
              <a:tblGrid>
                <a:gridCol w="13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1" name="Google Shape;141;p2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2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Numbers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48" name="Google Shape;148;p2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9" name="Google Shape;149;p2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5" name="Google Shape;155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two main number types we will work with: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which are whole numbers.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numbers which are numbers with a decimal.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basic math with Python!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will also discuss how to create variables and assign them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56" name="Google Shape;156;p2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Variable Assignments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63" name="Google Shape;163;p2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0" name="Google Shape;170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 just saw how to work with numbers, but what do these numbers represent?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 would be nice to assign these data types a variable name to easily reference them later on in our code!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Source Code Pro"/>
              <a:buChar char="○"/>
            </a:pPr>
            <a:r>
              <a:rPr lang="en" sz="2900" b="1">
                <a:solidFill>
                  <a:srgbClr val="434343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my_dogs = 2</a:t>
            </a:r>
            <a:endParaRPr sz="2900" b="1">
              <a:solidFill>
                <a:srgbClr val="434343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pic>
        <p:nvPicPr>
          <p:cNvPr id="171" name="Google Shape;171;p2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8" name="Google Shape;178;p3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Names can not start with a number.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can be no spaces in the name, use _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Can't use any of these symbols :'",&lt;&gt;/?|\()!@#$%^&amp;*~-+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79" name="Google Shape;179;p3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p3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Rules for variable names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It's considered best practice (PEP8) that names are lowercase.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Avoid using words that have special meaning in Python like "list" and "str"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87" name="Google Shape;187;p3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3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Basic Data Types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63" name="Google Shape;63;p1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94" name="Google Shape;194;p3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Python uses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Dynamic Typing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means you can reassign variables to different data types.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makes Python very flexible in assigning data types, this is different than other languages that are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“Statically-Typed”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5" name="Google Shape;195;p3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02" name="Google Shape;202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3" name="Google Shape;203;p3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3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33"/>
          <p:cNvSpPr txBox="1"/>
          <p:nvPr/>
        </p:nvSpPr>
        <p:spPr>
          <a:xfrm rot="674">
            <a:off x="2048725" y="3008051"/>
            <a:ext cx="3061200" cy="1441200"/>
          </a:xfrm>
          <a:prstGeom prst="rect">
            <a:avLst/>
          </a:prstGeom>
          <a:solidFill>
            <a:srgbClr val="D9EAD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38761D"/>
                </a:solidFill>
                <a:latin typeface="Overpass"/>
                <a:ea typeface="Overpass"/>
                <a:cs typeface="Overpass"/>
                <a:sym typeface="Overpass"/>
              </a:rPr>
              <a:t>This is okay in Python!</a:t>
            </a:r>
            <a:endParaRPr sz="3000" b="1">
              <a:solidFill>
                <a:srgbClr val="38761D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1" name="Google Shape;211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2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my_dogs = [ “Sammy” ,  “Frankie” ]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12" name="Google Shape;212;p3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34"/>
          <p:cNvSpPr txBox="1"/>
          <p:nvPr/>
        </p:nvSpPr>
        <p:spPr>
          <a:xfrm rot="674">
            <a:off x="2048725" y="3008060"/>
            <a:ext cx="3061200" cy="1591200"/>
          </a:xfrm>
          <a:prstGeom prst="rect">
            <a:avLst/>
          </a:prstGeom>
          <a:solidFill>
            <a:srgbClr val="F4CCCC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ERROR</a:t>
            </a:r>
            <a:endParaRPr sz="3000" b="1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FF0000"/>
                </a:solidFill>
                <a:latin typeface="Overpass"/>
                <a:ea typeface="Overpass"/>
                <a:cs typeface="Overpass"/>
                <a:sym typeface="Overpass"/>
              </a:rPr>
              <a:t>in other Languages!</a:t>
            </a:r>
            <a:endParaRPr sz="3000" b="1">
              <a:solidFill>
                <a:srgbClr val="FF0000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0" name="Google Shape;220;p3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1C4587"/>
                </a:solidFill>
                <a:latin typeface="Montserrat"/>
                <a:ea typeface="Montserrat"/>
                <a:cs typeface="Montserrat"/>
                <a:sym typeface="Montserrat"/>
              </a:rPr>
              <a:t>int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my_dog = 1;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my_dog = “Sammy” ;  </a:t>
            </a:r>
            <a:r>
              <a:rPr lang="en" sz="2900" b="1">
                <a:solidFill>
                  <a:srgbClr val="990000"/>
                </a:solidFill>
                <a:latin typeface="Montserrat"/>
                <a:ea typeface="Montserrat"/>
                <a:cs typeface="Montserrat"/>
                <a:sym typeface="Montserrat"/>
              </a:rPr>
              <a:t>//RESULTS IN ERROR</a:t>
            </a:r>
            <a:endParaRPr sz="2900" b="1">
              <a:solidFill>
                <a:srgbClr val="99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21" name="Google Shape;221;p3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3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35"/>
          <p:cNvSpPr txBox="1"/>
          <p:nvPr/>
        </p:nvSpPr>
        <p:spPr>
          <a:xfrm rot="646">
            <a:off x="791700" y="3429150"/>
            <a:ext cx="6388200" cy="11703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Example of Static Typing</a:t>
            </a:r>
            <a:endParaRPr sz="3000" b="1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>
                <a:solidFill>
                  <a:srgbClr val="0B5394"/>
                </a:solidFill>
                <a:latin typeface="Overpass"/>
                <a:ea typeface="Overpass"/>
                <a:cs typeface="Overpass"/>
                <a:sym typeface="Overpass"/>
              </a:rPr>
              <a:t>(C++)</a:t>
            </a:r>
            <a:endParaRPr sz="3000" b="1">
              <a:solidFill>
                <a:srgbClr val="0B5394"/>
              </a:solidFill>
              <a:latin typeface="Overpass"/>
              <a:ea typeface="Overpass"/>
              <a:cs typeface="Overpass"/>
              <a:sym typeface="Overpass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Pros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Very easy to work with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Faster development time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Cons of Dynamic Typing: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May result in bugs for unexpected data types!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need to be aware of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type()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0" name="Google Shape;230;p3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37" name="Google Shape;237;p3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8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Strings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44" name="Google Shape;244;p3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p3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1" name="Google Shape;251;p3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 are sequences of characters, using the syntax of either single  quotes or double quotes: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'hello'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"Hello"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" I don't do that "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52" name="Google Shape;252;p3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59" name="Google Shape;259;p4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Because strings are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ordered sequences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it means we can using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and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to grab sub-sections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notation uses [ ] notation after the string (or variable assigned the string).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Indexing allows you to grab a single character from the string...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0" name="Google Shape;260;p4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p4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67" name="Google Shape;267;p4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		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   Index :     0     1     2      3    4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68" name="Google Shape;268;p4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4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70" name="Google Shape;70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6841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 this section of the course we will cover the key data types in Python.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your basic building blocks when constructing larger pieces of code.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quickly discuss all of the possible data types, then we’ll have lectures that go into more detail about each one!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1" name="Google Shape;71;p1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75" name="Google Shape;275;p4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actions use [ ] square brackets and a number index to indicate positions of what you wish to grab.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1371600" marR="0" lvl="0" indent="457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Character :    h     e     l       l     o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		      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Index :     0     1     2      3    4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Reverse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Index:    0    -4    -3   -2    -1</a:t>
            </a: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b="1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76" name="Google Shape;276;p4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77" name="Google Shape;277;p4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83" name="Google Shape;283;p4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84" name="Google Shape;284;p4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91" name="Google Shape;291;p4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Slicing allows you to grab a subsection of multiple characters, a “slice” of the string.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has the following syntax: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[start:stop:step]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start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a numerical index for the slice start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stop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is the index you will go up to (but not include)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step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is the size of the “jump” you take.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2" name="Google Shape;292;p4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4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Let’s explore these concepts!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99" name="Google Shape;299;p4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0" name="Google Shape;300;p4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String Indexing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and Slicing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06" name="Google Shape;306;p4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07" name="Google Shape;307;p4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7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String Properties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and Methods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13" name="Google Shape;313;p4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p4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8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String Formatting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for Printing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0" name="Google Shape;320;p4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4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27" name="Google Shape;327;p4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Often you will want to “inject” a variable into your string for printing. For example: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my_name = “Jose”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print(“Hello ” + my_name)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There are multiple ways to format strings for printing variables in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is known as string interpolation.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28" name="Google Shape;328;p4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4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5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35" name="Google Shape;335;p5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explore two methods for this: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.format()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method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f-strings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(formatted string literals)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36" name="Google Shape;336;p5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7" name="Google Shape;337;p5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51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Lists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43" name="Google Shape;343;p5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5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78" name="Google Shape;78;p1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79" name="Google Shape;79;p16"/>
          <p:cNvGraphicFramePr/>
          <p:nvPr/>
        </p:nvGraphicFramePr>
        <p:xfrm>
          <a:off x="275725" y="1011875"/>
          <a:ext cx="8508625" cy="3887230"/>
        </p:xfrm>
        <a:graphic>
          <a:graphicData uri="http://schemas.openxmlformats.org/drawingml/2006/table">
            <a:tbl>
              <a:tblPr>
                <a:noFill/>
                <a:tableStyleId>{26C16F24-8D58-4EE1-8611-50CDE4D83FBD}</a:tableStyleId>
              </a:tblPr>
              <a:tblGrid>
                <a:gridCol w="13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5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50" name="Google Shape;350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are ordered sequences that can hold a variety of object types. 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They use [] brackets and commas to separate objects in the list.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[1,2,3,4,5] 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 support indexing and slicing. Lists can be nested and also have a variety of useful methods that can be called off of them.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1" name="Google Shape;351;p5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2" name="Google Shape;352;p5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3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Dictionaries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58" name="Google Shape;358;p5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p5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65" name="Google Shape;365;p5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are unordered mappings for storing objects. Previously we saw how lists store objects in an ordered sequence, dictionaries use  a key-value pairing instead.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This key-value pair allows users to quickly grab objects without needing to know an index location.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66" name="Google Shape;366;p5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67" name="Google Shape;367;p5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55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73" name="Google Shape;373;p5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 use curly braces and colons to signify the keys and their associated values.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               {'key1':'value1','key2':'value2'}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So when to choose a list and when to choose a dictionary?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74" name="Google Shape;374;p5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5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5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81" name="Google Shape;381;p5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Dictionaries: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Objects retrieved by key name.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434343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Unordered and can not be sorted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  Objects retrieved by location.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434343"/>
                </a:solidFill>
                <a:highlight>
                  <a:srgbClr val="FFFF00"/>
                </a:highlight>
                <a:latin typeface="Montserrat"/>
                <a:ea typeface="Montserrat"/>
                <a:cs typeface="Montserrat"/>
                <a:sym typeface="Montserrat"/>
              </a:rPr>
              <a:t>Ordered Sequence can be indexed or sliced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2" name="Google Shape;382;p5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3" name="Google Shape;383;p5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57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Tuples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89" name="Google Shape;389;p5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5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96" name="Google Shape;396;p5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very similar to lists. However they have one key difference -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immutability.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Once an element is inside a tuple, it can not be reassigned.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 use parenthesis: 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(1,2,3)</a:t>
            </a:r>
            <a:endParaRPr sz="2900" b="1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397" name="Google Shape;397;p5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8" name="Google Shape;398;p5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59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Sets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04" name="Google Shape;404;p5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05" name="Google Shape;405;p5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6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11" name="Google Shape;411;p6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Sets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unordered collections of </a:t>
            </a:r>
            <a:r>
              <a:rPr lang="en" sz="2900" b="1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unique </a:t>
            </a: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elements.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Meaning there can only be one representative of the same object.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 dirty="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see some examples!</a:t>
            </a: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 dirty="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2" name="Google Shape;412;p6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6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0" y="4774686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1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Booleans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19" name="Google Shape;419;p6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0" name="Google Shape;420;p61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85" name="Google Shape;85;p1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86" name="Google Shape;86;p17"/>
          <p:cNvGraphicFramePr/>
          <p:nvPr/>
        </p:nvGraphicFramePr>
        <p:xfrm>
          <a:off x="275725" y="1011875"/>
          <a:ext cx="8508625" cy="3887230"/>
        </p:xfrm>
        <a:graphic>
          <a:graphicData uri="http://schemas.openxmlformats.org/drawingml/2006/table">
            <a:tbl>
              <a:tblPr>
                <a:noFill/>
                <a:tableStyleId>{26C16F24-8D58-4EE1-8611-50CDE4D83FBD}</a:tableStyleId>
              </a:tblPr>
              <a:tblGrid>
                <a:gridCol w="13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2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6" name="Google Shape;426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Booleans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are operators that allow you to convey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True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or </a:t>
            </a:r>
            <a:r>
              <a:rPr lang="en" sz="2900" b="1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False </a:t>
            </a: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statements.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These are very important later on when we deal with control flow and logic!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27" name="Google Shape;427;p62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28" name="Google Shape;428;p62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3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Files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34" name="Google Shape;434;p63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p63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64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41" name="Google Shape;441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Before we finish this section, let’s quickly go over how to perform simple I/O with basic .txt files.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We’ll also discuss file paths on your computer.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get started!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2" name="Google Shape;442;p64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64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65"/>
          <p:cNvSpPr txBox="1">
            <a:spLocks noGrp="1"/>
          </p:cNvSpPr>
          <p:nvPr>
            <p:ph type="ctrTitle"/>
          </p:nvPr>
        </p:nvSpPr>
        <p:spPr>
          <a:xfrm>
            <a:off x="345450" y="2301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49" name="Google Shape;449;p65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65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66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56" name="Google Shape;456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Let’s have a quick overview of your first test.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You can download the notebooks from GitHub or as a zip file from the Course Overview Lecture.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57" name="Google Shape;457;p66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58" name="Google Shape;458;p66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67"/>
          <p:cNvSpPr txBox="1">
            <a:spLocks noGrp="1"/>
          </p:cNvSpPr>
          <p:nvPr>
            <p:ph type="ctrTitle"/>
          </p:nvPr>
        </p:nvSpPr>
        <p:spPr>
          <a:xfrm>
            <a:off x="311700" y="2652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Objects and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Data Structures 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Assessment Test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SOLUTIONS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64" name="Google Shape;464;p67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67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6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1" name="Google Shape;471;p6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Numbers: Store numerical information and come in two forms: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Integers - Whole Numbers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914400" marR="0" lvl="1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○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Floating Point - Numbers with a decimal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	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72" name="Google Shape;472;p6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73" name="Google Shape;473;p68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6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79" name="Google Shape;479;p6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832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Strings: Ordered sequence of characters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Lists: Ordered sequence of objects (mutable)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Tuples: Ordered sequence of objects (immutable)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457200" marR="0" lvl="0" indent="-4127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900"/>
              <a:buFont typeface="Montserrat"/>
              <a:buChar char="●"/>
            </a:pPr>
            <a:r>
              <a:rPr lang="en" sz="2900">
                <a:solidFill>
                  <a:srgbClr val="434343"/>
                </a:solidFill>
                <a:latin typeface="Montserrat"/>
                <a:ea typeface="Montserrat"/>
                <a:cs typeface="Montserrat"/>
                <a:sym typeface="Montserrat"/>
              </a:rPr>
              <a:t>Dictionary: Key-Value pairing that is unordered.</a:t>
            </a:r>
            <a:endParaRPr sz="2900">
              <a:solidFill>
                <a:srgbClr val="434343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0" name="Google Shape;480;p6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1" name="Google Shape;481;p69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70"/>
          <p:cNvSpPr txBox="1">
            <a:spLocks noGrp="1"/>
          </p:cNvSpPr>
          <p:nvPr>
            <p:ph type="ctrTitle"/>
          </p:nvPr>
        </p:nvSpPr>
        <p:spPr>
          <a:xfrm>
            <a:off x="311700" y="1545450"/>
            <a:ext cx="8520600" cy="1404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Montserrat"/>
                <a:ea typeface="Montserrat"/>
                <a:cs typeface="Montserrat"/>
                <a:sym typeface="Montserrat"/>
              </a:rPr>
              <a:t>Python Documentation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487" name="Google Shape;487;p7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p70" descr="watermark.jpg"/>
          <p:cNvPicPr preferRelativeResize="0"/>
          <p:nvPr/>
        </p:nvPicPr>
        <p:blipFill rotWithShape="1">
          <a:blip r:embed="rId3">
            <a:alphaModFix/>
          </a:blip>
          <a:srcRect l="-230" t="8854" r="230" b="38442"/>
          <a:stretch/>
        </p:blipFill>
        <p:spPr>
          <a:xfrm>
            <a:off x="-76200" y="4801375"/>
            <a:ext cx="2315821" cy="342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2" name="Google Shape;92;p18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93" name="Google Shape;93;p18"/>
          <p:cNvGraphicFramePr/>
          <p:nvPr/>
        </p:nvGraphicFramePr>
        <p:xfrm>
          <a:off x="275725" y="1011875"/>
          <a:ext cx="8508625" cy="3887230"/>
        </p:xfrm>
        <a:graphic>
          <a:graphicData uri="http://schemas.openxmlformats.org/drawingml/2006/table">
            <a:tbl>
              <a:tblPr>
                <a:noFill/>
                <a:tableStyleId>{26C16F24-8D58-4EE1-8611-50CDE4D83FBD}</a:tableStyleId>
              </a:tblPr>
              <a:tblGrid>
                <a:gridCol w="13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99" name="Google Shape;99;p19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0" name="Google Shape;100;p19"/>
          <p:cNvGraphicFramePr/>
          <p:nvPr/>
        </p:nvGraphicFramePr>
        <p:xfrm>
          <a:off x="275725" y="1011875"/>
          <a:ext cx="8508625" cy="3887230"/>
        </p:xfrm>
        <a:graphic>
          <a:graphicData uri="http://schemas.openxmlformats.org/drawingml/2006/table">
            <a:tbl>
              <a:tblPr>
                <a:noFill/>
                <a:tableStyleId>{26C16F24-8D58-4EE1-8611-50CDE4D83FBD}</a:tableStyleId>
              </a:tblPr>
              <a:tblGrid>
                <a:gridCol w="13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06" name="Google Shape;106;p20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07" name="Google Shape;107;p20"/>
          <p:cNvGraphicFramePr/>
          <p:nvPr/>
        </p:nvGraphicFramePr>
        <p:xfrm>
          <a:off x="275725" y="1011875"/>
          <a:ext cx="8508625" cy="3887230"/>
        </p:xfrm>
        <a:graphic>
          <a:graphicData uri="http://schemas.openxmlformats.org/drawingml/2006/table">
            <a:tbl>
              <a:tblPr>
                <a:noFill/>
                <a:tableStyleId>{26C16F24-8D58-4EE1-8611-50CDE4D83FBD}</a:tableStyleId>
              </a:tblPr>
              <a:tblGrid>
                <a:gridCol w="13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1042425" y="295788"/>
            <a:ext cx="7789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Montserrat"/>
                <a:ea typeface="Montserrat"/>
                <a:cs typeface="Montserrat"/>
                <a:sym typeface="Montserrat"/>
              </a:rPr>
              <a:t>Complete Python 3 Bootcamp</a:t>
            </a:r>
            <a:endParaRPr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13" name="Google Shape;113;p21" descr="watermark.jpg"/>
          <p:cNvPicPr preferRelativeResize="0"/>
          <p:nvPr/>
        </p:nvPicPr>
        <p:blipFill rotWithShape="1">
          <a:blip r:embed="rId3">
            <a:alphaModFix/>
          </a:blip>
          <a:srcRect l="51048" t="14424" r="35216" b="38251"/>
          <a:stretch/>
        </p:blipFill>
        <p:spPr>
          <a:xfrm>
            <a:off x="152400" y="152400"/>
            <a:ext cx="890025" cy="859476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14" name="Google Shape;114;p21"/>
          <p:cNvGraphicFramePr/>
          <p:nvPr/>
        </p:nvGraphicFramePr>
        <p:xfrm>
          <a:off x="275725" y="1011875"/>
          <a:ext cx="8508625" cy="3887230"/>
        </p:xfrm>
        <a:graphic>
          <a:graphicData uri="http://schemas.openxmlformats.org/drawingml/2006/table">
            <a:tbl>
              <a:tblPr>
                <a:noFill/>
                <a:tableStyleId>{26C16F24-8D58-4EE1-8611-50CDE4D83FBD}</a:tableStyleId>
              </a:tblPr>
              <a:tblGrid>
                <a:gridCol w="1360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17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3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Name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Type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Description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D9D2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5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Integers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Whole numbers, such as: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300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200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3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Floating point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float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Numbers with a decimal point: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</a:t>
                      </a:r>
                      <a:r>
                        <a:rPr lang="en">
                          <a:latin typeface="Overpass SemiBold"/>
                          <a:ea typeface="Overpass SemiBold"/>
                          <a:cs typeface="Overpass SemiBold"/>
                          <a:sym typeface="Overpass SemiBold"/>
                        </a:rPr>
                        <a:t>2.3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  4.6    100.0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1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Strings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str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characters: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 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'Sammy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'   "2000"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楽しい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list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sequence of objects: 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[10,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"hello",200.3]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Dictionaries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dict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Key:Value pairs: 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"mykey" : "value" , "name" : "Frankie"}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Tuples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tup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Ordered immutable sequence of objects: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(10,"hello",200.3)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set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Unordered collection of unique objects:  </a:t>
                      </a:r>
                      <a:r>
                        <a:rPr lang="en" b="1">
                          <a:solidFill>
                            <a:schemeClr val="dk1"/>
                          </a:solidFill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{"a","b"}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3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Booleans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bool</a:t>
                      </a:r>
                      <a:endParaRPr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Logical value indicating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True </a:t>
                      </a:r>
                      <a:r>
                        <a:rPr lang="en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or </a:t>
                      </a:r>
                      <a:r>
                        <a:rPr lang="en" b="1">
                          <a:latin typeface="Overpass"/>
                          <a:ea typeface="Overpass"/>
                          <a:cs typeface="Overpass"/>
                          <a:sym typeface="Overpass"/>
                        </a:rPr>
                        <a:t>False</a:t>
                      </a:r>
                      <a:endParaRPr b="1">
                        <a:latin typeface="Overpass"/>
                        <a:ea typeface="Overpass"/>
                        <a:cs typeface="Overpass"/>
                        <a:sym typeface="Overpass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1956</TotalTime>
  <Words>2347</Words>
  <Application>Microsoft Office PowerPoint</Application>
  <PresentationFormat>On-screen Show (16:9)</PresentationFormat>
  <Paragraphs>434</Paragraphs>
  <Slides>58</Slides>
  <Notes>58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Overpass SemiBold</vt:lpstr>
      <vt:lpstr>Montserrat</vt:lpstr>
      <vt:lpstr>Overpass</vt:lpstr>
      <vt:lpstr>Arial</vt:lpstr>
      <vt:lpstr>Source Code Pro</vt:lpstr>
      <vt:lpstr>Simple Light</vt:lpstr>
      <vt:lpstr>Python Object and Data Structure Basics</vt:lpstr>
      <vt:lpstr>Basic Data Types</vt:lpstr>
      <vt:lpstr>Complete Python 3 Bootcamp</vt:lpstr>
      <vt:lpstr>Complete Python 3 Bootcamp </vt:lpstr>
      <vt:lpstr>Complete Python 3 Bootcamp </vt:lpstr>
      <vt:lpstr>Complete Python 3 Bootcamp </vt:lpstr>
      <vt:lpstr>Complete Python 3 Bootcamp </vt:lpstr>
      <vt:lpstr>Complete Python 3 Bootcamp </vt:lpstr>
      <vt:lpstr>Complete Python 3 Bootcamp </vt:lpstr>
      <vt:lpstr>Complete Python 3 Bootcamp </vt:lpstr>
      <vt:lpstr>Complete Python 3 Bootcamp </vt:lpstr>
      <vt:lpstr>Complete Python 3 Bootcamp </vt:lpstr>
      <vt:lpstr>Let’s get started!</vt:lpstr>
      <vt:lpstr>Numbers</vt:lpstr>
      <vt:lpstr>Complete Python 3 Bootcamp</vt:lpstr>
      <vt:lpstr>Variable Assignments</vt:lpstr>
      <vt:lpstr>Complete Python 3 Bootcamp</vt:lpstr>
      <vt:lpstr>Complete Python 3 Bootcamp</vt:lpstr>
      <vt:lpstr>Complete Python 3 Bootcamp</vt:lpstr>
      <vt:lpstr>Complete Python 3 Bootcamp</vt:lpstr>
      <vt:lpstr>Complete Python 3 Bootcamp</vt:lpstr>
      <vt:lpstr>Complete Python 3 Bootcamp</vt:lpstr>
      <vt:lpstr>Complete Python 3 Bootcamp</vt:lpstr>
      <vt:lpstr>Complete Python 3 Bootcamp</vt:lpstr>
      <vt:lpstr>Let’s explore these concepts!</vt:lpstr>
      <vt:lpstr>Strings</vt:lpstr>
      <vt:lpstr>Complete Python 3 Bootcamp</vt:lpstr>
      <vt:lpstr>Complete Python 3 Bootcamp</vt:lpstr>
      <vt:lpstr>Complete Python 3 Bootcamp</vt:lpstr>
      <vt:lpstr>Complete Python 3 Bootcamp</vt:lpstr>
      <vt:lpstr>Complete Python 3 Bootcamp</vt:lpstr>
      <vt:lpstr>Complete Python 3 Bootcamp</vt:lpstr>
      <vt:lpstr>Let’s explore these concepts!</vt:lpstr>
      <vt:lpstr>String Indexing  and Slicing</vt:lpstr>
      <vt:lpstr>String Properties  and Methods</vt:lpstr>
      <vt:lpstr>String Formatting for Printing</vt:lpstr>
      <vt:lpstr>Complete Python 3 Bootcamp</vt:lpstr>
      <vt:lpstr>Complete Python 3 Bootcamp</vt:lpstr>
      <vt:lpstr>Lists</vt:lpstr>
      <vt:lpstr>Complete Python 3 Bootcamp</vt:lpstr>
      <vt:lpstr>Dictionaries</vt:lpstr>
      <vt:lpstr>Complete Python 3 Bootcamp</vt:lpstr>
      <vt:lpstr>Complete Python 3 Bootcamp</vt:lpstr>
      <vt:lpstr>Complete Python 3 Bootcamp</vt:lpstr>
      <vt:lpstr>Tuples</vt:lpstr>
      <vt:lpstr>Complete Python 3 Bootcamp</vt:lpstr>
      <vt:lpstr>Sets</vt:lpstr>
      <vt:lpstr>Complete Python 3 Bootcamp</vt:lpstr>
      <vt:lpstr>Booleans</vt:lpstr>
      <vt:lpstr>Complete Python 3 Bootcamp</vt:lpstr>
      <vt:lpstr>Files</vt:lpstr>
      <vt:lpstr>Complete Python 3 Bootcamp</vt:lpstr>
      <vt:lpstr>Objects and  Data Structures  Assessment Test</vt:lpstr>
      <vt:lpstr>Complete Python 3 Bootcamp</vt:lpstr>
      <vt:lpstr>Objects and  Data Structures  Assessment Test SOLUTIONS</vt:lpstr>
      <vt:lpstr>Complete Python 3 Bootcamp</vt:lpstr>
      <vt:lpstr>Complete Python 3 Bootcamp</vt:lpstr>
      <vt:lpstr>Python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Object and Data Structure Basics</dc:title>
  <cp:lastModifiedBy>Izhar, Sharib</cp:lastModifiedBy>
  <cp:revision>3</cp:revision>
  <dcterms:modified xsi:type="dcterms:W3CDTF">2022-12-29T22:49:27Z</dcterms:modified>
</cp:coreProperties>
</file>