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4660"/>
  </p:normalViewPr>
  <p:slideViewPr>
    <p:cSldViewPr snapToGrid="0">
      <p:cViewPr varScale="1">
        <p:scale>
          <a:sx n="63" d="100"/>
          <a:sy n="63" d="100"/>
        </p:scale>
        <p:origin x="6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25B1A2-2106-48BB-B172-738CD2D66AB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136148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5B1A2-2106-48BB-B172-738CD2D66AB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314962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5B1A2-2106-48BB-B172-738CD2D66AB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222139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5B1A2-2106-48BB-B172-738CD2D66AB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33942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25B1A2-2106-48BB-B172-738CD2D66ABC}" type="datetimeFigureOut">
              <a:rPr lang="en-US" smtClean="0"/>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123222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25B1A2-2106-48BB-B172-738CD2D66ABC}"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108839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25B1A2-2106-48BB-B172-738CD2D66ABC}" type="datetimeFigureOut">
              <a:rPr lang="en-US" smtClean="0"/>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134569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25B1A2-2106-48BB-B172-738CD2D66ABC}" type="datetimeFigureOut">
              <a:rPr lang="en-US" smtClean="0"/>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403562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5B1A2-2106-48BB-B172-738CD2D66ABC}" type="datetimeFigureOut">
              <a:rPr lang="en-US" smtClean="0"/>
              <a:t>10/1/2020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20405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5B1A2-2106-48BB-B172-738CD2D66ABC}"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141316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25B1A2-2106-48BB-B172-738CD2D66ABC}" type="datetimeFigureOut">
              <a:rPr lang="en-US" smtClean="0"/>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7C93B9-D023-48DD-AAB4-248C687A6724}" type="slidenum">
              <a:rPr lang="en-US" smtClean="0"/>
              <a:t>‹#›</a:t>
            </a:fld>
            <a:endParaRPr lang="en-US"/>
          </a:p>
        </p:txBody>
      </p:sp>
    </p:spTree>
    <p:extLst>
      <p:ext uri="{BB962C8B-B14F-4D97-AF65-F5344CB8AC3E}">
        <p14:creationId xmlns:p14="http://schemas.microsoft.com/office/powerpoint/2010/main" val="1846858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4"/>
            </p:custDataLst>
            <p:extLst>
              <p:ext uri="{D42A27DB-BD31-4B8C-83A1-F6EECF244321}">
                <p14:modId xmlns:p14="http://schemas.microsoft.com/office/powerpoint/2010/main" val="3714157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 name="think-cell Slide" r:id="rId16" imgW="395" imgH="394" progId="TCLayout.ActiveDocument.1">
                  <p:embed/>
                </p:oleObj>
              </mc:Choice>
              <mc:Fallback>
                <p:oleObj name="think-cell Slide" r:id="rId16" imgW="395" imgH="39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5B1A2-2106-48BB-B172-738CD2D66ABC}" type="datetimeFigureOut">
              <a:rPr lang="en-US" smtClean="0"/>
              <a:t>10/1/2020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C93B9-D023-48DD-AAB4-248C687A6724}" type="slidenum">
              <a:rPr lang="en-US" smtClean="0"/>
              <a:t>‹#›</a:t>
            </a:fld>
            <a:endParaRPr lang="en-US"/>
          </a:p>
        </p:txBody>
      </p:sp>
    </p:spTree>
    <p:extLst>
      <p:ext uri="{BB962C8B-B14F-4D97-AF65-F5344CB8AC3E}">
        <p14:creationId xmlns:p14="http://schemas.microsoft.com/office/powerpoint/2010/main" val="36965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3.xml"/><Relationship Id="rId7" Type="http://schemas.openxmlformats.org/officeDocument/2006/relationships/image" Target="../media/image12.pn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2.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3.xml"/><Relationship Id="rId7" Type="http://schemas.openxmlformats.org/officeDocument/2006/relationships/image" Target="../media/image3.jp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5.xml"/><Relationship Id="rId7" Type="http://schemas.openxmlformats.org/officeDocument/2006/relationships/image" Target="../media/image5.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17.xml"/><Relationship Id="rId7" Type="http://schemas.openxmlformats.org/officeDocument/2006/relationships/image" Target="../media/image7.PN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19.xml"/><Relationship Id="rId7"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1.PN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68041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3"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600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ctrTitle"/>
          </p:nvPr>
        </p:nvSpPr>
        <p:spPr>
          <a:xfrm>
            <a:off x="934720" y="268923"/>
            <a:ext cx="9144000" cy="2387600"/>
          </a:xfrm>
          <a:solidFill>
            <a:schemeClr val="tx2">
              <a:lumMod val="20000"/>
              <a:lumOff val="80000"/>
            </a:schemeClr>
          </a:solidFill>
        </p:spPr>
        <p:txBody>
          <a:bodyPr anchor="ctr"/>
          <a:lstStyle/>
          <a:p>
            <a:r>
              <a:rPr lang="en-US" dirty="0" smtClean="0"/>
              <a:t>Applied Data Science </a:t>
            </a:r>
            <a:br>
              <a:rPr lang="en-US" dirty="0" smtClean="0"/>
            </a:br>
            <a:r>
              <a:rPr lang="en-US" dirty="0" smtClean="0"/>
              <a:t>Capstone Project</a:t>
            </a:r>
            <a:endParaRPr lang="en-US" dirty="0"/>
          </a:p>
        </p:txBody>
      </p:sp>
      <p:sp>
        <p:nvSpPr>
          <p:cNvPr id="3" name="Subtitle 2"/>
          <p:cNvSpPr>
            <a:spLocks noGrp="1"/>
          </p:cNvSpPr>
          <p:nvPr>
            <p:ph type="subTitle" idx="1"/>
          </p:nvPr>
        </p:nvSpPr>
        <p:spPr>
          <a:solidFill>
            <a:schemeClr val="bg1">
              <a:lumMod val="75000"/>
            </a:schemeClr>
          </a:solidFill>
        </p:spPr>
        <p:txBody>
          <a:bodyPr anchor="ctr">
            <a:normAutofit/>
          </a:bodyPr>
          <a:lstStyle/>
          <a:p>
            <a:r>
              <a:rPr lang="en-US" sz="4000" b="1" dirty="0" smtClean="0"/>
              <a:t>Cars Collision Project for Seattle, Washington, USA</a:t>
            </a:r>
            <a:endParaRPr lang="en-US" sz="4000" b="1" dirty="0"/>
          </a:p>
        </p:txBody>
      </p:sp>
    </p:spTree>
    <p:extLst>
      <p:ext uri="{BB962C8B-B14F-4D97-AF65-F5344CB8AC3E}">
        <p14:creationId xmlns:p14="http://schemas.microsoft.com/office/powerpoint/2010/main" val="2609623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905356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9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0" y="71121"/>
            <a:ext cx="10515600" cy="487680"/>
          </a:xfrm>
          <a:solidFill>
            <a:schemeClr val="accent1">
              <a:lumMod val="20000"/>
              <a:lumOff val="80000"/>
            </a:schemeClr>
          </a:solidFill>
        </p:spPr>
        <p:txBody>
          <a:bodyPr>
            <a:normAutofit fontScale="90000"/>
          </a:bodyPr>
          <a:lstStyle/>
          <a:p>
            <a:r>
              <a:rPr lang="en-US" sz="3200" b="1" dirty="0" smtClean="0"/>
              <a:t>Recommendations</a:t>
            </a:r>
            <a:endParaRPr lang="en-US" sz="3200" b="1" dirty="0"/>
          </a:p>
        </p:txBody>
      </p:sp>
      <p:sp>
        <p:nvSpPr>
          <p:cNvPr id="13" name="TextBox 12"/>
          <p:cNvSpPr txBox="1"/>
          <p:nvPr/>
        </p:nvSpPr>
        <p:spPr>
          <a:xfrm>
            <a:off x="137981" y="4089382"/>
            <a:ext cx="6395720" cy="2646878"/>
          </a:xfrm>
          <a:prstGeom prst="rect">
            <a:avLst/>
          </a:prstGeom>
          <a:noFill/>
        </p:spPr>
        <p:txBody>
          <a:bodyPr wrap="square" rtlCol="0">
            <a:spAutoFit/>
          </a:bodyPr>
          <a:lstStyle/>
          <a:p>
            <a:r>
              <a:rPr lang="en-US" dirty="0"/>
              <a:t>Almost all of the accidents recorded have occurred on either a block or an intersection, the PDAS can take the following measures in response car accidents: </a:t>
            </a:r>
          </a:p>
          <a:p>
            <a:pPr marL="285750" lvl="0" indent="-285750">
              <a:buFont typeface="Arial" panose="020B0604020202020204" pitchFamily="34" charset="0"/>
              <a:buChar char="•"/>
            </a:pPr>
            <a:r>
              <a:rPr lang="en-US" sz="1600" dirty="0"/>
              <a:t>Launch development projects for those areas where most severe accidents take place in order to minimize the effects of these two factors </a:t>
            </a:r>
          </a:p>
          <a:p>
            <a:pPr marL="285750" lvl="0" indent="-285750">
              <a:buFont typeface="Arial" panose="020B0604020202020204" pitchFamily="34" charset="0"/>
              <a:buChar char="•"/>
            </a:pPr>
            <a:r>
              <a:rPr lang="en-US" sz="1600" dirty="0"/>
              <a:t>Increased investment towards improving lighting and road conditions of the area which have high instances recorded </a:t>
            </a:r>
          </a:p>
          <a:p>
            <a:pPr marL="285750" lvl="0" indent="-285750">
              <a:buFont typeface="Arial" panose="020B0604020202020204" pitchFamily="34" charset="0"/>
              <a:buChar char="•"/>
            </a:pPr>
            <a:r>
              <a:rPr lang="en-US" sz="1600" dirty="0"/>
              <a:t>Install safety signs on the roads and ensure that all precautions are being taken by people within the area </a:t>
            </a:r>
          </a:p>
        </p:txBody>
      </p:sp>
      <p:sp>
        <p:nvSpPr>
          <p:cNvPr id="3" name="TextBox 2"/>
          <p:cNvSpPr txBox="1"/>
          <p:nvPr/>
        </p:nvSpPr>
        <p:spPr>
          <a:xfrm>
            <a:off x="375920" y="863600"/>
            <a:ext cx="4958080" cy="646331"/>
          </a:xfrm>
          <a:prstGeom prst="rect">
            <a:avLst/>
          </a:prstGeom>
          <a:noFill/>
        </p:spPr>
        <p:txBody>
          <a:bodyPr wrap="square" rtlCol="0">
            <a:spAutoFit/>
          </a:bodyPr>
          <a:lstStyle/>
          <a:p>
            <a:r>
              <a:rPr lang="en-US" b="1" dirty="0"/>
              <a:t>Public Development Authority of Seattle (PDAS)</a:t>
            </a:r>
            <a:endParaRPr lang="en-US" dirty="0"/>
          </a:p>
          <a:p>
            <a:endParaRPr lang="en-US" dirty="0"/>
          </a:p>
        </p:txBody>
      </p:sp>
      <p:pic>
        <p:nvPicPr>
          <p:cNvPr id="6" name="Picture 5"/>
          <p:cNvPicPr>
            <a:picLocks noChangeAspect="1"/>
          </p:cNvPicPr>
          <p:nvPr/>
        </p:nvPicPr>
        <p:blipFill>
          <a:blip r:embed="rId7"/>
          <a:stretch>
            <a:fillRect/>
          </a:stretch>
        </p:blipFill>
        <p:spPr>
          <a:xfrm>
            <a:off x="0" y="1193651"/>
            <a:ext cx="5425440" cy="2754454"/>
          </a:xfrm>
          <a:prstGeom prst="rect">
            <a:avLst/>
          </a:prstGeom>
        </p:spPr>
      </p:pic>
      <p:pic>
        <p:nvPicPr>
          <p:cNvPr id="7" name="Picture 6"/>
          <p:cNvPicPr>
            <a:picLocks noChangeAspect="1"/>
          </p:cNvPicPr>
          <p:nvPr/>
        </p:nvPicPr>
        <p:blipFill>
          <a:blip r:embed="rId8"/>
          <a:stretch>
            <a:fillRect/>
          </a:stretch>
        </p:blipFill>
        <p:spPr>
          <a:xfrm>
            <a:off x="8421432" y="1186765"/>
            <a:ext cx="1860488" cy="2628227"/>
          </a:xfrm>
          <a:prstGeom prst="rect">
            <a:avLst/>
          </a:prstGeom>
        </p:spPr>
      </p:pic>
      <p:sp>
        <p:nvSpPr>
          <p:cNvPr id="10" name="TextBox 9"/>
          <p:cNvSpPr txBox="1"/>
          <p:nvPr/>
        </p:nvSpPr>
        <p:spPr>
          <a:xfrm>
            <a:off x="6533701" y="863600"/>
            <a:ext cx="4958080" cy="646331"/>
          </a:xfrm>
          <a:prstGeom prst="rect">
            <a:avLst/>
          </a:prstGeom>
          <a:noFill/>
        </p:spPr>
        <p:txBody>
          <a:bodyPr wrap="square" rtlCol="0">
            <a:spAutoFit/>
          </a:bodyPr>
          <a:lstStyle/>
          <a:p>
            <a:r>
              <a:rPr lang="en-US" b="1" dirty="0" smtClean="0"/>
              <a:t>Car Drivers</a:t>
            </a:r>
            <a:endParaRPr lang="en-US" dirty="0"/>
          </a:p>
          <a:p>
            <a:endParaRPr lang="en-US" dirty="0"/>
          </a:p>
        </p:txBody>
      </p:sp>
      <p:sp>
        <p:nvSpPr>
          <p:cNvPr id="12" name="TextBox 11"/>
          <p:cNvSpPr txBox="1"/>
          <p:nvPr/>
        </p:nvSpPr>
        <p:spPr>
          <a:xfrm>
            <a:off x="6725919" y="3929025"/>
            <a:ext cx="5466081" cy="2923877"/>
          </a:xfrm>
          <a:prstGeom prst="rect">
            <a:avLst/>
          </a:prstGeom>
          <a:noFill/>
        </p:spPr>
        <p:txBody>
          <a:bodyPr wrap="square" rtlCol="0">
            <a:spAutoFit/>
          </a:bodyPr>
          <a:lstStyle/>
          <a:p>
            <a:r>
              <a:rPr lang="en-US" dirty="0"/>
              <a:t>A higher concentration of accidents can be mostly seen on the main roads of the city, specifically near the highway in the city center. The following steps can be taken by car drivers to avoid severe accidents</a:t>
            </a:r>
            <a:r>
              <a:rPr lang="en-US" sz="1600" dirty="0"/>
              <a:t>: </a:t>
            </a:r>
          </a:p>
          <a:p>
            <a:pPr marL="285750" lvl="0" indent="-285750">
              <a:buFont typeface="Arial" panose="020B0604020202020204" pitchFamily="34" charset="0"/>
              <a:buChar char="•"/>
            </a:pPr>
            <a:r>
              <a:rPr lang="en-US" sz="1600" dirty="0"/>
              <a:t>Be extra careful around the I-5 highway which goes through the city center since it has the highest proportion of accidents recorded of total </a:t>
            </a:r>
            <a:r>
              <a:rPr lang="en-US" sz="1600" dirty="0" err="1"/>
              <a:t>seattle</a:t>
            </a:r>
            <a:r>
              <a:rPr lang="en-US" sz="1600" dirty="0"/>
              <a:t> </a:t>
            </a:r>
          </a:p>
          <a:p>
            <a:pPr marL="285750" lvl="0" indent="-285750">
              <a:buFont typeface="Arial" panose="020B0604020202020204" pitchFamily="34" charset="0"/>
              <a:buChar char="•"/>
            </a:pPr>
            <a:r>
              <a:rPr lang="en-US" sz="1600" dirty="0"/>
              <a:t>Most incidents occur under adverse weather, road and light conditions. Precautions should be taken under such circumstances, for e.g. driving slow on a wet road which may lead to loss of control </a:t>
            </a:r>
          </a:p>
        </p:txBody>
      </p:sp>
    </p:spTree>
    <p:extLst>
      <p:ext uri="{BB962C8B-B14F-4D97-AF65-F5344CB8AC3E}">
        <p14:creationId xmlns:p14="http://schemas.microsoft.com/office/powerpoint/2010/main" val="166731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737913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2"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838200" y="1825625"/>
            <a:ext cx="10134600" cy="4351338"/>
          </a:xfrm>
          <a:solidFill>
            <a:schemeClr val="bg2"/>
          </a:solidFill>
        </p:spPr>
        <p:txBody>
          <a:bodyPr anchor="ctr">
            <a:normAutofit/>
          </a:bodyPr>
          <a:lstStyle/>
          <a:p>
            <a:pPr marL="0" indent="0" algn="ctr">
              <a:buNone/>
            </a:pPr>
            <a:r>
              <a:rPr lang="en-US" sz="13800" b="1" dirty="0" smtClean="0">
                <a:solidFill>
                  <a:schemeClr val="accent1">
                    <a:lumMod val="75000"/>
                  </a:schemeClr>
                </a:solidFill>
              </a:rPr>
              <a:t>Thank You</a:t>
            </a:r>
            <a:endParaRPr lang="en-US" sz="13800" b="1" dirty="0">
              <a:solidFill>
                <a:schemeClr val="accent1">
                  <a:lumMod val="75000"/>
                </a:schemeClr>
              </a:solidFill>
            </a:endParaRPr>
          </a:p>
        </p:txBody>
      </p:sp>
    </p:spTree>
    <p:extLst>
      <p:ext uri="{BB962C8B-B14F-4D97-AF65-F5344CB8AC3E}">
        <p14:creationId xmlns:p14="http://schemas.microsoft.com/office/powerpoint/2010/main" val="1292527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644963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7"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9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0" y="71121"/>
            <a:ext cx="10515600" cy="487680"/>
          </a:xfrm>
          <a:solidFill>
            <a:schemeClr val="accent1">
              <a:lumMod val="20000"/>
              <a:lumOff val="80000"/>
            </a:schemeClr>
          </a:solidFill>
        </p:spPr>
        <p:txBody>
          <a:bodyPr>
            <a:normAutofit fontScale="90000"/>
          </a:bodyPr>
          <a:lstStyle/>
          <a:p>
            <a:r>
              <a:rPr lang="en-US" sz="3200" b="1" dirty="0" smtClean="0"/>
              <a:t>Background and Introduction to problem</a:t>
            </a:r>
            <a:endParaRPr lang="en-US" sz="3200" b="1" dirty="0"/>
          </a:p>
        </p:txBody>
      </p:sp>
      <p:sp>
        <p:nvSpPr>
          <p:cNvPr id="3" name="Content Placeholder 2"/>
          <p:cNvSpPr>
            <a:spLocks noGrp="1"/>
          </p:cNvSpPr>
          <p:nvPr>
            <p:ph idx="1"/>
          </p:nvPr>
        </p:nvSpPr>
        <p:spPr>
          <a:xfrm>
            <a:off x="381000" y="1632585"/>
            <a:ext cx="10515600" cy="4351338"/>
          </a:xfrm>
        </p:spPr>
        <p:txBody>
          <a:bodyPr>
            <a:normAutofit fontScale="77500" lnSpcReduction="20000"/>
          </a:bodyPr>
          <a:lstStyle/>
          <a:p>
            <a:r>
              <a:rPr lang="en-US" sz="2400" dirty="0"/>
              <a:t>According to 2017 WSDOT data, a car accident occurs every 4 minutes and a person dies due to a car crash every 20 hours in the state of Washington while Fatal crashes went from 508 in 2016 to 525 in 2017, resulting in the death of 555 people. </a:t>
            </a:r>
            <a:endParaRPr lang="en-US" sz="2400" dirty="0" smtClean="0"/>
          </a:p>
          <a:p>
            <a:endParaRPr lang="en-US" sz="2400" dirty="0" smtClean="0"/>
          </a:p>
          <a:p>
            <a:r>
              <a:rPr lang="en-US" sz="2400" dirty="0"/>
              <a:t>As of 2020, </a:t>
            </a:r>
            <a:r>
              <a:rPr lang="en-US" sz="2400" dirty="0" smtClean="0"/>
              <a:t>Seattle has </a:t>
            </a:r>
            <a:r>
              <a:rPr lang="en-US" sz="2400" dirty="0"/>
              <a:t>a total metro area population of 3.4 million (www.macrotrends.net). The total number of personal vehicles in Seattle in </a:t>
            </a:r>
            <a:r>
              <a:rPr lang="en-US" sz="2400" dirty="0" smtClean="0"/>
              <a:t>the </a:t>
            </a:r>
            <a:r>
              <a:rPr lang="en-US" sz="2400" dirty="0"/>
              <a:t>year 2016 hit a new high of nearly 444,000 vehicles. </a:t>
            </a:r>
            <a:endParaRPr lang="en-US" sz="2400" dirty="0" smtClean="0"/>
          </a:p>
          <a:p>
            <a:endParaRPr lang="en-US" sz="2400" dirty="0"/>
          </a:p>
          <a:p>
            <a:r>
              <a:rPr lang="en-US" sz="2400" dirty="0"/>
              <a:t>The project aims to predict how severity of accidents can be reduced based on a few factors</a:t>
            </a:r>
            <a:r>
              <a:rPr lang="en-US" sz="2400" dirty="0" smtClean="0"/>
              <a:t>.</a:t>
            </a:r>
            <a:endParaRPr lang="en-US" sz="2400" dirty="0"/>
          </a:p>
          <a:p>
            <a:endParaRPr lang="en-US" sz="2400" dirty="0" smtClean="0"/>
          </a:p>
          <a:p>
            <a:pPr marL="0" indent="0">
              <a:buNone/>
            </a:pPr>
            <a:r>
              <a:rPr lang="en-US" sz="2400" b="1" dirty="0" smtClean="0"/>
              <a:t>Key stakeholders that will benefit from this project:</a:t>
            </a:r>
          </a:p>
          <a:p>
            <a:pPr marL="0" indent="0">
              <a:buNone/>
            </a:pPr>
            <a:endParaRPr lang="en-US" sz="2400" dirty="0" smtClean="0"/>
          </a:p>
          <a:p>
            <a:pPr lvl="1"/>
            <a:r>
              <a:rPr lang="en-US" sz="2300" dirty="0"/>
              <a:t>The reduction in severity of accidents can be beneficial to the Public Development Authority of Seattle which works towards improving those road factors </a:t>
            </a:r>
          </a:p>
          <a:p>
            <a:pPr lvl="1"/>
            <a:endParaRPr lang="en-US" sz="2300" dirty="0" smtClean="0"/>
          </a:p>
          <a:p>
            <a:pPr lvl="1"/>
            <a:r>
              <a:rPr lang="en-US" sz="2300" dirty="0" smtClean="0"/>
              <a:t>Car </a:t>
            </a:r>
            <a:r>
              <a:rPr lang="en-US" sz="2300" dirty="0"/>
              <a:t>drivers themselves who may take precaution to reduce the severity of accidents</a:t>
            </a:r>
          </a:p>
        </p:txBody>
      </p:sp>
    </p:spTree>
    <p:extLst>
      <p:ext uri="{BB962C8B-B14F-4D97-AF65-F5344CB8AC3E}">
        <p14:creationId xmlns:p14="http://schemas.microsoft.com/office/powerpoint/2010/main" val="2517094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289565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2"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9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0" y="71121"/>
            <a:ext cx="10515600" cy="487680"/>
          </a:xfrm>
          <a:solidFill>
            <a:schemeClr val="accent1">
              <a:lumMod val="20000"/>
              <a:lumOff val="80000"/>
            </a:schemeClr>
          </a:solidFill>
        </p:spPr>
        <p:txBody>
          <a:bodyPr>
            <a:normAutofit fontScale="90000"/>
          </a:bodyPr>
          <a:lstStyle/>
          <a:p>
            <a:r>
              <a:rPr lang="en-US" sz="3200" b="1" dirty="0" smtClean="0"/>
              <a:t>Understanding the Data </a:t>
            </a:r>
            <a:endParaRPr lang="en-US" sz="3200" b="1" dirty="0"/>
          </a:p>
        </p:txBody>
      </p:sp>
      <p:sp>
        <p:nvSpPr>
          <p:cNvPr id="3" name="Content Placeholder 2"/>
          <p:cNvSpPr>
            <a:spLocks noGrp="1"/>
          </p:cNvSpPr>
          <p:nvPr>
            <p:ph idx="1"/>
          </p:nvPr>
        </p:nvSpPr>
        <p:spPr>
          <a:xfrm>
            <a:off x="350520" y="941704"/>
            <a:ext cx="11496040" cy="5560695"/>
          </a:xfrm>
        </p:spPr>
        <p:txBody>
          <a:bodyPr>
            <a:normAutofit lnSpcReduction="10000"/>
          </a:bodyPr>
          <a:lstStyle/>
          <a:p>
            <a:r>
              <a:rPr lang="en-US" sz="1800" dirty="0" smtClean="0"/>
              <a:t>The data used is the one provided by </a:t>
            </a:r>
            <a:r>
              <a:rPr lang="en-US" sz="1800" dirty="0" err="1" smtClean="0"/>
              <a:t>coursera</a:t>
            </a:r>
            <a:r>
              <a:rPr lang="en-US" sz="1800" dirty="0" smtClean="0"/>
              <a:t> as an example data for this project. </a:t>
            </a:r>
            <a:r>
              <a:rPr lang="en-US" sz="1800" dirty="0"/>
              <a:t>The dataset used for this project is based on car accidents which have taken place within the city of Seattle, Washington from the year 2004 to 2020. This data is regarding car accidents the severity of each car accidents along with the time and conditions under which each accident occurred. The data set used for this project can be found here. </a:t>
            </a:r>
          </a:p>
          <a:p>
            <a:endParaRPr lang="en-US" sz="1800" dirty="0" smtClean="0"/>
          </a:p>
          <a:p>
            <a:r>
              <a:rPr lang="en-US" sz="1800" dirty="0" smtClean="0"/>
              <a:t> There are a lot of problems with the data set keeping in mind that this is a machine learning project which uses classification to predict a categorical variable. The dataset has total observations of 194673 with variation in number of observations for every feature</a:t>
            </a:r>
          </a:p>
          <a:p>
            <a:endParaRPr lang="en-US" sz="1800" dirty="0" smtClean="0"/>
          </a:p>
          <a:p>
            <a:r>
              <a:rPr lang="en-US" sz="1800" dirty="0"/>
              <a:t>The models aim was to predict the severity of an accident, considering that, the variable of Severity Code was in the form of 1 (Property Damage Only) and 2 (Injury Collision) which were encoded to the form of 0 (Property Damage Only) and 1 (Injury Collision</a:t>
            </a:r>
            <a:r>
              <a:rPr lang="en-US" sz="1800" dirty="0" smtClean="0"/>
              <a:t>).</a:t>
            </a:r>
          </a:p>
          <a:p>
            <a:r>
              <a:rPr lang="en-US" sz="1800" dirty="0" smtClean="0"/>
              <a:t> </a:t>
            </a:r>
            <a:r>
              <a:rPr lang="en-US" sz="1800" dirty="0"/>
              <a:t>Furthermore, the Y was given value of 1 whereas N and no value was given 0 for the variables Inattention, Speeding and Under the influence. For lighting condition, Light was given 0 along with Medium as 1 and Dark as 2. For Road Condition, Dry was assigned 0, Mushy was assigned 1 and Wet was given 2. </a:t>
            </a:r>
            <a:endParaRPr lang="en-US" sz="1800" dirty="0" smtClean="0"/>
          </a:p>
          <a:p>
            <a:r>
              <a:rPr lang="en-US" sz="1800" dirty="0"/>
              <a:t>In order to deal with the issue of columns having a variation in frequency, arrays were made for each column which were encoded according to the original column and had equal proportion of elements as the original column. </a:t>
            </a:r>
            <a:endParaRPr lang="en-US" sz="1800" dirty="0" smtClean="0"/>
          </a:p>
          <a:p>
            <a:endParaRPr lang="en-US" sz="1800" dirty="0"/>
          </a:p>
          <a:p>
            <a:r>
              <a:rPr lang="en-US" sz="1800" dirty="0"/>
              <a:t>This entire process of cleaning data led to a loss of almost 5000 rows which had redundant data, whereas other rows with unknown values were filled earlier. </a:t>
            </a:r>
          </a:p>
          <a:p>
            <a:endParaRPr lang="en-US" sz="1800" dirty="0" smtClean="0"/>
          </a:p>
        </p:txBody>
      </p:sp>
    </p:spTree>
    <p:extLst>
      <p:ext uri="{BB962C8B-B14F-4D97-AF65-F5344CB8AC3E}">
        <p14:creationId xmlns:p14="http://schemas.microsoft.com/office/powerpoint/2010/main" val="3795049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9335115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9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0" y="71121"/>
            <a:ext cx="10515600" cy="487680"/>
          </a:xfrm>
          <a:solidFill>
            <a:schemeClr val="accent1">
              <a:lumMod val="20000"/>
              <a:lumOff val="80000"/>
            </a:schemeClr>
          </a:solidFill>
        </p:spPr>
        <p:txBody>
          <a:bodyPr>
            <a:normAutofit fontScale="90000"/>
          </a:bodyPr>
          <a:lstStyle/>
          <a:p>
            <a:r>
              <a:rPr lang="en-US" sz="3200" b="1" dirty="0" smtClean="0"/>
              <a:t>Feature Selection</a:t>
            </a:r>
            <a:endParaRPr lang="en-US" sz="3200" b="1" dirty="0"/>
          </a:p>
        </p:txBody>
      </p:sp>
      <p:pic>
        <p:nvPicPr>
          <p:cNvPr id="7" name="Picture 6"/>
          <p:cNvPicPr/>
          <p:nvPr/>
        </p:nvPicPr>
        <p:blipFill>
          <a:blip r:embed="rId7">
            <a:extLst>
              <a:ext uri="{28A0092B-C50C-407E-A947-70E740481C1C}">
                <a14:useLocalDpi xmlns:a14="http://schemas.microsoft.com/office/drawing/2010/main" val="0"/>
              </a:ext>
            </a:extLst>
          </a:blip>
          <a:stretch>
            <a:fillRect/>
          </a:stretch>
        </p:blipFill>
        <p:spPr>
          <a:xfrm>
            <a:off x="375920" y="2066607"/>
            <a:ext cx="11003280" cy="3633153"/>
          </a:xfrm>
          <a:prstGeom prst="rect">
            <a:avLst/>
          </a:prstGeom>
        </p:spPr>
      </p:pic>
      <p:sp>
        <p:nvSpPr>
          <p:cNvPr id="8" name="TextBox 7"/>
          <p:cNvSpPr txBox="1"/>
          <p:nvPr/>
        </p:nvSpPr>
        <p:spPr>
          <a:xfrm>
            <a:off x="375920" y="1076960"/>
            <a:ext cx="9936480" cy="369332"/>
          </a:xfrm>
          <a:prstGeom prst="rect">
            <a:avLst/>
          </a:prstGeom>
          <a:noFill/>
        </p:spPr>
        <p:txBody>
          <a:bodyPr wrap="square" rtlCol="0">
            <a:spAutoFit/>
          </a:bodyPr>
          <a:lstStyle/>
          <a:p>
            <a:r>
              <a:rPr lang="en-US" dirty="0" smtClean="0"/>
              <a:t>A total of 5 </a:t>
            </a:r>
            <a:r>
              <a:rPr lang="en-US" dirty="0"/>
              <a:t>features were selected for this project along with the target variable being Severity Code</a:t>
            </a:r>
          </a:p>
        </p:txBody>
      </p:sp>
    </p:spTree>
    <p:extLst>
      <p:ext uri="{BB962C8B-B14F-4D97-AF65-F5344CB8AC3E}">
        <p14:creationId xmlns:p14="http://schemas.microsoft.com/office/powerpoint/2010/main" val="252864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630058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9"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9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0" y="71121"/>
            <a:ext cx="10515600" cy="487680"/>
          </a:xfrm>
          <a:solidFill>
            <a:schemeClr val="accent1">
              <a:lumMod val="20000"/>
              <a:lumOff val="80000"/>
            </a:schemeClr>
          </a:solidFill>
        </p:spPr>
        <p:txBody>
          <a:bodyPr>
            <a:normAutofit fontScale="90000"/>
          </a:bodyPr>
          <a:lstStyle/>
          <a:p>
            <a:r>
              <a:rPr lang="en-US" sz="3200" b="1" dirty="0" smtClean="0"/>
              <a:t>Data Exploration: To develop  deeper understanding of the data</a:t>
            </a:r>
            <a:endParaRPr lang="en-US" sz="3200" b="1" dirty="0"/>
          </a:p>
        </p:txBody>
      </p:sp>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0" y="1320800"/>
            <a:ext cx="6365240" cy="5049520"/>
          </a:xfrm>
          <a:prstGeom prst="rect">
            <a:avLst/>
          </a:prstGeom>
        </p:spPr>
      </p:pic>
      <p:pic>
        <p:nvPicPr>
          <p:cNvPr id="10" name="Picture 9"/>
          <p:cNvPicPr/>
          <p:nvPr/>
        </p:nvPicPr>
        <p:blipFill>
          <a:blip r:embed="rId8">
            <a:extLst>
              <a:ext uri="{28A0092B-C50C-407E-A947-70E740481C1C}">
                <a14:useLocalDpi xmlns:a14="http://schemas.microsoft.com/office/drawing/2010/main" val="0"/>
              </a:ext>
            </a:extLst>
          </a:blip>
          <a:stretch>
            <a:fillRect/>
          </a:stretch>
        </p:blipFill>
        <p:spPr>
          <a:xfrm>
            <a:off x="6365240" y="1320800"/>
            <a:ext cx="5715000" cy="5049520"/>
          </a:xfrm>
          <a:prstGeom prst="rect">
            <a:avLst/>
          </a:prstGeom>
        </p:spPr>
      </p:pic>
      <p:sp>
        <p:nvSpPr>
          <p:cNvPr id="3" name="TextBox 2"/>
          <p:cNvSpPr txBox="1"/>
          <p:nvPr/>
        </p:nvSpPr>
        <p:spPr>
          <a:xfrm>
            <a:off x="0" y="606028"/>
            <a:ext cx="11988800" cy="646331"/>
          </a:xfrm>
          <a:prstGeom prst="rect">
            <a:avLst/>
          </a:prstGeom>
          <a:noFill/>
        </p:spPr>
        <p:txBody>
          <a:bodyPr wrap="square" rtlCol="0">
            <a:spAutoFit/>
          </a:bodyPr>
          <a:lstStyle/>
          <a:p>
            <a:r>
              <a:rPr lang="en-US" dirty="0" smtClean="0"/>
              <a:t>Property damage caused by the accidents are more than the ones which caused physical injuries. Adverse Weather conditions followed by adverse lighting and adverse road conditions are the top 3 reasons for causing accidents</a:t>
            </a:r>
            <a:endParaRPr lang="en-US" dirty="0"/>
          </a:p>
        </p:txBody>
      </p:sp>
    </p:spTree>
    <p:extLst>
      <p:ext uri="{BB962C8B-B14F-4D97-AF65-F5344CB8AC3E}">
        <p14:creationId xmlns:p14="http://schemas.microsoft.com/office/powerpoint/2010/main" val="1581833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329198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4"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9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0" y="71121"/>
            <a:ext cx="10515600" cy="487680"/>
          </a:xfrm>
          <a:solidFill>
            <a:schemeClr val="accent1">
              <a:lumMod val="20000"/>
              <a:lumOff val="80000"/>
            </a:schemeClr>
          </a:solidFill>
        </p:spPr>
        <p:txBody>
          <a:bodyPr>
            <a:normAutofit fontScale="90000"/>
          </a:bodyPr>
          <a:lstStyle/>
          <a:p>
            <a:r>
              <a:rPr lang="en-US" sz="3200" b="1" dirty="0" smtClean="0"/>
              <a:t>Machine Learning Model for the project (1/3)</a:t>
            </a:r>
            <a:endParaRPr lang="en-US" sz="3200" b="1" dirty="0"/>
          </a:p>
        </p:txBody>
      </p:sp>
      <p:sp>
        <p:nvSpPr>
          <p:cNvPr id="8" name="TextBox 7"/>
          <p:cNvSpPr txBox="1"/>
          <p:nvPr/>
        </p:nvSpPr>
        <p:spPr>
          <a:xfrm>
            <a:off x="101600" y="666372"/>
            <a:ext cx="11856720" cy="369332"/>
          </a:xfrm>
          <a:prstGeom prst="rect">
            <a:avLst/>
          </a:prstGeom>
          <a:noFill/>
        </p:spPr>
        <p:txBody>
          <a:bodyPr wrap="square" rtlCol="0">
            <a:spAutoFit/>
          </a:bodyPr>
          <a:lstStyle/>
          <a:p>
            <a:r>
              <a:rPr lang="en-US" dirty="0" smtClean="0"/>
              <a:t>The </a:t>
            </a:r>
            <a:r>
              <a:rPr lang="en-US" dirty="0"/>
              <a:t>machine learning models used are Logistic Regression, Decision Tree Analysis and k-Nearest Neighbor.</a:t>
            </a:r>
          </a:p>
        </p:txBody>
      </p:sp>
      <p:sp>
        <p:nvSpPr>
          <p:cNvPr id="3" name="TextBox 2"/>
          <p:cNvSpPr txBox="1"/>
          <p:nvPr/>
        </p:nvSpPr>
        <p:spPr>
          <a:xfrm>
            <a:off x="193040" y="1178560"/>
            <a:ext cx="4013200" cy="369332"/>
          </a:xfrm>
          <a:prstGeom prst="rect">
            <a:avLst/>
          </a:prstGeom>
          <a:noFill/>
        </p:spPr>
        <p:txBody>
          <a:bodyPr wrap="square" rtlCol="0">
            <a:spAutoFit/>
          </a:bodyPr>
          <a:lstStyle/>
          <a:p>
            <a:r>
              <a:rPr lang="en-US" b="1" dirty="0"/>
              <a:t>Decision Tree Analysis </a:t>
            </a:r>
            <a:endParaRPr lang="en-US" dirty="0"/>
          </a:p>
        </p:txBody>
      </p:sp>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391160" y="2017712"/>
            <a:ext cx="6294120" cy="2320608"/>
          </a:xfrm>
          <a:prstGeom prst="rect">
            <a:avLst/>
          </a:prstGeom>
        </p:spPr>
      </p:pic>
      <p:pic>
        <p:nvPicPr>
          <p:cNvPr id="10" name="Picture 9"/>
          <p:cNvPicPr/>
          <p:nvPr/>
        </p:nvPicPr>
        <p:blipFill>
          <a:blip r:embed="rId8">
            <a:extLst>
              <a:ext uri="{28A0092B-C50C-407E-A947-70E740481C1C}">
                <a14:useLocalDpi xmlns:a14="http://schemas.microsoft.com/office/drawing/2010/main" val="0"/>
              </a:ext>
            </a:extLst>
          </a:blip>
          <a:stretch>
            <a:fillRect/>
          </a:stretch>
        </p:blipFill>
        <p:spPr>
          <a:xfrm>
            <a:off x="6883400" y="1547892"/>
            <a:ext cx="5074920" cy="4639548"/>
          </a:xfrm>
          <a:prstGeom prst="rect">
            <a:avLst/>
          </a:prstGeom>
        </p:spPr>
      </p:pic>
      <p:sp>
        <p:nvSpPr>
          <p:cNvPr id="11" name="TextBox 10"/>
          <p:cNvSpPr txBox="1"/>
          <p:nvPr/>
        </p:nvSpPr>
        <p:spPr>
          <a:xfrm>
            <a:off x="101600" y="6187440"/>
            <a:ext cx="11856720" cy="646331"/>
          </a:xfrm>
          <a:prstGeom prst="rect">
            <a:avLst/>
          </a:prstGeom>
          <a:noFill/>
        </p:spPr>
        <p:txBody>
          <a:bodyPr wrap="square" rtlCol="0">
            <a:spAutoFit/>
          </a:bodyPr>
          <a:lstStyle/>
          <a:p>
            <a:r>
              <a:rPr lang="en-US" dirty="0"/>
              <a:t>The criterion chosen for the classifier was ‘entropy’ and the max depth was ‘6’. The post-SMOTE balanced data was used to predict and fit the Decision Tree Classifier. </a:t>
            </a:r>
          </a:p>
        </p:txBody>
      </p:sp>
    </p:spTree>
    <p:extLst>
      <p:ext uri="{BB962C8B-B14F-4D97-AF65-F5344CB8AC3E}">
        <p14:creationId xmlns:p14="http://schemas.microsoft.com/office/powerpoint/2010/main" val="838676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1744947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8"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9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0" y="71121"/>
            <a:ext cx="10515600" cy="487680"/>
          </a:xfrm>
          <a:solidFill>
            <a:schemeClr val="accent1">
              <a:lumMod val="20000"/>
              <a:lumOff val="80000"/>
            </a:schemeClr>
          </a:solidFill>
        </p:spPr>
        <p:txBody>
          <a:bodyPr>
            <a:normAutofit fontScale="90000"/>
          </a:bodyPr>
          <a:lstStyle/>
          <a:p>
            <a:r>
              <a:rPr lang="en-US" sz="3200" b="1" dirty="0" smtClean="0"/>
              <a:t>Machine Learning Model for the project </a:t>
            </a:r>
            <a:r>
              <a:rPr lang="en-US" sz="3200" b="1" dirty="0" smtClean="0"/>
              <a:t>(2/3)</a:t>
            </a:r>
            <a:endParaRPr lang="en-US" sz="3200" b="1" dirty="0"/>
          </a:p>
        </p:txBody>
      </p:sp>
      <p:sp>
        <p:nvSpPr>
          <p:cNvPr id="8" name="TextBox 7"/>
          <p:cNvSpPr txBox="1"/>
          <p:nvPr/>
        </p:nvSpPr>
        <p:spPr>
          <a:xfrm>
            <a:off x="101600" y="666372"/>
            <a:ext cx="11856720" cy="369332"/>
          </a:xfrm>
          <a:prstGeom prst="rect">
            <a:avLst/>
          </a:prstGeom>
          <a:noFill/>
        </p:spPr>
        <p:txBody>
          <a:bodyPr wrap="square" rtlCol="0">
            <a:spAutoFit/>
          </a:bodyPr>
          <a:lstStyle/>
          <a:p>
            <a:r>
              <a:rPr lang="en-US" dirty="0" smtClean="0"/>
              <a:t>The </a:t>
            </a:r>
            <a:r>
              <a:rPr lang="en-US" dirty="0"/>
              <a:t>machine learning models used are Logistic Regression, Decision Tree Analysis and k-Nearest Neighbor.</a:t>
            </a:r>
          </a:p>
        </p:txBody>
      </p:sp>
      <p:sp>
        <p:nvSpPr>
          <p:cNvPr id="3" name="TextBox 2"/>
          <p:cNvSpPr txBox="1"/>
          <p:nvPr/>
        </p:nvSpPr>
        <p:spPr>
          <a:xfrm>
            <a:off x="223520" y="1432560"/>
            <a:ext cx="4013200" cy="369332"/>
          </a:xfrm>
          <a:prstGeom prst="rect">
            <a:avLst/>
          </a:prstGeom>
          <a:noFill/>
        </p:spPr>
        <p:txBody>
          <a:bodyPr wrap="square" rtlCol="0">
            <a:spAutoFit/>
          </a:bodyPr>
          <a:lstStyle/>
          <a:p>
            <a:r>
              <a:rPr lang="en-US" b="1" dirty="0"/>
              <a:t>Logistic Regression </a:t>
            </a:r>
            <a:endParaRPr lang="en-US" dirty="0"/>
          </a:p>
        </p:txBody>
      </p:sp>
      <p:pic>
        <p:nvPicPr>
          <p:cNvPr id="11" name="Picture 10"/>
          <p:cNvPicPr/>
          <p:nvPr/>
        </p:nvPicPr>
        <p:blipFill>
          <a:blip r:embed="rId7">
            <a:extLst>
              <a:ext uri="{28A0092B-C50C-407E-A947-70E740481C1C}">
                <a14:useLocalDpi xmlns:a14="http://schemas.microsoft.com/office/drawing/2010/main" val="0"/>
              </a:ext>
            </a:extLst>
          </a:blip>
          <a:stretch>
            <a:fillRect/>
          </a:stretch>
        </p:blipFill>
        <p:spPr>
          <a:xfrm>
            <a:off x="448944" y="2372042"/>
            <a:ext cx="6236335" cy="2260918"/>
          </a:xfrm>
          <a:prstGeom prst="rect">
            <a:avLst/>
          </a:prstGeom>
        </p:spPr>
      </p:pic>
      <p:pic>
        <p:nvPicPr>
          <p:cNvPr id="12" name="Picture 11"/>
          <p:cNvPicPr/>
          <p:nvPr/>
        </p:nvPicPr>
        <p:blipFill>
          <a:blip r:embed="rId8" cstate="print">
            <a:extLst>
              <a:ext uri="{28A0092B-C50C-407E-A947-70E740481C1C}">
                <a14:useLocalDpi xmlns:a14="http://schemas.microsoft.com/office/drawing/2010/main" val="0"/>
              </a:ext>
            </a:extLst>
          </a:blip>
          <a:stretch>
            <a:fillRect/>
          </a:stretch>
        </p:blipFill>
        <p:spPr>
          <a:xfrm>
            <a:off x="7169150" y="1717198"/>
            <a:ext cx="4789170" cy="4104482"/>
          </a:xfrm>
          <a:prstGeom prst="rect">
            <a:avLst/>
          </a:prstGeom>
        </p:spPr>
      </p:pic>
      <p:sp>
        <p:nvSpPr>
          <p:cNvPr id="13" name="TextBox 12"/>
          <p:cNvSpPr txBox="1"/>
          <p:nvPr/>
        </p:nvSpPr>
        <p:spPr>
          <a:xfrm>
            <a:off x="101600" y="5990809"/>
            <a:ext cx="11856720" cy="646331"/>
          </a:xfrm>
          <a:prstGeom prst="rect">
            <a:avLst/>
          </a:prstGeom>
          <a:noFill/>
        </p:spPr>
        <p:txBody>
          <a:bodyPr wrap="square" rtlCol="0">
            <a:spAutoFit/>
          </a:bodyPr>
          <a:lstStyle/>
          <a:p>
            <a:r>
              <a:rPr lang="en-US" dirty="0"/>
              <a:t>The C used for regularization strength was ‘0.01’ whereas the solver used was ‘</a:t>
            </a:r>
            <a:r>
              <a:rPr lang="en-US" dirty="0" err="1"/>
              <a:t>liblinear</a:t>
            </a:r>
            <a:r>
              <a:rPr lang="en-US" dirty="0"/>
              <a:t>’. The post-SMOTE balanced data was used to predict and fit the Logistic Regression Classifier. </a:t>
            </a:r>
          </a:p>
        </p:txBody>
      </p:sp>
    </p:spTree>
    <p:extLst>
      <p:ext uri="{BB962C8B-B14F-4D97-AF65-F5344CB8AC3E}">
        <p14:creationId xmlns:p14="http://schemas.microsoft.com/office/powerpoint/2010/main" val="2793755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2945785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9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0" y="71121"/>
            <a:ext cx="10515600" cy="487680"/>
          </a:xfrm>
          <a:solidFill>
            <a:schemeClr val="accent1">
              <a:lumMod val="20000"/>
              <a:lumOff val="80000"/>
            </a:schemeClr>
          </a:solidFill>
        </p:spPr>
        <p:txBody>
          <a:bodyPr>
            <a:normAutofit fontScale="90000"/>
          </a:bodyPr>
          <a:lstStyle/>
          <a:p>
            <a:r>
              <a:rPr lang="en-US" sz="3200" b="1" dirty="0" smtClean="0"/>
              <a:t>Machine Learning Model for the project </a:t>
            </a:r>
            <a:r>
              <a:rPr lang="en-US" sz="3200" b="1" dirty="0" smtClean="0"/>
              <a:t>(3/3)</a:t>
            </a:r>
            <a:endParaRPr lang="en-US" sz="3200" b="1" dirty="0"/>
          </a:p>
        </p:txBody>
      </p:sp>
      <p:sp>
        <p:nvSpPr>
          <p:cNvPr id="8" name="TextBox 7"/>
          <p:cNvSpPr txBox="1"/>
          <p:nvPr/>
        </p:nvSpPr>
        <p:spPr>
          <a:xfrm>
            <a:off x="101600" y="666372"/>
            <a:ext cx="11856720" cy="369332"/>
          </a:xfrm>
          <a:prstGeom prst="rect">
            <a:avLst/>
          </a:prstGeom>
          <a:noFill/>
        </p:spPr>
        <p:txBody>
          <a:bodyPr wrap="square" rtlCol="0">
            <a:spAutoFit/>
          </a:bodyPr>
          <a:lstStyle/>
          <a:p>
            <a:r>
              <a:rPr lang="en-US" dirty="0" smtClean="0"/>
              <a:t>The </a:t>
            </a:r>
            <a:r>
              <a:rPr lang="en-US" dirty="0"/>
              <a:t>machine learning models used are Logistic Regression, Decision Tree Analysis and k-Nearest Neighbor.</a:t>
            </a:r>
          </a:p>
        </p:txBody>
      </p:sp>
      <p:sp>
        <p:nvSpPr>
          <p:cNvPr id="3" name="TextBox 2"/>
          <p:cNvSpPr txBox="1"/>
          <p:nvPr/>
        </p:nvSpPr>
        <p:spPr>
          <a:xfrm>
            <a:off x="223520" y="1432560"/>
            <a:ext cx="4013200" cy="369332"/>
          </a:xfrm>
          <a:prstGeom prst="rect">
            <a:avLst/>
          </a:prstGeom>
          <a:noFill/>
        </p:spPr>
        <p:txBody>
          <a:bodyPr wrap="square" rtlCol="0">
            <a:spAutoFit/>
          </a:bodyPr>
          <a:lstStyle/>
          <a:p>
            <a:r>
              <a:rPr lang="en-US" b="1" dirty="0"/>
              <a:t>k-Nearest Neighbor </a:t>
            </a:r>
            <a:endParaRPr lang="en-US" dirty="0"/>
          </a:p>
        </p:txBody>
      </p:sp>
      <p:sp>
        <p:nvSpPr>
          <p:cNvPr id="13" name="TextBox 12"/>
          <p:cNvSpPr txBox="1"/>
          <p:nvPr/>
        </p:nvSpPr>
        <p:spPr>
          <a:xfrm>
            <a:off x="101600" y="5990809"/>
            <a:ext cx="11856720" cy="646331"/>
          </a:xfrm>
          <a:prstGeom prst="rect">
            <a:avLst/>
          </a:prstGeom>
          <a:noFill/>
        </p:spPr>
        <p:txBody>
          <a:bodyPr wrap="square" rtlCol="0">
            <a:spAutoFit/>
          </a:bodyPr>
          <a:lstStyle/>
          <a:p>
            <a:r>
              <a:rPr lang="en-US" dirty="0"/>
              <a:t>The best K, as shown below, for the model where the highest elbow bend exists is at 4. The post-SMOTE balanced data was used to predict and fit the k-Nearest Neighbor classifier</a:t>
            </a:r>
          </a:p>
        </p:txBody>
      </p:sp>
      <p:pic>
        <p:nvPicPr>
          <p:cNvPr id="10" name="Picture 9"/>
          <p:cNvPicPr/>
          <p:nvPr/>
        </p:nvPicPr>
        <p:blipFill>
          <a:blip r:embed="rId7" cstate="print">
            <a:extLst>
              <a:ext uri="{28A0092B-C50C-407E-A947-70E740481C1C}">
                <a14:useLocalDpi xmlns:a14="http://schemas.microsoft.com/office/drawing/2010/main" val="0"/>
              </a:ext>
            </a:extLst>
          </a:blip>
          <a:stretch>
            <a:fillRect/>
          </a:stretch>
        </p:blipFill>
        <p:spPr>
          <a:xfrm>
            <a:off x="645160" y="2723634"/>
            <a:ext cx="5943600" cy="1579245"/>
          </a:xfrm>
          <a:prstGeom prst="rect">
            <a:avLst/>
          </a:prstGeom>
        </p:spPr>
      </p:pic>
      <p:pic>
        <p:nvPicPr>
          <p:cNvPr id="14" name="Picture 13"/>
          <p:cNvPicPr/>
          <p:nvPr/>
        </p:nvPicPr>
        <p:blipFill>
          <a:blip r:embed="rId8">
            <a:extLst>
              <a:ext uri="{28A0092B-C50C-407E-A947-70E740481C1C}">
                <a14:useLocalDpi xmlns:a14="http://schemas.microsoft.com/office/drawing/2010/main" val="0"/>
              </a:ext>
            </a:extLst>
          </a:blip>
          <a:stretch>
            <a:fillRect/>
          </a:stretch>
        </p:blipFill>
        <p:spPr>
          <a:xfrm>
            <a:off x="6710045" y="1610201"/>
            <a:ext cx="5329555" cy="3614420"/>
          </a:xfrm>
          <a:prstGeom prst="rect">
            <a:avLst/>
          </a:prstGeom>
        </p:spPr>
      </p:pic>
    </p:spTree>
    <p:extLst>
      <p:ext uri="{BB962C8B-B14F-4D97-AF65-F5344CB8AC3E}">
        <p14:creationId xmlns:p14="http://schemas.microsoft.com/office/powerpoint/2010/main" val="2304047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798120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900" b="1"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0" y="71121"/>
            <a:ext cx="10515600" cy="487680"/>
          </a:xfrm>
          <a:solidFill>
            <a:schemeClr val="accent1">
              <a:lumMod val="20000"/>
              <a:lumOff val="80000"/>
            </a:schemeClr>
          </a:solidFill>
        </p:spPr>
        <p:txBody>
          <a:bodyPr>
            <a:normAutofit fontScale="90000"/>
          </a:bodyPr>
          <a:lstStyle/>
          <a:p>
            <a:r>
              <a:rPr lang="en-US" sz="3200" b="1" dirty="0" smtClean="0"/>
              <a:t>Discussion and Conclusion</a:t>
            </a:r>
            <a:endParaRPr lang="en-US" sz="3200" b="1" dirty="0"/>
          </a:p>
        </p:txBody>
      </p:sp>
      <p:sp>
        <p:nvSpPr>
          <p:cNvPr id="13" name="TextBox 12"/>
          <p:cNvSpPr txBox="1"/>
          <p:nvPr/>
        </p:nvSpPr>
        <p:spPr>
          <a:xfrm>
            <a:off x="198120" y="3617596"/>
            <a:ext cx="11856720" cy="3416320"/>
          </a:xfrm>
          <a:prstGeom prst="rect">
            <a:avLst/>
          </a:prstGeom>
          <a:noFill/>
        </p:spPr>
        <p:txBody>
          <a:bodyPr wrap="square" rtlCol="0">
            <a:spAutoFit/>
          </a:bodyPr>
          <a:lstStyle/>
          <a:p>
            <a:r>
              <a:rPr lang="en-US" dirty="0"/>
              <a:t>When comparing all the models by their f1-scores, Precision and Recall, we can have a clearer picture in terms of the accuracy of the three models individually as a whole and how well they perform for each output of the target variable. When comparing these scores, we can see that the f1-score is highest for k-Nearest Neighbor at 0.75. However, later when we compare the precision and recall for each of the model, we can see that the k-Nearest Neighbor model performs poorly in the precision of 1 at 0.08. The variance is too high for the model to be selected as a viable option. When looking at the other two models, we can see that the Decision Tree has a more balanced precision for 0 and 1. Whereas, the Logistic Regression is more balanced when it comes to recall of 0 and 1. Furthermore, the average f1-score of the two models are very close but for the Logistic Regression it is higher by 0.04</a:t>
            </a:r>
            <a:r>
              <a:rPr lang="en-US" dirty="0" smtClean="0"/>
              <a:t>.</a:t>
            </a:r>
          </a:p>
          <a:p>
            <a:endParaRPr lang="en-US" dirty="0"/>
          </a:p>
          <a:p>
            <a:r>
              <a:rPr lang="en-US" dirty="0" smtClean="0"/>
              <a:t> </a:t>
            </a:r>
            <a:r>
              <a:rPr lang="en-US" b="1" dirty="0"/>
              <a:t>It can be concluded that the both the </a:t>
            </a:r>
            <a:r>
              <a:rPr lang="en-US" b="1" dirty="0" smtClean="0"/>
              <a:t>models (Logistic regression and Decision Tree) </a:t>
            </a:r>
            <a:r>
              <a:rPr lang="en-US" b="1" dirty="0"/>
              <a:t>can be used side by side for the best performance. </a:t>
            </a:r>
          </a:p>
          <a:p>
            <a:endParaRPr lang="en-US" dirty="0"/>
          </a:p>
        </p:txBody>
      </p:sp>
      <p:pic>
        <p:nvPicPr>
          <p:cNvPr id="11" name="Picture 10"/>
          <p:cNvPicPr/>
          <p:nvPr/>
        </p:nvPicPr>
        <p:blipFill>
          <a:blip r:embed="rId7">
            <a:extLst>
              <a:ext uri="{28A0092B-C50C-407E-A947-70E740481C1C}">
                <a14:useLocalDpi xmlns:a14="http://schemas.microsoft.com/office/drawing/2010/main" val="0"/>
              </a:ext>
            </a:extLst>
          </a:blip>
          <a:stretch>
            <a:fillRect/>
          </a:stretch>
        </p:blipFill>
        <p:spPr>
          <a:xfrm>
            <a:off x="198120" y="752474"/>
            <a:ext cx="11394440" cy="2865121"/>
          </a:xfrm>
          <a:prstGeom prst="rect">
            <a:avLst/>
          </a:prstGeom>
        </p:spPr>
      </p:pic>
    </p:spTree>
    <p:extLst>
      <p:ext uri="{BB962C8B-B14F-4D97-AF65-F5344CB8AC3E}">
        <p14:creationId xmlns:p14="http://schemas.microsoft.com/office/powerpoint/2010/main" val="42084358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8tQDFTINEnj9ABXU0p.kD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tQDFTINEnj9ABXU0p.kD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8tQDFTINEnj9ABXU0p.kD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8tQDFTINEnj9ABXU0p.k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8tQDFTINEnj9ABXU0p.kD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8tQDFTINEnj9ABXU0p.k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8tQDFTINEnj9ABXU0p.kD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8nSeRHWwe2CWP2zKjFJ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IHqsNNffY24_H3uPfIB5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8tQDFTINEnj9ABXU0p.kD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8tQDFTINEnj9ABXU0p.kD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1149</Words>
  <Application>Microsoft Office PowerPoint</Application>
  <PresentationFormat>Widescreen</PresentationFormat>
  <Paragraphs>55</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think-cell Slide</vt:lpstr>
      <vt:lpstr>Applied Data Science  Capstone Project</vt:lpstr>
      <vt:lpstr>Background and Introduction to problem</vt:lpstr>
      <vt:lpstr>Understanding the Data </vt:lpstr>
      <vt:lpstr>Feature Selection</vt:lpstr>
      <vt:lpstr>Data Exploration: To develop  deeper understanding of the data</vt:lpstr>
      <vt:lpstr>Machine Learning Model for the project (1/3)</vt:lpstr>
      <vt:lpstr>Machine Learning Model for the project (2/3)</vt:lpstr>
      <vt:lpstr>Machine Learning Model for the project (3/3)</vt:lpstr>
      <vt:lpstr>Discussion and Conclusion</vt:lpstr>
      <vt:lpstr>Recommendations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dc:title>
  <dc:creator>Sharib Humayun</dc:creator>
  <cp:lastModifiedBy>Sharib Humayun</cp:lastModifiedBy>
  <cp:revision>5</cp:revision>
  <dcterms:created xsi:type="dcterms:W3CDTF">2020-10-01T19:07:25Z</dcterms:created>
  <dcterms:modified xsi:type="dcterms:W3CDTF">2020-10-01T19:37:45Z</dcterms:modified>
</cp:coreProperties>
</file>