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309B-8C00-426F-8AE8-83C404410DAD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27FD-5D97-453D-BBE9-DC00790F3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309B-8C00-426F-8AE8-83C404410DAD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27FD-5D97-453D-BBE9-DC00790F3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309B-8C00-426F-8AE8-83C404410DAD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27FD-5D97-453D-BBE9-DC00790F3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309B-8C00-426F-8AE8-83C404410DAD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27FD-5D97-453D-BBE9-DC00790F3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309B-8C00-426F-8AE8-83C404410DAD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27FD-5D97-453D-BBE9-DC00790F3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309B-8C00-426F-8AE8-83C404410DAD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27FD-5D97-453D-BBE9-DC00790F3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309B-8C00-426F-8AE8-83C404410DAD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27FD-5D97-453D-BBE9-DC00790F3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309B-8C00-426F-8AE8-83C404410DAD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27FD-5D97-453D-BBE9-DC00790F3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309B-8C00-426F-8AE8-83C404410DAD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27FD-5D97-453D-BBE9-DC00790F3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309B-8C00-426F-8AE8-83C404410DAD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27FD-5D97-453D-BBE9-DC00790F3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309B-8C00-426F-8AE8-83C404410DAD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27FD-5D97-453D-BBE9-DC00790F3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1309B-8C00-426F-8AE8-83C404410DAD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F27FD-5D97-453D-BBE9-DC00790F3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difference between </a:t>
            </a:r>
            <a:r>
              <a:rPr lang="en-US" dirty="0" err="1" smtClean="0"/>
              <a:t>HashMap</a:t>
            </a:r>
            <a:r>
              <a:rPr lang="en-US" dirty="0" smtClean="0"/>
              <a:t> and </a:t>
            </a:r>
            <a:r>
              <a:rPr lang="en-US" dirty="0" err="1" smtClean="0"/>
              <a:t>TreeMap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 ordering	</a:t>
            </a:r>
          </a:p>
          <a:p>
            <a:r>
              <a:rPr lang="en-US" dirty="0" smtClean="0"/>
              <a:t>Is faster than </a:t>
            </a:r>
            <a:r>
              <a:rPr lang="en-US" dirty="0" err="1" smtClean="0"/>
              <a:t>TreeMap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TreeMap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US" dirty="0" smtClean="0"/>
              <a:t>rdered as per </a:t>
            </a:r>
            <a:r>
              <a:rPr lang="en-US" dirty="0" err="1" smtClean="0"/>
              <a:t>Btree</a:t>
            </a:r>
            <a:endParaRPr lang="en-US" dirty="0" smtClean="0"/>
          </a:p>
          <a:p>
            <a:r>
              <a:rPr lang="en-US" dirty="0" smtClean="0"/>
              <a:t>Is slower than </a:t>
            </a:r>
            <a:r>
              <a:rPr lang="en-US" dirty="0" err="1" smtClean="0"/>
              <a:t>hashMap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in Collection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1524000"/>
            <a:ext cx="1295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209800"/>
            <a:ext cx="6858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3505200"/>
            <a:ext cx="5334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15200" y="2362200"/>
            <a:ext cx="685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cxnSp>
        <p:nvCxnSpPr>
          <p:cNvPr id="14" name="Elbow Connector 13"/>
          <p:cNvCxnSpPr>
            <a:stCxn id="4" idx="1"/>
            <a:endCxn id="6" idx="0"/>
          </p:cNvCxnSpPr>
          <p:nvPr/>
        </p:nvCxnSpPr>
        <p:spPr>
          <a:xfrm rot="10800000" flipV="1">
            <a:off x="1257300" y="1708666"/>
            <a:ext cx="2552700" cy="5011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4" idx="3"/>
            <a:endCxn id="8" idx="0"/>
          </p:cNvCxnSpPr>
          <p:nvPr/>
        </p:nvCxnSpPr>
        <p:spPr>
          <a:xfrm>
            <a:off x="5105400" y="1708666"/>
            <a:ext cx="2552700" cy="6535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7" idx="0"/>
          </p:cNvCxnSpPr>
          <p:nvPr/>
        </p:nvCxnSpPr>
        <p:spPr>
          <a:xfrm>
            <a:off x="4457700" y="1893332"/>
            <a:ext cx="0" cy="1611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2400" y="2895600"/>
            <a:ext cx="9906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HashSet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81200" y="6019800"/>
            <a:ext cx="990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cxnSp>
        <p:nvCxnSpPr>
          <p:cNvPr id="47" name="Elbow Connector 46"/>
          <p:cNvCxnSpPr>
            <a:endCxn id="43" idx="0"/>
          </p:cNvCxnSpPr>
          <p:nvPr/>
        </p:nvCxnSpPr>
        <p:spPr>
          <a:xfrm rot="5400000">
            <a:off x="2171700" y="4038600"/>
            <a:ext cx="2286000" cy="1676400"/>
          </a:xfrm>
          <a:prstGeom prst="bentConnector3">
            <a:avLst>
              <a:gd name="adj1" fmla="val -16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562600" y="6031468"/>
            <a:ext cx="8382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cxnSp>
        <p:nvCxnSpPr>
          <p:cNvPr id="55" name="Shape 54"/>
          <p:cNvCxnSpPr>
            <a:endCxn id="53" idx="0"/>
          </p:cNvCxnSpPr>
          <p:nvPr/>
        </p:nvCxnSpPr>
        <p:spPr>
          <a:xfrm rot="16200000" flipH="1">
            <a:off x="4204216" y="4253984"/>
            <a:ext cx="2297668" cy="1257300"/>
          </a:xfrm>
          <a:prstGeom prst="bentConnector3">
            <a:avLst>
              <a:gd name="adj1" fmla="val 4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48400" y="3352800"/>
            <a:ext cx="1143000" cy="369332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HashMap</a:t>
            </a:r>
            <a:endParaRPr lang="en-US" dirty="0"/>
          </a:p>
        </p:txBody>
      </p:sp>
      <p:cxnSp>
        <p:nvCxnSpPr>
          <p:cNvPr id="63" name="Shape 62"/>
          <p:cNvCxnSpPr>
            <a:stCxn id="8" idx="1"/>
            <a:endCxn id="57" idx="0"/>
          </p:cNvCxnSpPr>
          <p:nvPr/>
        </p:nvCxnSpPr>
        <p:spPr>
          <a:xfrm rot="10800000" flipV="1">
            <a:off x="6819900" y="2552700"/>
            <a:ext cx="495300" cy="800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8" idx="3"/>
            <a:endCxn id="158" idx="0"/>
          </p:cNvCxnSpPr>
          <p:nvPr/>
        </p:nvCxnSpPr>
        <p:spPr>
          <a:xfrm>
            <a:off x="8001000" y="2552700"/>
            <a:ext cx="495300" cy="800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" idx="2"/>
            <a:endCxn id="82" idx="0"/>
          </p:cNvCxnSpPr>
          <p:nvPr/>
        </p:nvCxnSpPr>
        <p:spPr>
          <a:xfrm rot="16200000" flipH="1">
            <a:off x="3632716" y="4699516"/>
            <a:ext cx="2145268" cy="495300"/>
          </a:xfrm>
          <a:prstGeom prst="bentConnector3">
            <a:avLst>
              <a:gd name="adj1" fmla="val 1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495800" y="6019800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276600" y="6019800"/>
            <a:ext cx="1143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LinkedList</a:t>
            </a:r>
            <a:endParaRPr lang="en-US" dirty="0"/>
          </a:p>
        </p:txBody>
      </p:sp>
      <p:cxnSp>
        <p:nvCxnSpPr>
          <p:cNvPr id="89" name="Elbow Connector 88"/>
          <p:cNvCxnSpPr>
            <a:stCxn id="7" idx="2"/>
            <a:endCxn id="87" idx="0"/>
          </p:cNvCxnSpPr>
          <p:nvPr/>
        </p:nvCxnSpPr>
        <p:spPr>
          <a:xfrm rot="5400000">
            <a:off x="3080266" y="4642366"/>
            <a:ext cx="2145268" cy="609600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52400" y="3581400"/>
            <a:ext cx="9906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LinkedHashSet</a:t>
            </a:r>
            <a:endParaRPr lang="en-US" dirty="0"/>
          </a:p>
        </p:txBody>
      </p:sp>
      <p:cxnSp>
        <p:nvCxnSpPr>
          <p:cNvPr id="106" name="Straight Arrow Connector 105"/>
          <p:cNvCxnSpPr>
            <a:stCxn id="28" idx="2"/>
            <a:endCxn id="104" idx="0"/>
          </p:cNvCxnSpPr>
          <p:nvPr/>
        </p:nvCxnSpPr>
        <p:spPr>
          <a:xfrm>
            <a:off x="647700" y="3264932"/>
            <a:ext cx="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6" idx="1"/>
            <a:endCxn id="28" idx="0"/>
          </p:cNvCxnSpPr>
          <p:nvPr/>
        </p:nvCxnSpPr>
        <p:spPr>
          <a:xfrm rot="10800000" flipV="1">
            <a:off x="647700" y="2394466"/>
            <a:ext cx="266700" cy="5011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447800" y="2895600"/>
            <a:ext cx="6858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TreeSet</a:t>
            </a:r>
            <a:endParaRPr lang="en-US" dirty="0"/>
          </a:p>
        </p:txBody>
      </p:sp>
      <p:cxnSp>
        <p:nvCxnSpPr>
          <p:cNvPr id="130" name="Shape 129"/>
          <p:cNvCxnSpPr>
            <a:stCxn id="6" idx="3"/>
            <a:endCxn id="123" idx="0"/>
          </p:cNvCxnSpPr>
          <p:nvPr/>
        </p:nvCxnSpPr>
        <p:spPr>
          <a:xfrm>
            <a:off x="1600200" y="2394466"/>
            <a:ext cx="190500" cy="5011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334000" y="2133600"/>
            <a:ext cx="83820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cxnSp>
        <p:nvCxnSpPr>
          <p:cNvPr id="150" name="Shape 149"/>
          <p:cNvCxnSpPr>
            <a:stCxn id="4" idx="3"/>
            <a:endCxn id="143" idx="0"/>
          </p:cNvCxnSpPr>
          <p:nvPr/>
        </p:nvCxnSpPr>
        <p:spPr>
          <a:xfrm>
            <a:off x="5105400" y="1708666"/>
            <a:ext cx="647700" cy="4249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172200" y="3962400"/>
            <a:ext cx="1295400" cy="646331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LinkedHashMap</a:t>
            </a:r>
            <a:endParaRPr lang="en-US" dirty="0"/>
          </a:p>
        </p:txBody>
      </p:sp>
      <p:cxnSp>
        <p:nvCxnSpPr>
          <p:cNvPr id="156" name="Straight Arrow Connector 155"/>
          <p:cNvCxnSpPr>
            <a:stCxn id="57" idx="2"/>
            <a:endCxn id="154" idx="0"/>
          </p:cNvCxnSpPr>
          <p:nvPr/>
        </p:nvCxnSpPr>
        <p:spPr>
          <a:xfrm>
            <a:off x="6819900" y="3722132"/>
            <a:ext cx="0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7848600" y="3352800"/>
            <a:ext cx="1295400" cy="369332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SortedMap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6629400" y="5029200"/>
            <a:ext cx="1143000" cy="3693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7924800" y="5029200"/>
            <a:ext cx="1143000" cy="3693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TreeMap</a:t>
            </a:r>
            <a:endParaRPr lang="en-US" dirty="0"/>
          </a:p>
        </p:txBody>
      </p:sp>
      <p:cxnSp>
        <p:nvCxnSpPr>
          <p:cNvPr id="170" name="Straight Arrow Connector 169"/>
          <p:cNvCxnSpPr>
            <a:stCxn id="158" idx="2"/>
            <a:endCxn id="166" idx="0"/>
          </p:cNvCxnSpPr>
          <p:nvPr/>
        </p:nvCxnSpPr>
        <p:spPr>
          <a:xfrm>
            <a:off x="8496300" y="3722132"/>
            <a:ext cx="0" cy="1307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58" idx="2"/>
            <a:endCxn id="165" idx="0"/>
          </p:cNvCxnSpPr>
          <p:nvPr/>
        </p:nvCxnSpPr>
        <p:spPr>
          <a:xfrm rot="5400000">
            <a:off x="7195066" y="3727966"/>
            <a:ext cx="1307068" cy="1295400"/>
          </a:xfrm>
          <a:prstGeom prst="bentConnector3">
            <a:avLst>
              <a:gd name="adj1" fmla="val 747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does not contain duplicate elements</a:t>
            </a:r>
          </a:p>
          <a:p>
            <a:r>
              <a:rPr lang="en-US" dirty="0" smtClean="0"/>
              <a:t>It contains unordered collection of elements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757363"/>
            <a:ext cx="2519363" cy="4293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difference between Set and List?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set represents a collection of elements.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Order of the elements may change in the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will not allow duplicate values to be stored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Sets will not allow null elements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Accessing elements by index is not possible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list represents ordered collection of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List preserves the order of elements in which they are entered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List will allow </a:t>
            </a:r>
            <a:r>
              <a:rPr lang="en-US" dirty="0" err="1" smtClean="0"/>
              <a:t>dplicate</a:t>
            </a:r>
            <a:r>
              <a:rPr lang="en-US" dirty="0" smtClean="0"/>
              <a:t>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Lists allow null elements to be stored.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Accessing elements by index is possible in Lists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difference between </a:t>
            </a:r>
            <a:r>
              <a:rPr lang="en-US" dirty="0" err="1" smtClean="0"/>
              <a:t>ArrayList</a:t>
            </a:r>
            <a:r>
              <a:rPr lang="en-US" dirty="0" smtClean="0"/>
              <a:t> and Vector?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0829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ArrayList</a:t>
            </a:r>
            <a:r>
              <a:rPr lang="en-US" dirty="0" smtClean="0"/>
              <a:t> object is not synchronized by default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 case of a single thread, using </a:t>
            </a:r>
            <a:r>
              <a:rPr lang="en-US" dirty="0" err="1" smtClean="0"/>
              <a:t>ArrayList</a:t>
            </a:r>
            <a:r>
              <a:rPr lang="en-US" dirty="0" smtClean="0"/>
              <a:t> is faster that the vector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Arraylist</a:t>
            </a:r>
            <a:r>
              <a:rPr lang="en-US" dirty="0" smtClean="0"/>
              <a:t> increases its size every time by 50 percent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5912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Vector object is synchronized by default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 case of multiple thread, using vector is advisable. With a single thread, Vector become slow.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Vector increases its size every time by doubling it. 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you synchronize the </a:t>
            </a:r>
            <a:r>
              <a:rPr kumimoji="0" 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ArrayList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object? Yes by </a:t>
            </a:r>
            <a:r>
              <a:rPr lang="en-US" sz="4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</a:t>
            </a:r>
            <a:r>
              <a:rPr kumimoji="0" lang="en-US" sz="4400" b="1" i="0" u="none" strike="noStrike" kern="120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ollections.synchronizedList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(new </a:t>
            </a:r>
            <a:r>
              <a:rPr kumimoji="0" lang="en-US" sz="4400" b="1" i="0" u="none" strike="noStrike" kern="120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ArrayList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())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difference </a:t>
            </a:r>
            <a:r>
              <a:rPr lang="en-US" dirty="0" err="1" smtClean="0"/>
              <a:t>I</a:t>
            </a:r>
            <a:r>
              <a:rPr lang="en-US" dirty="0" err="1" smtClean="0"/>
              <a:t>terator</a:t>
            </a:r>
            <a:r>
              <a:rPr lang="en-US" dirty="0" smtClean="0"/>
              <a:t> Interface and </a:t>
            </a:r>
            <a:r>
              <a:rPr lang="en-US" dirty="0" err="1" smtClean="0"/>
              <a:t>ListIterator</a:t>
            </a:r>
            <a:r>
              <a:rPr lang="en-US" dirty="0" smtClean="0"/>
              <a:t> Interface?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Iterator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Can only move in Forward direction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Has only </a:t>
            </a:r>
            <a:r>
              <a:rPr lang="en-US" dirty="0" err="1" smtClean="0"/>
              <a:t>hasNext</a:t>
            </a:r>
            <a:r>
              <a:rPr lang="en-US" dirty="0" smtClean="0"/>
              <a:t>(), next() methods to  check the next elements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Can be used on sets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ListIterator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Can move in both forward and backward direction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Has </a:t>
            </a:r>
            <a:r>
              <a:rPr lang="en-US" dirty="0" err="1" smtClean="0"/>
              <a:t>hasPrevious</a:t>
            </a:r>
            <a:r>
              <a:rPr lang="en-US" dirty="0" smtClean="0"/>
              <a:t>() and Previous() methods as well to  check previous elements as well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Cannot be used on sets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</a:t>
            </a:r>
            <a:r>
              <a:rPr lang="en-US" dirty="0" err="1" smtClean="0"/>
              <a:t>HashMap</a:t>
            </a:r>
            <a:r>
              <a:rPr lang="en-US" dirty="0" smtClean="0"/>
              <a:t> and </a:t>
            </a:r>
            <a:r>
              <a:rPr lang="en-US" dirty="0" err="1" smtClean="0"/>
              <a:t>LinkedMap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It presents data in no order</a:t>
            </a:r>
          </a:p>
          <a:p>
            <a:r>
              <a:rPr lang="en-US" dirty="0" smtClean="0"/>
              <a:t>Implies no indexing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LinkedHashMap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It presents data in insertion order.</a:t>
            </a:r>
          </a:p>
          <a:p>
            <a:r>
              <a:rPr lang="en-US" dirty="0" smtClean="0"/>
              <a:t>Implies indexing </a:t>
            </a:r>
            <a:r>
              <a:rPr lang="en-US" dirty="0" err="1" smtClean="0"/>
              <a:t>exsits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difference between </a:t>
            </a:r>
            <a:r>
              <a:rPr lang="en-US" dirty="0" err="1" smtClean="0"/>
              <a:t>HashMap</a:t>
            </a:r>
            <a:r>
              <a:rPr lang="en-US" dirty="0" smtClean="0"/>
              <a:t> and </a:t>
            </a:r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HashMap</a:t>
            </a:r>
            <a:r>
              <a:rPr lang="en-US" dirty="0" smtClean="0"/>
              <a:t> object is not synchronized by default</a:t>
            </a:r>
          </a:p>
          <a:p>
            <a:r>
              <a:rPr lang="en-US" dirty="0" smtClean="0"/>
              <a:t>In case of  a single thread, using </a:t>
            </a:r>
            <a:r>
              <a:rPr lang="en-US" dirty="0" err="1" smtClean="0"/>
              <a:t>HashMap</a:t>
            </a:r>
            <a:r>
              <a:rPr lang="en-US" dirty="0" smtClean="0"/>
              <a:t> is faster that the </a:t>
            </a:r>
            <a:r>
              <a:rPr lang="en-US" dirty="0" err="1" smtClean="0"/>
              <a:t>Hashtable</a:t>
            </a:r>
            <a:endParaRPr lang="en-US" dirty="0" smtClean="0"/>
          </a:p>
          <a:p>
            <a:r>
              <a:rPr lang="en-US" dirty="0" err="1" smtClean="0"/>
              <a:t>HashMap</a:t>
            </a:r>
            <a:r>
              <a:rPr lang="en-US" dirty="0" smtClean="0"/>
              <a:t> allows null keys and null values to be stored.</a:t>
            </a:r>
          </a:p>
          <a:p>
            <a:r>
              <a:rPr lang="en-US" dirty="0" err="1" smtClean="0"/>
              <a:t>Iterator</a:t>
            </a:r>
            <a:r>
              <a:rPr lang="en-US" dirty="0" smtClean="0"/>
              <a:t> in the </a:t>
            </a:r>
            <a:r>
              <a:rPr lang="en-US" dirty="0" err="1" smtClean="0"/>
              <a:t>HashMap</a:t>
            </a:r>
            <a:r>
              <a:rPr lang="en-US" dirty="0" smtClean="0"/>
              <a:t> is fail-fast. This means </a:t>
            </a:r>
            <a:r>
              <a:rPr lang="en-US" dirty="0" err="1" smtClean="0"/>
              <a:t>Iterator</a:t>
            </a:r>
            <a:r>
              <a:rPr lang="en-US" dirty="0" smtClean="0"/>
              <a:t> will produce exception if concurrent updates are made to the </a:t>
            </a:r>
            <a:r>
              <a:rPr lang="en-US" dirty="0" err="1" smtClean="0"/>
              <a:t>HashMap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Hashtable</a:t>
            </a:r>
            <a:r>
              <a:rPr lang="en-US" dirty="0" smtClean="0"/>
              <a:t> object is synchronized by default</a:t>
            </a:r>
          </a:p>
          <a:p>
            <a:r>
              <a:rPr lang="en-US" dirty="0" smtClean="0"/>
              <a:t>In case of </a:t>
            </a:r>
            <a:r>
              <a:rPr lang="en-US" dirty="0" err="1" smtClean="0"/>
              <a:t>multile</a:t>
            </a:r>
            <a:r>
              <a:rPr lang="en-US" dirty="0" smtClean="0"/>
              <a:t> thread, using </a:t>
            </a:r>
            <a:r>
              <a:rPr lang="en-US" dirty="0" err="1" smtClean="0"/>
              <a:t>Hashtable</a:t>
            </a:r>
            <a:r>
              <a:rPr lang="en-US" dirty="0" smtClean="0"/>
              <a:t> is advisable. </a:t>
            </a:r>
          </a:p>
          <a:p>
            <a:r>
              <a:rPr lang="en-US" dirty="0" err="1" smtClean="0"/>
              <a:t>Hashtable</a:t>
            </a:r>
            <a:r>
              <a:rPr lang="en-US" dirty="0" smtClean="0"/>
              <a:t> does not allow null keys or values.</a:t>
            </a:r>
          </a:p>
          <a:p>
            <a:r>
              <a:rPr lang="en-US" dirty="0" smtClean="0"/>
              <a:t>Enumeration for the </a:t>
            </a:r>
            <a:r>
              <a:rPr lang="en-US" dirty="0" err="1" smtClean="0"/>
              <a:t>Hashtable</a:t>
            </a:r>
            <a:r>
              <a:rPr lang="en-US" dirty="0" smtClean="0"/>
              <a:t> is not fail-fast. This means even if concurrent </a:t>
            </a:r>
            <a:r>
              <a:rPr lang="en-US" dirty="0" err="1" smtClean="0"/>
              <a:t>updations</a:t>
            </a:r>
            <a:r>
              <a:rPr lang="en-US" dirty="0" smtClean="0"/>
              <a:t> are done to </a:t>
            </a:r>
            <a:r>
              <a:rPr lang="en-US" dirty="0" err="1" smtClean="0"/>
              <a:t>Hashtable</a:t>
            </a:r>
            <a:r>
              <a:rPr lang="en-US" dirty="0" smtClean="0"/>
              <a:t>, there will not be any incorrect results produced by the Enumeration.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446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Collections</vt:lpstr>
      <vt:lpstr>Interfaces in Collection</vt:lpstr>
      <vt:lpstr>Set Properties</vt:lpstr>
      <vt:lpstr>Binary Tree</vt:lpstr>
      <vt:lpstr>What is the difference between Set and List?</vt:lpstr>
      <vt:lpstr>What is the difference between ArrayList and Vector?</vt:lpstr>
      <vt:lpstr>What is the difference Iterator Interface and ListIterator Interface?</vt:lpstr>
      <vt:lpstr>Difference between HashMap and LinkedMap</vt:lpstr>
      <vt:lpstr>What is the difference between HashMap and Hashtable</vt:lpstr>
      <vt:lpstr>What is the difference between HashMap and TreeMap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Sai</dc:creator>
  <cp:lastModifiedBy>Sai</cp:lastModifiedBy>
  <cp:revision>181</cp:revision>
  <dcterms:created xsi:type="dcterms:W3CDTF">2013-02-22T06:33:20Z</dcterms:created>
  <dcterms:modified xsi:type="dcterms:W3CDTF">2013-02-24T18:09:53Z</dcterms:modified>
</cp:coreProperties>
</file>