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6" r:id="rId8"/>
    <p:sldId id="267" r:id="rId9"/>
    <p:sldId id="268" r:id="rId10"/>
    <p:sldId id="269" r:id="rId11"/>
    <p:sldId id="270" r:id="rId12"/>
    <p:sldId id="264" r:id="rId13"/>
    <p:sldId id="262" r:id="rId14"/>
    <p:sldId id="263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C61C-788A-4FCC-876E-0C2A51722993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C6E6-6A57-4040-813F-466B185208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C61C-788A-4FCC-876E-0C2A51722993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C6E6-6A57-4040-813F-466B185208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C61C-788A-4FCC-876E-0C2A51722993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C6E6-6A57-4040-813F-466B185208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C61C-788A-4FCC-876E-0C2A51722993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C6E6-6A57-4040-813F-466B185208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C61C-788A-4FCC-876E-0C2A51722993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C6E6-6A57-4040-813F-466B185208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C61C-788A-4FCC-876E-0C2A51722993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C6E6-6A57-4040-813F-466B185208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C61C-788A-4FCC-876E-0C2A51722993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C6E6-6A57-4040-813F-466B185208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C61C-788A-4FCC-876E-0C2A51722993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C6E6-6A57-4040-813F-466B185208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C61C-788A-4FCC-876E-0C2A51722993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C6E6-6A57-4040-813F-466B185208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C61C-788A-4FCC-876E-0C2A51722993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C6E6-6A57-4040-813F-466B185208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C61C-788A-4FCC-876E-0C2A51722993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C6E6-6A57-4040-813F-466B185208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7C61C-788A-4FCC-876E-0C2A51722993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FC6E6-6A57-4040-813F-466B185208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juice = </a:t>
            </a:r>
            <a:r>
              <a:rPr lang="en-US" sz="2400" dirty="0" err="1" smtClean="0"/>
              <a:t>straw.read</a:t>
            </a:r>
            <a:r>
              <a:rPr lang="en-US" sz="2400" dirty="0" smtClean="0"/>
              <a:t>()  </a:t>
            </a:r>
            <a:r>
              <a:rPr lang="en-US" sz="2400" dirty="0" err="1" smtClean="0"/>
              <a:t>retruns</a:t>
            </a:r>
            <a:r>
              <a:rPr lang="en-US" sz="2400" dirty="0" smtClean="0"/>
              <a:t> -1 is file is empty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962400"/>
            <a:ext cx="1466850" cy="1913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514600" y="1905000"/>
            <a:ext cx="48768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6"/>
          <p:cNvGrpSpPr/>
          <p:nvPr/>
        </p:nvGrpSpPr>
        <p:grpSpPr>
          <a:xfrm>
            <a:off x="5600700" y="1600200"/>
            <a:ext cx="3009900" cy="2667000"/>
            <a:chOff x="5600700" y="1600200"/>
            <a:chExt cx="3009900" cy="2667000"/>
          </a:xfrm>
        </p:grpSpPr>
        <p:sp>
          <p:nvSpPr>
            <p:cNvPr id="8" name="TextBox 7"/>
            <p:cNvSpPr txBox="1"/>
            <p:nvPr/>
          </p:nvSpPr>
          <p:spPr>
            <a:xfrm>
              <a:off x="7696200" y="2133600"/>
              <a:ext cx="762000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glass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6" idx="0"/>
              <a:endCxn id="8" idx="1"/>
            </p:cNvCxnSpPr>
            <p:nvPr/>
          </p:nvCxnSpPr>
          <p:spPr>
            <a:xfrm flipV="1">
              <a:off x="5600700" y="2318266"/>
              <a:ext cx="2095500" cy="1948934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7696200" y="1600200"/>
              <a:ext cx="7620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48600" y="27432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Stack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57800" y="6172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876800" y="4267200"/>
            <a:ext cx="1447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696200" y="1752600"/>
            <a:ext cx="7620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Straw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18" idx="1"/>
          </p:cNvCxnSpPr>
          <p:nvPr/>
        </p:nvCxnSpPr>
        <p:spPr>
          <a:xfrm flipV="1">
            <a:off x="4800600" y="1937266"/>
            <a:ext cx="2895600" cy="210133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495800" y="3810000"/>
            <a:ext cx="838200" cy="83820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90600" y="5943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Glass files</a:t>
            </a:r>
            <a:endParaRPr lang="en-US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14668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Oval 18"/>
          <p:cNvSpPr/>
          <p:nvPr/>
        </p:nvSpPr>
        <p:spPr>
          <a:xfrm>
            <a:off x="2514600" y="1981200"/>
            <a:ext cx="12954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3429000" y="2743200"/>
            <a:ext cx="609600" cy="60960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96200" y="1371600"/>
            <a:ext cx="762000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mouth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7696200" y="1063823"/>
            <a:ext cx="762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/>
              <a:t>Strawm</a:t>
            </a:r>
            <a:endParaRPr lang="en-US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733800" y="1524000"/>
            <a:ext cx="3962400" cy="83820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3" idx="1"/>
          </p:cNvCxnSpPr>
          <p:nvPr/>
        </p:nvCxnSpPr>
        <p:spPr>
          <a:xfrm flipV="1">
            <a:off x="3962400" y="1217712"/>
            <a:ext cx="3733800" cy="202662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14400" y="3352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Mouth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696200" y="762000"/>
            <a:ext cx="762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juice</a:t>
            </a:r>
            <a:endParaRPr lang="en-US" sz="1400" dirty="0"/>
          </a:p>
        </p:txBody>
      </p:sp>
      <p:cxnSp>
        <p:nvCxnSpPr>
          <p:cNvPr id="28" name="Straight Connector 27"/>
          <p:cNvCxnSpPr>
            <a:endCxn id="25" idx="1"/>
          </p:cNvCxnSpPr>
          <p:nvPr/>
        </p:nvCxnSpPr>
        <p:spPr>
          <a:xfrm flipV="1">
            <a:off x="4495800" y="915889"/>
            <a:ext cx="3200400" cy="2894111"/>
          </a:xfrm>
          <a:prstGeom prst="line">
            <a:avLst/>
          </a:prstGeom>
          <a:ln>
            <a:solidFill>
              <a:srgbClr val="C00000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600200" y="4991100"/>
            <a:ext cx="3429000" cy="38100"/>
          </a:xfrm>
          <a:prstGeom prst="line">
            <a:avLst/>
          </a:prstGeom>
          <a:ln w="12700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219200" y="2514600"/>
            <a:ext cx="1295400" cy="38100"/>
          </a:xfrm>
          <a:prstGeom prst="line">
            <a:avLst/>
          </a:prstGeom>
          <a:ln w="12700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Strawm.write</a:t>
            </a:r>
            <a:r>
              <a:rPr lang="en-US" sz="2400" smtClean="0"/>
              <a:t>(juice)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962400"/>
            <a:ext cx="1466850" cy="1913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514600" y="1905000"/>
            <a:ext cx="48768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6"/>
          <p:cNvGrpSpPr/>
          <p:nvPr/>
        </p:nvGrpSpPr>
        <p:grpSpPr>
          <a:xfrm>
            <a:off x="5600700" y="1600200"/>
            <a:ext cx="3009900" cy="2667000"/>
            <a:chOff x="5600700" y="1600200"/>
            <a:chExt cx="3009900" cy="2667000"/>
          </a:xfrm>
        </p:grpSpPr>
        <p:sp>
          <p:nvSpPr>
            <p:cNvPr id="8" name="TextBox 7"/>
            <p:cNvSpPr txBox="1"/>
            <p:nvPr/>
          </p:nvSpPr>
          <p:spPr>
            <a:xfrm>
              <a:off x="7696200" y="2133600"/>
              <a:ext cx="762000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glass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6" idx="0"/>
              <a:endCxn id="8" idx="1"/>
            </p:cNvCxnSpPr>
            <p:nvPr/>
          </p:nvCxnSpPr>
          <p:spPr>
            <a:xfrm flipV="1">
              <a:off x="5600700" y="2318266"/>
              <a:ext cx="2095500" cy="1948934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7696200" y="1600200"/>
              <a:ext cx="7620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48600" y="27432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Stack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57800" y="6172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876800" y="4267200"/>
            <a:ext cx="1447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696200" y="1752600"/>
            <a:ext cx="7620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Straw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18" idx="1"/>
          </p:cNvCxnSpPr>
          <p:nvPr/>
        </p:nvCxnSpPr>
        <p:spPr>
          <a:xfrm flipV="1">
            <a:off x="4800600" y="1937266"/>
            <a:ext cx="2895600" cy="210133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495800" y="3810000"/>
            <a:ext cx="838200" cy="83820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90600" y="5943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Glass files</a:t>
            </a:r>
            <a:endParaRPr lang="en-US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14668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Oval 18"/>
          <p:cNvSpPr/>
          <p:nvPr/>
        </p:nvSpPr>
        <p:spPr>
          <a:xfrm>
            <a:off x="2514600" y="1981200"/>
            <a:ext cx="12954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3429000" y="2743200"/>
            <a:ext cx="609600" cy="60960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96200" y="1371600"/>
            <a:ext cx="762000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mouth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7696200" y="1063823"/>
            <a:ext cx="762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/>
              <a:t>Strawm</a:t>
            </a:r>
            <a:endParaRPr lang="en-US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733800" y="1524000"/>
            <a:ext cx="3962400" cy="83820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3" idx="1"/>
          </p:cNvCxnSpPr>
          <p:nvPr/>
        </p:nvCxnSpPr>
        <p:spPr>
          <a:xfrm flipV="1">
            <a:off x="3962400" y="1217712"/>
            <a:ext cx="3733800" cy="202662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14400" y="3352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Mouth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696200" y="762000"/>
            <a:ext cx="762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juice</a:t>
            </a:r>
            <a:endParaRPr lang="en-US" sz="1400" dirty="0"/>
          </a:p>
        </p:txBody>
      </p:sp>
      <p:cxnSp>
        <p:nvCxnSpPr>
          <p:cNvPr id="28" name="Straight Connector 27"/>
          <p:cNvCxnSpPr>
            <a:endCxn id="25" idx="1"/>
          </p:cNvCxnSpPr>
          <p:nvPr/>
        </p:nvCxnSpPr>
        <p:spPr>
          <a:xfrm flipV="1">
            <a:off x="4038600" y="915889"/>
            <a:ext cx="3657600" cy="2436911"/>
          </a:xfrm>
          <a:prstGeom prst="line">
            <a:avLst/>
          </a:prstGeom>
          <a:ln>
            <a:solidFill>
              <a:srgbClr val="C00000"/>
            </a:solidFill>
            <a:prstDash val="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600200" y="4991100"/>
            <a:ext cx="3429000" cy="38100"/>
          </a:xfrm>
          <a:prstGeom prst="line">
            <a:avLst/>
          </a:prstGeom>
          <a:ln w="12700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219200" y="2514600"/>
            <a:ext cx="1295400" cy="38100"/>
          </a:xfrm>
          <a:prstGeom prst="line">
            <a:avLst/>
          </a:prstGeom>
          <a:ln w="12700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81200"/>
            <a:ext cx="7467600" cy="2619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it required?</a:t>
            </a:r>
          </a:p>
          <a:p>
            <a:pPr lvl="1"/>
            <a:r>
              <a:rPr lang="en-US" dirty="0" smtClean="0"/>
              <a:t>To store an object into file, to persist the object.</a:t>
            </a:r>
            <a:endParaRPr lang="en-US" dirty="0"/>
          </a:p>
          <a:p>
            <a:r>
              <a:rPr lang="en-US" dirty="0" smtClean="0"/>
              <a:t>How can a class be made </a:t>
            </a:r>
            <a:r>
              <a:rPr lang="en-US" dirty="0" err="1" smtClean="0"/>
              <a:t>serializable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That class should implement an interface called </a:t>
            </a:r>
            <a:r>
              <a:rPr lang="en-US" dirty="0" err="1" smtClean="0"/>
              <a:t>serializable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Serializable</a:t>
            </a:r>
            <a:r>
              <a:rPr lang="en-US" dirty="0" smtClean="0"/>
              <a:t> interface is a </a:t>
            </a:r>
            <a:r>
              <a:rPr lang="en-US" dirty="0" err="1" smtClean="0"/>
              <a:t>MarkerInterface</a:t>
            </a:r>
            <a:r>
              <a:rPr lang="en-US" dirty="0" smtClean="0"/>
              <a:t> (meaning : this interface does not have any methods)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Input Stream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752600"/>
            <a:ext cx="5715000" cy="382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BufferedReader</a:t>
            </a:r>
            <a:r>
              <a:rPr lang="en-US" dirty="0" smtClean="0"/>
              <a:t> – Works much like a pipette (or ink filler)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51054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advantage?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55626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reads many time but writes once for every line or when ever you want to write. Unlike readers which read and write for every byte, thus time reduces by </a:t>
            </a:r>
            <a:r>
              <a:rPr lang="en-US" dirty="0" err="1" smtClean="0"/>
              <a:t>nealy</a:t>
            </a:r>
            <a:r>
              <a:rPr lang="en-US" dirty="0" smtClean="0"/>
              <a:t> 50%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3450" y="2590800"/>
            <a:ext cx="72771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05800" cy="2362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Why I/O Streams? </a:t>
            </a:r>
            <a:br>
              <a:rPr lang="en-US" sz="3600" dirty="0" smtClean="0"/>
            </a:br>
            <a:r>
              <a:rPr lang="en-US" sz="2000" dirty="0" err="1" smtClean="0"/>
              <a:t>Ans</a:t>
            </a:r>
            <a:r>
              <a:rPr lang="en-US" sz="2000" dirty="0" smtClean="0"/>
              <a:t>: This is </a:t>
            </a:r>
            <a:r>
              <a:rPr lang="en-US" sz="2000" dirty="0" smtClean="0"/>
              <a:t>the method </a:t>
            </a:r>
            <a:r>
              <a:rPr lang="en-US" sz="2000" dirty="0" smtClean="0"/>
              <a:t>by which </a:t>
            </a:r>
            <a:r>
              <a:rPr lang="en-US" sz="2000" dirty="0" smtClean="0"/>
              <a:t>java </a:t>
            </a:r>
            <a:r>
              <a:rPr lang="en-US" sz="2000" dirty="0" smtClean="0"/>
              <a:t>knows to communicate with I/O </a:t>
            </a:r>
            <a:r>
              <a:rPr lang="en-US" sz="2000" dirty="0" smtClean="0"/>
              <a:t>devices</a:t>
            </a:r>
            <a:endParaRPr lang="en-US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971800"/>
            <a:ext cx="656272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5638800"/>
            <a:ext cx="10668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5943600" y="4876800"/>
            <a:ext cx="838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 thought File class can  read and write Files?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NO!</a:t>
            </a:r>
            <a:r>
              <a:rPr lang="en-US" dirty="0" smtClean="0"/>
              <a:t>  File class does not have any methods to read or write data to a external file. </a:t>
            </a:r>
          </a:p>
          <a:p>
            <a:r>
              <a:rPr lang="en-US" dirty="0" smtClean="0"/>
              <a:t>It only has methods to create files and folders and to perform operations on the metadata of the file. </a:t>
            </a:r>
          </a:p>
          <a:p>
            <a:pPr lvl="1"/>
            <a:r>
              <a:rPr lang="en-US" dirty="0" smtClean="0"/>
              <a:t>Like: it can check if file exists, does this user who logged in have permissions to read and write on the file, available space etc.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FileInputStream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FileOutputStream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DataInputStream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DataOutputStream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ObjectOutputStream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ObjectInputSteam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I/O Streams throw Compile time (checked)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Thus we need to handle exceptions. – Very important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imagine and write streaming?</a:t>
            </a:r>
            <a:endParaRPr 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057400"/>
            <a:ext cx="38481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752600" y="2667000"/>
            <a:ext cx="1066800" cy="8002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Java</a:t>
            </a:r>
            <a:r>
              <a:rPr lang="en-US" dirty="0" smtClean="0">
                <a:solidFill>
                  <a:schemeClr val="bg1"/>
                </a:solidFill>
              </a:rPr>
              <a:t> Program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590800" y="1752600"/>
            <a:ext cx="6248400" cy="1828800"/>
            <a:chOff x="2590800" y="1752600"/>
            <a:chExt cx="6248400" cy="1828800"/>
          </a:xfrm>
        </p:grpSpPr>
        <p:sp>
          <p:nvSpPr>
            <p:cNvPr id="7" name="TextBox 6"/>
            <p:cNvSpPr txBox="1"/>
            <p:nvPr/>
          </p:nvSpPr>
          <p:spPr>
            <a:xfrm>
              <a:off x="5715000" y="1752600"/>
              <a:ext cx="3124200" cy="12311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3) Same as  </a:t>
              </a:r>
              <a:r>
                <a:rPr lang="en-US" b="1" dirty="0" err="1" smtClean="0">
                  <a:solidFill>
                    <a:schemeClr val="tx1"/>
                  </a:solidFill>
                </a:rPr>
                <a:t>straw.read</a:t>
              </a:r>
              <a:r>
                <a:rPr lang="en-US" b="1" dirty="0" smtClean="0">
                  <a:solidFill>
                    <a:schemeClr val="tx1"/>
                  </a:solidFill>
                </a:rPr>
                <a:t>() 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The only difference is that if this guy sucks from straw he gets liquid , but when java </a:t>
              </a:r>
              <a:r>
                <a:rPr lang="en-US" sz="1400" dirty="0" smtClean="0">
                  <a:solidFill>
                    <a:schemeClr val="tx1"/>
                  </a:solidFill>
                </a:rPr>
                <a:t>program does </a:t>
              </a:r>
              <a:r>
                <a:rPr lang="en-US" sz="1400" dirty="0" smtClean="0">
                  <a:solidFill>
                    <a:schemeClr val="tx1"/>
                  </a:solidFill>
                </a:rPr>
                <a:t>read </a:t>
              </a:r>
              <a:r>
                <a:rPr lang="en-US" sz="1400" dirty="0" smtClean="0">
                  <a:solidFill>
                    <a:schemeClr val="tx1"/>
                  </a:solidFill>
                </a:rPr>
                <a:t>it </a:t>
              </a:r>
              <a:r>
                <a:rPr lang="en-US" sz="1400" dirty="0" smtClean="0">
                  <a:solidFill>
                    <a:schemeClr val="tx1"/>
                  </a:solidFill>
                </a:rPr>
                <a:t>gets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400" dirty="0" smtClean="0">
                  <a:solidFill>
                    <a:schemeClr val="tx1"/>
                  </a:solidFill>
                </a:rPr>
                <a:t> values. 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590800" y="2368153"/>
              <a:ext cx="3124200" cy="1213247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48000" y="3810000"/>
            <a:ext cx="6096000" cy="609600"/>
            <a:chOff x="3048000" y="3810000"/>
            <a:chExt cx="6096000" cy="609600"/>
          </a:xfrm>
        </p:grpSpPr>
        <p:sp>
          <p:nvSpPr>
            <p:cNvPr id="11" name="TextBox 10"/>
            <p:cNvSpPr txBox="1"/>
            <p:nvPr/>
          </p:nvSpPr>
          <p:spPr>
            <a:xfrm>
              <a:off x="3657600" y="3810000"/>
              <a:ext cx="5486400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2) </a:t>
              </a:r>
              <a:r>
                <a:rPr lang="en-US" b="1" dirty="0" err="1" smtClean="0">
                  <a:solidFill>
                    <a:schemeClr val="tx1"/>
                  </a:solidFill>
                </a:rPr>
                <a:t>FileInputStream</a:t>
              </a:r>
              <a:r>
                <a:rPr lang="en-US" b="1" dirty="0" smtClean="0">
                  <a:solidFill>
                    <a:schemeClr val="tx1"/>
                  </a:solidFill>
                </a:rPr>
                <a:t> straw = new </a:t>
              </a:r>
              <a:r>
                <a:rPr lang="en-US" b="1" dirty="0" err="1" smtClean="0">
                  <a:solidFill>
                    <a:schemeClr val="tx1"/>
                  </a:solidFill>
                </a:rPr>
                <a:t>FileInputStream</a:t>
              </a:r>
              <a:r>
                <a:rPr lang="en-US" b="1" dirty="0" smtClean="0">
                  <a:solidFill>
                    <a:schemeClr val="tx1"/>
                  </a:solidFill>
                </a:rPr>
                <a:t>(glass)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>
              <a:off x="3048000" y="3994666"/>
              <a:ext cx="609600" cy="42493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33800" y="4800600"/>
            <a:ext cx="5029200" cy="646331"/>
            <a:chOff x="3733800" y="4800600"/>
            <a:chExt cx="5029200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4876800" y="4800600"/>
              <a:ext cx="3886200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1) File glass = new File(“C:\Folder_with_Files\Glass.txt”)</a:t>
              </a:r>
              <a:endParaRPr lang="en-US" b="1" dirty="0"/>
            </a:p>
          </p:txBody>
        </p:sp>
        <p:cxnSp>
          <p:nvCxnSpPr>
            <p:cNvPr id="34" name="Straight Arrow Connector 33"/>
            <p:cNvCxnSpPr>
              <a:stCxn id="32" idx="1"/>
            </p:cNvCxnSpPr>
            <p:nvPr/>
          </p:nvCxnSpPr>
          <p:spPr>
            <a:xfrm flipH="1">
              <a:off x="3733800" y="5123766"/>
              <a:ext cx="1143000" cy="210234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is actually happening when you say 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dirty="0" smtClean="0"/>
              <a:t>File glass = new File(“C:\Folder_with_Files\Glass.txt”)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705664"/>
            <a:ext cx="1466850" cy="2142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048000" y="1981200"/>
            <a:ext cx="457200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endCxn id="7" idx="2"/>
          </p:cNvCxnSpPr>
          <p:nvPr/>
        </p:nvCxnSpPr>
        <p:spPr>
          <a:xfrm flipV="1">
            <a:off x="1447800" y="4838700"/>
            <a:ext cx="3429000" cy="38100"/>
          </a:xfrm>
          <a:prstGeom prst="line">
            <a:avLst/>
          </a:prstGeom>
          <a:ln w="12700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5600700" y="1600200"/>
            <a:ext cx="3009900" cy="2667000"/>
            <a:chOff x="5600700" y="1600200"/>
            <a:chExt cx="3009900" cy="2667000"/>
          </a:xfrm>
        </p:grpSpPr>
        <p:sp>
          <p:nvSpPr>
            <p:cNvPr id="24" name="TextBox 23"/>
            <p:cNvSpPr txBox="1"/>
            <p:nvPr/>
          </p:nvSpPr>
          <p:spPr>
            <a:xfrm>
              <a:off x="7696200" y="2133600"/>
              <a:ext cx="762000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glass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7" idx="0"/>
            </p:cNvCxnSpPr>
            <p:nvPr/>
          </p:nvCxnSpPr>
          <p:spPr>
            <a:xfrm flipV="1">
              <a:off x="5600700" y="2514600"/>
              <a:ext cx="2171700" cy="175260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7696200" y="1600200"/>
              <a:ext cx="7620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48600" y="27432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Stack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257800" y="6172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66800" y="1371600"/>
            <a:ext cx="25146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Invisible connection NOTE: this is not the stream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1" idx="2"/>
          </p:cNvCxnSpPr>
          <p:nvPr/>
        </p:nvCxnSpPr>
        <p:spPr>
          <a:xfrm>
            <a:off x="2324100" y="2294930"/>
            <a:ext cx="723900" cy="2581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4876800" y="4267200"/>
            <a:ext cx="1447800" cy="1588532"/>
            <a:chOff x="4876800" y="4267200"/>
            <a:chExt cx="1447800" cy="1588532"/>
          </a:xfrm>
        </p:grpSpPr>
        <p:sp>
          <p:nvSpPr>
            <p:cNvPr id="7" name="Oval 6"/>
            <p:cNvSpPr/>
            <p:nvPr/>
          </p:nvSpPr>
          <p:spPr>
            <a:xfrm>
              <a:off x="4876800" y="4267200"/>
              <a:ext cx="1447800" cy="1143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05400" y="54864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Object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is actually happening when you say </a:t>
            </a:r>
            <a:br>
              <a:rPr lang="en-US" sz="2400" dirty="0" smtClean="0"/>
            </a:br>
            <a:r>
              <a:rPr lang="en-US" sz="2400" b="1" dirty="0" err="1" smtClean="0"/>
              <a:t>FileInputStream</a:t>
            </a:r>
            <a:r>
              <a:rPr lang="en-US" sz="2400" b="1" dirty="0" smtClean="0"/>
              <a:t> </a:t>
            </a:r>
            <a:r>
              <a:rPr lang="en-US" sz="2400" b="1" dirty="0" smtClean="0"/>
              <a:t>straw = new </a:t>
            </a:r>
            <a:r>
              <a:rPr lang="en-US" sz="2400" b="1" dirty="0" err="1" smtClean="0"/>
              <a:t>FileInputStream</a:t>
            </a:r>
            <a:r>
              <a:rPr lang="en-US" sz="2400" b="1" dirty="0" smtClean="0"/>
              <a:t>(glass)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705664"/>
            <a:ext cx="1466850" cy="2142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514600" y="1905000"/>
            <a:ext cx="48768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600700" y="1600200"/>
            <a:ext cx="3009900" cy="2667000"/>
            <a:chOff x="5600700" y="1600200"/>
            <a:chExt cx="3009900" cy="2667000"/>
          </a:xfrm>
        </p:grpSpPr>
        <p:sp>
          <p:nvSpPr>
            <p:cNvPr id="8" name="TextBox 7"/>
            <p:cNvSpPr txBox="1"/>
            <p:nvPr/>
          </p:nvSpPr>
          <p:spPr>
            <a:xfrm>
              <a:off x="7696200" y="2133600"/>
              <a:ext cx="762000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glass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6" idx="0"/>
              <a:endCxn id="8" idx="1"/>
            </p:cNvCxnSpPr>
            <p:nvPr/>
          </p:nvCxnSpPr>
          <p:spPr>
            <a:xfrm flipV="1">
              <a:off x="5600700" y="2318266"/>
              <a:ext cx="2095500" cy="1948934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7696200" y="1600200"/>
              <a:ext cx="7620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48600" y="27432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Stack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57800" y="6172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876800" y="4267200"/>
            <a:ext cx="1447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696200" y="1752600"/>
            <a:ext cx="7620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Straw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800600" y="1981200"/>
            <a:ext cx="2895600" cy="210133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419600" y="3733800"/>
            <a:ext cx="914400" cy="91440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90600" y="5943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Glass files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838200" y="1905000"/>
            <a:ext cx="3657600" cy="1905000"/>
            <a:chOff x="838200" y="1905000"/>
            <a:chExt cx="3657600" cy="1905000"/>
          </a:xfrm>
        </p:grpSpPr>
        <p:sp>
          <p:nvSpPr>
            <p:cNvPr id="38" name="TextBox 37"/>
            <p:cNvSpPr txBox="1"/>
            <p:nvPr/>
          </p:nvSpPr>
          <p:spPr>
            <a:xfrm>
              <a:off x="838200" y="1905000"/>
              <a:ext cx="1524000" cy="6463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This is the stream object</a:t>
              </a:r>
              <a:endParaRPr lang="en-US" dirty="0"/>
            </a:p>
          </p:txBody>
        </p:sp>
        <p:cxnSp>
          <p:nvCxnSpPr>
            <p:cNvPr id="40" name="Straight Arrow Connector 39"/>
            <p:cNvCxnSpPr>
              <a:stCxn id="38" idx="2"/>
            </p:cNvCxnSpPr>
            <p:nvPr/>
          </p:nvCxnSpPr>
          <p:spPr>
            <a:xfrm>
              <a:off x="1600200" y="2551331"/>
              <a:ext cx="2895600" cy="12586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/>
          <p:cNvCxnSpPr/>
          <p:nvPr/>
        </p:nvCxnSpPr>
        <p:spPr>
          <a:xfrm>
            <a:off x="2667000" y="487680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1447800" y="4838700"/>
            <a:ext cx="3429000" cy="38100"/>
          </a:xfrm>
          <a:prstGeom prst="line">
            <a:avLst/>
          </a:prstGeom>
          <a:ln w="12700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Simlarly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b="1" dirty="0" err="1" smtClean="0"/>
              <a:t>FileOutputStream</a:t>
            </a:r>
            <a:r>
              <a:rPr lang="en-US" sz="2400" b="1" dirty="0" smtClean="0"/>
              <a:t> </a:t>
            </a:r>
            <a:r>
              <a:rPr lang="en-US" sz="2400" b="1" dirty="0" smtClean="0"/>
              <a:t>straw = new </a:t>
            </a:r>
            <a:r>
              <a:rPr lang="en-US" sz="2400" b="1" dirty="0" err="1" smtClean="0"/>
              <a:t>FileOputStream</a:t>
            </a:r>
            <a:r>
              <a:rPr lang="en-US" sz="2400" b="1" dirty="0" smtClean="0"/>
              <a:t>(mouth)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962400"/>
            <a:ext cx="1466850" cy="1913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514600" y="1905000"/>
            <a:ext cx="48768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6"/>
          <p:cNvGrpSpPr/>
          <p:nvPr/>
        </p:nvGrpSpPr>
        <p:grpSpPr>
          <a:xfrm>
            <a:off x="5600700" y="1600200"/>
            <a:ext cx="3009900" cy="2667000"/>
            <a:chOff x="5600700" y="1600200"/>
            <a:chExt cx="3009900" cy="2667000"/>
          </a:xfrm>
        </p:grpSpPr>
        <p:sp>
          <p:nvSpPr>
            <p:cNvPr id="8" name="TextBox 7"/>
            <p:cNvSpPr txBox="1"/>
            <p:nvPr/>
          </p:nvSpPr>
          <p:spPr>
            <a:xfrm>
              <a:off x="7696200" y="2133600"/>
              <a:ext cx="762000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glass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6" idx="0"/>
              <a:endCxn id="8" idx="1"/>
            </p:cNvCxnSpPr>
            <p:nvPr/>
          </p:nvCxnSpPr>
          <p:spPr>
            <a:xfrm flipV="1">
              <a:off x="5600700" y="2318266"/>
              <a:ext cx="2095500" cy="1948934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7696200" y="1600200"/>
              <a:ext cx="7620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48600" y="27432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Stack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57800" y="6172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876800" y="4267200"/>
            <a:ext cx="1447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696200" y="1752600"/>
            <a:ext cx="7620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Straw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18" idx="1"/>
          </p:cNvCxnSpPr>
          <p:nvPr/>
        </p:nvCxnSpPr>
        <p:spPr>
          <a:xfrm flipV="1">
            <a:off x="4800600" y="1937266"/>
            <a:ext cx="2895600" cy="210133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495800" y="3810000"/>
            <a:ext cx="838200" cy="83820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90600" y="5943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Glass files</a:t>
            </a:r>
            <a:endParaRPr lang="en-US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14668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Oval 18"/>
          <p:cNvSpPr/>
          <p:nvPr/>
        </p:nvSpPr>
        <p:spPr>
          <a:xfrm>
            <a:off x="2514600" y="1981200"/>
            <a:ext cx="12954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3429000" y="2743200"/>
            <a:ext cx="609600" cy="60960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96200" y="1371600"/>
            <a:ext cx="762000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mouth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7696200" y="1063823"/>
            <a:ext cx="762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/>
              <a:t>Strawm</a:t>
            </a:r>
            <a:endParaRPr lang="en-US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733800" y="1524000"/>
            <a:ext cx="3962400" cy="83820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3" idx="1"/>
          </p:cNvCxnSpPr>
          <p:nvPr/>
        </p:nvCxnSpPr>
        <p:spPr>
          <a:xfrm flipV="1">
            <a:off x="3962400" y="1217712"/>
            <a:ext cx="3733800" cy="202662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14400" y="3352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Mouth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1600200" y="4991100"/>
            <a:ext cx="3429000" cy="38100"/>
          </a:xfrm>
          <a:prstGeom prst="line">
            <a:avLst/>
          </a:prstGeom>
          <a:ln w="12700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19" idx="2"/>
          </p:cNvCxnSpPr>
          <p:nvPr/>
        </p:nvCxnSpPr>
        <p:spPr>
          <a:xfrm>
            <a:off x="1219200" y="2514600"/>
            <a:ext cx="1295400" cy="38100"/>
          </a:xfrm>
          <a:prstGeom prst="line">
            <a:avLst/>
          </a:prstGeom>
          <a:ln w="12700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3461</TotalTime>
  <Words>360</Words>
  <Application>Microsoft Office PowerPoint</Application>
  <PresentationFormat>On-screen Show (4:3)</PresentationFormat>
  <Paragraphs>74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I/O Streams</vt:lpstr>
      <vt:lpstr>Why I/O Streams?  Ans: This is the method by which java knows to communicate with I/O devices</vt:lpstr>
      <vt:lpstr>I thought File class can  read and write Files?</vt:lpstr>
      <vt:lpstr>Streams </vt:lpstr>
      <vt:lpstr>I/O Streams throw Compile time (checked) exceptions</vt:lpstr>
      <vt:lpstr>How to imagine and write streaming?</vt:lpstr>
      <vt:lpstr>What is actually happening when you say   File glass = new File(“C:\Folder_with_Files\Glass.txt”)</vt:lpstr>
      <vt:lpstr>What is actually happening when you say  FileInputStream straw = new FileInputStream(glass)</vt:lpstr>
      <vt:lpstr>Simlarly  FileOutputStream straw = new FileOputStream(mouth)</vt:lpstr>
      <vt:lpstr>int juice = straw.read()  retruns -1 is file is empty</vt:lpstr>
      <vt:lpstr>Strawm.write(juice)</vt:lpstr>
      <vt:lpstr>Serialization</vt:lpstr>
      <vt:lpstr>Serialization</vt:lpstr>
      <vt:lpstr>Sequence Input Stream</vt:lpstr>
      <vt:lpstr>BufferedReader – Works much like a pipette (or ink filler)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I/O Streams</dc:title>
  <dc:creator>Sai</dc:creator>
  <cp:lastModifiedBy>Sai</cp:lastModifiedBy>
  <cp:revision>217</cp:revision>
  <dcterms:created xsi:type="dcterms:W3CDTF">2013-02-26T23:11:27Z</dcterms:created>
  <dcterms:modified xsi:type="dcterms:W3CDTF">2013-03-02T15:44:31Z</dcterms:modified>
</cp:coreProperties>
</file>