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91" r:id="rId5"/>
    <p:sldId id="258" r:id="rId6"/>
    <p:sldId id="261" r:id="rId7"/>
    <p:sldId id="262" r:id="rId8"/>
    <p:sldId id="300" r:id="rId9"/>
    <p:sldId id="301" r:id="rId10"/>
    <p:sldId id="270" r:id="rId11"/>
    <p:sldId id="263" r:id="rId12"/>
    <p:sldId id="264" r:id="rId13"/>
    <p:sldId id="267" r:id="rId14"/>
    <p:sldId id="266" r:id="rId15"/>
    <p:sldId id="298" r:id="rId16"/>
    <p:sldId id="299" r:id="rId17"/>
    <p:sldId id="271" r:id="rId18"/>
    <p:sldId id="268" r:id="rId19"/>
    <p:sldId id="292" r:id="rId20"/>
    <p:sldId id="295" r:id="rId21"/>
    <p:sldId id="293" r:id="rId22"/>
    <p:sldId id="294" r:id="rId23"/>
    <p:sldId id="275" r:id="rId24"/>
    <p:sldId id="286" r:id="rId25"/>
    <p:sldId id="283" r:id="rId26"/>
    <p:sldId id="284" r:id="rId27"/>
    <p:sldId id="285" r:id="rId28"/>
    <p:sldId id="288" r:id="rId29"/>
    <p:sldId id="287" r:id="rId30"/>
    <p:sldId id="282" r:id="rId31"/>
    <p:sldId id="273" r:id="rId32"/>
    <p:sldId id="278" r:id="rId33"/>
    <p:sldId id="279" r:id="rId34"/>
    <p:sldId id="289" r:id="rId35"/>
    <p:sldId id="302" r:id="rId36"/>
    <p:sldId id="303" r:id="rId37"/>
    <p:sldId id="304" r:id="rId38"/>
    <p:sldId id="305"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E72D"/>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24" autoAdjust="0"/>
  </p:normalViewPr>
  <p:slideViewPr>
    <p:cSldViewPr>
      <p:cViewPr varScale="1">
        <p:scale>
          <a:sx n="67" d="100"/>
          <a:sy n="67"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Maxwell%27s_demon" TargetMode="External"/><Relationship Id="rId7" Type="http://schemas.openxmlformats.org/officeDocument/2006/relationships/image" Target="../media/image10.png"/><Relationship Id="rId2" Type="http://schemas.openxmlformats.org/officeDocument/2006/relationships/hyperlink" Target="http://en.wikipedia.org/wiki/Project_MAC" TargetMode="External"/><Relationship Id="rId1" Type="http://schemas.openxmlformats.org/officeDocument/2006/relationships/slideLayout" Target="../slideLayouts/slideLayout4.xml"/><Relationship Id="rId6" Type="http://schemas.openxmlformats.org/officeDocument/2006/relationships/hyperlink" Target="http://en.wikipedia.org/wiki/Daemon_(mythology)" TargetMode="External"/><Relationship Id="rId5" Type="http://schemas.openxmlformats.org/officeDocument/2006/relationships/hyperlink" Target="http://en.wikipedia.org/wiki/Unix" TargetMode="External"/><Relationship Id="rId4" Type="http://schemas.openxmlformats.org/officeDocument/2006/relationships/hyperlink" Target="http://en.wikipedia.org/wiki/Daemon_(comput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Maxwell's_dem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dirty="0" smtClean="0"/>
              <a:t>This is when a thread is Created</a:t>
            </a:r>
            <a:endParaRPr lang="en-US" dirty="0"/>
          </a:p>
        </p:txBody>
      </p:sp>
      <p:sp>
        <p:nvSpPr>
          <p:cNvPr id="14" name="Content Placeholder 13"/>
          <p:cNvSpPr>
            <a:spLocks noGrp="1"/>
          </p:cNvSpPr>
          <p:nvPr>
            <p:ph idx="1"/>
          </p:nvPr>
        </p:nvSpPr>
        <p:spPr>
          <a:xfrm>
            <a:off x="457200" y="5181600"/>
            <a:ext cx="8229600" cy="1143000"/>
          </a:xfrm>
        </p:spPr>
        <p:txBody>
          <a:bodyPr/>
          <a:lstStyle/>
          <a:p>
            <a:r>
              <a:rPr lang="en-US" dirty="0" smtClean="0"/>
              <a:t>Here </a:t>
            </a:r>
            <a:r>
              <a:rPr lang="en-US" dirty="0" smtClean="0"/>
              <a:t>runner </a:t>
            </a:r>
            <a:r>
              <a:rPr lang="en-US" dirty="0" smtClean="0"/>
              <a:t>is a thread of human </a:t>
            </a:r>
            <a:r>
              <a:rPr lang="en-US" dirty="0" smtClean="0"/>
              <a:t>object. </a:t>
            </a:r>
            <a:endParaRPr lang="en-US" dirty="0"/>
          </a:p>
        </p:txBody>
      </p:sp>
      <p:grpSp>
        <p:nvGrpSpPr>
          <p:cNvPr id="12" name="Group 15"/>
          <p:cNvGrpSpPr/>
          <p:nvPr/>
        </p:nvGrpSpPr>
        <p:grpSpPr>
          <a:xfrm>
            <a:off x="0" y="990600"/>
            <a:ext cx="2057400" cy="1143000"/>
            <a:chOff x="0" y="1600200"/>
            <a:chExt cx="2057400" cy="1143000"/>
          </a:xfrm>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solidFill>
              <a:schemeClr val="bg1">
                <a:lumMod val="65000"/>
              </a:schemeClr>
            </a:solidFill>
            <a:ln w="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noFill/>
            <a:ln w="0">
              <a:solidFill>
                <a:schemeClr val="bg1">
                  <a:lumMod val="65000"/>
                </a:schemeClr>
              </a:solidFill>
            </a:ln>
          </p:spPr>
          <p:txBody>
            <a:bodyPr wrap="square" rtlCol="0">
              <a:spAutoFit/>
            </a:bodyPr>
            <a:lstStyle/>
            <a:p>
              <a:r>
                <a:rPr lang="en-US" sz="3200" b="1" dirty="0" smtClean="0"/>
                <a:t>NEW</a:t>
              </a:r>
              <a:endParaRPr lang="en-US" sz="3200" b="1" dirty="0"/>
            </a:p>
          </p:txBody>
        </p:sp>
      </p:grpSp>
      <p:sp>
        <p:nvSpPr>
          <p:cNvPr id="7" name="Rectangle 6"/>
          <p:cNvSpPr/>
          <p:nvPr/>
        </p:nvSpPr>
        <p:spPr>
          <a:xfrm>
            <a:off x="1981200" y="4648200"/>
            <a:ext cx="59436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t>Ex: Thread </a:t>
            </a:r>
            <a:r>
              <a:rPr lang="en-US" dirty="0" smtClean="0"/>
              <a:t>runner </a:t>
            </a:r>
            <a:r>
              <a:rPr lang="en-US" dirty="0" smtClean="0"/>
              <a:t>= </a:t>
            </a:r>
            <a:r>
              <a:rPr lang="en-US" b="1" dirty="0" smtClean="0"/>
              <a:t>new Thread(human)</a:t>
            </a:r>
            <a:endParaRPr lang="en-US" dirty="0"/>
          </a:p>
        </p:txBody>
      </p:sp>
      <p:cxnSp>
        <p:nvCxnSpPr>
          <p:cNvPr id="11" name="Straight Arrow Connector 10"/>
          <p:cNvCxnSpPr>
            <a:stCxn id="7" idx="0"/>
            <a:endCxn id="5123" idx="2"/>
          </p:cNvCxnSpPr>
          <p:nvPr/>
        </p:nvCxnSpPr>
        <p:spPr>
          <a:xfrm flipH="1" flipV="1">
            <a:off x="3733800" y="3505200"/>
            <a:ext cx="1219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cstate="print"/>
          <a:srcRect/>
          <a:stretch>
            <a:fillRect/>
          </a:stretch>
        </p:blipFill>
        <p:spPr bwMode="auto">
          <a:xfrm>
            <a:off x="2438400" y="1143000"/>
            <a:ext cx="25908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Runnable</a:t>
            </a:r>
            <a:r>
              <a:rPr lang="en-US" dirty="0" smtClean="0"/>
              <a:t> state</a:t>
            </a:r>
            <a:endParaRPr lang="en-US" dirty="0"/>
          </a:p>
        </p:txBody>
      </p:sp>
      <p:sp>
        <p:nvSpPr>
          <p:cNvPr id="18" name="Content Placeholder 17"/>
          <p:cNvSpPr>
            <a:spLocks noGrp="1"/>
          </p:cNvSpPr>
          <p:nvPr>
            <p:ph idx="1"/>
          </p:nvPr>
        </p:nvSpPr>
        <p:spPr>
          <a:xfrm>
            <a:off x="457200" y="4648200"/>
            <a:ext cx="8229600" cy="1477963"/>
          </a:xfrm>
        </p:spPr>
        <p:txBody>
          <a:bodyPr>
            <a:normAutofit fontScale="85000" lnSpcReduction="20000"/>
          </a:bodyPr>
          <a:lstStyle/>
          <a:p>
            <a:r>
              <a:rPr lang="en-US" dirty="0" smtClean="0"/>
              <a:t>Up on calling start the thread gets ready to run i.e. it becomes </a:t>
            </a:r>
            <a:r>
              <a:rPr lang="en-US" dirty="0" err="1" smtClean="0"/>
              <a:t>runnable</a:t>
            </a:r>
            <a:r>
              <a:rPr lang="en-US" dirty="0" smtClean="0"/>
              <a:t>. But Wait for OS which actually schedules the thread. Just like a judge schedules a runner.  </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923330"/>
          </a:xfrm>
          <a:prstGeom prst="rect">
            <a:avLst/>
          </a:prstGeom>
          <a:noFill/>
        </p:spPr>
        <p:txBody>
          <a:bodyPr wrap="square" rtlCol="0">
            <a:spAutoFit/>
          </a:bodyPr>
          <a:lstStyle/>
          <a:p>
            <a:r>
              <a:rPr lang="en-US" dirty="0" err="1" smtClean="0"/>
              <a:t>Runable</a:t>
            </a:r>
            <a:endParaRPr lang="en-US" dirty="0" smtClean="0"/>
          </a:p>
          <a:p>
            <a:r>
              <a:rPr lang="en-US" dirty="0" smtClean="0"/>
              <a:t>State of the object</a:t>
            </a:r>
            <a:endParaRPr lang="en-US" dirty="0" smtClean="0"/>
          </a:p>
          <a:p>
            <a:endParaRPr lang="en-US" dirty="0"/>
          </a:p>
        </p:txBody>
      </p:sp>
      <p:pic>
        <p:nvPicPr>
          <p:cNvPr id="46" name="Picture 3"/>
          <p:cNvPicPr>
            <a:picLocks noChangeAspect="1" noChangeArrowheads="1"/>
          </p:cNvPicPr>
          <p:nvPr/>
        </p:nvPicPr>
        <p:blipFill>
          <a:blip r:embed="rId2" cstate="print"/>
          <a:srcRect/>
          <a:stretch>
            <a:fillRect/>
          </a:stretch>
        </p:blipFill>
        <p:spPr bwMode="auto">
          <a:xfrm>
            <a:off x="3962400" y="1143000"/>
            <a:ext cx="1524000" cy="1162050"/>
          </a:xfrm>
          <a:prstGeom prst="rect">
            <a:avLst/>
          </a:prstGeom>
          <a:noFill/>
          <a:ln w="9525">
            <a:noFill/>
            <a:miter lim="800000"/>
            <a:headEnd/>
            <a:tailEnd/>
          </a:ln>
        </p:spPr>
      </p:pic>
      <p:cxnSp>
        <p:nvCxnSpPr>
          <p:cNvPr id="48" name="Straight Arrow Connector 47"/>
          <p:cNvCxnSpPr/>
          <p:nvPr/>
        </p:nvCxnSpPr>
        <p:spPr>
          <a:xfrm>
            <a:off x="4800600" y="2286000"/>
            <a:ext cx="685800" cy="76200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3" cstate="print"/>
          <a:srcRect/>
          <a:stretch>
            <a:fillRect/>
          </a:stretch>
        </p:blipFill>
        <p:spPr bwMode="auto">
          <a:xfrm>
            <a:off x="5486401" y="2514600"/>
            <a:ext cx="1752600" cy="2057400"/>
          </a:xfrm>
          <a:prstGeom prst="rect">
            <a:avLst/>
          </a:prstGeom>
          <a:noFill/>
          <a:ln w="9525">
            <a:noFill/>
            <a:miter lim="800000"/>
            <a:headEnd/>
            <a:tailEnd/>
          </a:ln>
        </p:spPr>
      </p:pic>
      <p:sp>
        <p:nvSpPr>
          <p:cNvPr id="19" name="TextBox 18"/>
          <p:cNvSpPr txBox="1"/>
          <p:nvPr/>
        </p:nvSpPr>
        <p:spPr>
          <a:xfrm>
            <a:off x="5791200" y="1371600"/>
            <a:ext cx="2057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err="1" smtClean="0"/>
              <a:t>runner.Start</a:t>
            </a:r>
            <a:r>
              <a:rPr lang="en-US" sz="2400" dirty="0" smtClean="0"/>
              <a:t>()</a:t>
            </a:r>
            <a:endParaRPr lang="en-US" sz="2400" dirty="0"/>
          </a:p>
        </p:txBody>
      </p:sp>
      <p:pic>
        <p:nvPicPr>
          <p:cNvPr id="1029" name="Picture 5"/>
          <p:cNvPicPr>
            <a:picLocks noChangeAspect="1" noChangeArrowheads="1"/>
          </p:cNvPicPr>
          <p:nvPr/>
        </p:nvPicPr>
        <p:blipFill>
          <a:blip r:embed="rId4" cstate="print"/>
          <a:srcRect/>
          <a:stretch>
            <a:fillRect/>
          </a:stretch>
        </p:blipFill>
        <p:spPr bwMode="auto">
          <a:xfrm>
            <a:off x="8001000" y="2514600"/>
            <a:ext cx="685800" cy="1459753"/>
          </a:xfrm>
          <a:prstGeom prst="rect">
            <a:avLst/>
          </a:prstGeom>
          <a:noFill/>
          <a:ln w="9525">
            <a:noFill/>
            <a:miter lim="800000"/>
            <a:headEnd/>
            <a:tailEnd/>
          </a:ln>
        </p:spPr>
      </p:pic>
      <p:cxnSp>
        <p:nvCxnSpPr>
          <p:cNvPr id="22" name="Straight Arrow Connector 21"/>
          <p:cNvCxnSpPr>
            <a:stCxn id="19" idx="2"/>
          </p:cNvCxnSpPr>
          <p:nvPr/>
        </p:nvCxnSpPr>
        <p:spPr>
          <a:xfrm>
            <a:off x="6819900" y="1833265"/>
            <a:ext cx="38100" cy="60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29" idx="0"/>
            <a:endCxn id="28" idx="2"/>
          </p:cNvCxnSpPr>
          <p:nvPr/>
        </p:nvCxnSpPr>
        <p:spPr>
          <a:xfrm flipV="1">
            <a:off x="8343900" y="1828800"/>
            <a:ext cx="1905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305800" y="14478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OS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 Running</a:t>
            </a:r>
            <a:endParaRPr lang="en-US" dirty="0"/>
          </a:p>
        </p:txBody>
      </p:sp>
      <p:sp>
        <p:nvSpPr>
          <p:cNvPr id="17" name="Content Placeholder 16"/>
          <p:cNvSpPr>
            <a:spLocks noGrp="1"/>
          </p:cNvSpPr>
          <p:nvPr>
            <p:ph idx="1"/>
          </p:nvPr>
        </p:nvSpPr>
        <p:spPr>
          <a:xfrm>
            <a:off x="457200" y="4572000"/>
            <a:ext cx="8229600" cy="1554163"/>
          </a:xfrm>
        </p:spPr>
        <p:txBody>
          <a:bodyPr/>
          <a:lstStyle/>
          <a:p>
            <a:r>
              <a:rPr lang="en-US" dirty="0" smtClean="0"/>
              <a:t>Represents all the actions thread does while awake and alive</a:t>
            </a:r>
          </a:p>
          <a:p>
            <a:endParaRPr lang="en-US" dirty="0"/>
          </a:p>
        </p:txBody>
      </p:sp>
      <p:sp>
        <p:nvSpPr>
          <p:cNvPr id="7" name="Oval 6"/>
          <p:cNvSpPr/>
          <p:nvPr/>
        </p:nvSpPr>
        <p:spPr>
          <a:xfrm>
            <a:off x="1371600" y="3276600"/>
            <a:ext cx="2057400" cy="1143000"/>
          </a:xfrm>
          <a:prstGeom prst="ellipse">
            <a:avLst/>
          </a:prstGeom>
          <a:solidFill>
            <a:srgbClr val="FF6600"/>
          </a:solidFill>
          <a:ln w="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bg1"/>
                </a:solidFill>
              </a:ln>
              <a:solidFill>
                <a:schemeClr val="bg1"/>
              </a:solidFill>
            </a:endParaRPr>
          </a:p>
        </p:txBody>
      </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39" name="Straight Arrow Connector 38"/>
          <p:cNvCxnSpPr>
            <a:stCxn id="7" idx="6"/>
            <a:endCxn id="8" idx="2"/>
          </p:cNvCxnSpPr>
          <p:nvPr/>
        </p:nvCxnSpPr>
        <p:spPr>
          <a:xfrm>
            <a:off x="3429000" y="3848100"/>
            <a:ext cx="2438400" cy="0"/>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24" name="TextBox 23"/>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pic>
        <p:nvPicPr>
          <p:cNvPr id="2050" name="Picture 2"/>
          <p:cNvPicPr>
            <a:picLocks noChangeAspect="1" noChangeArrowheads="1"/>
          </p:cNvPicPr>
          <p:nvPr/>
        </p:nvPicPr>
        <p:blipFill>
          <a:blip r:embed="rId2" cstate="print"/>
          <a:srcRect/>
          <a:stretch>
            <a:fillRect/>
          </a:stretch>
        </p:blipFill>
        <p:spPr bwMode="auto">
          <a:xfrm>
            <a:off x="5410200" y="1828800"/>
            <a:ext cx="22098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 Go to Sleep</a:t>
            </a:r>
            <a:endParaRPr lang="en-US" dirty="0"/>
          </a:p>
        </p:txBody>
      </p:sp>
      <p:sp>
        <p:nvSpPr>
          <p:cNvPr id="29" name="Content Placeholder 28"/>
          <p:cNvSpPr>
            <a:spLocks noGrp="1"/>
          </p:cNvSpPr>
          <p:nvPr>
            <p:ph idx="1"/>
          </p:nvPr>
        </p:nvSpPr>
        <p:spPr>
          <a:xfrm>
            <a:off x="457200" y="4648200"/>
            <a:ext cx="8229600" cy="1477963"/>
          </a:xfrm>
        </p:spPr>
        <p:txBody>
          <a:bodyPr/>
          <a:lstStyle/>
          <a:p>
            <a:r>
              <a:rPr lang="en-US" dirty="0" smtClean="0"/>
              <a:t>Thread will pause running for specified amount of time. </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39" name="Straight Arrow Connector 38"/>
          <p:cNvCxnSpPr>
            <a:stCxn id="7" idx="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24" name="TextBox 23"/>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15" name="Group 25"/>
          <p:cNvGrpSpPr/>
          <p:nvPr/>
        </p:nvGrpSpPr>
        <p:grpSpPr>
          <a:xfrm>
            <a:off x="5867400" y="3276600"/>
            <a:ext cx="2133600" cy="1143000"/>
            <a:chOff x="5867400" y="3276600"/>
            <a:chExt cx="2133600" cy="1143000"/>
          </a:xfrm>
        </p:grpSpPr>
        <p:sp>
          <p:nvSpPr>
            <p:cNvPr id="27" name="Oval 26"/>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30" name="Straight Arrow Connector 29"/>
          <p:cNvCxnSpPr>
            <a:stCxn id="27" idx="1"/>
          </p:cNvCxnSpPr>
          <p:nvPr/>
        </p:nvCxnSpPr>
        <p:spPr>
          <a:xfrm flipH="1" flipV="1">
            <a:off x="5413701" y="1966212"/>
            <a:ext cx="754998" cy="1477776"/>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grpSp>
        <p:nvGrpSpPr>
          <p:cNvPr id="32" name="Group 31"/>
          <p:cNvGrpSpPr/>
          <p:nvPr/>
        </p:nvGrpSpPr>
        <p:grpSpPr>
          <a:xfrm>
            <a:off x="3657600" y="990600"/>
            <a:ext cx="2209800" cy="1143000"/>
            <a:chOff x="3657600" y="1447800"/>
            <a:chExt cx="2209800" cy="1143000"/>
          </a:xfrm>
        </p:grpSpPr>
        <p:sp>
          <p:nvSpPr>
            <p:cNvPr id="33" name="Oval 32"/>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sp>
        <p:nvSpPr>
          <p:cNvPr id="21" name="TextBox 20"/>
          <p:cNvSpPr txBox="1"/>
          <p:nvPr/>
        </p:nvSpPr>
        <p:spPr>
          <a:xfrm>
            <a:off x="6858000" y="2667000"/>
            <a:ext cx="2057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err="1" smtClean="0"/>
              <a:t>baby.sleep</a:t>
            </a:r>
            <a:r>
              <a:rPr lang="en-US" sz="2400" dirty="0" smtClean="0"/>
              <a:t>()</a:t>
            </a:r>
            <a:endParaRPr lang="en-US" sz="2400" dirty="0"/>
          </a:p>
        </p:txBody>
      </p:sp>
      <p:cxnSp>
        <p:nvCxnSpPr>
          <p:cNvPr id="26" name="Straight Arrow Connector 25"/>
          <p:cNvCxnSpPr>
            <a:stCxn id="21" idx="1"/>
          </p:cNvCxnSpPr>
          <p:nvPr/>
        </p:nvCxnSpPr>
        <p:spPr>
          <a:xfrm flipH="1" flipV="1">
            <a:off x="5867400" y="2667000"/>
            <a:ext cx="990600" cy="230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32" name="Group 31"/>
          <p:cNvGrpSpPr/>
          <p:nvPr/>
        </p:nvGrpSpPr>
        <p:grpSpPr>
          <a:xfrm>
            <a:off x="3657600" y="990600"/>
            <a:ext cx="2209800" cy="1143000"/>
            <a:chOff x="3657600" y="1447800"/>
            <a:chExt cx="2209800" cy="1143000"/>
          </a:xfrm>
        </p:grpSpPr>
        <p:sp>
          <p:nvSpPr>
            <p:cNvPr id="33" name="Oval 32"/>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cxnSp>
        <p:nvCxnSpPr>
          <p:cNvPr id="36" name="Straight Arrow Connector 35"/>
          <p:cNvCxnSpPr>
            <a:stCxn id="33" idx="3"/>
            <a:endCxn id="7" idx="7"/>
          </p:cNvCxnSpPr>
          <p:nvPr/>
        </p:nvCxnSpPr>
        <p:spPr>
          <a:xfrm flipH="1">
            <a:off x="3127701" y="1966212"/>
            <a:ext cx="831198" cy="1477776"/>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2286000"/>
            <a:ext cx="1295400" cy="646331"/>
          </a:xfrm>
          <a:prstGeom prst="rect">
            <a:avLst/>
          </a:prstGeom>
          <a:noFill/>
        </p:spPr>
        <p:txBody>
          <a:bodyPr wrap="square" rtlCol="0">
            <a:spAutoFit/>
          </a:bodyPr>
          <a:lstStyle/>
          <a:p>
            <a:r>
              <a:rPr lang="en-US" b="1" dirty="0" smtClean="0"/>
              <a:t>Sleeping()</a:t>
            </a:r>
          </a:p>
          <a:p>
            <a:r>
              <a:rPr lang="en-US" b="1" dirty="0" smtClean="0"/>
              <a:t>completed</a:t>
            </a:r>
          </a:p>
        </p:txBody>
      </p:sp>
      <p:sp>
        <p:nvSpPr>
          <p:cNvPr id="170"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1 – Come out of sleep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2" name="TextBox 171"/>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173" name="Group 25"/>
          <p:cNvGrpSpPr/>
          <p:nvPr/>
        </p:nvGrpSpPr>
        <p:grpSpPr>
          <a:xfrm>
            <a:off x="5867400" y="3276600"/>
            <a:ext cx="2133600" cy="1143000"/>
            <a:chOff x="5867400" y="3276600"/>
            <a:chExt cx="2133600" cy="1143000"/>
          </a:xfrm>
        </p:grpSpPr>
        <p:sp>
          <p:nvSpPr>
            <p:cNvPr id="174" name="Oval 173"/>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TextBox 174"/>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sp>
        <p:nvSpPr>
          <p:cNvPr id="176" name="TextBox 175"/>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cxnSp>
        <p:nvCxnSpPr>
          <p:cNvPr id="177" name="Straight Arrow Connector 17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5413701" y="1966212"/>
            <a:ext cx="754998" cy="147777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3" name="Group 31"/>
          <p:cNvGrpSpPr/>
          <p:nvPr/>
        </p:nvGrpSpPr>
        <p:grpSpPr>
          <a:xfrm>
            <a:off x="3657600" y="990600"/>
            <a:ext cx="2209800" cy="1143000"/>
            <a:chOff x="3657600" y="1447800"/>
            <a:chExt cx="2209800" cy="1143000"/>
          </a:xfrm>
        </p:grpSpPr>
        <p:sp>
          <p:nvSpPr>
            <p:cNvPr id="33" name="Oval 32"/>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038600" y="1676401"/>
              <a:ext cx="1828800" cy="646331"/>
            </a:xfrm>
            <a:prstGeom prst="rect">
              <a:avLst/>
            </a:prstGeom>
            <a:noFill/>
          </p:spPr>
          <p:txBody>
            <a:bodyPr wrap="square" rtlCol="0">
              <a:spAutoFit/>
            </a:bodyPr>
            <a:lstStyle/>
            <a:p>
              <a:r>
                <a:rPr lang="en-US" sz="3600" b="1" dirty="0" err="1" smtClean="0"/>
                <a:t>Yeild</a:t>
              </a:r>
              <a:endParaRPr lang="en-US" sz="3600" b="1" dirty="0"/>
            </a:p>
          </p:txBody>
        </p:sp>
      </p:grpSp>
      <p:cxnSp>
        <p:nvCxnSpPr>
          <p:cNvPr id="36" name="Straight Arrow Connector 35"/>
          <p:cNvCxnSpPr>
            <a:stCxn id="33" idx="3"/>
            <a:endCxn id="7" idx="7"/>
          </p:cNvCxnSpPr>
          <p:nvPr/>
        </p:nvCxnSpPr>
        <p:spPr>
          <a:xfrm flipH="1">
            <a:off x="3127701" y="1966212"/>
            <a:ext cx="831198" cy="1477776"/>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2286000"/>
            <a:ext cx="1295400" cy="646331"/>
          </a:xfrm>
          <a:prstGeom prst="rect">
            <a:avLst/>
          </a:prstGeom>
          <a:noFill/>
        </p:spPr>
        <p:txBody>
          <a:bodyPr wrap="square" rtlCol="0">
            <a:spAutoFit/>
          </a:bodyPr>
          <a:lstStyle/>
          <a:p>
            <a:r>
              <a:rPr lang="en-US" b="1" dirty="0" smtClean="0"/>
              <a:t>Sleeping()</a:t>
            </a:r>
          </a:p>
          <a:p>
            <a:r>
              <a:rPr lang="en-US" b="1" dirty="0" smtClean="0"/>
              <a:t>completed</a:t>
            </a:r>
          </a:p>
        </p:txBody>
      </p:sp>
      <p:sp>
        <p:nvSpPr>
          <p:cNvPr id="170"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Yeild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2" name="TextBox 171"/>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5" name="Group 25"/>
          <p:cNvGrpSpPr/>
          <p:nvPr/>
        </p:nvGrpSpPr>
        <p:grpSpPr>
          <a:xfrm>
            <a:off x="5867400" y="3276600"/>
            <a:ext cx="2133600" cy="1143000"/>
            <a:chOff x="5867400" y="3276600"/>
            <a:chExt cx="2133600" cy="1143000"/>
          </a:xfrm>
        </p:grpSpPr>
        <p:sp>
          <p:nvSpPr>
            <p:cNvPr id="174" name="Oval 173"/>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TextBox 174"/>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sp>
        <p:nvSpPr>
          <p:cNvPr id="176" name="TextBox 175"/>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cxnSp>
        <p:nvCxnSpPr>
          <p:cNvPr id="177" name="Straight Arrow Connector 17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5413701" y="1966212"/>
            <a:ext cx="754998" cy="147777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3" name="Group 31"/>
          <p:cNvGrpSpPr/>
          <p:nvPr/>
        </p:nvGrpSpPr>
        <p:grpSpPr>
          <a:xfrm>
            <a:off x="3657600" y="990600"/>
            <a:ext cx="2209800" cy="1143000"/>
            <a:chOff x="3657600" y="1447800"/>
            <a:chExt cx="2209800" cy="1143000"/>
          </a:xfrm>
        </p:grpSpPr>
        <p:sp>
          <p:nvSpPr>
            <p:cNvPr id="33" name="Oval 32"/>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038600" y="1676401"/>
              <a:ext cx="1828800" cy="646331"/>
            </a:xfrm>
            <a:prstGeom prst="rect">
              <a:avLst/>
            </a:prstGeom>
            <a:noFill/>
          </p:spPr>
          <p:txBody>
            <a:bodyPr wrap="square" rtlCol="0">
              <a:spAutoFit/>
            </a:bodyPr>
            <a:lstStyle/>
            <a:p>
              <a:r>
                <a:rPr lang="en-US" sz="3600" b="1" dirty="0" smtClean="0"/>
                <a:t>Join</a:t>
              </a:r>
              <a:endParaRPr lang="en-US" sz="3600" b="1" dirty="0"/>
            </a:p>
          </p:txBody>
        </p:sp>
      </p:grpSp>
      <p:cxnSp>
        <p:nvCxnSpPr>
          <p:cNvPr id="36" name="Straight Arrow Connector 35"/>
          <p:cNvCxnSpPr>
            <a:stCxn id="33" idx="3"/>
            <a:endCxn id="7" idx="7"/>
          </p:cNvCxnSpPr>
          <p:nvPr/>
        </p:nvCxnSpPr>
        <p:spPr>
          <a:xfrm flipH="1">
            <a:off x="3127701" y="1966212"/>
            <a:ext cx="831198" cy="1477776"/>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2286000"/>
            <a:ext cx="1295400" cy="646331"/>
          </a:xfrm>
          <a:prstGeom prst="rect">
            <a:avLst/>
          </a:prstGeom>
          <a:noFill/>
        </p:spPr>
        <p:txBody>
          <a:bodyPr wrap="square" rtlCol="0">
            <a:spAutoFit/>
          </a:bodyPr>
          <a:lstStyle/>
          <a:p>
            <a:r>
              <a:rPr lang="en-US" b="1" dirty="0" smtClean="0"/>
              <a:t>Sleeping()</a:t>
            </a:r>
          </a:p>
          <a:p>
            <a:r>
              <a:rPr lang="en-US" b="1" dirty="0" smtClean="0"/>
              <a:t>completed</a:t>
            </a:r>
          </a:p>
        </p:txBody>
      </p:sp>
      <p:sp>
        <p:nvSpPr>
          <p:cNvPr id="170"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Join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2" name="TextBox 171"/>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5" name="Group 25"/>
          <p:cNvGrpSpPr/>
          <p:nvPr/>
        </p:nvGrpSpPr>
        <p:grpSpPr>
          <a:xfrm>
            <a:off x="5867400" y="3276600"/>
            <a:ext cx="2133600" cy="1143000"/>
            <a:chOff x="5867400" y="3276600"/>
            <a:chExt cx="2133600" cy="1143000"/>
          </a:xfrm>
        </p:grpSpPr>
        <p:sp>
          <p:nvSpPr>
            <p:cNvPr id="174" name="Oval 173"/>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TextBox 174"/>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sp>
        <p:nvSpPr>
          <p:cNvPr id="176" name="TextBox 175"/>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cxnSp>
        <p:nvCxnSpPr>
          <p:cNvPr id="177" name="Straight Arrow Connector 17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5413701" y="1966212"/>
            <a:ext cx="754998" cy="147777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2 - Running</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39" name="Straight Arrow Connector 38"/>
          <p:cNvCxnSpPr>
            <a:stCxn id="7" idx="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24" name="TextBox 23"/>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5" name="Group 25"/>
          <p:cNvGrpSpPr/>
          <p:nvPr/>
        </p:nvGrpSpPr>
        <p:grpSpPr>
          <a:xfrm>
            <a:off x="5867400" y="3276600"/>
            <a:ext cx="2133600" cy="1143000"/>
            <a:chOff x="5867400" y="3276600"/>
            <a:chExt cx="2133600" cy="1143000"/>
          </a:xfrm>
        </p:grpSpPr>
        <p:sp>
          <p:nvSpPr>
            <p:cNvPr id="27" name="Oval 26"/>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Scenario 2 - Running</a:t>
            </a:r>
            <a:endParaRPr lang="en-US" dirty="0"/>
          </a:p>
        </p:txBody>
      </p:sp>
      <p:grpSp>
        <p:nvGrpSpPr>
          <p:cNvPr id="3" name="Group 11"/>
          <p:cNvGrpSpPr/>
          <p:nvPr/>
        </p:nvGrpSpPr>
        <p:grpSpPr>
          <a:xfrm>
            <a:off x="7010400" y="914400"/>
            <a:ext cx="2057400" cy="1143000"/>
            <a:chOff x="7010400" y="1371600"/>
            <a:chExt cx="2057400" cy="1143000"/>
          </a:xfrm>
        </p:grpSpPr>
        <p:sp>
          <p:nvSpPr>
            <p:cNvPr id="6" name="Oval 5"/>
            <p:cNvSpPr/>
            <p:nvPr/>
          </p:nvSpPr>
          <p:spPr>
            <a:xfrm>
              <a:off x="7010400" y="1371600"/>
              <a:ext cx="20574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7467600" y="1676400"/>
              <a:ext cx="1524000" cy="646331"/>
            </a:xfrm>
            <a:prstGeom prst="rect">
              <a:avLst/>
            </a:prstGeom>
            <a:noFill/>
          </p:spPr>
          <p:txBody>
            <a:bodyPr wrap="square" rtlCol="0">
              <a:spAutoFit/>
            </a:bodyPr>
            <a:lstStyle/>
            <a:p>
              <a:r>
                <a:rPr lang="en-US" sz="3600" dirty="0" smtClean="0">
                  <a:solidFill>
                    <a:schemeClr val="bg1"/>
                  </a:solidFill>
                </a:rPr>
                <a:t>Dead</a:t>
              </a:r>
              <a:endParaRPr lang="en-US" sz="3600" dirty="0">
                <a:solidFill>
                  <a:schemeClr val="bg1"/>
                </a:solidFill>
              </a:endParaRPr>
            </a:p>
          </p:txBody>
        </p:sp>
      </p:gr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grpSp>
        <p:nvGrpSpPr>
          <p:cNvPr id="18" name="Group 21"/>
          <p:cNvGrpSpPr/>
          <p:nvPr/>
        </p:nvGrpSpPr>
        <p:grpSpPr>
          <a:xfrm>
            <a:off x="5867400" y="3276600"/>
            <a:ext cx="2133600" cy="1143000"/>
            <a:chOff x="5867400" y="3276600"/>
            <a:chExt cx="2133600" cy="1143000"/>
          </a:xfrm>
        </p:grpSpPr>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grpSp>
        <p:nvGrpSpPr>
          <p:cNvPr id="22" name="Group 25"/>
          <p:cNvGrpSpPr/>
          <p:nvPr/>
        </p:nvGrpSpPr>
        <p:grpSpPr>
          <a:xfrm>
            <a:off x="1371600" y="3276600"/>
            <a:ext cx="2133600" cy="1143000"/>
            <a:chOff x="1371600" y="3276600"/>
            <a:chExt cx="2133600" cy="1143000"/>
          </a:xfrm>
        </p:grpSpPr>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1447800" y="3505200"/>
              <a:ext cx="2057400" cy="646331"/>
            </a:xfrm>
            <a:prstGeom prst="rect">
              <a:avLst/>
            </a:prstGeom>
            <a:noFill/>
          </p:spPr>
          <p:txBody>
            <a:bodyPr wrap="square" rtlCol="0">
              <a:spAutoFit/>
            </a:bodyPr>
            <a:lstStyle/>
            <a:p>
              <a:r>
                <a:rPr lang="en-US" sz="3600" dirty="0" err="1" smtClean="0"/>
                <a:t>Runnable</a:t>
              </a:r>
              <a:endParaRPr lang="en-US" sz="3600" dirty="0"/>
            </a:p>
          </p:txBody>
        </p:sp>
      </p:grpSp>
      <p:sp>
        <p:nvSpPr>
          <p:cNvPr id="24" name="TextBox 23"/>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25" name="Straight Arrow Connector 24"/>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27" name="Straight Arrow Connector 2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0"/>
            <a:endCxn id="6" idx="4"/>
          </p:cNvCxnSpPr>
          <p:nvPr/>
        </p:nvCxnSpPr>
        <p:spPr>
          <a:xfrm flipV="1">
            <a:off x="6896100" y="2057400"/>
            <a:ext cx="1143000" cy="1219200"/>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10500" y="2667000"/>
            <a:ext cx="1333500" cy="707886"/>
          </a:xfrm>
          <a:prstGeom prst="rect">
            <a:avLst/>
          </a:prstGeom>
          <a:noFill/>
        </p:spPr>
        <p:txBody>
          <a:bodyPr wrap="square" rtlCol="0">
            <a:spAutoFit/>
          </a:bodyPr>
          <a:lstStyle/>
          <a:p>
            <a:r>
              <a:rPr lang="en-US" sz="2000" b="1" dirty="0" smtClean="0"/>
              <a:t>Run() completes</a:t>
            </a:r>
            <a:endParaRPr 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Killing a Thread in right way</a:t>
            </a:r>
            <a:endParaRPr lang="en-US" dirty="0"/>
          </a:p>
        </p:txBody>
      </p:sp>
      <p:sp>
        <p:nvSpPr>
          <p:cNvPr id="19" name="Content Placeholder 18"/>
          <p:cNvSpPr>
            <a:spLocks noGrp="1"/>
          </p:cNvSpPr>
          <p:nvPr>
            <p:ph idx="1"/>
          </p:nvPr>
        </p:nvSpPr>
        <p:spPr>
          <a:xfrm>
            <a:off x="457200" y="4953000"/>
            <a:ext cx="8229600" cy="1173163"/>
          </a:xfrm>
        </p:spPr>
        <p:txBody>
          <a:bodyPr>
            <a:normAutofit fontScale="62500" lnSpcReduction="20000"/>
          </a:bodyPr>
          <a:lstStyle/>
          <a:p>
            <a:r>
              <a:rPr lang="en-US" dirty="0" smtClean="0"/>
              <a:t>Define a </a:t>
            </a:r>
            <a:r>
              <a:rPr lang="en-US" dirty="0" err="1" smtClean="0"/>
              <a:t>boolean</a:t>
            </a:r>
            <a:r>
              <a:rPr lang="en-US" dirty="0" smtClean="0"/>
              <a:t> variable stop in the class of the object of which the thread belongs</a:t>
            </a:r>
          </a:p>
          <a:p>
            <a:r>
              <a:rPr lang="en-US" dirty="0" smtClean="0"/>
              <a:t>Write a condition like if(stop) return in the run() method to kill thread gracefully</a:t>
            </a:r>
          </a:p>
          <a:p>
            <a:endParaRPr lang="en-US" dirty="0"/>
          </a:p>
        </p:txBody>
      </p:sp>
      <p:sp>
        <p:nvSpPr>
          <p:cNvPr id="4" name="Oval 3"/>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 name="Group 15"/>
          <p:cNvGrpSpPr/>
          <p:nvPr/>
        </p:nvGrpSpPr>
        <p:grpSpPr>
          <a:xfrm>
            <a:off x="0" y="990600"/>
            <a:ext cx="2057400" cy="1143000"/>
            <a:chOff x="0" y="1600200"/>
            <a:chExt cx="2057400" cy="1143000"/>
          </a:xfrm>
          <a:solidFill>
            <a:schemeClr val="bg1">
              <a:lumMod val="65000"/>
            </a:schemeClr>
          </a:solidFill>
        </p:grpSpPr>
        <p:sp>
          <p:nvSpPr>
            <p:cNvPr id="6" name="Oval 5"/>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extBox 6"/>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8" name="Straight Arrow Connector 7"/>
          <p:cNvCxnSpPr>
            <a:stCxn id="6" idx="4"/>
            <a:endCxn id="4"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10" name="Straight Arrow Connector 9"/>
          <p:cNvCxnSpPr>
            <a:stCxn id="4" idx="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12" name="TextBox 11"/>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13" name="Group 25"/>
          <p:cNvGrpSpPr/>
          <p:nvPr/>
        </p:nvGrpSpPr>
        <p:grpSpPr>
          <a:xfrm>
            <a:off x="5867400" y="3276600"/>
            <a:ext cx="2133600" cy="1143000"/>
            <a:chOff x="5867400" y="3276600"/>
            <a:chExt cx="2133600" cy="1143000"/>
          </a:xfrm>
        </p:grpSpPr>
        <p:sp>
          <p:nvSpPr>
            <p:cNvPr id="14" name="Oval 13"/>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pic>
        <p:nvPicPr>
          <p:cNvPr id="1026" name="Picture 2" descr="C:\Users\Sai\AppData\Local\Microsoft\Windows\Temporary Internet Files\Content.IE5\XT06U8ZQ\MC900020563[1].wmf"/>
          <p:cNvPicPr>
            <a:picLocks noChangeAspect="1" noChangeArrowheads="1"/>
          </p:cNvPicPr>
          <p:nvPr/>
        </p:nvPicPr>
        <p:blipFill>
          <a:blip r:embed="rId2" cstate="print"/>
          <a:srcRect/>
          <a:stretch>
            <a:fillRect/>
          </a:stretch>
        </p:blipFill>
        <p:spPr bwMode="auto">
          <a:xfrm>
            <a:off x="5257800" y="2057400"/>
            <a:ext cx="3200400" cy="2757055"/>
          </a:xfrm>
          <a:prstGeom prst="rect">
            <a:avLst/>
          </a:prstGeom>
          <a:noFill/>
        </p:spPr>
      </p:pic>
      <p:sp>
        <p:nvSpPr>
          <p:cNvPr id="20" name="TextBox 19"/>
          <p:cNvSpPr txBox="1"/>
          <p:nvPr/>
        </p:nvSpPr>
        <p:spPr>
          <a:xfrm>
            <a:off x="3352800" y="1371600"/>
            <a:ext cx="2133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Boolen</a:t>
            </a:r>
            <a:r>
              <a:rPr lang="en-US" dirty="0" smtClean="0"/>
              <a:t> Stop = false; </a:t>
            </a:r>
            <a:endParaRPr lang="en-US" dirty="0"/>
          </a:p>
        </p:txBody>
      </p:sp>
      <p:sp>
        <p:nvSpPr>
          <p:cNvPr id="21" name="TextBox 20"/>
          <p:cNvSpPr txBox="1"/>
          <p:nvPr/>
        </p:nvSpPr>
        <p:spPr>
          <a:xfrm>
            <a:off x="3429000" y="2057401"/>
            <a:ext cx="22098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Void run(){</a:t>
            </a:r>
          </a:p>
          <a:p>
            <a:r>
              <a:rPr lang="en-US" dirty="0" smtClean="0"/>
              <a:t>If(stop) return;</a:t>
            </a:r>
          </a:p>
          <a:p>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lstStyle/>
          <a:p>
            <a:r>
              <a:rPr lang="en-US" dirty="0" smtClean="0"/>
              <a:t>“Processes” in most operating systems demand complete resources and do not share resources. They are like Monarchs. So for a process to run it would reload the memory and registers every single time they run, which is very inefficient </a:t>
            </a:r>
          </a:p>
          <a:p>
            <a:pPr lvl="1"/>
            <a:r>
              <a:rPr lang="en-US" dirty="0" smtClean="0"/>
              <a:t>Example of process is MS Word or MS Excel running on a system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Iblis</a:t>
            </a:r>
            <a:r>
              <a:rPr lang="en-US" dirty="0" smtClean="0"/>
              <a:t> </a:t>
            </a:r>
            <a:r>
              <a:rPr lang="en-US" dirty="0" smtClean="0"/>
              <a:t>- Satan</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905000" y="1600200"/>
            <a:ext cx="4800600" cy="4994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Deamon</a:t>
            </a:r>
            <a:r>
              <a:rPr lang="en-US" dirty="0" smtClean="0"/>
              <a:t> Threads</a:t>
            </a:r>
            <a:endParaRPr lang="en-US" dirty="0"/>
          </a:p>
        </p:txBody>
      </p:sp>
      <p:sp>
        <p:nvSpPr>
          <p:cNvPr id="5" name="Content Placeholder 4"/>
          <p:cNvSpPr>
            <a:spLocks noGrp="1"/>
          </p:cNvSpPr>
          <p:nvPr>
            <p:ph sz="half" idx="2"/>
          </p:nvPr>
        </p:nvSpPr>
        <p:spPr/>
        <p:txBody>
          <a:bodyPr>
            <a:normAutofit fontScale="77500" lnSpcReduction="20000"/>
          </a:bodyPr>
          <a:lstStyle/>
          <a:p>
            <a:r>
              <a:rPr lang="en-US" dirty="0" smtClean="0"/>
              <a:t>The term was coined by the programmers of </a:t>
            </a:r>
            <a:r>
              <a:rPr lang="en-US" dirty="0" smtClean="0">
                <a:hlinkClick r:id="rId2" tooltip="Project MAC"/>
              </a:rPr>
              <a:t>MIT's Project MAC</a:t>
            </a:r>
            <a:r>
              <a:rPr lang="en-US" dirty="0" smtClean="0"/>
              <a:t>. They took the name from </a:t>
            </a:r>
            <a:r>
              <a:rPr lang="en-US" dirty="0" smtClean="0">
                <a:hlinkClick r:id="rId3" tooltip="Maxwell's demon"/>
              </a:rPr>
              <a:t>Maxwell's demon</a:t>
            </a:r>
            <a:r>
              <a:rPr lang="en-US" dirty="0" smtClean="0"/>
              <a:t>, an imaginary being from a famous thought experiment that constantly works in the background, sorting molecules.</a:t>
            </a:r>
            <a:r>
              <a:rPr lang="en-US" baseline="30000" dirty="0" smtClean="0">
                <a:hlinkClick r:id="rId4"/>
              </a:rPr>
              <a:t>[2]</a:t>
            </a:r>
            <a:r>
              <a:rPr lang="en-US" dirty="0" smtClean="0"/>
              <a:t> </a:t>
            </a:r>
            <a:endParaRPr lang="en-US" dirty="0" smtClean="0"/>
          </a:p>
          <a:p>
            <a:r>
              <a:rPr lang="en-US" dirty="0" smtClean="0">
                <a:hlinkClick r:id="rId5" tooltip="Unix"/>
              </a:rPr>
              <a:t>Unix</a:t>
            </a:r>
            <a:r>
              <a:rPr lang="en-US" dirty="0" smtClean="0"/>
              <a:t> systems inherited this terminology. </a:t>
            </a:r>
            <a:r>
              <a:rPr lang="en-US" dirty="0" smtClean="0">
                <a:hlinkClick r:id="rId6" tooltip="Daemon (mythology)"/>
              </a:rPr>
              <a:t>Daemons</a:t>
            </a:r>
            <a:r>
              <a:rPr lang="en-US" dirty="0" smtClean="0"/>
              <a:t> are also characters in Greek mythology, some of whom handled tasks that the gods could not be bothered with</a:t>
            </a:r>
            <a:endParaRPr lang="en-US" dirty="0"/>
          </a:p>
        </p:txBody>
      </p:sp>
      <p:pic>
        <p:nvPicPr>
          <p:cNvPr id="2051" name="Picture 3"/>
          <p:cNvPicPr>
            <a:picLocks noGrp="1" noChangeAspect="1" noChangeArrowheads="1"/>
          </p:cNvPicPr>
          <p:nvPr>
            <p:ph sz="half" idx="1"/>
          </p:nvPr>
        </p:nvPicPr>
        <p:blipFill>
          <a:blip r:embed="rId7" cstate="print"/>
          <a:srcRect/>
          <a:stretch>
            <a:fillRect/>
          </a:stretch>
        </p:blipFill>
        <p:spPr bwMode="auto">
          <a:xfrm>
            <a:off x="381000" y="1752600"/>
            <a:ext cx="36576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hlinkClick r:id="rId2" tooltip="Maxwell's demon"/>
              </a:rPr>
              <a:t>Maxwell's </a:t>
            </a:r>
            <a:r>
              <a:rPr lang="en-US" dirty="0" smtClean="0">
                <a:hlinkClick r:id="rId2" tooltip="Maxwell's demon"/>
              </a:rPr>
              <a:t>demon</a:t>
            </a:r>
            <a:r>
              <a:rPr lang="en-US" dirty="0" smtClean="0"/>
              <a:t> </a:t>
            </a:r>
            <a:endParaRPr lang="en-US" dirty="0"/>
          </a:p>
        </p:txBody>
      </p:sp>
      <p:sp>
        <p:nvSpPr>
          <p:cNvPr id="10" name="Content Placeholder 9"/>
          <p:cNvSpPr>
            <a:spLocks noGrp="1"/>
          </p:cNvSpPr>
          <p:nvPr>
            <p:ph idx="1"/>
          </p:nvPr>
        </p:nvSpPr>
        <p:spPr>
          <a:xfrm>
            <a:off x="990600" y="5105400"/>
            <a:ext cx="7696200" cy="1020763"/>
          </a:xfrm>
        </p:spPr>
        <p:txBody>
          <a:bodyPr>
            <a:normAutofit lnSpcReduction="10000"/>
          </a:bodyPr>
          <a:lstStyle/>
          <a:p>
            <a:r>
              <a:rPr lang="en-US" dirty="0" smtClean="0"/>
              <a:t>Something that works in the back ground continuously to get the work done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838200" y="1295400"/>
            <a:ext cx="7696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 – Youth Thread</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 – Youth Threads</a:t>
            </a:r>
            <a:endParaRPr lang="en-US" dirty="0"/>
          </a:p>
        </p:txBody>
      </p:sp>
      <p:pic>
        <p:nvPicPr>
          <p:cNvPr id="16" name="Picture 2"/>
          <p:cNvPicPr>
            <a:picLocks noChangeAspect="1" noChangeArrowheads="1"/>
          </p:cNvPicPr>
          <p:nvPr/>
        </p:nvPicPr>
        <p:blipFill>
          <a:blip r:embed="rId2" cstate="print"/>
          <a:srcRect/>
          <a:stretch>
            <a:fillRect/>
          </a:stretch>
        </p:blipFill>
        <p:spPr bwMode="auto">
          <a:xfrm>
            <a:off x="1295400" y="1828800"/>
            <a:ext cx="6607432" cy="3333750"/>
          </a:xfrm>
          <a:prstGeom prst="rect">
            <a:avLst/>
          </a:prstGeom>
          <a:noFill/>
          <a:ln w="9525">
            <a:noFill/>
            <a:miter lim="800000"/>
            <a:headEnd/>
            <a:tailEnd/>
          </a:ln>
        </p:spPr>
      </p:pic>
      <p:sp>
        <p:nvSpPr>
          <p:cNvPr id="17" name="TextBox 16"/>
          <p:cNvSpPr txBox="1"/>
          <p:nvPr/>
        </p:nvSpPr>
        <p:spPr>
          <a:xfrm>
            <a:off x="6400800" y="4343400"/>
            <a:ext cx="2524931" cy="64633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This is a Synchronized block</a:t>
            </a:r>
            <a:endParaRPr lang="en-US" b="1" dirty="0"/>
          </a:p>
        </p:txBody>
      </p:sp>
      <p:cxnSp>
        <p:nvCxnSpPr>
          <p:cNvPr id="19" name="Straight Arrow Connector 18"/>
          <p:cNvCxnSpPr>
            <a:stCxn id="17" idx="0"/>
          </p:cNvCxnSpPr>
          <p:nvPr/>
        </p:nvCxnSpPr>
        <p:spPr>
          <a:xfrm flipH="1" flipV="1">
            <a:off x="7467600" y="2590800"/>
            <a:ext cx="195666"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667001" y="25908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2244342"/>
            <a:ext cx="15897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Threads</a:t>
            </a:r>
            <a:endParaRPr lang="en-US" dirty="0"/>
          </a:p>
        </p:txBody>
      </p:sp>
      <p:cxnSp>
        <p:nvCxnSpPr>
          <p:cNvPr id="36" name="Straight Arrow Connector 35"/>
          <p:cNvCxnSpPr>
            <a:endCxn id="38" idx="1"/>
          </p:cNvCxnSpPr>
          <p:nvPr/>
        </p:nvCxnSpPr>
        <p:spPr>
          <a:xfrm>
            <a:off x="2971800" y="5105400"/>
            <a:ext cx="1143000" cy="6680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14800" y="4987542"/>
            <a:ext cx="158977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Lock pool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 – Youth Threads</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6" name="Group 15"/>
          <p:cNvGrpSpPr/>
          <p:nvPr/>
        </p:nvGrpSpPr>
        <p:grpSpPr>
          <a:xfrm>
            <a:off x="3352800" y="5562600"/>
            <a:ext cx="2057400" cy="1143000"/>
            <a:chOff x="3352800" y="5562600"/>
            <a:chExt cx="2057400" cy="1143000"/>
          </a:xfrm>
        </p:grpSpPr>
        <p:sp>
          <p:nvSpPr>
            <p:cNvPr id="17" name="Oval 16"/>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19" name="Straight Arrow Connector 18"/>
          <p:cNvCxnSpPr>
            <a:stCxn id="11" idx="3"/>
            <a:endCxn id="17" idx="7"/>
          </p:cNvCxnSpPr>
          <p:nvPr/>
        </p:nvCxnSpPr>
        <p:spPr>
          <a:xfrm flipH="1">
            <a:off x="5108901" y="4252212"/>
            <a:ext cx="1059798" cy="1477776"/>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6" name="Group 15"/>
          <p:cNvGrpSpPr/>
          <p:nvPr/>
        </p:nvGrpSpPr>
        <p:grpSpPr>
          <a:xfrm>
            <a:off x="3352800" y="5562600"/>
            <a:ext cx="2057400" cy="1143000"/>
            <a:chOff x="3352800" y="5562600"/>
            <a:chExt cx="2057400" cy="1143000"/>
          </a:xfrm>
        </p:grpSpPr>
        <p:sp>
          <p:nvSpPr>
            <p:cNvPr id="17" name="Oval 16"/>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19" name="Straight Arrow Connector 18"/>
          <p:cNvCxnSpPr>
            <a:stCxn id="11" idx="3"/>
            <a:endCxn id="17" idx="7"/>
          </p:cNvCxnSpPr>
          <p:nvPr/>
        </p:nvCxnSpPr>
        <p:spPr>
          <a:xfrm flipH="1">
            <a:off x="5108901" y="4252212"/>
            <a:ext cx="1059798" cy="1477776"/>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cxnSp>
        <p:nvCxnSpPr>
          <p:cNvPr id="20" name="Straight Arrow Connector 19"/>
          <p:cNvCxnSpPr>
            <a:stCxn id="17" idx="1"/>
            <a:endCxn id="7" idx="4"/>
          </p:cNvCxnSpPr>
          <p:nvPr/>
        </p:nvCxnSpPr>
        <p:spPr>
          <a:xfrm flipH="1" flipV="1">
            <a:off x="2400300" y="4419600"/>
            <a:ext cx="1253799" cy="1310388"/>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4</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572000" y="1828800"/>
            <a:ext cx="4191000" cy="211455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685800" y="2676525"/>
            <a:ext cx="1095375" cy="1514475"/>
          </a:xfrm>
          <a:prstGeom prst="rect">
            <a:avLst/>
          </a:prstGeom>
          <a:noFill/>
          <a:ln w="9525">
            <a:noFill/>
            <a:miter lim="800000"/>
            <a:headEnd/>
            <a:tailEnd/>
          </a:ln>
        </p:spPr>
      </p:pic>
      <p:cxnSp>
        <p:nvCxnSpPr>
          <p:cNvPr id="8" name="Straight Arrow Connector 7"/>
          <p:cNvCxnSpPr/>
          <p:nvPr/>
        </p:nvCxnSpPr>
        <p:spPr>
          <a:xfrm flipH="1">
            <a:off x="1600200" y="3352800"/>
            <a:ext cx="37338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581400" y="3505200"/>
            <a:ext cx="1295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Notify me when your are done boarding </a:t>
            </a:r>
            <a:endParaRPr lang="en-US" dirty="0"/>
          </a:p>
        </p:txBody>
      </p:sp>
      <p:cxnSp>
        <p:nvCxnSpPr>
          <p:cNvPr id="16" name="Straight Arrow Connector 15"/>
          <p:cNvCxnSpPr>
            <a:endCxn id="20" idx="1"/>
          </p:cNvCxnSpPr>
          <p:nvPr/>
        </p:nvCxnSpPr>
        <p:spPr>
          <a:xfrm flipV="1">
            <a:off x="1828800" y="1819365"/>
            <a:ext cx="762000" cy="92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90800" y="1219200"/>
            <a:ext cx="15240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I don’t care , I will wait until all of them are done</a:t>
            </a:r>
            <a:endParaRPr lang="en-US" dirty="0"/>
          </a:p>
        </p:txBody>
      </p:sp>
      <p:sp>
        <p:nvSpPr>
          <p:cNvPr id="25"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Share resources, while performing their tasks individually. </a:t>
            </a:r>
          </a:p>
          <a:p>
            <a:pPr lvl="1"/>
            <a:r>
              <a:rPr lang="en-US" dirty="0" smtClean="0"/>
              <a:t>What does that mean?</a:t>
            </a:r>
          </a:p>
          <a:p>
            <a:pPr lvl="2"/>
            <a:r>
              <a:rPr lang="en-US" dirty="0" smtClean="0"/>
              <a:t>Faster</a:t>
            </a:r>
          </a:p>
          <a:p>
            <a:pPr lvl="2"/>
            <a:r>
              <a:rPr lang="en-US" dirty="0" smtClean="0"/>
              <a:t>Space efficiency due to shared code areas</a:t>
            </a:r>
          </a:p>
          <a:p>
            <a:pPr lvl="2"/>
            <a:r>
              <a:rPr lang="en-US" dirty="0" smtClean="0"/>
              <a:t>Easier sharing of resources, with implicit  shared memory</a:t>
            </a:r>
          </a:p>
          <a:p>
            <a:pPr lvl="2"/>
            <a:r>
              <a:rPr lang="en-US" dirty="0" smtClean="0"/>
              <a:t>Allows program execution to overlap with I/O</a:t>
            </a:r>
          </a:p>
          <a:p>
            <a:pPr lvl="1"/>
            <a:r>
              <a:rPr lang="en-US" dirty="0" smtClean="0"/>
              <a:t>Example of a thread is a spell checker and grammar checkers which are running  simultaneously on MS Word Document</a:t>
            </a:r>
          </a:p>
          <a:p>
            <a:r>
              <a:rPr lang="en-US" dirty="0" smtClean="0"/>
              <a:t>Most operating systems allow user to control threads related their application.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
        <p:nvSpPr>
          <p:cNvPr id="16"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4 – </a:t>
            </a:r>
            <a:r>
              <a:rPr lang="en-US" dirty="0" err="1" smtClean="0"/>
              <a:t>GrandMa</a:t>
            </a:r>
            <a:r>
              <a:rPr lang="en-US" dirty="0" smtClean="0"/>
              <a:t> Thread</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10"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19" name="Straight Arrow Connector 18"/>
          <p:cNvCxnSpPr>
            <a:stCxn id="11" idx="4"/>
            <a:endCxn id="26" idx="0"/>
          </p:cNvCxnSpPr>
          <p:nvPr/>
        </p:nvCxnSpPr>
        <p:spPr>
          <a:xfrm>
            <a:off x="6896100" y="4419600"/>
            <a:ext cx="1143000" cy="114300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7010400" y="5562600"/>
            <a:ext cx="2057400" cy="1143000"/>
            <a:chOff x="7010400" y="5562600"/>
            <a:chExt cx="2057400" cy="1143000"/>
          </a:xfrm>
        </p:grpSpPr>
        <p:sp>
          <p:nvSpPr>
            <p:cNvPr id="26" name="Oval 25"/>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grpSp>
      <p:sp>
        <p:nvSpPr>
          <p:cNvPr id="31" name="TextBox 30"/>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19" name="Straight Arrow Connector 18"/>
          <p:cNvCxnSpPr>
            <a:stCxn id="11" idx="4"/>
            <a:endCxn id="26" idx="0"/>
          </p:cNvCxnSpPr>
          <p:nvPr/>
        </p:nvCxnSpPr>
        <p:spPr>
          <a:xfrm>
            <a:off x="6896100" y="4419600"/>
            <a:ext cx="1143000" cy="1143000"/>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grpSp>
        <p:nvGrpSpPr>
          <p:cNvPr id="6" name="Group 24"/>
          <p:cNvGrpSpPr/>
          <p:nvPr/>
        </p:nvGrpSpPr>
        <p:grpSpPr>
          <a:xfrm>
            <a:off x="7010400" y="5562600"/>
            <a:ext cx="2057400" cy="1143000"/>
            <a:chOff x="7010400" y="5562600"/>
            <a:chExt cx="2057400" cy="1143000"/>
          </a:xfrm>
        </p:grpSpPr>
        <p:sp>
          <p:nvSpPr>
            <p:cNvPr id="26" name="Oval 25"/>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grpSp>
      <p:sp>
        <p:nvSpPr>
          <p:cNvPr id="31" name="TextBox 30"/>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grpSp>
        <p:nvGrpSpPr>
          <p:cNvPr id="8" name="Group 36"/>
          <p:cNvGrpSpPr/>
          <p:nvPr/>
        </p:nvGrpSpPr>
        <p:grpSpPr>
          <a:xfrm>
            <a:off x="3352800" y="5562600"/>
            <a:ext cx="2057400" cy="1143000"/>
            <a:chOff x="3352800" y="5562600"/>
            <a:chExt cx="2057400" cy="1143000"/>
          </a:xfrm>
        </p:grpSpPr>
        <p:sp>
          <p:nvSpPr>
            <p:cNvPr id="38" name="Oval 37"/>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42" name="Straight Arrow Connector 41"/>
          <p:cNvCxnSpPr>
            <a:stCxn id="26" idx="2"/>
            <a:endCxn id="38" idx="6"/>
          </p:cNvCxnSpPr>
          <p:nvPr/>
        </p:nvCxnSpPr>
        <p:spPr>
          <a:xfrm flipH="1">
            <a:off x="5410200" y="6134100"/>
            <a:ext cx="16002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34"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19" name="Straight Arrow Connector 18"/>
          <p:cNvCxnSpPr>
            <a:stCxn id="11" idx="4"/>
            <a:endCxn id="26" idx="0"/>
          </p:cNvCxnSpPr>
          <p:nvPr/>
        </p:nvCxnSpPr>
        <p:spPr>
          <a:xfrm>
            <a:off x="6896100" y="4419600"/>
            <a:ext cx="1143000" cy="1143000"/>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grpSp>
        <p:nvGrpSpPr>
          <p:cNvPr id="6" name="Group 24"/>
          <p:cNvGrpSpPr/>
          <p:nvPr/>
        </p:nvGrpSpPr>
        <p:grpSpPr>
          <a:xfrm>
            <a:off x="7010400" y="5562600"/>
            <a:ext cx="2057400" cy="1143000"/>
            <a:chOff x="7010400" y="5562600"/>
            <a:chExt cx="2057400" cy="1143000"/>
          </a:xfrm>
        </p:grpSpPr>
        <p:sp>
          <p:nvSpPr>
            <p:cNvPr id="26" name="Oval 25"/>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grpSp>
      <p:sp>
        <p:nvSpPr>
          <p:cNvPr id="31" name="TextBox 30"/>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grpSp>
        <p:nvGrpSpPr>
          <p:cNvPr id="8" name="Group 36"/>
          <p:cNvGrpSpPr/>
          <p:nvPr/>
        </p:nvGrpSpPr>
        <p:grpSpPr>
          <a:xfrm>
            <a:off x="3352800" y="5562600"/>
            <a:ext cx="2057400" cy="1143000"/>
            <a:chOff x="3352800" y="5562600"/>
            <a:chExt cx="2057400" cy="1143000"/>
          </a:xfrm>
        </p:grpSpPr>
        <p:sp>
          <p:nvSpPr>
            <p:cNvPr id="38" name="Oval 37"/>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42" name="Straight Arrow Connector 41"/>
          <p:cNvCxnSpPr>
            <a:stCxn id="26" idx="2"/>
            <a:endCxn id="38" idx="6"/>
          </p:cNvCxnSpPr>
          <p:nvPr/>
        </p:nvCxnSpPr>
        <p:spPr>
          <a:xfrm flipH="1">
            <a:off x="5410200" y="6134100"/>
            <a:ext cx="16002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8" idx="1"/>
            <a:endCxn id="7" idx="4"/>
          </p:cNvCxnSpPr>
          <p:nvPr/>
        </p:nvCxnSpPr>
        <p:spPr>
          <a:xfrm flipH="1" flipV="1">
            <a:off x="2400300" y="4419600"/>
            <a:ext cx="1253799" cy="1310388"/>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
        <p:nvSpPr>
          <p:cNvPr id="29" name="TextBox 28"/>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34"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Life Time of Thread</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1"/>
          <p:cNvGrpSpPr/>
          <p:nvPr/>
        </p:nvGrpSpPr>
        <p:grpSpPr>
          <a:xfrm>
            <a:off x="7010400" y="914400"/>
            <a:ext cx="2057400" cy="1143000"/>
            <a:chOff x="7010400" y="1371600"/>
            <a:chExt cx="2057400" cy="1143000"/>
          </a:xfrm>
        </p:grpSpPr>
        <p:sp>
          <p:nvSpPr>
            <p:cNvPr id="6" name="Oval 5"/>
            <p:cNvSpPr/>
            <p:nvPr/>
          </p:nvSpPr>
          <p:spPr>
            <a:xfrm>
              <a:off x="7010400" y="1371600"/>
              <a:ext cx="20574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7467600" y="1676400"/>
              <a:ext cx="1524000" cy="646331"/>
            </a:xfrm>
            <a:prstGeom prst="rect">
              <a:avLst/>
            </a:prstGeom>
            <a:noFill/>
          </p:spPr>
          <p:txBody>
            <a:bodyPr wrap="square" rtlCol="0">
              <a:spAutoFit/>
            </a:bodyPr>
            <a:lstStyle/>
            <a:p>
              <a:r>
                <a:rPr lang="en-US" sz="3600" dirty="0" smtClean="0">
                  <a:solidFill>
                    <a:schemeClr val="bg1"/>
                  </a:solidFill>
                </a:rPr>
                <a:t>Dead</a:t>
              </a:r>
              <a:endParaRPr lang="en-US" sz="3600" dirty="0">
                <a:solidFill>
                  <a:schemeClr val="bg1"/>
                </a:solidFill>
              </a:endParaRPr>
            </a:p>
          </p:txBody>
        </p:sp>
      </p:gr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grpSp>
        <p:nvGrpSpPr>
          <p:cNvPr id="15" name="Group 14"/>
          <p:cNvGrpSpPr/>
          <p:nvPr/>
        </p:nvGrpSpPr>
        <p:grpSpPr>
          <a:xfrm>
            <a:off x="3657600" y="990600"/>
            <a:ext cx="2209800" cy="1143000"/>
            <a:chOff x="3657600" y="1447800"/>
            <a:chExt cx="2209800" cy="1143000"/>
          </a:xfrm>
        </p:grpSpPr>
        <p:sp>
          <p:nvSpPr>
            <p:cNvPr id="5" name="Oval 4"/>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sp>
        <p:nvSpPr>
          <p:cNvPr id="17" name="TextBox 16"/>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sp>
        <p:nvSpPr>
          <p:cNvPr id="21" name="TextBox 20"/>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cxnSp>
        <p:nvCxnSpPr>
          <p:cNvPr id="23" name="Straight Arrow Connector 22"/>
          <p:cNvCxnSpPr>
            <a:stCxn id="4" idx="4"/>
            <a:endCxn id="7" idx="1"/>
          </p:cNvCxnSpPr>
          <p:nvPr/>
        </p:nvCxnSpPr>
        <p:spPr>
          <a:xfrm>
            <a:off x="1028700" y="2133600"/>
            <a:ext cx="6441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7"/>
            <a:endCxn id="6" idx="5"/>
          </p:cNvCxnSpPr>
          <p:nvPr/>
        </p:nvCxnSpPr>
        <p:spPr>
          <a:xfrm flipV="1">
            <a:off x="7623501" y="1890012"/>
            <a:ext cx="1143000" cy="155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7" idx="7"/>
          </p:cNvCxnSpPr>
          <p:nvPr/>
        </p:nvCxnSpPr>
        <p:spPr>
          <a:xfrm flipH="1">
            <a:off x="3127701" y="1966212"/>
            <a:ext cx="8311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5" idx="5"/>
          </p:cNvCxnSpPr>
          <p:nvPr/>
        </p:nvCxnSpPr>
        <p:spPr>
          <a:xfrm flipH="1" flipV="1">
            <a:off x="5413701" y="1966212"/>
            <a:ext cx="7549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1"/>
            <a:endCxn id="7" idx="4"/>
          </p:cNvCxnSpPr>
          <p:nvPr/>
        </p:nvCxnSpPr>
        <p:spPr>
          <a:xfrm flipH="1" flipV="1">
            <a:off x="2400300" y="4419600"/>
            <a:ext cx="12537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3"/>
            <a:endCxn id="9" idx="7"/>
          </p:cNvCxnSpPr>
          <p:nvPr/>
        </p:nvCxnSpPr>
        <p:spPr>
          <a:xfrm flipH="1">
            <a:off x="5108901" y="4252212"/>
            <a:ext cx="10597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6"/>
            <a:endCxn id="10" idx="2"/>
          </p:cNvCxnSpPr>
          <p:nvPr/>
        </p:nvCxnSpPr>
        <p:spPr>
          <a:xfrm>
            <a:off x="5410200" y="61341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8" idx="5"/>
          </p:cNvCxnSpPr>
          <p:nvPr/>
        </p:nvCxnSpPr>
        <p:spPr>
          <a:xfrm>
            <a:off x="7623501" y="4252212"/>
            <a:ext cx="1139499" cy="146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6"/>
            <a:endCxn id="8" idx="2"/>
          </p:cNvCxnSpPr>
          <p:nvPr/>
        </p:nvCxnSpPr>
        <p:spPr>
          <a:xfrm>
            <a:off x="3429000" y="3848100"/>
            <a:ext cx="2438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63" name="TextBox 62"/>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
        <p:nvSpPr>
          <p:cNvPr id="64" name="TextBox 63"/>
          <p:cNvSpPr txBox="1"/>
          <p:nvPr/>
        </p:nvSpPr>
        <p:spPr>
          <a:xfrm>
            <a:off x="7810500" y="2819400"/>
            <a:ext cx="1333500" cy="707886"/>
          </a:xfrm>
          <a:prstGeom prst="rect">
            <a:avLst/>
          </a:prstGeom>
          <a:noFill/>
        </p:spPr>
        <p:txBody>
          <a:bodyPr wrap="square" rtlCol="0">
            <a:spAutoFit/>
          </a:bodyPr>
          <a:lstStyle/>
          <a:p>
            <a:r>
              <a:rPr lang="en-US" sz="2000" b="1" dirty="0" smtClean="0"/>
              <a:t>Run() completes</a:t>
            </a:r>
            <a:endParaRPr lang="en-US" sz="2000" b="1" dirty="0"/>
          </a:p>
        </p:txBody>
      </p:sp>
      <p:sp>
        <p:nvSpPr>
          <p:cNvPr id="65" name="TextBox 64"/>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sp>
        <p:nvSpPr>
          <p:cNvPr id="66" name="TextBox 65"/>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sp>
        <p:nvSpPr>
          <p:cNvPr id="67" name="TextBox 66"/>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68" name="TextBox 67"/>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
        <p:nvSpPr>
          <p:cNvPr id="69" name="TextBox 68"/>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Threads Features of 1.5</a:t>
            </a:r>
            <a:endParaRPr lang="en-US" dirty="0"/>
          </a:p>
        </p:txBody>
      </p:sp>
      <p:sp>
        <p:nvSpPr>
          <p:cNvPr id="25" name="Content Placeholder 24"/>
          <p:cNvSpPr>
            <a:spLocks noGrp="1"/>
          </p:cNvSpPr>
          <p:nvPr>
            <p:ph sz="half" idx="2"/>
          </p:nvPr>
        </p:nvSpPr>
        <p:spPr>
          <a:xfrm>
            <a:off x="4648200" y="1371601"/>
            <a:ext cx="4038600" cy="3886200"/>
          </a:xfrm>
        </p:spPr>
        <p:txBody>
          <a:bodyPr>
            <a:normAutofit fontScale="92500" lnSpcReduction="20000"/>
          </a:bodyPr>
          <a:lstStyle/>
          <a:p>
            <a:r>
              <a:rPr lang="en-US" dirty="0" smtClean="0"/>
              <a:t>You will be feeding your </a:t>
            </a:r>
            <a:r>
              <a:rPr lang="en-US" dirty="0" err="1" smtClean="0"/>
              <a:t>runnables</a:t>
            </a:r>
            <a:r>
              <a:rPr lang="en-US" dirty="0" smtClean="0"/>
              <a:t> objects into executor</a:t>
            </a:r>
          </a:p>
          <a:p>
            <a:r>
              <a:rPr lang="en-US" dirty="0" smtClean="0"/>
              <a:t>Thus enabling you to use the features of executor like:</a:t>
            </a:r>
          </a:p>
          <a:p>
            <a:pPr lvl="1"/>
            <a:r>
              <a:rPr lang="en-US" dirty="0" smtClean="0"/>
              <a:t>Fixed-size </a:t>
            </a:r>
            <a:r>
              <a:rPr lang="en-US" dirty="0" smtClean="0"/>
              <a:t>thread pool</a:t>
            </a:r>
          </a:p>
          <a:p>
            <a:pPr lvl="1"/>
            <a:r>
              <a:rPr lang="en-US" dirty="0" smtClean="0"/>
              <a:t>Single </a:t>
            </a:r>
            <a:r>
              <a:rPr lang="en-US" dirty="0" smtClean="0"/>
              <a:t>thread</a:t>
            </a:r>
          </a:p>
          <a:p>
            <a:pPr lvl="1"/>
            <a:r>
              <a:rPr lang="en-US" dirty="0" smtClean="0"/>
              <a:t>Cached thread pool</a:t>
            </a:r>
          </a:p>
          <a:p>
            <a:r>
              <a:rPr lang="en-US" dirty="0" smtClean="0"/>
              <a:t>How to </a:t>
            </a:r>
            <a:r>
              <a:rPr lang="en-US" dirty="0" err="1" smtClean="0"/>
              <a:t>achive</a:t>
            </a:r>
            <a:r>
              <a:rPr lang="en-US" dirty="0" smtClean="0"/>
              <a:t> this? See below :</a:t>
            </a:r>
            <a:endParaRPr lang="en-US" dirty="0"/>
          </a:p>
        </p:txBody>
      </p:sp>
      <p:sp>
        <p:nvSpPr>
          <p:cNvPr id="16" name="Rectangle 15"/>
          <p:cNvSpPr/>
          <p:nvPr/>
        </p:nvSpPr>
        <p:spPr>
          <a:xfrm>
            <a:off x="381000" y="1752600"/>
            <a:ext cx="4191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33400" y="5257800"/>
            <a:ext cx="6934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ExecutorService</a:t>
            </a:r>
            <a:r>
              <a:rPr lang="en-US" dirty="0" smtClean="0"/>
              <a:t> </a:t>
            </a:r>
            <a:r>
              <a:rPr lang="en-US" dirty="0" err="1" smtClean="0"/>
              <a:t>exc</a:t>
            </a:r>
            <a:r>
              <a:rPr lang="en-US" dirty="0" smtClean="0"/>
              <a:t>  = </a:t>
            </a:r>
            <a:r>
              <a:rPr lang="en-US" dirty="0" err="1" smtClean="0"/>
              <a:t>Executors.newChachedThreadPool</a:t>
            </a:r>
            <a:r>
              <a:rPr lang="en-US" dirty="0" smtClean="0"/>
              <a:t>();</a:t>
            </a:r>
          </a:p>
          <a:p>
            <a:r>
              <a:rPr lang="en-US" dirty="0" smtClean="0"/>
              <a:t>Human </a:t>
            </a:r>
            <a:r>
              <a:rPr lang="en-US" dirty="0" err="1" smtClean="0"/>
              <a:t>human</a:t>
            </a:r>
            <a:r>
              <a:rPr lang="en-US" dirty="0" smtClean="0"/>
              <a:t>= new Human();</a:t>
            </a:r>
            <a:endParaRPr lang="en-US" dirty="0" smtClean="0"/>
          </a:p>
          <a:p>
            <a:r>
              <a:rPr lang="en-US" b="1" dirty="0" err="1" smtClean="0"/>
              <a:t>e</a:t>
            </a:r>
            <a:r>
              <a:rPr lang="en-US" b="1" dirty="0" err="1" smtClean="0"/>
              <a:t>xc.execute</a:t>
            </a:r>
            <a:r>
              <a:rPr lang="en-US" b="1" dirty="0" smtClean="0"/>
              <a:t>(baby);</a:t>
            </a:r>
            <a:endParaRPr lang="en-US" b="1" dirty="0" smtClean="0"/>
          </a:p>
          <a:p>
            <a:endParaRPr lang="en-US" dirty="0"/>
          </a:p>
        </p:txBody>
      </p:sp>
      <p:sp>
        <p:nvSpPr>
          <p:cNvPr id="27" name="TextBox 26"/>
          <p:cNvSpPr txBox="1"/>
          <p:nvPr/>
        </p:nvSpPr>
        <p:spPr>
          <a:xfrm>
            <a:off x="609600" y="2057400"/>
            <a:ext cx="914400" cy="584775"/>
          </a:xfrm>
          <a:prstGeom prst="rect">
            <a:avLst/>
          </a:prstGeom>
          <a:noFill/>
        </p:spPr>
        <p:txBody>
          <a:bodyPr wrap="square" rtlCol="0">
            <a:spAutoFit/>
          </a:bodyPr>
          <a:lstStyle/>
          <a:p>
            <a:r>
              <a:rPr lang="en-US" sz="3200" dirty="0" err="1" smtClean="0"/>
              <a:t>exc</a:t>
            </a:r>
            <a:endParaRPr lang="en-US" sz="3200" dirty="0"/>
          </a:p>
        </p:txBody>
      </p:sp>
      <p:pic>
        <p:nvPicPr>
          <p:cNvPr id="32" name="Picture 3"/>
          <p:cNvPicPr>
            <a:picLocks noChangeAspect="1" noChangeArrowheads="1"/>
          </p:cNvPicPr>
          <p:nvPr/>
        </p:nvPicPr>
        <p:blipFill>
          <a:blip r:embed="rId2" cstate="print"/>
          <a:srcRect/>
          <a:stretch>
            <a:fillRect/>
          </a:stretch>
        </p:blipFill>
        <p:spPr bwMode="auto">
          <a:xfrm>
            <a:off x="3200400" y="2362200"/>
            <a:ext cx="1052122" cy="825791"/>
          </a:xfrm>
          <a:prstGeom prst="rect">
            <a:avLst/>
          </a:prstGeom>
          <a:noFill/>
          <a:ln w="9525">
            <a:noFill/>
            <a:miter lim="800000"/>
            <a:headEnd/>
            <a:tailEnd/>
          </a:ln>
        </p:spPr>
      </p:pic>
      <p:pic>
        <p:nvPicPr>
          <p:cNvPr id="33" name="Picture 3"/>
          <p:cNvPicPr>
            <a:picLocks noChangeAspect="1" noChangeArrowheads="1"/>
          </p:cNvPicPr>
          <p:nvPr/>
        </p:nvPicPr>
        <p:blipFill>
          <a:blip r:embed="rId3" cstate="print"/>
          <a:srcRect/>
          <a:stretch>
            <a:fillRect/>
          </a:stretch>
        </p:blipFill>
        <p:spPr bwMode="auto">
          <a:xfrm>
            <a:off x="2286000" y="2971800"/>
            <a:ext cx="1080346" cy="847943"/>
          </a:xfrm>
          <a:prstGeom prst="rect">
            <a:avLst/>
          </a:prstGeom>
          <a:noFill/>
          <a:ln w="9525">
            <a:noFill/>
            <a:miter lim="800000"/>
            <a:headEnd/>
            <a:tailEnd/>
          </a:ln>
        </p:spPr>
      </p:pic>
      <p:pic>
        <p:nvPicPr>
          <p:cNvPr id="34" name="Picture 3"/>
          <p:cNvPicPr>
            <a:picLocks noChangeAspect="1" noChangeArrowheads="1"/>
          </p:cNvPicPr>
          <p:nvPr/>
        </p:nvPicPr>
        <p:blipFill>
          <a:blip r:embed="rId4" cstate="print"/>
          <a:srcRect/>
          <a:stretch>
            <a:fillRect/>
          </a:stretch>
        </p:blipFill>
        <p:spPr bwMode="auto">
          <a:xfrm>
            <a:off x="1219200" y="3701016"/>
            <a:ext cx="1190976" cy="934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anim calcmode="lin" valueType="num">
                                      <p:cBhvr additive="base">
                                        <p:cTn id="7"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additive="base">
                                        <p:cTn id="1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anim calcmode="lin" valueType="num">
                                      <p:cBhvr additive="base">
                                        <p:cTn id="19"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xEl>
                                              <p:pRg st="2" end="2"/>
                                            </p:txEl>
                                          </p:spTgt>
                                        </p:tgtEl>
                                        <p:attrNameLst>
                                          <p:attrName>style.visibility</p:attrName>
                                        </p:attrNameLst>
                                      </p:cBhvr>
                                      <p:to>
                                        <p:strVal val="visible"/>
                                      </p:to>
                                    </p:set>
                                    <p:anim calcmode="lin" valueType="num">
                                      <p:cBhvr additive="base">
                                        <p:cTn id="2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Executor?</a:t>
            </a:r>
            <a:endParaRPr lang="en-US" dirty="0"/>
          </a:p>
        </p:txBody>
      </p:sp>
      <p:sp>
        <p:nvSpPr>
          <p:cNvPr id="3" name="Content Placeholder 2"/>
          <p:cNvSpPr>
            <a:spLocks noGrp="1"/>
          </p:cNvSpPr>
          <p:nvPr>
            <p:ph idx="1"/>
          </p:nvPr>
        </p:nvSpPr>
        <p:spPr/>
        <p:txBody>
          <a:bodyPr>
            <a:normAutofit/>
          </a:bodyPr>
          <a:lstStyle/>
          <a:p>
            <a:r>
              <a:rPr lang="en-US" dirty="0" err="1" smtClean="0"/>
              <a:t>Exector</a:t>
            </a:r>
            <a:r>
              <a:rPr lang="en-US" dirty="0" smtClean="0"/>
              <a:t> uses an optimized thread pool, more flexible than using Thread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Java 1.5’s </a:t>
            </a:r>
            <a:r>
              <a:rPr lang="en-US" dirty="0" err="1" smtClean="0"/>
              <a:t>equvalent</a:t>
            </a:r>
            <a:r>
              <a:rPr lang="en-US" dirty="0" smtClean="0"/>
              <a:t> of run() </a:t>
            </a:r>
            <a:endParaRPr lang="en-US" dirty="0"/>
          </a:p>
        </p:txBody>
      </p:sp>
      <p:sp>
        <p:nvSpPr>
          <p:cNvPr id="3" name="Content Placeholder 2"/>
          <p:cNvSpPr>
            <a:spLocks noGrp="1"/>
          </p:cNvSpPr>
          <p:nvPr>
            <p:ph idx="1"/>
          </p:nvPr>
        </p:nvSpPr>
        <p:spPr/>
        <p:txBody>
          <a:bodyPr/>
          <a:lstStyle/>
          <a:p>
            <a:r>
              <a:rPr lang="en-US" dirty="0" smtClean="0"/>
              <a:t>Similar to run(), but allows the task to return a value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Java 1.5 </a:t>
            </a:r>
            <a:r>
              <a:rPr lang="en-US" dirty="0" err="1" smtClean="0"/>
              <a:t>equvalent</a:t>
            </a:r>
            <a:r>
              <a:rPr lang="en-US" dirty="0" smtClean="0"/>
              <a:t> of </a:t>
            </a:r>
            <a:r>
              <a:rPr lang="en-US" dirty="0" err="1" smtClean="0"/>
              <a:t>runnable</a:t>
            </a:r>
            <a:endParaRPr lang="en-US" dirty="0"/>
          </a:p>
        </p:txBody>
      </p:sp>
      <p:sp>
        <p:nvSpPr>
          <p:cNvPr id="3" name="Content Placeholder 2"/>
          <p:cNvSpPr>
            <a:spLocks noGrp="1"/>
          </p:cNvSpPr>
          <p:nvPr>
            <p:ph idx="1"/>
          </p:nvPr>
        </p:nvSpPr>
        <p:spPr/>
        <p:txBody>
          <a:bodyPr/>
          <a:lstStyle/>
          <a:p>
            <a:r>
              <a:rPr lang="en-US" dirty="0" smtClean="0"/>
              <a:t>A callable object is same as </a:t>
            </a:r>
            <a:r>
              <a:rPr lang="en-US" dirty="0" err="1" smtClean="0"/>
              <a:t>runnable</a:t>
            </a:r>
            <a:r>
              <a:rPr lang="en-US" dirty="0" smtClean="0"/>
              <a:t> object the only difference is that </a:t>
            </a:r>
            <a:r>
              <a:rPr lang="en-US" dirty="0" err="1" smtClean="0"/>
              <a:t>runnable</a:t>
            </a:r>
            <a:r>
              <a:rPr lang="en-US" dirty="0" smtClean="0"/>
              <a:t> method will have run() method in it, while the callable object will have call method in it.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JVM Scheduler is preemptive approach</a:t>
            </a:r>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914400" y="1524000"/>
            <a:ext cx="7662863" cy="466760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comes with </a:t>
            </a:r>
            <a:r>
              <a:rPr lang="en-US" dirty="0" err="1" smtClean="0"/>
              <a:t>responsiblity</a:t>
            </a:r>
            <a:endParaRPr lang="en-US" dirty="0"/>
          </a:p>
        </p:txBody>
      </p:sp>
      <p:sp>
        <p:nvSpPr>
          <p:cNvPr id="3" name="Content Placeholder 2"/>
          <p:cNvSpPr>
            <a:spLocks noGrp="1"/>
          </p:cNvSpPr>
          <p:nvPr>
            <p:ph idx="1"/>
          </p:nvPr>
        </p:nvSpPr>
        <p:spPr/>
        <p:txBody>
          <a:bodyPr/>
          <a:lstStyle/>
          <a:p>
            <a:r>
              <a:rPr lang="en-US" dirty="0" smtClean="0"/>
              <a:t>Taking control of threads could lead into highly complicated and often erroneous results which might only show up in production because of large volumes. Unless the situation really demands it, one must not attempt to take control.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often do we need to write threaded programs in Java	</a:t>
            </a:r>
            <a:endParaRPr lang="en-US" dirty="0"/>
          </a:p>
        </p:txBody>
      </p:sp>
      <p:sp>
        <p:nvSpPr>
          <p:cNvPr id="3" name="Content Placeholder 2"/>
          <p:cNvSpPr>
            <a:spLocks noGrp="1"/>
          </p:cNvSpPr>
          <p:nvPr>
            <p:ph idx="1"/>
          </p:nvPr>
        </p:nvSpPr>
        <p:spPr/>
        <p:txBody>
          <a:bodyPr/>
          <a:lstStyle/>
          <a:p>
            <a:r>
              <a:rPr lang="en-US" dirty="0" smtClean="0"/>
              <a:t>Not very often because of the complexity they bring in. </a:t>
            </a:r>
          </a:p>
          <a:p>
            <a:r>
              <a:rPr lang="en-US" dirty="0" smtClean="0"/>
              <a:t>Most of the predefined classes are thread safe meaning even if system runs multiple threads they will not get into complicated issues related to threads. This is because of the way they are defined.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Create threads in Java	</a:t>
            </a:r>
            <a:endParaRPr lang="en-US" dirty="0"/>
          </a:p>
        </p:txBody>
      </p:sp>
      <p:sp>
        <p:nvSpPr>
          <p:cNvPr id="3" name="Content Placeholder 2"/>
          <p:cNvSpPr>
            <a:spLocks noGrp="1"/>
          </p:cNvSpPr>
          <p:nvPr>
            <p:ph idx="1"/>
          </p:nvPr>
        </p:nvSpPr>
        <p:spPr/>
        <p:txBody>
          <a:bodyPr/>
          <a:lstStyle/>
          <a:p>
            <a:r>
              <a:rPr lang="en-US" dirty="0" smtClean="0"/>
              <a:t>Either extend the thread class or implement the </a:t>
            </a:r>
            <a:r>
              <a:rPr lang="en-US" dirty="0" err="1" smtClean="0"/>
              <a:t>Runnable</a:t>
            </a:r>
            <a:r>
              <a:rPr lang="en-US" dirty="0" smtClean="0"/>
              <a:t> interface</a:t>
            </a:r>
          </a:p>
          <a:p>
            <a:r>
              <a:rPr lang="en-US" dirty="0" smtClean="0"/>
              <a:t>It is better to implement the </a:t>
            </a:r>
            <a:r>
              <a:rPr lang="en-US" dirty="0" err="1" smtClean="0"/>
              <a:t>Runnable</a:t>
            </a:r>
            <a:r>
              <a:rPr lang="en-US" dirty="0" smtClean="0"/>
              <a:t> interface, thus leaving the option open to derive from another class. For example:</a:t>
            </a:r>
          </a:p>
          <a:p>
            <a:pPr lvl="1"/>
            <a:r>
              <a:rPr lang="en-US" dirty="0" smtClean="0"/>
              <a:t>Public class </a:t>
            </a:r>
            <a:r>
              <a:rPr lang="en-US" dirty="0" err="1" smtClean="0"/>
              <a:t>specialTask</a:t>
            </a:r>
            <a:r>
              <a:rPr lang="en-US" dirty="0" smtClean="0"/>
              <a:t> extends </a:t>
            </a:r>
            <a:r>
              <a:rPr lang="en-US" dirty="0" err="1" smtClean="0"/>
              <a:t>GeneralTask</a:t>
            </a:r>
            <a:r>
              <a:rPr lang="en-US" dirty="0" smtClean="0"/>
              <a:t> implements </a:t>
            </a:r>
            <a:r>
              <a:rPr lang="en-US" dirty="0" err="1" smtClean="0"/>
              <a:t>Runnable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Life Time of Thread</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1"/>
          <p:cNvGrpSpPr/>
          <p:nvPr/>
        </p:nvGrpSpPr>
        <p:grpSpPr>
          <a:xfrm>
            <a:off x="7010400" y="914400"/>
            <a:ext cx="2057400" cy="1143000"/>
            <a:chOff x="7010400" y="1371600"/>
            <a:chExt cx="2057400" cy="1143000"/>
          </a:xfrm>
        </p:grpSpPr>
        <p:sp>
          <p:nvSpPr>
            <p:cNvPr id="6" name="Oval 5"/>
            <p:cNvSpPr/>
            <p:nvPr/>
          </p:nvSpPr>
          <p:spPr>
            <a:xfrm>
              <a:off x="7010400" y="1371600"/>
              <a:ext cx="20574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7467600" y="1676400"/>
              <a:ext cx="1524000" cy="646331"/>
            </a:xfrm>
            <a:prstGeom prst="rect">
              <a:avLst/>
            </a:prstGeom>
            <a:noFill/>
          </p:spPr>
          <p:txBody>
            <a:bodyPr wrap="square" rtlCol="0">
              <a:spAutoFit/>
            </a:bodyPr>
            <a:lstStyle/>
            <a:p>
              <a:r>
                <a:rPr lang="en-US" sz="3600" dirty="0" smtClean="0">
                  <a:solidFill>
                    <a:schemeClr val="bg1"/>
                  </a:solidFill>
                </a:rPr>
                <a:t>Dead</a:t>
              </a:r>
              <a:endParaRPr lang="en-US" sz="3600" dirty="0">
                <a:solidFill>
                  <a:schemeClr val="bg1"/>
                </a:solidFill>
              </a:endParaRPr>
            </a:p>
          </p:txBody>
        </p:sp>
      </p:grpSp>
      <p:grpSp>
        <p:nvGrpSpPr>
          <p:cNvPr id="16"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grpSp>
        <p:nvGrpSpPr>
          <p:cNvPr id="15" name="Group 14"/>
          <p:cNvGrpSpPr/>
          <p:nvPr/>
        </p:nvGrpSpPr>
        <p:grpSpPr>
          <a:xfrm>
            <a:off x="3657600" y="990600"/>
            <a:ext cx="2209800" cy="1143000"/>
            <a:chOff x="3657600" y="1447800"/>
            <a:chExt cx="2209800" cy="1143000"/>
          </a:xfrm>
        </p:grpSpPr>
        <p:sp>
          <p:nvSpPr>
            <p:cNvPr id="5" name="Oval 4"/>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sp>
        <p:nvSpPr>
          <p:cNvPr id="17" name="TextBox 16"/>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sp>
        <p:nvSpPr>
          <p:cNvPr id="21" name="TextBox 20"/>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cxnSp>
        <p:nvCxnSpPr>
          <p:cNvPr id="23" name="Straight Arrow Connector 22"/>
          <p:cNvCxnSpPr>
            <a:stCxn id="4" idx="4"/>
            <a:endCxn id="7" idx="1"/>
          </p:cNvCxnSpPr>
          <p:nvPr/>
        </p:nvCxnSpPr>
        <p:spPr>
          <a:xfrm>
            <a:off x="1028700" y="2133600"/>
            <a:ext cx="6441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7"/>
            <a:endCxn id="6" idx="5"/>
          </p:cNvCxnSpPr>
          <p:nvPr/>
        </p:nvCxnSpPr>
        <p:spPr>
          <a:xfrm flipV="1">
            <a:off x="7623501" y="1890012"/>
            <a:ext cx="1143000" cy="155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7" idx="7"/>
          </p:cNvCxnSpPr>
          <p:nvPr/>
        </p:nvCxnSpPr>
        <p:spPr>
          <a:xfrm flipH="1">
            <a:off x="3127701" y="1966212"/>
            <a:ext cx="8311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5" idx="5"/>
          </p:cNvCxnSpPr>
          <p:nvPr/>
        </p:nvCxnSpPr>
        <p:spPr>
          <a:xfrm flipH="1" flipV="1">
            <a:off x="5413701" y="1966212"/>
            <a:ext cx="7549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1"/>
            <a:endCxn id="7" idx="4"/>
          </p:cNvCxnSpPr>
          <p:nvPr/>
        </p:nvCxnSpPr>
        <p:spPr>
          <a:xfrm flipH="1" flipV="1">
            <a:off x="2400300" y="4419600"/>
            <a:ext cx="12537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3"/>
            <a:endCxn id="9" idx="7"/>
          </p:cNvCxnSpPr>
          <p:nvPr/>
        </p:nvCxnSpPr>
        <p:spPr>
          <a:xfrm flipH="1">
            <a:off x="5108901" y="4252212"/>
            <a:ext cx="10597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6"/>
            <a:endCxn id="10" idx="2"/>
          </p:cNvCxnSpPr>
          <p:nvPr/>
        </p:nvCxnSpPr>
        <p:spPr>
          <a:xfrm>
            <a:off x="5410200" y="61341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8" idx="5"/>
          </p:cNvCxnSpPr>
          <p:nvPr/>
        </p:nvCxnSpPr>
        <p:spPr>
          <a:xfrm>
            <a:off x="7623501" y="4252212"/>
            <a:ext cx="1139499" cy="146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6"/>
            <a:endCxn id="8" idx="2"/>
          </p:cNvCxnSpPr>
          <p:nvPr/>
        </p:nvCxnSpPr>
        <p:spPr>
          <a:xfrm>
            <a:off x="3429000" y="3848100"/>
            <a:ext cx="2438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63" name="TextBox 62"/>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
        <p:nvSpPr>
          <p:cNvPr id="64" name="TextBox 63"/>
          <p:cNvSpPr txBox="1"/>
          <p:nvPr/>
        </p:nvSpPr>
        <p:spPr>
          <a:xfrm>
            <a:off x="7810500" y="2819400"/>
            <a:ext cx="1333500" cy="707886"/>
          </a:xfrm>
          <a:prstGeom prst="rect">
            <a:avLst/>
          </a:prstGeom>
          <a:noFill/>
        </p:spPr>
        <p:txBody>
          <a:bodyPr wrap="square" rtlCol="0">
            <a:spAutoFit/>
          </a:bodyPr>
          <a:lstStyle/>
          <a:p>
            <a:r>
              <a:rPr lang="en-US" sz="2000" b="1" dirty="0" smtClean="0"/>
              <a:t>Run() completes</a:t>
            </a:r>
            <a:endParaRPr lang="en-US" sz="2000" b="1" dirty="0"/>
          </a:p>
        </p:txBody>
      </p:sp>
      <p:sp>
        <p:nvSpPr>
          <p:cNvPr id="65" name="TextBox 64"/>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sp>
        <p:nvSpPr>
          <p:cNvPr id="66" name="TextBox 65"/>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sp>
        <p:nvSpPr>
          <p:cNvPr id="67" name="TextBox 66"/>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68" name="TextBox 67"/>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
        <p:nvSpPr>
          <p:cNvPr id="69" name="TextBox 68"/>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Fist an object is Created</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133600" y="1676400"/>
            <a:ext cx="1524000" cy="1162050"/>
          </a:xfrm>
          <a:prstGeom prst="rect">
            <a:avLst/>
          </a:prstGeom>
          <a:noFill/>
          <a:ln w="9525">
            <a:noFill/>
            <a:miter lim="800000"/>
            <a:headEnd/>
            <a:tailEnd/>
          </a:ln>
        </p:spPr>
      </p:pic>
      <p:sp>
        <p:nvSpPr>
          <p:cNvPr id="5" name="TextBox 4"/>
          <p:cNvSpPr txBox="1"/>
          <p:nvPr/>
        </p:nvSpPr>
        <p:spPr>
          <a:xfrm>
            <a:off x="3124200" y="3276600"/>
            <a:ext cx="3276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Human </a:t>
            </a:r>
            <a:r>
              <a:rPr lang="en-US" dirty="0" err="1" smtClean="0"/>
              <a:t>human</a:t>
            </a:r>
            <a:r>
              <a:rPr lang="en-US" dirty="0" smtClean="0"/>
              <a:t> = new Human();</a:t>
            </a:r>
            <a:endParaRPr lang="en-US" dirty="0"/>
          </a:p>
        </p:txBody>
      </p:sp>
      <p:cxnSp>
        <p:nvCxnSpPr>
          <p:cNvPr id="7" name="Straight Arrow Connector 6"/>
          <p:cNvCxnSpPr>
            <a:stCxn id="5" idx="0"/>
            <a:endCxn id="4" idx="3"/>
          </p:cNvCxnSpPr>
          <p:nvPr/>
        </p:nvCxnSpPr>
        <p:spPr>
          <a:xfrm flipH="1" flipV="1">
            <a:off x="3657600" y="2257425"/>
            <a:ext cx="1104900" cy="1019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object is </a:t>
            </a:r>
            <a:r>
              <a:rPr lang="en-US" dirty="0" err="1" smtClean="0"/>
              <a:t>runnable</a:t>
            </a:r>
            <a:r>
              <a:rPr lang="en-US" dirty="0" smtClean="0"/>
              <a:t> only if:</a:t>
            </a:r>
            <a:endParaRPr lang="en-US" dirty="0"/>
          </a:p>
        </p:txBody>
      </p:sp>
      <p:sp>
        <p:nvSpPr>
          <p:cNvPr id="3" name="Content Placeholder 2"/>
          <p:cNvSpPr>
            <a:spLocks noGrp="1"/>
          </p:cNvSpPr>
          <p:nvPr>
            <p:ph idx="1"/>
          </p:nvPr>
        </p:nvSpPr>
        <p:spPr>
          <a:xfrm>
            <a:off x="457200" y="1600201"/>
            <a:ext cx="8229600" cy="2057399"/>
          </a:xfrm>
        </p:spPr>
        <p:txBody>
          <a:bodyPr>
            <a:normAutofit fontScale="92500"/>
          </a:bodyPr>
          <a:lstStyle/>
          <a:p>
            <a:r>
              <a:rPr lang="en-US" dirty="0" smtClean="0"/>
              <a:t>It does the following: </a:t>
            </a:r>
          </a:p>
          <a:p>
            <a:pPr lvl="1"/>
            <a:r>
              <a:rPr lang="en-US" dirty="0" smtClean="0"/>
              <a:t>Implement </a:t>
            </a:r>
            <a:r>
              <a:rPr lang="en-US" dirty="0" err="1" smtClean="0"/>
              <a:t>runnable</a:t>
            </a:r>
            <a:r>
              <a:rPr lang="en-US" dirty="0" smtClean="0"/>
              <a:t> and provide body for run() method or </a:t>
            </a:r>
          </a:p>
          <a:p>
            <a:pPr lvl="1"/>
            <a:r>
              <a:rPr lang="en-US" dirty="0" smtClean="0"/>
              <a:t>Extends  thread and provide body for run() method</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533400" y="4156365"/>
            <a:ext cx="1524000" cy="116205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3048000" y="4038600"/>
            <a:ext cx="2438400" cy="1409700"/>
          </a:xfrm>
          <a:prstGeom prst="rect">
            <a:avLst/>
          </a:prstGeom>
          <a:noFill/>
          <a:ln w="9525">
            <a:noFill/>
            <a:miter lim="800000"/>
            <a:headEnd/>
            <a:tailEnd/>
          </a:ln>
        </p:spPr>
      </p:pic>
      <p:cxnSp>
        <p:nvCxnSpPr>
          <p:cNvPr id="7" name="Straight Arrow Connector 6"/>
          <p:cNvCxnSpPr>
            <a:stCxn id="4" idx="3"/>
            <a:endCxn id="7170" idx="1"/>
          </p:cNvCxnSpPr>
          <p:nvPr/>
        </p:nvCxnSpPr>
        <p:spPr>
          <a:xfrm>
            <a:off x="2057400" y="4737390"/>
            <a:ext cx="990600" cy="6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4" cstate="print"/>
          <a:srcRect/>
          <a:stretch>
            <a:fillRect/>
          </a:stretch>
        </p:blipFill>
        <p:spPr bwMode="auto">
          <a:xfrm>
            <a:off x="6705600" y="4052450"/>
            <a:ext cx="1828800" cy="1435391"/>
          </a:xfrm>
          <a:prstGeom prst="rect">
            <a:avLst/>
          </a:prstGeom>
          <a:noFill/>
          <a:ln w="9525">
            <a:noFill/>
            <a:miter lim="800000"/>
            <a:headEnd/>
            <a:tailEnd/>
          </a:ln>
        </p:spPr>
      </p:pic>
      <p:cxnSp>
        <p:nvCxnSpPr>
          <p:cNvPr id="13" name="Straight Arrow Connector 12"/>
          <p:cNvCxnSpPr>
            <a:stCxn id="7170" idx="3"/>
            <a:endCxn id="7171" idx="1"/>
          </p:cNvCxnSpPr>
          <p:nvPr/>
        </p:nvCxnSpPr>
        <p:spPr>
          <a:xfrm>
            <a:off x="5486400" y="4743450"/>
            <a:ext cx="1219200" cy="26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81800" y="5638800"/>
            <a:ext cx="2057400" cy="369332"/>
          </a:xfrm>
          <a:prstGeom prst="rect">
            <a:avLst/>
          </a:prstGeom>
          <a:noFill/>
        </p:spPr>
        <p:txBody>
          <a:bodyPr wrap="square" rtlCol="0">
            <a:spAutoFit/>
          </a:bodyPr>
          <a:lstStyle/>
          <a:p>
            <a:r>
              <a:rPr lang="en-US" dirty="0" err="1" smtClean="0"/>
              <a:t>Runnable</a:t>
            </a:r>
            <a:r>
              <a:rPr lang="en-US" dirty="0" smtClean="0"/>
              <a:t> object</a:t>
            </a:r>
            <a:endParaRPr lang="en-US" dirty="0"/>
          </a:p>
        </p:txBody>
      </p:sp>
      <p:sp>
        <p:nvSpPr>
          <p:cNvPr id="17" name="TextBox 16"/>
          <p:cNvSpPr txBox="1"/>
          <p:nvPr/>
        </p:nvSpPr>
        <p:spPr>
          <a:xfrm>
            <a:off x="1676400" y="6019800"/>
            <a:ext cx="4495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Class Human implements </a:t>
            </a:r>
            <a:r>
              <a:rPr lang="en-US" dirty="0" err="1" smtClean="0"/>
              <a:t>Runnable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4656</TotalTime>
  <Words>972</Words>
  <Application>Microsoft Office PowerPoint</Application>
  <PresentationFormat>On-screen Show (4:3)</PresentationFormat>
  <Paragraphs>248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Threads</vt:lpstr>
      <vt:lpstr>Processes</vt:lpstr>
      <vt:lpstr>Threads</vt:lpstr>
      <vt:lpstr>Power comes with responsiblity</vt:lpstr>
      <vt:lpstr>How often do we need to write threaded programs in Java </vt:lpstr>
      <vt:lpstr>Ways to Create threads in Java </vt:lpstr>
      <vt:lpstr>Life Time of Thread</vt:lpstr>
      <vt:lpstr>Fist an object is Created</vt:lpstr>
      <vt:lpstr>This object is runnable only if:</vt:lpstr>
      <vt:lpstr>This is when a thread is Created</vt:lpstr>
      <vt:lpstr>Runnable state</vt:lpstr>
      <vt:lpstr>Scenario 1 - Running</vt:lpstr>
      <vt:lpstr>Scenario 1 – Go to Sleep</vt:lpstr>
      <vt:lpstr>Slide 14</vt:lpstr>
      <vt:lpstr>Slide 15</vt:lpstr>
      <vt:lpstr>Slide 16</vt:lpstr>
      <vt:lpstr>Scenario 2 - Running</vt:lpstr>
      <vt:lpstr>Scenario 2 - Running</vt:lpstr>
      <vt:lpstr>Killing a Thread in right way</vt:lpstr>
      <vt:lpstr> Iblis - Satan</vt:lpstr>
      <vt:lpstr>Deamon Threads</vt:lpstr>
      <vt:lpstr>Maxwell's demon </vt:lpstr>
      <vt:lpstr>Scenario 3 – Youth Thread</vt:lpstr>
      <vt:lpstr>Scenario 3 – Youth Threads</vt:lpstr>
      <vt:lpstr>Scenario 3 – Youth Threads</vt:lpstr>
      <vt:lpstr>Scenario 3</vt:lpstr>
      <vt:lpstr>Scenario 3</vt:lpstr>
      <vt:lpstr>Scenario 4</vt:lpstr>
      <vt:lpstr>Slide 29</vt:lpstr>
      <vt:lpstr>Slide 30</vt:lpstr>
      <vt:lpstr>Scenario 4 – GrandMa Thread</vt:lpstr>
      <vt:lpstr>Slide 32</vt:lpstr>
      <vt:lpstr>Slide 33</vt:lpstr>
      <vt:lpstr>Life Time of Thread</vt:lpstr>
      <vt:lpstr>Executor: Threads Features of 1.5</vt:lpstr>
      <vt:lpstr>Why Executor?</vt:lpstr>
      <vt:lpstr>Call(): Java 1.5’s equvalent of run() </vt:lpstr>
      <vt:lpstr>Callable: Java 1.5 equvalent of runnable</vt:lpstr>
      <vt:lpstr>JVM Scheduler is preemptive approach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Sai</dc:creator>
  <cp:lastModifiedBy>Sai</cp:lastModifiedBy>
  <cp:revision>372</cp:revision>
  <dcterms:created xsi:type="dcterms:W3CDTF">2006-08-16T00:00:00Z</dcterms:created>
  <dcterms:modified xsi:type="dcterms:W3CDTF">2013-02-18T03:00:25Z</dcterms:modified>
</cp:coreProperties>
</file>