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92" r:id="rId4"/>
    <p:sldId id="293" r:id="rId5"/>
    <p:sldId id="294" r:id="rId6"/>
    <p:sldId id="295" r:id="rId7"/>
    <p:sldId id="296" r:id="rId8"/>
    <p:sldId id="297" r:id="rId9"/>
    <p:sldId id="298" r:id="rId10"/>
    <p:sldId id="299" r:id="rId11"/>
    <p:sldId id="300" r:id="rId12"/>
    <p:sldId id="261" r:id="rId13"/>
    <p:sldId id="259" r:id="rId14"/>
    <p:sldId id="264" r:id="rId15"/>
    <p:sldId id="263" r:id="rId16"/>
    <p:sldId id="260" r:id="rId17"/>
    <p:sldId id="265" r:id="rId18"/>
    <p:sldId id="266" r:id="rId19"/>
    <p:sldId id="267" r:id="rId20"/>
    <p:sldId id="270" r:id="rId21"/>
    <p:sldId id="281" r:id="rId22"/>
    <p:sldId id="279" r:id="rId23"/>
    <p:sldId id="280" r:id="rId24"/>
    <p:sldId id="283" r:id="rId25"/>
    <p:sldId id="290" r:id="rId26"/>
    <p:sldId id="284" r:id="rId27"/>
    <p:sldId id="287" r:id="rId28"/>
    <p:sldId id="288" r:id="rId29"/>
    <p:sldId id="289" r:id="rId30"/>
    <p:sldId id="29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5" autoAdjust="0"/>
    <p:restoredTop sz="94624" autoAdjust="0"/>
  </p:normalViewPr>
  <p:slideViewPr>
    <p:cSldViewPr>
      <p:cViewPr varScale="1">
        <p:scale>
          <a:sx n="69" d="100"/>
          <a:sy n="69" d="100"/>
        </p:scale>
        <p:origin x="-8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722972-0923-4C3F-BD0A-49834BB0C1FA}" type="datetimeFigureOut">
              <a:rPr lang="en-US" smtClean="0"/>
              <a:pPr/>
              <a:t>3/10/2013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7851E-54D5-4185-AD1D-67F4A4BC9F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22972-0923-4C3F-BD0A-49834BB0C1FA}" type="datetimeFigureOut">
              <a:rPr lang="en-US" smtClean="0"/>
              <a:pPr/>
              <a:t>3/10/2013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7851E-54D5-4185-AD1D-67F4A4BC9F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22972-0923-4C3F-BD0A-49834BB0C1FA}" type="datetimeFigureOut">
              <a:rPr lang="en-US" smtClean="0"/>
              <a:pPr/>
              <a:t>3/10/2013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7851E-54D5-4185-AD1D-67F4A4BC9F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22972-0923-4C3F-BD0A-49834BB0C1FA}" type="datetimeFigureOut">
              <a:rPr lang="en-US" smtClean="0"/>
              <a:pPr/>
              <a:t>3/10/2013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7851E-54D5-4185-AD1D-67F4A4BC9F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722972-0923-4C3F-BD0A-49834BB0C1FA}" type="datetimeFigureOut">
              <a:rPr lang="en-US" smtClean="0"/>
              <a:pPr/>
              <a:t>3/10/2013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7851E-54D5-4185-AD1D-67F4A4BC9F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722972-0923-4C3F-BD0A-49834BB0C1FA}" type="datetimeFigureOut">
              <a:rPr lang="en-US" smtClean="0"/>
              <a:pPr/>
              <a:t>3/10/2013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7851E-54D5-4185-AD1D-67F4A4BC9F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722972-0923-4C3F-BD0A-49834BB0C1FA}" type="datetimeFigureOut">
              <a:rPr lang="en-US" smtClean="0"/>
              <a:pPr/>
              <a:t>3/10/2013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C7851E-54D5-4185-AD1D-67F4A4BC9F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722972-0923-4C3F-BD0A-49834BB0C1FA}" type="datetimeFigureOut">
              <a:rPr lang="en-US" smtClean="0"/>
              <a:pPr/>
              <a:t>3/10/2013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C7851E-54D5-4185-AD1D-67F4A4BC9F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22972-0923-4C3F-BD0A-49834BB0C1FA}" type="datetimeFigureOut">
              <a:rPr lang="en-US" smtClean="0"/>
              <a:pPr/>
              <a:t>3/10/2013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C7851E-54D5-4185-AD1D-67F4A4BC9F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722972-0923-4C3F-BD0A-49834BB0C1FA}" type="datetimeFigureOut">
              <a:rPr lang="en-US" smtClean="0"/>
              <a:pPr/>
              <a:t>3/10/2013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7851E-54D5-4185-AD1D-67F4A4BC9F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722972-0923-4C3F-BD0A-49834BB0C1FA}" type="datetimeFigureOut">
              <a:rPr lang="en-US" smtClean="0"/>
              <a:pPr/>
              <a:t>3/10/2013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7851E-54D5-4185-AD1D-67F4A4BC9F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22972-0923-4C3F-BD0A-49834BB0C1FA}" type="datetimeFigureOut">
              <a:rPr lang="en-US" smtClean="0"/>
              <a:pPr/>
              <a:t>3/10/2013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7851E-54D5-4185-AD1D-67F4A4BC9F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w3.org/WAI/intro/wcag.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Basics and </a:t>
            </a:r>
            <a:r>
              <a:rPr lang="en-US" dirty="0" err="1" smtClean="0"/>
              <a:t>Servlets</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Sai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what</a:t>
            </a:r>
            <a:endParaRPr lang="en-US" dirty="0"/>
          </a:p>
        </p:txBody>
      </p:sp>
      <p:sp>
        <p:nvSpPr>
          <p:cNvPr id="5" name="Text Placeholder 4"/>
          <p:cNvSpPr>
            <a:spLocks noGrp="1"/>
          </p:cNvSpPr>
          <p:nvPr>
            <p:ph type="body" idx="1"/>
          </p:nvPr>
        </p:nvSpPr>
        <p:spPr/>
        <p:txBody>
          <a:bodyPr/>
          <a:lstStyle/>
          <a:p>
            <a:r>
              <a:rPr lang="en-US" dirty="0" smtClean="0"/>
              <a:t>Get	</a:t>
            </a:r>
            <a:endParaRPr lang="en-US" dirty="0"/>
          </a:p>
        </p:txBody>
      </p:sp>
      <p:sp>
        <p:nvSpPr>
          <p:cNvPr id="6" name="Content Placeholder 5"/>
          <p:cNvSpPr>
            <a:spLocks noGrp="1"/>
          </p:cNvSpPr>
          <p:nvPr>
            <p:ph sz="half" idx="2"/>
          </p:nvPr>
        </p:nvSpPr>
        <p:spPr/>
        <p:txBody>
          <a:bodyPr>
            <a:normAutofit fontScale="92500" lnSpcReduction="10000"/>
          </a:bodyPr>
          <a:lstStyle/>
          <a:p>
            <a:r>
              <a:rPr lang="en-US" dirty="0" smtClean="0"/>
              <a:t>If you want users to be able to bookmark pages that are the result of submitting a form, then you have to use GET</a:t>
            </a:r>
          </a:p>
          <a:p>
            <a:r>
              <a:rPr lang="en-US" dirty="0" smtClean="0"/>
              <a:t>Should not use when sending personal info to server</a:t>
            </a:r>
          </a:p>
          <a:p>
            <a:r>
              <a:rPr lang="en-US" dirty="0" smtClean="0"/>
              <a:t>Should not be used is a text with size more than 256 characters. Note this limit is for total number characters that you can send in the request</a:t>
            </a:r>
          </a:p>
        </p:txBody>
      </p:sp>
      <p:sp>
        <p:nvSpPr>
          <p:cNvPr id="7" name="Text Placeholder 6"/>
          <p:cNvSpPr>
            <a:spLocks noGrp="1"/>
          </p:cNvSpPr>
          <p:nvPr>
            <p:ph type="body" sz="quarter" idx="3"/>
          </p:nvPr>
        </p:nvSpPr>
        <p:spPr/>
        <p:txBody>
          <a:bodyPr/>
          <a:lstStyle/>
          <a:p>
            <a:r>
              <a:rPr lang="en-US" dirty="0" smtClean="0"/>
              <a:t>Post</a:t>
            </a:r>
            <a:endParaRPr lang="en-US" dirty="0"/>
          </a:p>
        </p:txBody>
      </p:sp>
      <p:sp>
        <p:nvSpPr>
          <p:cNvPr id="8" name="Content Placeholder 7"/>
          <p:cNvSpPr>
            <a:spLocks noGrp="1"/>
          </p:cNvSpPr>
          <p:nvPr>
            <p:ph sz="quarter" idx="4"/>
          </p:nvPr>
        </p:nvSpPr>
        <p:spPr/>
        <p:txBody>
          <a:bodyPr>
            <a:normAutofit fontScale="92500"/>
          </a:bodyPr>
          <a:lstStyle/>
          <a:p>
            <a:r>
              <a:rPr lang="en-US" dirty="0" smtClean="0"/>
              <a:t>There is no way to bookmark  results returned when using post, like you can not  book mark your bank login page</a:t>
            </a:r>
          </a:p>
          <a:p>
            <a:r>
              <a:rPr lang="en-US" dirty="0" smtClean="0"/>
              <a:t>Should always be used to send personal info</a:t>
            </a:r>
          </a:p>
          <a:p>
            <a:r>
              <a:rPr lang="en-US" dirty="0" smtClean="0"/>
              <a:t>Should be used while sending large amounts of data since post has no limit on the size of data package you send.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Look at example to make sure we understand how HTML form works and also discuss why a server is needed at all.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833468"/>
            <a:ext cx="1447800" cy="1477328"/>
          </a:xfrm>
          <a:prstGeom prst="rect">
            <a:avLst/>
          </a:prstGeom>
          <a:solidFill>
            <a:schemeClr val="tx2">
              <a:lumMod val="60000"/>
              <a:lumOff val="40000"/>
            </a:schemeClr>
          </a:solidFill>
          <a:ln>
            <a:solidFill>
              <a:schemeClr val="tx1"/>
            </a:solidFill>
          </a:ln>
        </p:spPr>
        <p:txBody>
          <a:bodyPr wrap="square" rtlCol="0">
            <a:spAutoFit/>
          </a:bodyPr>
          <a:lstStyle/>
          <a:p>
            <a:pPr algn="ctr"/>
            <a:endParaRPr lang="en-US" dirty="0" smtClean="0"/>
          </a:p>
          <a:p>
            <a:pPr algn="ctr"/>
            <a:endParaRPr lang="en-US" dirty="0" smtClean="0"/>
          </a:p>
          <a:p>
            <a:pPr algn="ctr"/>
            <a:r>
              <a:rPr lang="en-US" dirty="0" smtClean="0"/>
              <a:t>Browser</a:t>
            </a:r>
          </a:p>
          <a:p>
            <a:pPr algn="ctr"/>
            <a:endParaRPr lang="en-US" dirty="0" smtClean="0"/>
          </a:p>
          <a:p>
            <a:pPr algn="ctr"/>
            <a:endParaRPr lang="en-US" dirty="0"/>
          </a:p>
        </p:txBody>
      </p:sp>
      <p:sp>
        <p:nvSpPr>
          <p:cNvPr id="3" name="TextBox 2"/>
          <p:cNvSpPr txBox="1"/>
          <p:nvPr/>
        </p:nvSpPr>
        <p:spPr>
          <a:xfrm>
            <a:off x="3352800" y="762000"/>
            <a:ext cx="5181600" cy="5632311"/>
          </a:xfrm>
          <a:prstGeom prst="rect">
            <a:avLst/>
          </a:prstGeom>
          <a:solidFill>
            <a:schemeClr val="tx2">
              <a:lumMod val="60000"/>
              <a:lumOff val="40000"/>
            </a:schemeClr>
          </a:solidFill>
          <a:ln>
            <a:solidFill>
              <a:schemeClr val="tx1"/>
            </a:solidFill>
          </a:ln>
        </p:spPr>
        <p:txBody>
          <a:bodyPr wrap="square" rtlCol="0">
            <a:spAutoFit/>
          </a:bodyPr>
          <a:lstStyle/>
          <a:p>
            <a:r>
              <a:rPr lang="en-US" dirty="0" smtClean="0"/>
              <a:t>Tomcat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TextBox 3"/>
          <p:cNvSpPr txBox="1"/>
          <p:nvPr/>
        </p:nvSpPr>
        <p:spPr>
          <a:xfrm>
            <a:off x="5943600" y="1600200"/>
            <a:ext cx="1981200" cy="923330"/>
          </a:xfrm>
          <a:prstGeom prst="rect">
            <a:avLst/>
          </a:prstGeom>
          <a:noFill/>
          <a:ln>
            <a:solidFill>
              <a:schemeClr val="tx1"/>
            </a:solidFill>
          </a:ln>
        </p:spPr>
        <p:txBody>
          <a:bodyPr wrap="square" rtlCol="0">
            <a:spAutoFit/>
          </a:bodyPr>
          <a:lstStyle/>
          <a:p>
            <a:endParaRPr lang="en-US" dirty="0" smtClean="0"/>
          </a:p>
          <a:p>
            <a:pPr algn="ctr"/>
            <a:r>
              <a:rPr lang="en-US" dirty="0" smtClean="0"/>
              <a:t>Web application 1</a:t>
            </a:r>
          </a:p>
          <a:p>
            <a:endParaRPr lang="en-US" dirty="0"/>
          </a:p>
        </p:txBody>
      </p:sp>
      <p:sp>
        <p:nvSpPr>
          <p:cNvPr id="5" name="TextBox 4"/>
          <p:cNvSpPr txBox="1"/>
          <p:nvPr/>
        </p:nvSpPr>
        <p:spPr>
          <a:xfrm>
            <a:off x="5943600" y="2895600"/>
            <a:ext cx="1981200" cy="923330"/>
          </a:xfrm>
          <a:prstGeom prst="rect">
            <a:avLst/>
          </a:prstGeom>
          <a:noFill/>
          <a:ln>
            <a:solidFill>
              <a:schemeClr val="tx1"/>
            </a:solidFill>
          </a:ln>
        </p:spPr>
        <p:txBody>
          <a:bodyPr wrap="square" rtlCol="0">
            <a:spAutoFit/>
          </a:bodyPr>
          <a:lstStyle/>
          <a:p>
            <a:endParaRPr lang="en-US" dirty="0" smtClean="0"/>
          </a:p>
          <a:p>
            <a:pPr algn="ctr"/>
            <a:r>
              <a:rPr lang="en-US" dirty="0" smtClean="0"/>
              <a:t>Web application 2</a:t>
            </a:r>
          </a:p>
          <a:p>
            <a:endParaRPr lang="en-US" dirty="0"/>
          </a:p>
        </p:txBody>
      </p:sp>
      <p:grpSp>
        <p:nvGrpSpPr>
          <p:cNvPr id="15" name="Group 14"/>
          <p:cNvGrpSpPr/>
          <p:nvPr/>
        </p:nvGrpSpPr>
        <p:grpSpPr>
          <a:xfrm>
            <a:off x="5943600" y="4105870"/>
            <a:ext cx="1981200" cy="1477328"/>
            <a:chOff x="5943600" y="4105870"/>
            <a:chExt cx="1981200" cy="1477328"/>
          </a:xfrm>
        </p:grpSpPr>
        <p:sp>
          <p:nvSpPr>
            <p:cNvPr id="11" name="TextBox 10"/>
            <p:cNvSpPr txBox="1"/>
            <p:nvPr/>
          </p:nvSpPr>
          <p:spPr>
            <a:xfrm>
              <a:off x="5943600" y="4105870"/>
              <a:ext cx="1981200" cy="1477328"/>
            </a:xfrm>
            <a:prstGeom prst="rect">
              <a:avLst/>
            </a:prstGeom>
            <a:noFill/>
            <a:ln>
              <a:solidFill>
                <a:schemeClr val="tx1"/>
              </a:solidFill>
            </a:ln>
          </p:spPr>
          <p:txBody>
            <a:bodyPr wrap="square" rtlCol="0">
              <a:spAutoFit/>
            </a:bodyPr>
            <a:lstStyle/>
            <a:p>
              <a:endParaRPr lang="en-US" dirty="0" smtClean="0"/>
            </a:p>
            <a:p>
              <a:r>
                <a:rPr lang="en-US" dirty="0" smtClean="0"/>
                <a:t>03FirstServlet</a:t>
              </a:r>
            </a:p>
            <a:p>
              <a:endParaRPr lang="en-US" dirty="0" smtClean="0"/>
            </a:p>
            <a:p>
              <a:endParaRPr lang="en-US" dirty="0" smtClean="0"/>
            </a:p>
            <a:p>
              <a:endParaRPr lang="en-US" dirty="0"/>
            </a:p>
          </p:txBody>
        </p:sp>
        <p:sp>
          <p:nvSpPr>
            <p:cNvPr id="14" name="TextBox 13"/>
            <p:cNvSpPr txBox="1"/>
            <p:nvPr/>
          </p:nvSpPr>
          <p:spPr>
            <a:xfrm>
              <a:off x="6248400" y="4800600"/>
              <a:ext cx="1066800" cy="369332"/>
            </a:xfrm>
            <a:prstGeom prst="rect">
              <a:avLst/>
            </a:prstGeom>
            <a:noFill/>
          </p:spPr>
          <p:txBody>
            <a:bodyPr wrap="square" rtlCol="0">
              <a:spAutoFit/>
            </a:bodyPr>
            <a:lstStyle/>
            <a:p>
              <a:r>
                <a:rPr lang="en-US" dirty="0" smtClean="0"/>
                <a:t>Hello</a:t>
              </a:r>
              <a:endParaRPr lang="en-US" dirty="0"/>
            </a:p>
          </p:txBody>
        </p:sp>
      </p:grpSp>
      <p:cxnSp>
        <p:nvCxnSpPr>
          <p:cNvPr id="17" name="Straight Arrow Connector 16"/>
          <p:cNvCxnSpPr>
            <a:stCxn id="2" idx="3"/>
            <a:endCxn id="11" idx="1"/>
          </p:cNvCxnSpPr>
          <p:nvPr/>
        </p:nvCxnSpPr>
        <p:spPr>
          <a:xfrm>
            <a:off x="1905000" y="3572132"/>
            <a:ext cx="4038600" cy="12724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1905000" y="3810000"/>
            <a:ext cx="403860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28600"/>
            <a:ext cx="74676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How this works?</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833468"/>
            <a:ext cx="1447800" cy="1477328"/>
          </a:xfrm>
          <a:prstGeom prst="rect">
            <a:avLst/>
          </a:prstGeom>
          <a:solidFill>
            <a:schemeClr val="tx2">
              <a:lumMod val="60000"/>
              <a:lumOff val="40000"/>
            </a:schemeClr>
          </a:solidFill>
          <a:ln>
            <a:solidFill>
              <a:schemeClr val="tx1"/>
            </a:solidFill>
          </a:ln>
        </p:spPr>
        <p:txBody>
          <a:bodyPr wrap="square" rtlCol="0">
            <a:spAutoFit/>
          </a:bodyPr>
          <a:lstStyle/>
          <a:p>
            <a:pPr algn="ctr"/>
            <a:endParaRPr lang="en-US" dirty="0" smtClean="0"/>
          </a:p>
          <a:p>
            <a:pPr algn="ctr"/>
            <a:endParaRPr lang="en-US" dirty="0" smtClean="0"/>
          </a:p>
          <a:p>
            <a:pPr algn="ctr"/>
            <a:r>
              <a:rPr lang="en-US" dirty="0" smtClean="0"/>
              <a:t>Browser</a:t>
            </a:r>
          </a:p>
          <a:p>
            <a:pPr algn="ctr"/>
            <a:endParaRPr lang="en-US" dirty="0" smtClean="0"/>
          </a:p>
          <a:p>
            <a:pPr algn="ctr"/>
            <a:endParaRPr lang="en-US" dirty="0"/>
          </a:p>
        </p:txBody>
      </p:sp>
      <p:cxnSp>
        <p:nvCxnSpPr>
          <p:cNvPr id="12" name="Straight Arrow Connector 11"/>
          <p:cNvCxnSpPr>
            <a:stCxn id="4" idx="3"/>
          </p:cNvCxnSpPr>
          <p:nvPr/>
        </p:nvCxnSpPr>
        <p:spPr>
          <a:xfrm>
            <a:off x="1905000" y="3572132"/>
            <a:ext cx="1447800" cy="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1219200"/>
            <a:ext cx="4343400" cy="646331"/>
          </a:xfrm>
          <a:prstGeom prst="rect">
            <a:avLst/>
          </a:prstGeom>
          <a:noFill/>
        </p:spPr>
        <p:txBody>
          <a:bodyPr wrap="square" rtlCol="0">
            <a:spAutoFit/>
          </a:bodyPr>
          <a:lstStyle/>
          <a:p>
            <a:r>
              <a:rPr lang="en-US" dirty="0" smtClean="0"/>
              <a:t>URL= </a:t>
            </a:r>
            <a:r>
              <a:rPr lang="en-US" b="1" dirty="0" smtClean="0">
                <a:solidFill>
                  <a:srgbClr val="FF0000"/>
                </a:solidFill>
              </a:rPr>
              <a:t>http://</a:t>
            </a:r>
            <a:r>
              <a:rPr lang="en-US" dirty="0" smtClean="0"/>
              <a:t>localhost:8080/03FirstServlet/Hello</a:t>
            </a:r>
            <a:endParaRPr lang="en-US" dirty="0"/>
          </a:p>
        </p:txBody>
      </p:sp>
      <p:sp>
        <p:nvSpPr>
          <p:cNvPr id="19" name="Rectangle 18"/>
          <p:cNvSpPr/>
          <p:nvPr/>
        </p:nvSpPr>
        <p:spPr>
          <a:xfrm>
            <a:off x="2438400" y="3124200"/>
            <a:ext cx="554960" cy="369332"/>
          </a:xfrm>
          <a:prstGeom prst="rect">
            <a:avLst/>
          </a:prstGeom>
        </p:spPr>
        <p:txBody>
          <a:bodyPr wrap="none">
            <a:spAutoFit/>
          </a:bodyPr>
          <a:lstStyle/>
          <a:p>
            <a:r>
              <a:rPr lang="en-US" dirty="0" smtClean="0"/>
              <a:t>URL</a:t>
            </a:r>
            <a:endParaRPr lang="en-US" dirty="0"/>
          </a:p>
        </p:txBody>
      </p:sp>
      <p:cxnSp>
        <p:nvCxnSpPr>
          <p:cNvPr id="21" name="Straight Arrow Connector 20"/>
          <p:cNvCxnSpPr>
            <a:stCxn id="13" idx="2"/>
            <a:endCxn id="19" idx="0"/>
          </p:cNvCxnSpPr>
          <p:nvPr/>
        </p:nvCxnSpPr>
        <p:spPr>
          <a:xfrm>
            <a:off x="2171700" y="1865531"/>
            <a:ext cx="544180" cy="1258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0600" y="228600"/>
            <a:ext cx="74676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Because of </a:t>
            </a:r>
            <a:r>
              <a:rPr lang="en-US" b="1" dirty="0" smtClean="0">
                <a:solidFill>
                  <a:srgbClr val="FF0000"/>
                </a:solidFill>
              </a:rPr>
              <a:t>http://  </a:t>
            </a:r>
            <a:r>
              <a:rPr lang="en-US" b="1" dirty="0" smtClean="0"/>
              <a:t>protocol our </a:t>
            </a:r>
            <a:r>
              <a:rPr lang="en-US" b="1" dirty="0" err="1" smtClean="0"/>
              <a:t>url</a:t>
            </a:r>
            <a:r>
              <a:rPr lang="en-US" b="1" dirty="0" smtClean="0"/>
              <a:t> knows how to navigate through web</a:t>
            </a:r>
            <a:endParaRPr lang="en-US" b="1" dirty="0"/>
          </a:p>
        </p:txBody>
      </p:sp>
      <p:pic>
        <p:nvPicPr>
          <p:cNvPr id="1028" name="Picture 4" descr="C:\Users\Sai\AppData\Local\Microsoft\Windows\Temporary Internet Files\Content.IE5\ACQA6XHW\MC900436321[1].png"/>
          <p:cNvPicPr>
            <a:picLocks noChangeAspect="1" noChangeArrowheads="1"/>
          </p:cNvPicPr>
          <p:nvPr/>
        </p:nvPicPr>
        <p:blipFill>
          <a:blip r:embed="rId2" cstate="print"/>
          <a:srcRect/>
          <a:stretch>
            <a:fillRect/>
          </a:stretch>
        </p:blipFill>
        <p:spPr bwMode="auto">
          <a:xfrm>
            <a:off x="3200400" y="2209800"/>
            <a:ext cx="4114800" cy="3143250"/>
          </a:xfrm>
          <a:prstGeom prst="rect">
            <a:avLst/>
          </a:prstGeom>
          <a:noFill/>
        </p:spPr>
      </p:pic>
      <p:sp>
        <p:nvSpPr>
          <p:cNvPr id="29" name="TextBox 28"/>
          <p:cNvSpPr txBox="1"/>
          <p:nvPr/>
        </p:nvSpPr>
        <p:spPr>
          <a:xfrm>
            <a:off x="5029200" y="1905000"/>
            <a:ext cx="14478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Sai’s</a:t>
            </a:r>
            <a:r>
              <a:rPr lang="en-US" dirty="0" smtClean="0"/>
              <a:t> Tomcat</a:t>
            </a:r>
            <a:endParaRPr lang="en-US" dirty="0"/>
          </a:p>
        </p:txBody>
      </p:sp>
      <p:sp>
        <p:nvSpPr>
          <p:cNvPr id="30" name="TextBox 29"/>
          <p:cNvSpPr txBox="1"/>
          <p:nvPr/>
        </p:nvSpPr>
        <p:spPr>
          <a:xfrm>
            <a:off x="2743200" y="4876800"/>
            <a:ext cx="15240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Aaa’s</a:t>
            </a:r>
            <a:r>
              <a:rPr lang="en-US" dirty="0" smtClean="0"/>
              <a:t> Tomcat</a:t>
            </a:r>
            <a:endParaRPr lang="en-US" dirty="0"/>
          </a:p>
        </p:txBody>
      </p:sp>
      <p:sp>
        <p:nvSpPr>
          <p:cNvPr id="31" name="TextBox 30"/>
          <p:cNvSpPr txBox="1"/>
          <p:nvPr/>
        </p:nvSpPr>
        <p:spPr>
          <a:xfrm>
            <a:off x="6400800" y="2514600"/>
            <a:ext cx="15240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XYZ’s </a:t>
            </a:r>
            <a:r>
              <a:rPr lang="en-US" dirty="0" err="1" smtClean="0"/>
              <a:t>JBoss</a:t>
            </a:r>
            <a:endParaRPr lang="en-US" dirty="0"/>
          </a:p>
        </p:txBody>
      </p:sp>
      <p:sp>
        <p:nvSpPr>
          <p:cNvPr id="32" name="TextBox 31"/>
          <p:cNvSpPr txBox="1"/>
          <p:nvPr/>
        </p:nvSpPr>
        <p:spPr>
          <a:xfrm>
            <a:off x="6934200" y="3581400"/>
            <a:ext cx="15240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ABC’s </a:t>
            </a:r>
            <a:r>
              <a:rPr lang="en-US" dirty="0" err="1" smtClean="0"/>
              <a:t>JBoss</a:t>
            </a:r>
            <a:endParaRPr lang="en-US" dirty="0"/>
          </a:p>
        </p:txBody>
      </p:sp>
      <p:sp>
        <p:nvSpPr>
          <p:cNvPr id="33" name="TextBox 32"/>
          <p:cNvSpPr txBox="1"/>
          <p:nvPr/>
        </p:nvSpPr>
        <p:spPr>
          <a:xfrm>
            <a:off x="5867400" y="5029200"/>
            <a:ext cx="15240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Google Server</a:t>
            </a:r>
            <a:endParaRPr lang="en-US" dirty="0"/>
          </a:p>
        </p:txBody>
      </p:sp>
      <p:sp>
        <p:nvSpPr>
          <p:cNvPr id="34" name="TextBox 33"/>
          <p:cNvSpPr txBox="1"/>
          <p:nvPr/>
        </p:nvSpPr>
        <p:spPr>
          <a:xfrm>
            <a:off x="2819400" y="2362200"/>
            <a:ext cx="15240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Yahoo Server</a:t>
            </a:r>
            <a:endParaRPr lang="en-US" dirty="0"/>
          </a:p>
        </p:txBody>
      </p:sp>
      <p:sp>
        <p:nvSpPr>
          <p:cNvPr id="35" name="TextBox 34"/>
          <p:cNvSpPr txBox="1"/>
          <p:nvPr/>
        </p:nvSpPr>
        <p:spPr>
          <a:xfrm>
            <a:off x="1905000" y="5943600"/>
            <a:ext cx="4419600" cy="369332"/>
          </a:xfrm>
          <a:prstGeom prst="rect">
            <a:avLst/>
          </a:prstGeom>
          <a:noFill/>
        </p:spPr>
        <p:txBody>
          <a:bodyPr wrap="square" rtlCol="0">
            <a:spAutoFit/>
          </a:bodyPr>
          <a:lstStyle/>
          <a:p>
            <a:r>
              <a:rPr lang="en-US" b="1" dirty="0" smtClean="0"/>
              <a:t>This is like </a:t>
            </a:r>
            <a:r>
              <a:rPr lang="en-US" b="1" dirty="0" err="1" smtClean="0"/>
              <a:t>ablility</a:t>
            </a:r>
            <a:r>
              <a:rPr lang="en-US" b="1" dirty="0" smtClean="0"/>
              <a:t> to move around the world</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833468"/>
            <a:ext cx="1447800" cy="1477328"/>
          </a:xfrm>
          <a:prstGeom prst="rect">
            <a:avLst/>
          </a:prstGeom>
          <a:solidFill>
            <a:schemeClr val="tx2">
              <a:lumMod val="60000"/>
              <a:lumOff val="40000"/>
            </a:schemeClr>
          </a:solidFill>
          <a:ln>
            <a:solidFill>
              <a:schemeClr val="tx1"/>
            </a:solidFill>
          </a:ln>
        </p:spPr>
        <p:txBody>
          <a:bodyPr wrap="square" rtlCol="0">
            <a:spAutoFit/>
          </a:bodyPr>
          <a:lstStyle/>
          <a:p>
            <a:pPr algn="ctr"/>
            <a:endParaRPr lang="en-US" dirty="0" smtClean="0"/>
          </a:p>
          <a:p>
            <a:pPr algn="ctr"/>
            <a:endParaRPr lang="en-US" dirty="0" smtClean="0"/>
          </a:p>
          <a:p>
            <a:pPr algn="ctr"/>
            <a:r>
              <a:rPr lang="en-US" dirty="0" smtClean="0"/>
              <a:t>Browser</a:t>
            </a:r>
          </a:p>
          <a:p>
            <a:pPr algn="ctr"/>
            <a:endParaRPr lang="en-US" dirty="0" smtClean="0"/>
          </a:p>
          <a:p>
            <a:pPr algn="ctr"/>
            <a:endParaRPr lang="en-US" dirty="0"/>
          </a:p>
        </p:txBody>
      </p:sp>
      <p:sp>
        <p:nvSpPr>
          <p:cNvPr id="13" name="TextBox 12"/>
          <p:cNvSpPr txBox="1"/>
          <p:nvPr/>
        </p:nvSpPr>
        <p:spPr>
          <a:xfrm>
            <a:off x="0" y="1219200"/>
            <a:ext cx="4343400" cy="646331"/>
          </a:xfrm>
          <a:prstGeom prst="rect">
            <a:avLst/>
          </a:prstGeom>
          <a:noFill/>
        </p:spPr>
        <p:txBody>
          <a:bodyPr wrap="square" rtlCol="0">
            <a:spAutoFit/>
          </a:bodyPr>
          <a:lstStyle/>
          <a:p>
            <a:r>
              <a:rPr lang="en-US" dirty="0" smtClean="0"/>
              <a:t>URL= http://</a:t>
            </a:r>
            <a:r>
              <a:rPr lang="en-US" b="1" dirty="0" smtClean="0">
                <a:solidFill>
                  <a:srgbClr val="FF0000"/>
                </a:solidFill>
              </a:rPr>
              <a:t>localhost</a:t>
            </a:r>
            <a:r>
              <a:rPr lang="en-US" dirty="0" smtClean="0"/>
              <a:t>:8080/03FirstServlet/Hello</a:t>
            </a:r>
            <a:endParaRPr lang="en-US" dirty="0"/>
          </a:p>
        </p:txBody>
      </p:sp>
      <p:sp>
        <p:nvSpPr>
          <p:cNvPr id="19" name="Rectangle 18"/>
          <p:cNvSpPr/>
          <p:nvPr/>
        </p:nvSpPr>
        <p:spPr>
          <a:xfrm>
            <a:off x="2438400" y="3124200"/>
            <a:ext cx="554960" cy="369332"/>
          </a:xfrm>
          <a:prstGeom prst="rect">
            <a:avLst/>
          </a:prstGeom>
        </p:spPr>
        <p:txBody>
          <a:bodyPr wrap="none">
            <a:spAutoFit/>
          </a:bodyPr>
          <a:lstStyle/>
          <a:p>
            <a:r>
              <a:rPr lang="en-US" dirty="0" smtClean="0"/>
              <a:t>URL</a:t>
            </a:r>
            <a:endParaRPr lang="en-US" dirty="0"/>
          </a:p>
        </p:txBody>
      </p:sp>
      <p:cxnSp>
        <p:nvCxnSpPr>
          <p:cNvPr id="21" name="Straight Arrow Connector 20"/>
          <p:cNvCxnSpPr>
            <a:stCxn id="13" idx="2"/>
            <a:endCxn id="19" idx="0"/>
          </p:cNvCxnSpPr>
          <p:nvPr/>
        </p:nvCxnSpPr>
        <p:spPr>
          <a:xfrm>
            <a:off x="2171700" y="1865531"/>
            <a:ext cx="544180" cy="1258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0600" y="228600"/>
            <a:ext cx="79248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Because of </a:t>
            </a:r>
            <a:r>
              <a:rPr lang="en-US" b="1" dirty="0" err="1" smtClean="0">
                <a:solidFill>
                  <a:srgbClr val="FF0000"/>
                </a:solidFill>
              </a:rPr>
              <a:t>localhost</a:t>
            </a:r>
            <a:r>
              <a:rPr lang="en-US" b="1" dirty="0" smtClean="0">
                <a:solidFill>
                  <a:srgbClr val="FF0000"/>
                </a:solidFill>
              </a:rPr>
              <a:t> </a:t>
            </a:r>
            <a:r>
              <a:rPr lang="en-US" b="1" dirty="0" err="1" smtClean="0">
                <a:solidFill>
                  <a:schemeClr val="tx1"/>
                </a:solidFill>
              </a:rPr>
              <a:t>url</a:t>
            </a:r>
            <a:r>
              <a:rPr lang="en-US" b="1" dirty="0" smtClean="0">
                <a:solidFill>
                  <a:schemeClr val="tx1"/>
                </a:solidFill>
              </a:rPr>
              <a:t> know which host to go to, this is same as </a:t>
            </a:r>
            <a:r>
              <a:rPr lang="en-US" b="1" dirty="0" err="1" smtClean="0">
                <a:solidFill>
                  <a:schemeClr val="tx1"/>
                </a:solidFill>
              </a:rPr>
              <a:t>ip</a:t>
            </a:r>
            <a:r>
              <a:rPr lang="en-US" b="1" dirty="0" smtClean="0">
                <a:solidFill>
                  <a:schemeClr val="tx1"/>
                </a:solidFill>
              </a:rPr>
              <a:t> address.</a:t>
            </a:r>
            <a:r>
              <a:rPr lang="en-US" b="1" dirty="0" smtClean="0">
                <a:solidFill>
                  <a:srgbClr val="FF0000"/>
                </a:solidFill>
              </a:rPr>
              <a:t> </a:t>
            </a:r>
            <a:endParaRPr lang="en-US" b="1" dirty="0"/>
          </a:p>
        </p:txBody>
      </p:sp>
      <p:pic>
        <p:nvPicPr>
          <p:cNvPr id="1028" name="Picture 4" descr="C:\Users\Sai\AppData\Local\Microsoft\Windows\Temporary Internet Files\Content.IE5\ACQA6XHW\MC900436321[1].png"/>
          <p:cNvPicPr>
            <a:picLocks noChangeAspect="1" noChangeArrowheads="1"/>
          </p:cNvPicPr>
          <p:nvPr/>
        </p:nvPicPr>
        <p:blipFill>
          <a:blip r:embed="rId2" cstate="print"/>
          <a:srcRect/>
          <a:stretch>
            <a:fillRect/>
          </a:stretch>
        </p:blipFill>
        <p:spPr bwMode="auto">
          <a:xfrm>
            <a:off x="3200400" y="2209800"/>
            <a:ext cx="4114800" cy="3143250"/>
          </a:xfrm>
          <a:prstGeom prst="rect">
            <a:avLst/>
          </a:prstGeom>
          <a:noFill/>
        </p:spPr>
      </p:pic>
      <p:sp>
        <p:nvSpPr>
          <p:cNvPr id="29" name="TextBox 28"/>
          <p:cNvSpPr txBox="1"/>
          <p:nvPr/>
        </p:nvSpPr>
        <p:spPr>
          <a:xfrm>
            <a:off x="5029200" y="1905000"/>
            <a:ext cx="14478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Sai’s</a:t>
            </a:r>
            <a:r>
              <a:rPr lang="en-US" dirty="0" smtClean="0"/>
              <a:t> Tomcat</a:t>
            </a:r>
            <a:endParaRPr lang="en-US" dirty="0"/>
          </a:p>
        </p:txBody>
      </p:sp>
      <p:sp>
        <p:nvSpPr>
          <p:cNvPr id="30" name="TextBox 29"/>
          <p:cNvSpPr txBox="1"/>
          <p:nvPr/>
        </p:nvSpPr>
        <p:spPr>
          <a:xfrm>
            <a:off x="2743200" y="4876800"/>
            <a:ext cx="15240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Aaa’s</a:t>
            </a:r>
            <a:r>
              <a:rPr lang="en-US" dirty="0" smtClean="0"/>
              <a:t> Tomcat</a:t>
            </a:r>
            <a:endParaRPr lang="en-US" dirty="0"/>
          </a:p>
        </p:txBody>
      </p:sp>
      <p:sp>
        <p:nvSpPr>
          <p:cNvPr id="31" name="TextBox 30"/>
          <p:cNvSpPr txBox="1"/>
          <p:nvPr/>
        </p:nvSpPr>
        <p:spPr>
          <a:xfrm>
            <a:off x="6400800" y="2514600"/>
            <a:ext cx="15240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XYZ’s </a:t>
            </a:r>
            <a:r>
              <a:rPr lang="en-US" dirty="0" err="1" smtClean="0"/>
              <a:t>JBoss</a:t>
            </a:r>
            <a:endParaRPr lang="en-US" dirty="0"/>
          </a:p>
        </p:txBody>
      </p:sp>
      <p:sp>
        <p:nvSpPr>
          <p:cNvPr id="32" name="TextBox 31"/>
          <p:cNvSpPr txBox="1"/>
          <p:nvPr/>
        </p:nvSpPr>
        <p:spPr>
          <a:xfrm>
            <a:off x="6934200" y="3581400"/>
            <a:ext cx="15240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ABC’s </a:t>
            </a:r>
            <a:r>
              <a:rPr lang="en-US" dirty="0" err="1" smtClean="0"/>
              <a:t>JBoss</a:t>
            </a:r>
            <a:endParaRPr lang="en-US" dirty="0"/>
          </a:p>
        </p:txBody>
      </p:sp>
      <p:sp>
        <p:nvSpPr>
          <p:cNvPr id="33" name="TextBox 32"/>
          <p:cNvSpPr txBox="1"/>
          <p:nvPr/>
        </p:nvSpPr>
        <p:spPr>
          <a:xfrm>
            <a:off x="5867400" y="5029200"/>
            <a:ext cx="15240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Google Server</a:t>
            </a:r>
            <a:endParaRPr lang="en-US" dirty="0"/>
          </a:p>
        </p:txBody>
      </p:sp>
      <p:sp>
        <p:nvSpPr>
          <p:cNvPr id="34" name="TextBox 33"/>
          <p:cNvSpPr txBox="1"/>
          <p:nvPr/>
        </p:nvSpPr>
        <p:spPr>
          <a:xfrm>
            <a:off x="2819400" y="2362200"/>
            <a:ext cx="1524000" cy="369332"/>
          </a:xfrm>
          <a:prstGeom prst="rect">
            <a:avLst/>
          </a:prstGeom>
          <a:solidFill>
            <a:schemeClr val="tx2">
              <a:lumMod val="60000"/>
              <a:lumOff val="4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Yahoo Server</a:t>
            </a:r>
            <a:endParaRPr lang="en-US" dirty="0"/>
          </a:p>
        </p:txBody>
      </p:sp>
      <p:cxnSp>
        <p:nvCxnSpPr>
          <p:cNvPr id="20" name="Straight Arrow Connector 19"/>
          <p:cNvCxnSpPr/>
          <p:nvPr/>
        </p:nvCxnSpPr>
        <p:spPr>
          <a:xfrm flipV="1">
            <a:off x="4876800" y="2286000"/>
            <a:ext cx="533400" cy="12954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905000" y="3572132"/>
            <a:ext cx="3048000" cy="9268"/>
          </a:xfrm>
          <a:prstGeom prst="straightConnector1">
            <a:avLst/>
          </a:prstGeom>
          <a:ln w="762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905000" y="5943600"/>
            <a:ext cx="4419600" cy="369332"/>
          </a:xfrm>
          <a:prstGeom prst="rect">
            <a:avLst/>
          </a:prstGeom>
          <a:noFill/>
        </p:spPr>
        <p:txBody>
          <a:bodyPr wrap="square" rtlCol="0">
            <a:spAutoFit/>
          </a:bodyPr>
          <a:lstStyle/>
          <a:p>
            <a:r>
              <a:rPr lang="en-US" b="1" dirty="0" smtClean="0"/>
              <a:t>This is like spotting the  </a:t>
            </a:r>
            <a:r>
              <a:rPr lang="en-US" b="1" smtClean="0"/>
              <a:t>exact city</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833468"/>
            <a:ext cx="1447800" cy="1477328"/>
          </a:xfrm>
          <a:prstGeom prst="rect">
            <a:avLst/>
          </a:prstGeom>
          <a:solidFill>
            <a:schemeClr val="tx2">
              <a:lumMod val="60000"/>
              <a:lumOff val="40000"/>
            </a:schemeClr>
          </a:solidFill>
          <a:ln>
            <a:solidFill>
              <a:schemeClr val="tx1"/>
            </a:solidFill>
          </a:ln>
        </p:spPr>
        <p:txBody>
          <a:bodyPr wrap="square" rtlCol="0">
            <a:spAutoFit/>
          </a:bodyPr>
          <a:lstStyle/>
          <a:p>
            <a:pPr algn="ctr"/>
            <a:endParaRPr lang="en-US" dirty="0" smtClean="0"/>
          </a:p>
          <a:p>
            <a:pPr algn="ctr"/>
            <a:endParaRPr lang="en-US" dirty="0" smtClean="0"/>
          </a:p>
          <a:p>
            <a:pPr algn="ctr"/>
            <a:r>
              <a:rPr lang="en-US" dirty="0" smtClean="0"/>
              <a:t>Browser</a:t>
            </a:r>
          </a:p>
          <a:p>
            <a:pPr algn="ctr"/>
            <a:endParaRPr lang="en-US" dirty="0" smtClean="0"/>
          </a:p>
          <a:p>
            <a:pPr algn="ctr"/>
            <a:endParaRPr lang="en-US" dirty="0"/>
          </a:p>
        </p:txBody>
      </p:sp>
      <p:sp>
        <p:nvSpPr>
          <p:cNvPr id="5" name="TextBox 4"/>
          <p:cNvSpPr txBox="1"/>
          <p:nvPr/>
        </p:nvSpPr>
        <p:spPr>
          <a:xfrm>
            <a:off x="3352800" y="762000"/>
            <a:ext cx="5181600" cy="5632311"/>
          </a:xfrm>
          <a:prstGeom prst="rect">
            <a:avLst/>
          </a:prstGeom>
          <a:solidFill>
            <a:schemeClr val="tx2">
              <a:lumMod val="60000"/>
              <a:lumOff val="40000"/>
            </a:schemeClr>
          </a:solidFill>
          <a:ln>
            <a:solidFill>
              <a:schemeClr val="tx1"/>
            </a:solidFill>
          </a:ln>
        </p:spPr>
        <p:txBody>
          <a:bodyPr wrap="square" rtlCol="0">
            <a:spAutoFit/>
          </a:bodyPr>
          <a:lstStyle/>
          <a:p>
            <a:r>
              <a:rPr lang="en-US" dirty="0" err="1" smtClean="0"/>
              <a:t>Sai’s</a:t>
            </a:r>
            <a:r>
              <a:rPr lang="en-US" dirty="0" smtClean="0"/>
              <a:t> Tomcat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3" name="TextBox 12"/>
          <p:cNvSpPr txBox="1"/>
          <p:nvPr/>
        </p:nvSpPr>
        <p:spPr>
          <a:xfrm>
            <a:off x="0" y="1219200"/>
            <a:ext cx="4343400" cy="646331"/>
          </a:xfrm>
          <a:prstGeom prst="rect">
            <a:avLst/>
          </a:prstGeom>
          <a:noFill/>
        </p:spPr>
        <p:txBody>
          <a:bodyPr wrap="square" rtlCol="0">
            <a:spAutoFit/>
          </a:bodyPr>
          <a:lstStyle/>
          <a:p>
            <a:r>
              <a:rPr lang="en-US" dirty="0" smtClean="0"/>
              <a:t>URL= http://localhost:</a:t>
            </a:r>
            <a:r>
              <a:rPr lang="en-US" b="1" dirty="0" smtClean="0">
                <a:solidFill>
                  <a:srgbClr val="FF0000"/>
                </a:solidFill>
              </a:rPr>
              <a:t>8080</a:t>
            </a:r>
            <a:r>
              <a:rPr lang="en-US" dirty="0" smtClean="0"/>
              <a:t>/03FirstServlet/Hello</a:t>
            </a:r>
            <a:endParaRPr lang="en-US" dirty="0"/>
          </a:p>
        </p:txBody>
      </p:sp>
      <p:sp>
        <p:nvSpPr>
          <p:cNvPr id="19" name="Rectangle 18"/>
          <p:cNvSpPr/>
          <p:nvPr/>
        </p:nvSpPr>
        <p:spPr>
          <a:xfrm>
            <a:off x="2438400" y="3124200"/>
            <a:ext cx="554960" cy="369332"/>
          </a:xfrm>
          <a:prstGeom prst="rect">
            <a:avLst/>
          </a:prstGeom>
        </p:spPr>
        <p:txBody>
          <a:bodyPr wrap="none">
            <a:spAutoFit/>
          </a:bodyPr>
          <a:lstStyle/>
          <a:p>
            <a:r>
              <a:rPr lang="en-US" dirty="0" smtClean="0"/>
              <a:t>URL</a:t>
            </a:r>
            <a:endParaRPr lang="en-US" dirty="0"/>
          </a:p>
        </p:txBody>
      </p:sp>
      <p:cxnSp>
        <p:nvCxnSpPr>
          <p:cNvPr id="21" name="Straight Arrow Connector 20"/>
          <p:cNvCxnSpPr>
            <a:stCxn id="13" idx="2"/>
            <a:endCxn id="19" idx="0"/>
          </p:cNvCxnSpPr>
          <p:nvPr/>
        </p:nvCxnSpPr>
        <p:spPr>
          <a:xfrm>
            <a:off x="2171700" y="1865531"/>
            <a:ext cx="544180" cy="1258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cstate="print"/>
          <a:srcRect/>
          <a:stretch>
            <a:fillRect/>
          </a:stretch>
        </p:blipFill>
        <p:spPr bwMode="auto">
          <a:xfrm>
            <a:off x="3352800" y="2965784"/>
            <a:ext cx="1143000" cy="1225216"/>
          </a:xfrm>
          <a:prstGeom prst="rect">
            <a:avLst/>
          </a:prstGeom>
          <a:noFill/>
          <a:ln w="9525">
            <a:noFill/>
            <a:miter lim="800000"/>
            <a:headEnd/>
            <a:tailEnd/>
          </a:ln>
        </p:spPr>
      </p:pic>
      <p:cxnSp>
        <p:nvCxnSpPr>
          <p:cNvPr id="23" name="Straight Arrow Connector 22"/>
          <p:cNvCxnSpPr/>
          <p:nvPr/>
        </p:nvCxnSpPr>
        <p:spPr>
          <a:xfrm>
            <a:off x="1905000" y="3572132"/>
            <a:ext cx="2057400" cy="9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52800" y="4267200"/>
            <a:ext cx="990600" cy="369332"/>
          </a:xfrm>
          <a:prstGeom prst="rect">
            <a:avLst/>
          </a:prstGeom>
          <a:noFill/>
        </p:spPr>
        <p:txBody>
          <a:bodyPr wrap="square" rtlCol="0">
            <a:spAutoFit/>
          </a:bodyPr>
          <a:lstStyle/>
          <a:p>
            <a:r>
              <a:rPr lang="en-US" dirty="0" smtClean="0"/>
              <a:t>8080</a:t>
            </a:r>
            <a:endParaRPr lang="en-US" dirty="0"/>
          </a:p>
        </p:txBody>
      </p:sp>
      <p:pic>
        <p:nvPicPr>
          <p:cNvPr id="26" name="Picture 2"/>
          <p:cNvPicPr>
            <a:picLocks noChangeAspect="1" noChangeArrowheads="1"/>
          </p:cNvPicPr>
          <p:nvPr/>
        </p:nvPicPr>
        <p:blipFill>
          <a:blip r:embed="rId2" cstate="print"/>
          <a:srcRect/>
          <a:stretch>
            <a:fillRect/>
          </a:stretch>
        </p:blipFill>
        <p:spPr bwMode="auto">
          <a:xfrm>
            <a:off x="3352800" y="4648200"/>
            <a:ext cx="1295400" cy="1225216"/>
          </a:xfrm>
          <a:prstGeom prst="rect">
            <a:avLst/>
          </a:prstGeom>
          <a:noFill/>
          <a:ln w="9525">
            <a:noFill/>
            <a:miter lim="800000"/>
            <a:headEnd/>
            <a:tailEnd/>
          </a:ln>
        </p:spPr>
      </p:pic>
      <p:sp>
        <p:nvSpPr>
          <p:cNvPr id="27" name="TextBox 26"/>
          <p:cNvSpPr txBox="1"/>
          <p:nvPr/>
        </p:nvSpPr>
        <p:spPr>
          <a:xfrm>
            <a:off x="3352800" y="5867400"/>
            <a:ext cx="990600" cy="369332"/>
          </a:xfrm>
          <a:prstGeom prst="rect">
            <a:avLst/>
          </a:prstGeom>
          <a:noFill/>
        </p:spPr>
        <p:txBody>
          <a:bodyPr wrap="square" rtlCol="0">
            <a:spAutoFit/>
          </a:bodyPr>
          <a:lstStyle/>
          <a:p>
            <a:r>
              <a:rPr lang="en-US" dirty="0" smtClean="0"/>
              <a:t>8090</a:t>
            </a:r>
            <a:endParaRPr lang="en-US" dirty="0"/>
          </a:p>
        </p:txBody>
      </p:sp>
      <p:sp>
        <p:nvSpPr>
          <p:cNvPr id="28" name="TextBox 27"/>
          <p:cNvSpPr txBox="1"/>
          <p:nvPr/>
        </p:nvSpPr>
        <p:spPr>
          <a:xfrm>
            <a:off x="990600" y="228600"/>
            <a:ext cx="7924800"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Because of </a:t>
            </a:r>
            <a:r>
              <a:rPr lang="en-US" b="1" dirty="0" smtClean="0">
                <a:solidFill>
                  <a:schemeClr val="tx1"/>
                </a:solidFill>
              </a:rPr>
              <a:t>port 8080 system spots the exact house number</a:t>
            </a:r>
            <a:r>
              <a:rPr lang="en-US" b="1" dirty="0" smtClean="0">
                <a:solidFill>
                  <a:srgbClr val="FF0000"/>
                </a:solidFill>
              </a:rPr>
              <a:t> </a:t>
            </a:r>
            <a:endParaRPr lang="en-US" b="1" dirty="0"/>
          </a:p>
        </p:txBody>
      </p:sp>
      <p:sp>
        <p:nvSpPr>
          <p:cNvPr id="29" name="TextBox 28"/>
          <p:cNvSpPr txBox="1"/>
          <p:nvPr/>
        </p:nvSpPr>
        <p:spPr>
          <a:xfrm>
            <a:off x="5257800" y="3115270"/>
            <a:ext cx="25146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p>
          <a:p>
            <a:r>
              <a:rPr lang="en-US" dirty="0" smtClean="0"/>
              <a:t> Apps through port 8080</a:t>
            </a:r>
          </a:p>
          <a:p>
            <a:endParaRPr lang="en-US" dirty="0"/>
          </a:p>
        </p:txBody>
      </p:sp>
      <p:cxnSp>
        <p:nvCxnSpPr>
          <p:cNvPr id="31" name="Straight Arrow Connector 30"/>
          <p:cNvCxnSpPr>
            <a:stCxn id="2050" idx="3"/>
            <a:endCxn id="29" idx="1"/>
          </p:cNvCxnSpPr>
          <p:nvPr/>
        </p:nvCxnSpPr>
        <p:spPr>
          <a:xfrm flipV="1">
            <a:off x="4495800" y="3576935"/>
            <a:ext cx="762000" cy="1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34000" y="4791670"/>
            <a:ext cx="25146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p>
          <a:p>
            <a:r>
              <a:rPr lang="en-US" dirty="0" smtClean="0"/>
              <a:t> Apps through port 8090</a:t>
            </a:r>
          </a:p>
          <a:p>
            <a:endParaRPr lang="en-US" dirty="0"/>
          </a:p>
        </p:txBody>
      </p:sp>
      <p:cxnSp>
        <p:nvCxnSpPr>
          <p:cNvPr id="35" name="Straight Arrow Connector 34"/>
          <p:cNvCxnSpPr/>
          <p:nvPr/>
        </p:nvCxnSpPr>
        <p:spPr>
          <a:xfrm flipV="1">
            <a:off x="4572000" y="5181600"/>
            <a:ext cx="762000" cy="1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6" name="Picture 2"/>
          <p:cNvPicPr>
            <a:picLocks noChangeAspect="1" noChangeArrowheads="1"/>
          </p:cNvPicPr>
          <p:nvPr/>
        </p:nvPicPr>
        <p:blipFill>
          <a:blip r:embed="rId2" cstate="print"/>
          <a:srcRect/>
          <a:stretch>
            <a:fillRect/>
          </a:stretch>
        </p:blipFill>
        <p:spPr bwMode="auto">
          <a:xfrm>
            <a:off x="3352800" y="1219200"/>
            <a:ext cx="1143000" cy="1225216"/>
          </a:xfrm>
          <a:prstGeom prst="rect">
            <a:avLst/>
          </a:prstGeom>
          <a:noFill/>
          <a:ln w="9525">
            <a:noFill/>
            <a:miter lim="800000"/>
            <a:headEnd/>
            <a:tailEnd/>
          </a:ln>
        </p:spPr>
      </p:pic>
      <p:sp>
        <p:nvSpPr>
          <p:cNvPr id="37" name="TextBox 36"/>
          <p:cNvSpPr txBox="1"/>
          <p:nvPr/>
        </p:nvSpPr>
        <p:spPr>
          <a:xfrm>
            <a:off x="3352800" y="2438400"/>
            <a:ext cx="990600" cy="369332"/>
          </a:xfrm>
          <a:prstGeom prst="rect">
            <a:avLst/>
          </a:prstGeom>
          <a:noFill/>
        </p:spPr>
        <p:txBody>
          <a:bodyPr wrap="square" rtlCol="0">
            <a:spAutoFit/>
          </a:bodyPr>
          <a:lstStyle/>
          <a:p>
            <a:r>
              <a:rPr lang="en-US" dirty="0"/>
              <a:t>9</a:t>
            </a:r>
            <a:r>
              <a:rPr lang="en-US" dirty="0" smtClean="0"/>
              <a:t>080</a:t>
            </a:r>
            <a:endParaRPr lang="en-US" dirty="0"/>
          </a:p>
        </p:txBody>
      </p:sp>
      <p:sp>
        <p:nvSpPr>
          <p:cNvPr id="38" name="TextBox 37"/>
          <p:cNvSpPr txBox="1"/>
          <p:nvPr/>
        </p:nvSpPr>
        <p:spPr>
          <a:xfrm>
            <a:off x="5257800" y="1371600"/>
            <a:ext cx="25146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p>
          <a:p>
            <a:r>
              <a:rPr lang="en-US" dirty="0" smtClean="0"/>
              <a:t> Apps through port 9080</a:t>
            </a:r>
          </a:p>
          <a:p>
            <a:endParaRPr lang="en-US" dirty="0"/>
          </a:p>
        </p:txBody>
      </p:sp>
      <p:cxnSp>
        <p:nvCxnSpPr>
          <p:cNvPr id="39" name="Straight Arrow Connector 38"/>
          <p:cNvCxnSpPr/>
          <p:nvPr/>
        </p:nvCxnSpPr>
        <p:spPr>
          <a:xfrm flipV="1">
            <a:off x="4495800" y="1828800"/>
            <a:ext cx="762000" cy="1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4400" y="6488668"/>
            <a:ext cx="4419600" cy="369332"/>
          </a:xfrm>
          <a:prstGeom prst="rect">
            <a:avLst/>
          </a:prstGeom>
          <a:noFill/>
        </p:spPr>
        <p:txBody>
          <a:bodyPr wrap="square" rtlCol="0">
            <a:spAutoFit/>
          </a:bodyPr>
          <a:lstStyle/>
          <a:p>
            <a:r>
              <a:rPr lang="en-US" b="1" dirty="0" smtClean="0"/>
              <a:t>This is like spotting the  exact house</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833468"/>
            <a:ext cx="1447800" cy="1477328"/>
          </a:xfrm>
          <a:prstGeom prst="rect">
            <a:avLst/>
          </a:prstGeom>
          <a:solidFill>
            <a:schemeClr val="tx2">
              <a:lumMod val="60000"/>
              <a:lumOff val="40000"/>
            </a:schemeClr>
          </a:solidFill>
          <a:ln>
            <a:solidFill>
              <a:schemeClr val="tx1"/>
            </a:solidFill>
          </a:ln>
        </p:spPr>
        <p:txBody>
          <a:bodyPr wrap="square" rtlCol="0">
            <a:spAutoFit/>
          </a:bodyPr>
          <a:lstStyle/>
          <a:p>
            <a:pPr algn="ctr"/>
            <a:endParaRPr lang="en-US" dirty="0" smtClean="0"/>
          </a:p>
          <a:p>
            <a:pPr algn="ctr"/>
            <a:endParaRPr lang="en-US" dirty="0" smtClean="0"/>
          </a:p>
          <a:p>
            <a:pPr algn="ctr"/>
            <a:r>
              <a:rPr lang="en-US" dirty="0" smtClean="0"/>
              <a:t>Browser</a:t>
            </a:r>
          </a:p>
          <a:p>
            <a:pPr algn="ctr"/>
            <a:endParaRPr lang="en-US" dirty="0" smtClean="0"/>
          </a:p>
          <a:p>
            <a:pPr algn="ctr"/>
            <a:endParaRPr lang="en-US" dirty="0"/>
          </a:p>
        </p:txBody>
      </p:sp>
      <p:sp>
        <p:nvSpPr>
          <p:cNvPr id="5" name="TextBox 4"/>
          <p:cNvSpPr txBox="1"/>
          <p:nvPr/>
        </p:nvSpPr>
        <p:spPr>
          <a:xfrm>
            <a:off x="3276600" y="990600"/>
            <a:ext cx="5181600" cy="5632311"/>
          </a:xfrm>
          <a:prstGeom prst="rect">
            <a:avLst/>
          </a:prstGeom>
          <a:solidFill>
            <a:schemeClr val="tx2">
              <a:lumMod val="60000"/>
              <a:lumOff val="40000"/>
            </a:schemeClr>
          </a:solidFill>
          <a:ln>
            <a:solidFill>
              <a:schemeClr val="tx1"/>
            </a:solidFill>
          </a:ln>
        </p:spPr>
        <p:txBody>
          <a:bodyPr wrap="square" rtlCol="0">
            <a:spAutoFit/>
          </a:bodyPr>
          <a:lstStyle/>
          <a:p>
            <a:r>
              <a:rPr lang="en-US" dirty="0" smtClean="0"/>
              <a:t>Tomcat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6" name="TextBox 5"/>
          <p:cNvSpPr txBox="1"/>
          <p:nvPr/>
        </p:nvSpPr>
        <p:spPr>
          <a:xfrm>
            <a:off x="5943600" y="1600200"/>
            <a:ext cx="1981200" cy="923330"/>
          </a:xfrm>
          <a:prstGeom prst="rect">
            <a:avLst/>
          </a:prstGeom>
          <a:noFill/>
          <a:ln>
            <a:solidFill>
              <a:schemeClr val="tx1"/>
            </a:solidFill>
          </a:ln>
        </p:spPr>
        <p:txBody>
          <a:bodyPr wrap="square" rtlCol="0">
            <a:spAutoFit/>
          </a:bodyPr>
          <a:lstStyle/>
          <a:p>
            <a:endParaRPr lang="en-US" dirty="0" smtClean="0"/>
          </a:p>
          <a:p>
            <a:pPr algn="ctr"/>
            <a:r>
              <a:rPr lang="en-US" dirty="0" smtClean="0"/>
              <a:t>Web application 1</a:t>
            </a:r>
          </a:p>
          <a:p>
            <a:endParaRPr lang="en-US" dirty="0"/>
          </a:p>
        </p:txBody>
      </p:sp>
      <p:sp>
        <p:nvSpPr>
          <p:cNvPr id="9" name="TextBox 8"/>
          <p:cNvSpPr txBox="1"/>
          <p:nvPr/>
        </p:nvSpPr>
        <p:spPr>
          <a:xfrm>
            <a:off x="5943600" y="2895600"/>
            <a:ext cx="1981200" cy="923330"/>
          </a:xfrm>
          <a:prstGeom prst="rect">
            <a:avLst/>
          </a:prstGeom>
          <a:noFill/>
          <a:ln>
            <a:solidFill>
              <a:schemeClr val="tx1"/>
            </a:solidFill>
          </a:ln>
        </p:spPr>
        <p:txBody>
          <a:bodyPr wrap="square" rtlCol="0">
            <a:spAutoFit/>
          </a:bodyPr>
          <a:lstStyle/>
          <a:p>
            <a:endParaRPr lang="en-US" dirty="0" smtClean="0"/>
          </a:p>
          <a:p>
            <a:pPr algn="ctr"/>
            <a:r>
              <a:rPr lang="en-US" dirty="0" smtClean="0"/>
              <a:t>Web application 2</a:t>
            </a:r>
          </a:p>
          <a:p>
            <a:endParaRPr lang="en-US" dirty="0"/>
          </a:p>
        </p:txBody>
      </p:sp>
      <p:sp>
        <p:nvSpPr>
          <p:cNvPr id="14" name="TextBox 13"/>
          <p:cNvSpPr txBox="1"/>
          <p:nvPr/>
        </p:nvSpPr>
        <p:spPr>
          <a:xfrm>
            <a:off x="4267200" y="2667000"/>
            <a:ext cx="990600" cy="369332"/>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Request</a:t>
            </a:r>
            <a:endParaRPr lang="en-US" dirty="0"/>
          </a:p>
        </p:txBody>
      </p:sp>
      <p:sp>
        <p:nvSpPr>
          <p:cNvPr id="15" name="TextBox 14"/>
          <p:cNvSpPr txBox="1"/>
          <p:nvPr/>
        </p:nvSpPr>
        <p:spPr>
          <a:xfrm>
            <a:off x="4191000" y="4126468"/>
            <a:ext cx="1143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Response</a:t>
            </a:r>
            <a:endParaRPr lang="en-US" dirty="0"/>
          </a:p>
        </p:txBody>
      </p:sp>
      <p:grpSp>
        <p:nvGrpSpPr>
          <p:cNvPr id="33" name="Group 32"/>
          <p:cNvGrpSpPr/>
          <p:nvPr/>
        </p:nvGrpSpPr>
        <p:grpSpPr>
          <a:xfrm>
            <a:off x="5943600" y="4105870"/>
            <a:ext cx="1981200" cy="2271890"/>
            <a:chOff x="5943600" y="4105870"/>
            <a:chExt cx="1981200" cy="2271890"/>
          </a:xfrm>
        </p:grpSpPr>
        <p:sp>
          <p:nvSpPr>
            <p:cNvPr id="22" name="TextBox 21"/>
            <p:cNvSpPr txBox="1"/>
            <p:nvPr/>
          </p:nvSpPr>
          <p:spPr>
            <a:xfrm>
              <a:off x="5943600" y="4105870"/>
              <a:ext cx="1981200" cy="2271890"/>
            </a:xfrm>
            <a:prstGeom prst="rect">
              <a:avLst/>
            </a:prstGeom>
            <a:noFill/>
            <a:ln>
              <a:solidFill>
                <a:schemeClr val="tx1"/>
              </a:solidFill>
            </a:ln>
          </p:spPr>
          <p:txBody>
            <a:bodyPr wrap="square" rtlCol="0">
              <a:spAutoFit/>
            </a:bodyPr>
            <a:lstStyle/>
            <a:p>
              <a:endParaRPr lang="en-US" dirty="0" smtClean="0"/>
            </a:p>
            <a:p>
              <a:r>
                <a:rPr lang="en-US" dirty="0" smtClean="0"/>
                <a:t>03FirstServlet</a:t>
              </a:r>
            </a:p>
            <a:p>
              <a:endParaRPr lang="en-US" dirty="0" smtClean="0"/>
            </a:p>
            <a:p>
              <a:endParaRPr lang="en-US" dirty="0" smtClean="0"/>
            </a:p>
            <a:p>
              <a:endParaRPr lang="en-US" dirty="0"/>
            </a:p>
          </p:txBody>
        </p:sp>
        <p:sp>
          <p:nvSpPr>
            <p:cNvPr id="23" name="TextBox 22"/>
            <p:cNvSpPr txBox="1"/>
            <p:nvPr/>
          </p:nvSpPr>
          <p:spPr>
            <a:xfrm>
              <a:off x="6172200" y="4800601"/>
              <a:ext cx="1600200" cy="646331"/>
            </a:xfrm>
            <a:prstGeom prst="rect">
              <a:avLst/>
            </a:prstGeom>
            <a:noFill/>
          </p:spPr>
          <p:txBody>
            <a:bodyPr wrap="square" rtlCol="0">
              <a:spAutoFit/>
            </a:bodyPr>
            <a:lstStyle/>
            <a:p>
              <a:r>
                <a:rPr lang="en-US" dirty="0" smtClean="0"/>
                <a:t>Web.xml or  </a:t>
              </a:r>
            </a:p>
            <a:p>
              <a:r>
                <a:rPr lang="en-US" dirty="0" smtClean="0"/>
                <a:t>Annotations</a:t>
              </a:r>
              <a:endParaRPr lang="en-US" dirty="0"/>
            </a:p>
          </p:txBody>
        </p:sp>
      </p:grpSp>
      <p:pic>
        <p:nvPicPr>
          <p:cNvPr id="24" name="Picture 2"/>
          <p:cNvPicPr>
            <a:picLocks noChangeAspect="1" noChangeArrowheads="1"/>
          </p:cNvPicPr>
          <p:nvPr/>
        </p:nvPicPr>
        <p:blipFill>
          <a:blip r:embed="rId2" cstate="print"/>
          <a:srcRect/>
          <a:stretch>
            <a:fillRect/>
          </a:stretch>
        </p:blipFill>
        <p:spPr bwMode="auto">
          <a:xfrm>
            <a:off x="3276600" y="2965784"/>
            <a:ext cx="533400" cy="1225216"/>
          </a:xfrm>
          <a:prstGeom prst="rect">
            <a:avLst/>
          </a:prstGeom>
          <a:noFill/>
          <a:ln w="9525">
            <a:noFill/>
            <a:miter lim="800000"/>
            <a:headEnd/>
            <a:tailEnd/>
          </a:ln>
        </p:spPr>
      </p:pic>
      <p:cxnSp>
        <p:nvCxnSpPr>
          <p:cNvPr id="26" name="Straight Arrow Connector 25"/>
          <p:cNvCxnSpPr>
            <a:stCxn id="24" idx="3"/>
          </p:cNvCxnSpPr>
          <p:nvPr/>
        </p:nvCxnSpPr>
        <p:spPr>
          <a:xfrm>
            <a:off x="3810000" y="3578392"/>
            <a:ext cx="762000" cy="3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38200" y="0"/>
            <a:ext cx="79248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schemeClr val="tx1"/>
                </a:solidFill>
              </a:rPr>
              <a:t>Since URL made it in, Tomcat will create a Request object and a response object. First It will take the input </a:t>
            </a:r>
            <a:r>
              <a:rPr lang="en-US" b="1" dirty="0" err="1" smtClean="0">
                <a:solidFill>
                  <a:schemeClr val="tx1"/>
                </a:solidFill>
              </a:rPr>
              <a:t>params</a:t>
            </a:r>
            <a:r>
              <a:rPr lang="en-US" b="1" dirty="0" smtClean="0">
                <a:solidFill>
                  <a:schemeClr val="tx1"/>
                </a:solidFill>
              </a:rPr>
              <a:t>  from the </a:t>
            </a:r>
            <a:r>
              <a:rPr lang="en-US" b="1" dirty="0" err="1" smtClean="0">
                <a:solidFill>
                  <a:schemeClr val="tx1"/>
                </a:solidFill>
              </a:rPr>
              <a:t>url</a:t>
            </a:r>
            <a:r>
              <a:rPr lang="en-US" b="1" dirty="0" smtClean="0">
                <a:solidFill>
                  <a:schemeClr val="tx1"/>
                </a:solidFill>
              </a:rPr>
              <a:t> and stores it in Request object</a:t>
            </a:r>
            <a:endParaRPr lang="en-US" b="1" dirty="0">
              <a:solidFill>
                <a:schemeClr val="tx1"/>
              </a:solidFill>
            </a:endParaRPr>
          </a:p>
        </p:txBody>
      </p:sp>
      <p:cxnSp>
        <p:nvCxnSpPr>
          <p:cNvPr id="31" name="Straight Arrow Connector 30"/>
          <p:cNvCxnSpPr/>
          <p:nvPr/>
        </p:nvCxnSpPr>
        <p:spPr>
          <a:xfrm flipV="1">
            <a:off x="4572000" y="3048000"/>
            <a:ext cx="0" cy="53340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833468"/>
            <a:ext cx="1447800" cy="1477328"/>
          </a:xfrm>
          <a:prstGeom prst="rect">
            <a:avLst/>
          </a:prstGeom>
          <a:solidFill>
            <a:schemeClr val="tx2">
              <a:lumMod val="60000"/>
              <a:lumOff val="40000"/>
            </a:schemeClr>
          </a:solidFill>
          <a:ln>
            <a:solidFill>
              <a:schemeClr val="tx1"/>
            </a:solidFill>
          </a:ln>
        </p:spPr>
        <p:txBody>
          <a:bodyPr wrap="square" rtlCol="0">
            <a:spAutoFit/>
          </a:bodyPr>
          <a:lstStyle/>
          <a:p>
            <a:pPr algn="ctr"/>
            <a:endParaRPr lang="en-US" dirty="0" smtClean="0"/>
          </a:p>
          <a:p>
            <a:pPr algn="ctr"/>
            <a:endParaRPr lang="en-US" dirty="0" smtClean="0"/>
          </a:p>
          <a:p>
            <a:pPr algn="ctr"/>
            <a:r>
              <a:rPr lang="en-US" dirty="0" smtClean="0"/>
              <a:t>Browser</a:t>
            </a:r>
          </a:p>
          <a:p>
            <a:pPr algn="ctr"/>
            <a:endParaRPr lang="en-US" dirty="0" smtClean="0"/>
          </a:p>
          <a:p>
            <a:pPr algn="ctr"/>
            <a:endParaRPr lang="en-US" dirty="0"/>
          </a:p>
        </p:txBody>
      </p:sp>
      <p:sp>
        <p:nvSpPr>
          <p:cNvPr id="5" name="TextBox 4"/>
          <p:cNvSpPr txBox="1"/>
          <p:nvPr/>
        </p:nvSpPr>
        <p:spPr>
          <a:xfrm>
            <a:off x="3276600" y="990600"/>
            <a:ext cx="5181600" cy="5632311"/>
          </a:xfrm>
          <a:prstGeom prst="rect">
            <a:avLst/>
          </a:prstGeom>
          <a:solidFill>
            <a:schemeClr val="tx2">
              <a:lumMod val="60000"/>
              <a:lumOff val="40000"/>
            </a:schemeClr>
          </a:solidFill>
          <a:ln>
            <a:solidFill>
              <a:schemeClr val="tx1"/>
            </a:solidFill>
          </a:ln>
        </p:spPr>
        <p:txBody>
          <a:bodyPr wrap="square" rtlCol="0">
            <a:spAutoFit/>
          </a:bodyPr>
          <a:lstStyle/>
          <a:p>
            <a:r>
              <a:rPr lang="en-US" dirty="0" smtClean="0"/>
              <a:t>Tomcat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6" name="TextBox 5"/>
          <p:cNvSpPr txBox="1"/>
          <p:nvPr/>
        </p:nvSpPr>
        <p:spPr>
          <a:xfrm>
            <a:off x="5943600" y="1600200"/>
            <a:ext cx="1981200" cy="923330"/>
          </a:xfrm>
          <a:prstGeom prst="rect">
            <a:avLst/>
          </a:prstGeom>
          <a:noFill/>
          <a:ln>
            <a:solidFill>
              <a:schemeClr val="tx1"/>
            </a:solidFill>
          </a:ln>
        </p:spPr>
        <p:txBody>
          <a:bodyPr wrap="square" rtlCol="0">
            <a:spAutoFit/>
          </a:bodyPr>
          <a:lstStyle/>
          <a:p>
            <a:endParaRPr lang="en-US" dirty="0" smtClean="0"/>
          </a:p>
          <a:p>
            <a:pPr algn="ctr"/>
            <a:r>
              <a:rPr lang="en-US" dirty="0" smtClean="0"/>
              <a:t>Web application 1</a:t>
            </a:r>
          </a:p>
          <a:p>
            <a:endParaRPr lang="en-US" dirty="0"/>
          </a:p>
        </p:txBody>
      </p:sp>
      <p:sp>
        <p:nvSpPr>
          <p:cNvPr id="9" name="TextBox 8"/>
          <p:cNvSpPr txBox="1"/>
          <p:nvPr/>
        </p:nvSpPr>
        <p:spPr>
          <a:xfrm>
            <a:off x="5943600" y="2895600"/>
            <a:ext cx="1981200" cy="923330"/>
          </a:xfrm>
          <a:prstGeom prst="rect">
            <a:avLst/>
          </a:prstGeom>
          <a:noFill/>
          <a:ln>
            <a:solidFill>
              <a:schemeClr val="tx1"/>
            </a:solidFill>
          </a:ln>
        </p:spPr>
        <p:txBody>
          <a:bodyPr wrap="square" rtlCol="0">
            <a:spAutoFit/>
          </a:bodyPr>
          <a:lstStyle/>
          <a:p>
            <a:endParaRPr lang="en-US" dirty="0" smtClean="0"/>
          </a:p>
          <a:p>
            <a:pPr algn="ctr"/>
            <a:r>
              <a:rPr lang="en-US" dirty="0" smtClean="0"/>
              <a:t>Web application 2</a:t>
            </a:r>
          </a:p>
          <a:p>
            <a:endParaRPr lang="en-US" dirty="0"/>
          </a:p>
        </p:txBody>
      </p:sp>
      <p:sp>
        <p:nvSpPr>
          <p:cNvPr id="14" name="TextBox 13"/>
          <p:cNvSpPr txBox="1"/>
          <p:nvPr/>
        </p:nvSpPr>
        <p:spPr>
          <a:xfrm>
            <a:off x="4419600" y="4876800"/>
            <a:ext cx="990600" cy="369332"/>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Request</a:t>
            </a:r>
            <a:endParaRPr lang="en-US" dirty="0"/>
          </a:p>
        </p:txBody>
      </p:sp>
      <p:sp>
        <p:nvSpPr>
          <p:cNvPr id="15" name="TextBox 14"/>
          <p:cNvSpPr txBox="1"/>
          <p:nvPr/>
        </p:nvSpPr>
        <p:spPr>
          <a:xfrm>
            <a:off x="4343400" y="5802868"/>
            <a:ext cx="1143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Response</a:t>
            </a:r>
            <a:endParaRPr lang="en-US" dirty="0"/>
          </a:p>
        </p:txBody>
      </p:sp>
      <p:pic>
        <p:nvPicPr>
          <p:cNvPr id="24" name="Picture 2"/>
          <p:cNvPicPr>
            <a:picLocks noChangeAspect="1" noChangeArrowheads="1"/>
          </p:cNvPicPr>
          <p:nvPr/>
        </p:nvPicPr>
        <p:blipFill>
          <a:blip r:embed="rId2" cstate="print"/>
          <a:srcRect/>
          <a:stretch>
            <a:fillRect/>
          </a:stretch>
        </p:blipFill>
        <p:spPr bwMode="auto">
          <a:xfrm>
            <a:off x="3276600" y="2965784"/>
            <a:ext cx="533400" cy="1225216"/>
          </a:xfrm>
          <a:prstGeom prst="rect">
            <a:avLst/>
          </a:prstGeom>
          <a:noFill/>
          <a:ln w="9525">
            <a:noFill/>
            <a:miter lim="800000"/>
            <a:headEnd/>
            <a:tailEnd/>
          </a:ln>
        </p:spPr>
      </p:pic>
      <p:sp>
        <p:nvSpPr>
          <p:cNvPr id="28" name="TextBox 27"/>
          <p:cNvSpPr txBox="1"/>
          <p:nvPr/>
        </p:nvSpPr>
        <p:spPr>
          <a:xfrm>
            <a:off x="838200" y="0"/>
            <a:ext cx="79248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schemeClr val="tx1"/>
                </a:solidFill>
              </a:rPr>
              <a:t>Then it makes a call to  </a:t>
            </a:r>
            <a:r>
              <a:rPr lang="en-US" b="1" dirty="0" err="1" smtClean="0">
                <a:solidFill>
                  <a:schemeClr val="tx1"/>
                </a:solidFill>
              </a:rPr>
              <a:t>servlet</a:t>
            </a:r>
            <a:r>
              <a:rPr lang="en-US" b="1" dirty="0" smtClean="0">
                <a:solidFill>
                  <a:schemeClr val="tx1"/>
                </a:solidFill>
              </a:rPr>
              <a:t> which has pattern as Hello in 03FirstServlet and assigns the input Request object to the corresponding class </a:t>
            </a:r>
            <a:endParaRPr lang="en-US" b="1" dirty="0">
              <a:solidFill>
                <a:schemeClr val="tx1"/>
              </a:solidFill>
            </a:endParaRPr>
          </a:p>
        </p:txBody>
      </p:sp>
      <p:sp>
        <p:nvSpPr>
          <p:cNvPr id="16" name="TextBox 15"/>
          <p:cNvSpPr txBox="1"/>
          <p:nvPr/>
        </p:nvSpPr>
        <p:spPr>
          <a:xfrm>
            <a:off x="0" y="1219200"/>
            <a:ext cx="4343400" cy="646331"/>
          </a:xfrm>
          <a:prstGeom prst="rect">
            <a:avLst/>
          </a:prstGeom>
          <a:noFill/>
        </p:spPr>
        <p:txBody>
          <a:bodyPr wrap="square" rtlCol="0">
            <a:spAutoFit/>
          </a:bodyPr>
          <a:lstStyle/>
          <a:p>
            <a:r>
              <a:rPr lang="en-US" dirty="0" smtClean="0"/>
              <a:t>URL= http://localhost:8080/</a:t>
            </a:r>
            <a:r>
              <a:rPr lang="en-US" b="1" dirty="0" smtClean="0">
                <a:solidFill>
                  <a:srgbClr val="FF0000"/>
                </a:solidFill>
              </a:rPr>
              <a:t>03FirstServlet/Hello</a:t>
            </a:r>
            <a:endParaRPr lang="en-US" b="1" dirty="0">
              <a:solidFill>
                <a:srgbClr val="FF0000"/>
              </a:solidFill>
            </a:endParaRPr>
          </a:p>
        </p:txBody>
      </p:sp>
      <p:grpSp>
        <p:nvGrpSpPr>
          <p:cNvPr id="18" name="Group 17"/>
          <p:cNvGrpSpPr/>
          <p:nvPr/>
        </p:nvGrpSpPr>
        <p:grpSpPr>
          <a:xfrm>
            <a:off x="5943600" y="4105870"/>
            <a:ext cx="1981200" cy="2271890"/>
            <a:chOff x="5943600" y="4105870"/>
            <a:chExt cx="1981200" cy="2271890"/>
          </a:xfrm>
        </p:grpSpPr>
        <p:sp>
          <p:nvSpPr>
            <p:cNvPr id="19" name="TextBox 18"/>
            <p:cNvSpPr txBox="1"/>
            <p:nvPr/>
          </p:nvSpPr>
          <p:spPr>
            <a:xfrm>
              <a:off x="5943600" y="4105870"/>
              <a:ext cx="1981200" cy="2271890"/>
            </a:xfrm>
            <a:prstGeom prst="rect">
              <a:avLst/>
            </a:prstGeom>
            <a:noFill/>
            <a:ln>
              <a:solidFill>
                <a:schemeClr val="tx1"/>
              </a:solidFill>
            </a:ln>
          </p:spPr>
          <p:txBody>
            <a:bodyPr wrap="square" rtlCol="0">
              <a:spAutoFit/>
            </a:bodyPr>
            <a:lstStyle/>
            <a:p>
              <a:endParaRPr lang="en-US" dirty="0" smtClean="0"/>
            </a:p>
            <a:p>
              <a:r>
                <a:rPr lang="en-US" dirty="0" smtClean="0"/>
                <a:t>03FirstServlet</a:t>
              </a:r>
            </a:p>
            <a:p>
              <a:endParaRPr lang="en-US" dirty="0" smtClean="0"/>
            </a:p>
            <a:p>
              <a:endParaRPr lang="en-US" dirty="0" smtClean="0"/>
            </a:p>
            <a:p>
              <a:endParaRPr lang="en-US" dirty="0"/>
            </a:p>
          </p:txBody>
        </p:sp>
        <p:sp>
          <p:nvSpPr>
            <p:cNvPr id="20" name="TextBox 19"/>
            <p:cNvSpPr txBox="1"/>
            <p:nvPr/>
          </p:nvSpPr>
          <p:spPr>
            <a:xfrm>
              <a:off x="6172200" y="4800601"/>
              <a:ext cx="1600200" cy="646331"/>
            </a:xfrm>
            <a:prstGeom prst="rect">
              <a:avLst/>
            </a:prstGeom>
            <a:solidFill>
              <a:srgbClr val="FFC000"/>
            </a:solidFill>
          </p:spPr>
          <p:txBody>
            <a:bodyPr wrap="square" rtlCol="0">
              <a:spAutoFit/>
            </a:bodyPr>
            <a:lstStyle/>
            <a:p>
              <a:r>
                <a:rPr lang="en-US" dirty="0" smtClean="0"/>
                <a:t>Web.xml or  </a:t>
              </a:r>
            </a:p>
            <a:p>
              <a:r>
                <a:rPr lang="en-US" dirty="0" smtClean="0"/>
                <a:t>Annotations</a:t>
              </a:r>
              <a:endParaRPr lang="en-US" dirty="0"/>
            </a:p>
          </p:txBody>
        </p:sp>
      </p:grpSp>
      <p:sp>
        <p:nvSpPr>
          <p:cNvPr id="21" name="TextBox 20"/>
          <p:cNvSpPr txBox="1"/>
          <p:nvPr/>
        </p:nvSpPr>
        <p:spPr>
          <a:xfrm>
            <a:off x="6553200" y="5791200"/>
            <a:ext cx="1066800" cy="3810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“/Hello”</a:t>
            </a:r>
            <a:endParaRPr lang="en-US" dirty="0"/>
          </a:p>
        </p:txBody>
      </p:sp>
      <p:cxnSp>
        <p:nvCxnSpPr>
          <p:cNvPr id="27" name="Straight Arrow Connector 26"/>
          <p:cNvCxnSpPr>
            <a:stCxn id="14" idx="3"/>
            <a:endCxn id="20" idx="1"/>
          </p:cNvCxnSpPr>
          <p:nvPr/>
        </p:nvCxnSpPr>
        <p:spPr>
          <a:xfrm>
            <a:off x="5410200" y="5061466"/>
            <a:ext cx="762000" cy="623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2"/>
            <a:endCxn id="21" idx="0"/>
          </p:cNvCxnSpPr>
          <p:nvPr/>
        </p:nvCxnSpPr>
        <p:spPr>
          <a:xfrm>
            <a:off x="6972300" y="5446932"/>
            <a:ext cx="114300" cy="344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833468"/>
            <a:ext cx="1447800" cy="1477328"/>
          </a:xfrm>
          <a:prstGeom prst="rect">
            <a:avLst/>
          </a:prstGeom>
          <a:solidFill>
            <a:schemeClr val="tx2">
              <a:lumMod val="60000"/>
              <a:lumOff val="40000"/>
            </a:schemeClr>
          </a:solidFill>
          <a:ln>
            <a:solidFill>
              <a:schemeClr val="tx1"/>
            </a:solidFill>
          </a:ln>
        </p:spPr>
        <p:txBody>
          <a:bodyPr wrap="square" rtlCol="0">
            <a:spAutoFit/>
          </a:bodyPr>
          <a:lstStyle/>
          <a:p>
            <a:pPr algn="ctr"/>
            <a:endParaRPr lang="en-US" dirty="0" smtClean="0"/>
          </a:p>
          <a:p>
            <a:pPr algn="ctr"/>
            <a:endParaRPr lang="en-US" dirty="0" smtClean="0"/>
          </a:p>
          <a:p>
            <a:pPr algn="ctr"/>
            <a:r>
              <a:rPr lang="en-US" dirty="0" smtClean="0"/>
              <a:t>Browser</a:t>
            </a:r>
          </a:p>
          <a:p>
            <a:pPr algn="ctr"/>
            <a:endParaRPr lang="en-US" dirty="0" smtClean="0"/>
          </a:p>
          <a:p>
            <a:pPr algn="ctr"/>
            <a:endParaRPr lang="en-US" dirty="0"/>
          </a:p>
        </p:txBody>
      </p:sp>
      <p:sp>
        <p:nvSpPr>
          <p:cNvPr id="5" name="TextBox 4"/>
          <p:cNvSpPr txBox="1"/>
          <p:nvPr/>
        </p:nvSpPr>
        <p:spPr>
          <a:xfrm>
            <a:off x="3276600" y="990600"/>
            <a:ext cx="5181600" cy="5632311"/>
          </a:xfrm>
          <a:prstGeom prst="rect">
            <a:avLst/>
          </a:prstGeom>
          <a:solidFill>
            <a:schemeClr val="tx2">
              <a:lumMod val="60000"/>
              <a:lumOff val="40000"/>
            </a:schemeClr>
          </a:solidFill>
          <a:ln>
            <a:solidFill>
              <a:schemeClr val="tx1"/>
            </a:solidFill>
          </a:ln>
        </p:spPr>
        <p:txBody>
          <a:bodyPr wrap="square" rtlCol="0">
            <a:spAutoFit/>
          </a:bodyPr>
          <a:lstStyle/>
          <a:p>
            <a:r>
              <a:rPr lang="en-US" dirty="0" smtClean="0"/>
              <a:t>Tomcat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6" name="TextBox 5"/>
          <p:cNvSpPr txBox="1"/>
          <p:nvPr/>
        </p:nvSpPr>
        <p:spPr>
          <a:xfrm>
            <a:off x="5943600" y="1600200"/>
            <a:ext cx="1981200" cy="923330"/>
          </a:xfrm>
          <a:prstGeom prst="rect">
            <a:avLst/>
          </a:prstGeom>
          <a:noFill/>
          <a:ln>
            <a:solidFill>
              <a:schemeClr val="tx1"/>
            </a:solidFill>
          </a:ln>
        </p:spPr>
        <p:txBody>
          <a:bodyPr wrap="square" rtlCol="0">
            <a:spAutoFit/>
          </a:bodyPr>
          <a:lstStyle/>
          <a:p>
            <a:endParaRPr lang="en-US" dirty="0" smtClean="0"/>
          </a:p>
          <a:p>
            <a:pPr algn="ctr"/>
            <a:r>
              <a:rPr lang="en-US" dirty="0" smtClean="0"/>
              <a:t>Web application 1</a:t>
            </a:r>
          </a:p>
          <a:p>
            <a:endParaRPr lang="en-US" dirty="0"/>
          </a:p>
        </p:txBody>
      </p:sp>
      <p:sp>
        <p:nvSpPr>
          <p:cNvPr id="9" name="TextBox 8"/>
          <p:cNvSpPr txBox="1"/>
          <p:nvPr/>
        </p:nvSpPr>
        <p:spPr>
          <a:xfrm>
            <a:off x="5943600" y="2895600"/>
            <a:ext cx="1981200" cy="923330"/>
          </a:xfrm>
          <a:prstGeom prst="rect">
            <a:avLst/>
          </a:prstGeom>
          <a:noFill/>
          <a:ln>
            <a:solidFill>
              <a:schemeClr val="tx1"/>
            </a:solidFill>
          </a:ln>
        </p:spPr>
        <p:txBody>
          <a:bodyPr wrap="square" rtlCol="0">
            <a:spAutoFit/>
          </a:bodyPr>
          <a:lstStyle/>
          <a:p>
            <a:endParaRPr lang="en-US" dirty="0" smtClean="0"/>
          </a:p>
          <a:p>
            <a:pPr algn="ctr"/>
            <a:r>
              <a:rPr lang="en-US" dirty="0" smtClean="0"/>
              <a:t>Web application 2</a:t>
            </a:r>
          </a:p>
          <a:p>
            <a:endParaRPr lang="en-US" dirty="0"/>
          </a:p>
        </p:txBody>
      </p:sp>
      <p:sp>
        <p:nvSpPr>
          <p:cNvPr id="14" name="TextBox 13"/>
          <p:cNvSpPr txBox="1"/>
          <p:nvPr/>
        </p:nvSpPr>
        <p:spPr>
          <a:xfrm>
            <a:off x="4419600" y="4876800"/>
            <a:ext cx="990600" cy="369332"/>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Request</a:t>
            </a:r>
            <a:endParaRPr lang="en-US" dirty="0"/>
          </a:p>
        </p:txBody>
      </p:sp>
      <p:sp>
        <p:nvSpPr>
          <p:cNvPr id="15" name="TextBox 14"/>
          <p:cNvSpPr txBox="1"/>
          <p:nvPr/>
        </p:nvSpPr>
        <p:spPr>
          <a:xfrm>
            <a:off x="4343400" y="5802868"/>
            <a:ext cx="1143000" cy="369332"/>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Response</a:t>
            </a:r>
            <a:endParaRPr lang="en-US" dirty="0"/>
          </a:p>
        </p:txBody>
      </p:sp>
      <p:pic>
        <p:nvPicPr>
          <p:cNvPr id="24" name="Picture 2"/>
          <p:cNvPicPr>
            <a:picLocks noChangeAspect="1" noChangeArrowheads="1"/>
          </p:cNvPicPr>
          <p:nvPr/>
        </p:nvPicPr>
        <p:blipFill>
          <a:blip r:embed="rId2" cstate="print"/>
          <a:srcRect/>
          <a:stretch>
            <a:fillRect/>
          </a:stretch>
        </p:blipFill>
        <p:spPr bwMode="auto">
          <a:xfrm>
            <a:off x="3276600" y="2965784"/>
            <a:ext cx="533400" cy="1225216"/>
          </a:xfrm>
          <a:prstGeom prst="rect">
            <a:avLst/>
          </a:prstGeom>
          <a:noFill/>
          <a:ln w="9525">
            <a:noFill/>
            <a:miter lim="800000"/>
            <a:headEnd/>
            <a:tailEnd/>
          </a:ln>
        </p:spPr>
      </p:pic>
      <p:sp>
        <p:nvSpPr>
          <p:cNvPr id="28" name="TextBox 27"/>
          <p:cNvSpPr txBox="1"/>
          <p:nvPr/>
        </p:nvSpPr>
        <p:spPr>
          <a:xfrm>
            <a:off x="838200" y="0"/>
            <a:ext cx="79248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err="1" smtClean="0">
                <a:solidFill>
                  <a:schemeClr val="tx1"/>
                </a:solidFill>
              </a:rPr>
              <a:t>Servlet</a:t>
            </a:r>
            <a:r>
              <a:rPr lang="en-US" b="1" dirty="0" smtClean="0">
                <a:solidFill>
                  <a:schemeClr val="tx1"/>
                </a:solidFill>
              </a:rPr>
              <a:t> performs its own actions on the input request and assigns the response back to </a:t>
            </a:r>
            <a:r>
              <a:rPr lang="en-US" b="1" dirty="0" err="1" smtClean="0">
                <a:solidFill>
                  <a:schemeClr val="tx1"/>
                </a:solidFill>
              </a:rPr>
              <a:t>reponse</a:t>
            </a:r>
            <a:r>
              <a:rPr lang="en-US" b="1" dirty="0" smtClean="0">
                <a:solidFill>
                  <a:schemeClr val="tx1"/>
                </a:solidFill>
              </a:rPr>
              <a:t> object, this could be a html or anything else.</a:t>
            </a:r>
            <a:endParaRPr lang="en-US" b="1" dirty="0">
              <a:solidFill>
                <a:schemeClr val="tx1"/>
              </a:solidFill>
            </a:endParaRPr>
          </a:p>
        </p:txBody>
      </p:sp>
      <p:sp>
        <p:nvSpPr>
          <p:cNvPr id="16" name="TextBox 15"/>
          <p:cNvSpPr txBox="1"/>
          <p:nvPr/>
        </p:nvSpPr>
        <p:spPr>
          <a:xfrm>
            <a:off x="0" y="1219200"/>
            <a:ext cx="4343400" cy="646331"/>
          </a:xfrm>
          <a:prstGeom prst="rect">
            <a:avLst/>
          </a:prstGeom>
          <a:noFill/>
        </p:spPr>
        <p:txBody>
          <a:bodyPr wrap="square" rtlCol="0">
            <a:spAutoFit/>
          </a:bodyPr>
          <a:lstStyle/>
          <a:p>
            <a:r>
              <a:rPr lang="en-US" dirty="0" smtClean="0"/>
              <a:t>URL= http://localhost:8080/</a:t>
            </a:r>
            <a:r>
              <a:rPr lang="en-US" b="1" dirty="0" smtClean="0">
                <a:solidFill>
                  <a:srgbClr val="FF0000"/>
                </a:solidFill>
              </a:rPr>
              <a:t>03FirstServlet/Hello</a:t>
            </a:r>
            <a:endParaRPr lang="en-US" b="1" dirty="0">
              <a:solidFill>
                <a:srgbClr val="FF0000"/>
              </a:solidFill>
            </a:endParaRPr>
          </a:p>
        </p:txBody>
      </p:sp>
      <p:grpSp>
        <p:nvGrpSpPr>
          <p:cNvPr id="2" name="Group 17"/>
          <p:cNvGrpSpPr/>
          <p:nvPr/>
        </p:nvGrpSpPr>
        <p:grpSpPr>
          <a:xfrm>
            <a:off x="5943600" y="4105870"/>
            <a:ext cx="1981200" cy="2271890"/>
            <a:chOff x="5943600" y="4105870"/>
            <a:chExt cx="1981200" cy="2271890"/>
          </a:xfrm>
        </p:grpSpPr>
        <p:sp>
          <p:nvSpPr>
            <p:cNvPr id="19" name="TextBox 18"/>
            <p:cNvSpPr txBox="1"/>
            <p:nvPr/>
          </p:nvSpPr>
          <p:spPr>
            <a:xfrm>
              <a:off x="5943600" y="4105870"/>
              <a:ext cx="1981200" cy="2271890"/>
            </a:xfrm>
            <a:prstGeom prst="rect">
              <a:avLst/>
            </a:prstGeom>
            <a:noFill/>
            <a:ln>
              <a:solidFill>
                <a:schemeClr val="tx1"/>
              </a:solidFill>
            </a:ln>
          </p:spPr>
          <p:txBody>
            <a:bodyPr wrap="square" rtlCol="0">
              <a:spAutoFit/>
            </a:bodyPr>
            <a:lstStyle/>
            <a:p>
              <a:endParaRPr lang="en-US" dirty="0" smtClean="0"/>
            </a:p>
            <a:p>
              <a:r>
                <a:rPr lang="en-US" dirty="0" smtClean="0"/>
                <a:t>03FirstServlet</a:t>
              </a:r>
            </a:p>
            <a:p>
              <a:endParaRPr lang="en-US" dirty="0" smtClean="0"/>
            </a:p>
            <a:p>
              <a:endParaRPr lang="en-US" dirty="0" smtClean="0"/>
            </a:p>
            <a:p>
              <a:endParaRPr lang="en-US" dirty="0"/>
            </a:p>
          </p:txBody>
        </p:sp>
        <p:sp>
          <p:nvSpPr>
            <p:cNvPr id="20" name="TextBox 19"/>
            <p:cNvSpPr txBox="1"/>
            <p:nvPr/>
          </p:nvSpPr>
          <p:spPr>
            <a:xfrm>
              <a:off x="6172200" y="4800601"/>
              <a:ext cx="1600200" cy="646331"/>
            </a:xfrm>
            <a:prstGeom prst="rect">
              <a:avLst/>
            </a:prstGeom>
            <a:solidFill>
              <a:srgbClr val="FFC000"/>
            </a:solidFill>
          </p:spPr>
          <p:txBody>
            <a:bodyPr wrap="square" rtlCol="0">
              <a:spAutoFit/>
            </a:bodyPr>
            <a:lstStyle/>
            <a:p>
              <a:r>
                <a:rPr lang="en-US" dirty="0" smtClean="0"/>
                <a:t>Web.xml or  </a:t>
              </a:r>
            </a:p>
            <a:p>
              <a:r>
                <a:rPr lang="en-US" dirty="0" smtClean="0"/>
                <a:t>Annotations</a:t>
              </a:r>
              <a:endParaRPr lang="en-US" dirty="0"/>
            </a:p>
          </p:txBody>
        </p:sp>
      </p:grpSp>
      <p:sp>
        <p:nvSpPr>
          <p:cNvPr id="21" name="TextBox 20"/>
          <p:cNvSpPr txBox="1"/>
          <p:nvPr/>
        </p:nvSpPr>
        <p:spPr>
          <a:xfrm>
            <a:off x="6553200" y="5791200"/>
            <a:ext cx="1066800" cy="3810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“/Hello”</a:t>
            </a:r>
            <a:endParaRPr lang="en-US" dirty="0"/>
          </a:p>
        </p:txBody>
      </p:sp>
      <p:cxnSp>
        <p:nvCxnSpPr>
          <p:cNvPr id="18" name="Straight Arrow Connector 17"/>
          <p:cNvCxnSpPr>
            <a:stCxn id="21" idx="1"/>
            <a:endCxn id="15" idx="3"/>
          </p:cNvCxnSpPr>
          <p:nvPr/>
        </p:nvCxnSpPr>
        <p:spPr>
          <a:xfrm flipH="1">
            <a:off x="5486400" y="5981700"/>
            <a:ext cx="1066800" cy="58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833468"/>
            <a:ext cx="1447800" cy="1477328"/>
          </a:xfrm>
          <a:prstGeom prst="rect">
            <a:avLst/>
          </a:prstGeom>
          <a:solidFill>
            <a:schemeClr val="tx2">
              <a:lumMod val="60000"/>
              <a:lumOff val="40000"/>
            </a:schemeClr>
          </a:solidFill>
          <a:ln>
            <a:solidFill>
              <a:schemeClr val="tx1"/>
            </a:solidFill>
          </a:ln>
        </p:spPr>
        <p:txBody>
          <a:bodyPr wrap="square" rtlCol="0">
            <a:spAutoFit/>
          </a:bodyPr>
          <a:lstStyle/>
          <a:p>
            <a:pPr algn="ctr"/>
            <a:endParaRPr lang="en-US" dirty="0" smtClean="0"/>
          </a:p>
          <a:p>
            <a:pPr algn="ctr"/>
            <a:endParaRPr lang="en-US" dirty="0" smtClean="0"/>
          </a:p>
          <a:p>
            <a:pPr algn="ctr"/>
            <a:r>
              <a:rPr lang="en-US" dirty="0" smtClean="0"/>
              <a:t>Browser</a:t>
            </a:r>
          </a:p>
          <a:p>
            <a:pPr algn="ctr"/>
            <a:endParaRPr lang="en-US" dirty="0" smtClean="0"/>
          </a:p>
          <a:p>
            <a:pPr algn="ctr"/>
            <a:endParaRPr lang="en-US" dirty="0"/>
          </a:p>
        </p:txBody>
      </p:sp>
      <p:sp>
        <p:nvSpPr>
          <p:cNvPr id="5" name="TextBox 4"/>
          <p:cNvSpPr txBox="1"/>
          <p:nvPr/>
        </p:nvSpPr>
        <p:spPr>
          <a:xfrm>
            <a:off x="3276600" y="990600"/>
            <a:ext cx="5181600" cy="5632311"/>
          </a:xfrm>
          <a:prstGeom prst="rect">
            <a:avLst/>
          </a:prstGeom>
          <a:solidFill>
            <a:schemeClr val="tx2">
              <a:lumMod val="60000"/>
              <a:lumOff val="40000"/>
            </a:schemeClr>
          </a:solidFill>
          <a:ln>
            <a:solidFill>
              <a:schemeClr val="tx1"/>
            </a:solidFill>
          </a:ln>
        </p:spPr>
        <p:txBody>
          <a:bodyPr wrap="square" rtlCol="0">
            <a:spAutoFit/>
          </a:bodyPr>
          <a:lstStyle/>
          <a:p>
            <a:r>
              <a:rPr lang="en-US" dirty="0" smtClean="0"/>
              <a:t>Tomcat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6" name="TextBox 5"/>
          <p:cNvSpPr txBox="1"/>
          <p:nvPr/>
        </p:nvSpPr>
        <p:spPr>
          <a:xfrm>
            <a:off x="5943600" y="1600200"/>
            <a:ext cx="1981200" cy="923330"/>
          </a:xfrm>
          <a:prstGeom prst="rect">
            <a:avLst/>
          </a:prstGeom>
          <a:noFill/>
          <a:ln>
            <a:solidFill>
              <a:schemeClr val="tx1"/>
            </a:solidFill>
          </a:ln>
        </p:spPr>
        <p:txBody>
          <a:bodyPr wrap="square" rtlCol="0">
            <a:spAutoFit/>
          </a:bodyPr>
          <a:lstStyle/>
          <a:p>
            <a:endParaRPr lang="en-US" dirty="0" smtClean="0"/>
          </a:p>
          <a:p>
            <a:pPr algn="ctr"/>
            <a:r>
              <a:rPr lang="en-US" dirty="0" smtClean="0"/>
              <a:t>Web application 1</a:t>
            </a:r>
          </a:p>
          <a:p>
            <a:endParaRPr lang="en-US" dirty="0"/>
          </a:p>
        </p:txBody>
      </p:sp>
      <p:sp>
        <p:nvSpPr>
          <p:cNvPr id="9" name="TextBox 8"/>
          <p:cNvSpPr txBox="1"/>
          <p:nvPr/>
        </p:nvSpPr>
        <p:spPr>
          <a:xfrm>
            <a:off x="5943600" y="2895600"/>
            <a:ext cx="1981200" cy="923330"/>
          </a:xfrm>
          <a:prstGeom prst="rect">
            <a:avLst/>
          </a:prstGeom>
          <a:noFill/>
          <a:ln>
            <a:solidFill>
              <a:schemeClr val="tx1"/>
            </a:solidFill>
          </a:ln>
        </p:spPr>
        <p:txBody>
          <a:bodyPr wrap="square" rtlCol="0">
            <a:spAutoFit/>
          </a:bodyPr>
          <a:lstStyle/>
          <a:p>
            <a:endParaRPr lang="en-US" dirty="0" smtClean="0"/>
          </a:p>
          <a:p>
            <a:pPr algn="ctr"/>
            <a:r>
              <a:rPr lang="en-US" dirty="0" smtClean="0"/>
              <a:t>Web application 2</a:t>
            </a:r>
          </a:p>
          <a:p>
            <a:endParaRPr lang="en-US" dirty="0"/>
          </a:p>
        </p:txBody>
      </p:sp>
      <p:sp>
        <p:nvSpPr>
          <p:cNvPr id="14" name="TextBox 13"/>
          <p:cNvSpPr txBox="1"/>
          <p:nvPr/>
        </p:nvSpPr>
        <p:spPr>
          <a:xfrm>
            <a:off x="4419600" y="4876800"/>
            <a:ext cx="990600" cy="369332"/>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Request</a:t>
            </a:r>
            <a:endParaRPr lang="en-US" dirty="0"/>
          </a:p>
        </p:txBody>
      </p:sp>
      <p:sp>
        <p:nvSpPr>
          <p:cNvPr id="15" name="TextBox 14"/>
          <p:cNvSpPr txBox="1"/>
          <p:nvPr/>
        </p:nvSpPr>
        <p:spPr>
          <a:xfrm>
            <a:off x="4343400" y="5802868"/>
            <a:ext cx="1143000" cy="369332"/>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Response</a:t>
            </a:r>
            <a:endParaRPr lang="en-US" dirty="0"/>
          </a:p>
        </p:txBody>
      </p:sp>
      <p:pic>
        <p:nvPicPr>
          <p:cNvPr id="24" name="Picture 2"/>
          <p:cNvPicPr>
            <a:picLocks noChangeAspect="1" noChangeArrowheads="1"/>
          </p:cNvPicPr>
          <p:nvPr/>
        </p:nvPicPr>
        <p:blipFill>
          <a:blip r:embed="rId2" cstate="print"/>
          <a:srcRect/>
          <a:stretch>
            <a:fillRect/>
          </a:stretch>
        </p:blipFill>
        <p:spPr bwMode="auto">
          <a:xfrm>
            <a:off x="3276600" y="2965784"/>
            <a:ext cx="533400" cy="1225216"/>
          </a:xfrm>
          <a:prstGeom prst="rect">
            <a:avLst/>
          </a:prstGeom>
          <a:noFill/>
          <a:ln w="9525">
            <a:noFill/>
            <a:miter lim="800000"/>
            <a:headEnd/>
            <a:tailEnd/>
          </a:ln>
        </p:spPr>
      </p:pic>
      <p:sp>
        <p:nvSpPr>
          <p:cNvPr id="28" name="TextBox 27"/>
          <p:cNvSpPr txBox="1"/>
          <p:nvPr/>
        </p:nvSpPr>
        <p:spPr>
          <a:xfrm>
            <a:off x="838200" y="0"/>
            <a:ext cx="7924800" cy="64633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schemeClr val="tx1"/>
                </a:solidFill>
              </a:rPr>
              <a:t>Finally tomcat knows how to send this response back to the browser which made this request. </a:t>
            </a:r>
            <a:endParaRPr lang="en-US" b="1" dirty="0">
              <a:solidFill>
                <a:schemeClr val="tx1"/>
              </a:solidFill>
            </a:endParaRPr>
          </a:p>
        </p:txBody>
      </p:sp>
      <p:grpSp>
        <p:nvGrpSpPr>
          <p:cNvPr id="2" name="Group 17"/>
          <p:cNvGrpSpPr/>
          <p:nvPr/>
        </p:nvGrpSpPr>
        <p:grpSpPr>
          <a:xfrm>
            <a:off x="5943600" y="4105870"/>
            <a:ext cx="1981200" cy="2271890"/>
            <a:chOff x="5943600" y="4105870"/>
            <a:chExt cx="1981200" cy="2271890"/>
          </a:xfrm>
        </p:grpSpPr>
        <p:sp>
          <p:nvSpPr>
            <p:cNvPr id="19" name="TextBox 18"/>
            <p:cNvSpPr txBox="1"/>
            <p:nvPr/>
          </p:nvSpPr>
          <p:spPr>
            <a:xfrm>
              <a:off x="5943600" y="4105870"/>
              <a:ext cx="1981200" cy="2271890"/>
            </a:xfrm>
            <a:prstGeom prst="rect">
              <a:avLst/>
            </a:prstGeom>
            <a:noFill/>
            <a:ln>
              <a:solidFill>
                <a:schemeClr val="tx1"/>
              </a:solidFill>
            </a:ln>
          </p:spPr>
          <p:txBody>
            <a:bodyPr wrap="square" rtlCol="0">
              <a:spAutoFit/>
            </a:bodyPr>
            <a:lstStyle/>
            <a:p>
              <a:endParaRPr lang="en-US" dirty="0" smtClean="0"/>
            </a:p>
            <a:p>
              <a:r>
                <a:rPr lang="en-US" dirty="0" smtClean="0"/>
                <a:t>03FirstServlet</a:t>
              </a:r>
            </a:p>
            <a:p>
              <a:endParaRPr lang="en-US" dirty="0" smtClean="0"/>
            </a:p>
            <a:p>
              <a:endParaRPr lang="en-US" dirty="0" smtClean="0"/>
            </a:p>
            <a:p>
              <a:endParaRPr lang="en-US" dirty="0"/>
            </a:p>
          </p:txBody>
        </p:sp>
        <p:sp>
          <p:nvSpPr>
            <p:cNvPr id="20" name="TextBox 19"/>
            <p:cNvSpPr txBox="1"/>
            <p:nvPr/>
          </p:nvSpPr>
          <p:spPr>
            <a:xfrm>
              <a:off x="6172200" y="4800601"/>
              <a:ext cx="1600200" cy="646331"/>
            </a:xfrm>
            <a:prstGeom prst="rect">
              <a:avLst/>
            </a:prstGeom>
            <a:solidFill>
              <a:srgbClr val="FFC000"/>
            </a:solidFill>
          </p:spPr>
          <p:txBody>
            <a:bodyPr wrap="square" rtlCol="0">
              <a:spAutoFit/>
            </a:bodyPr>
            <a:lstStyle/>
            <a:p>
              <a:r>
                <a:rPr lang="en-US" dirty="0" smtClean="0"/>
                <a:t>Web.xml or  </a:t>
              </a:r>
            </a:p>
            <a:p>
              <a:r>
                <a:rPr lang="en-US" dirty="0" smtClean="0"/>
                <a:t>Annotations</a:t>
              </a:r>
              <a:endParaRPr lang="en-US" dirty="0"/>
            </a:p>
          </p:txBody>
        </p:sp>
      </p:grpSp>
      <p:sp>
        <p:nvSpPr>
          <p:cNvPr id="21" name="TextBox 20"/>
          <p:cNvSpPr txBox="1"/>
          <p:nvPr/>
        </p:nvSpPr>
        <p:spPr>
          <a:xfrm>
            <a:off x="6553200" y="5791200"/>
            <a:ext cx="1066800" cy="3810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“/Hello”</a:t>
            </a:r>
            <a:endParaRPr lang="en-US" dirty="0"/>
          </a:p>
        </p:txBody>
      </p:sp>
      <p:cxnSp>
        <p:nvCxnSpPr>
          <p:cNvPr id="22" name="Straight Arrow Connector 21"/>
          <p:cNvCxnSpPr>
            <a:stCxn id="15" idx="1"/>
            <a:endCxn id="24" idx="3"/>
          </p:cNvCxnSpPr>
          <p:nvPr/>
        </p:nvCxnSpPr>
        <p:spPr>
          <a:xfrm flipH="1" flipV="1">
            <a:off x="3810000" y="3578392"/>
            <a:ext cx="533400" cy="24091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4" idx="3"/>
            <a:endCxn id="4" idx="3"/>
          </p:cNvCxnSpPr>
          <p:nvPr/>
        </p:nvCxnSpPr>
        <p:spPr>
          <a:xfrm flipH="1" flipV="1">
            <a:off x="1905000" y="3572132"/>
            <a:ext cx="1905000" cy="62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487362"/>
          </a:xfrm>
        </p:spPr>
        <p:txBody>
          <a:bodyPr>
            <a:normAutofit fontScale="90000"/>
          </a:bodyPr>
          <a:lstStyle/>
          <a:p>
            <a:r>
              <a:rPr lang="en-US" dirty="0" smtClean="0"/>
              <a:t>How web works?</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1000125" y="1200150"/>
            <a:ext cx="7143750" cy="4457700"/>
          </a:xfrm>
          <a:prstGeom prst="rect">
            <a:avLst/>
          </a:prstGeom>
          <a:noFill/>
          <a:ln w="9525">
            <a:noFill/>
            <a:miter lim="800000"/>
            <a:headEnd/>
            <a:tailEnd/>
          </a:ln>
        </p:spPr>
      </p:pic>
      <p:sp>
        <p:nvSpPr>
          <p:cNvPr id="6" name="TextBox 5"/>
          <p:cNvSpPr txBox="1"/>
          <p:nvPr/>
        </p:nvSpPr>
        <p:spPr>
          <a:xfrm>
            <a:off x="3657600" y="1371600"/>
            <a:ext cx="1066800" cy="381000"/>
          </a:xfrm>
          <a:prstGeom prst="rect">
            <a:avLst/>
          </a:prstGeom>
          <a:solidFill>
            <a:schemeClr val="bg1">
              <a:lumMod val="65000"/>
            </a:schemeClr>
          </a:solidFill>
        </p:spPr>
        <p:txBody>
          <a:bodyPr wrap="square" rtlCol="0">
            <a:spAutoFit/>
          </a:bodyPr>
          <a:lstStyle/>
          <a:p>
            <a:r>
              <a:rPr lang="en-US" dirty="0" smtClean="0"/>
              <a:t>Request</a:t>
            </a:r>
            <a:endParaRPr lang="en-US" dirty="0"/>
          </a:p>
        </p:txBody>
      </p:sp>
      <p:sp>
        <p:nvSpPr>
          <p:cNvPr id="7" name="TextBox 6"/>
          <p:cNvSpPr txBox="1"/>
          <p:nvPr/>
        </p:nvSpPr>
        <p:spPr>
          <a:xfrm>
            <a:off x="3962400" y="4953000"/>
            <a:ext cx="1143000" cy="369332"/>
          </a:xfrm>
          <a:prstGeom prst="rect">
            <a:avLst/>
          </a:prstGeom>
          <a:solidFill>
            <a:schemeClr val="bg1">
              <a:lumMod val="65000"/>
            </a:schemeClr>
          </a:solidFill>
        </p:spPr>
        <p:txBody>
          <a:bodyPr wrap="square" rtlCol="0">
            <a:spAutoFit/>
          </a:bodyPr>
          <a:lstStyle/>
          <a:p>
            <a:r>
              <a:rPr lang="en-US" dirty="0" smtClean="0"/>
              <a:t> Response</a:t>
            </a:r>
            <a:endParaRPr lang="en-US" dirty="0"/>
          </a:p>
        </p:txBody>
      </p:sp>
      <p:sp>
        <p:nvSpPr>
          <p:cNvPr id="8" name="Rectangle 7"/>
          <p:cNvSpPr/>
          <p:nvPr/>
        </p:nvSpPr>
        <p:spPr>
          <a:xfrm>
            <a:off x="4191000" y="5486400"/>
            <a:ext cx="609600" cy="1524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a:solidFill>
                  <a:schemeClr val="bg1"/>
                </a:solidFill>
              </a:ln>
              <a:solidFill>
                <a:schemeClr val="bg1"/>
              </a:solidFill>
            </a:endParaRPr>
          </a:p>
        </p:txBody>
      </p:sp>
      <p:sp>
        <p:nvSpPr>
          <p:cNvPr id="10" name="Rectangle 9"/>
          <p:cNvSpPr/>
          <p:nvPr/>
        </p:nvSpPr>
        <p:spPr>
          <a:xfrm>
            <a:off x="5791200" y="5486400"/>
            <a:ext cx="609600" cy="1524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n>
                <a:solidFill>
                  <a:schemeClr val="bg1"/>
                </a:solidFill>
              </a:ln>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800" dirty="0" smtClean="0"/>
              <a:t>Look at the code to make sure we understand how code handles this scenario</a:t>
            </a:r>
            <a:endParaRPr lang="en-US" sz="4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Autofit/>
          </a:bodyPr>
          <a:lstStyle/>
          <a:p>
            <a:r>
              <a:rPr lang="en-US" sz="3200" dirty="0" smtClean="0"/>
              <a:t>Tomcat which is an Application Server </a:t>
            </a:r>
            <a:r>
              <a:rPr lang="en-US" sz="3200" dirty="0" err="1" smtClean="0"/>
              <a:t>containts</a:t>
            </a:r>
            <a:r>
              <a:rPr lang="en-US" sz="3200" dirty="0" smtClean="0"/>
              <a:t> Coyote(web-server) and Catalina(</a:t>
            </a:r>
            <a:r>
              <a:rPr lang="en-US" sz="3200" dirty="0" err="1" smtClean="0"/>
              <a:t>Servlet</a:t>
            </a:r>
            <a:r>
              <a:rPr lang="en-US" sz="3200" dirty="0" smtClean="0"/>
              <a:t> </a:t>
            </a:r>
            <a:r>
              <a:rPr lang="en-US" sz="3200" dirty="0" err="1" smtClean="0"/>
              <a:t>Containter</a:t>
            </a:r>
            <a:r>
              <a:rPr lang="en-US" sz="3200" dirty="0" smtClean="0"/>
              <a:t>)</a:t>
            </a:r>
            <a:endParaRPr lang="en-US" sz="3200" dirty="0"/>
          </a:p>
        </p:txBody>
      </p:sp>
      <p:sp>
        <p:nvSpPr>
          <p:cNvPr id="19" name="Rectangle 18"/>
          <p:cNvSpPr/>
          <p:nvPr/>
        </p:nvSpPr>
        <p:spPr>
          <a:xfrm>
            <a:off x="838200" y="1752600"/>
            <a:ext cx="7543800"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600200" y="2971800"/>
            <a:ext cx="1524000" cy="1200329"/>
          </a:xfrm>
          <a:prstGeom prst="rect">
            <a:avLst/>
          </a:prstGeom>
          <a:solidFill>
            <a:srgbClr val="92D050"/>
          </a:solidFill>
        </p:spPr>
        <p:txBody>
          <a:bodyPr wrap="square" rtlCol="0">
            <a:spAutoFit/>
          </a:bodyPr>
          <a:lstStyle/>
          <a:p>
            <a:endParaRPr lang="en-US" b="1" dirty="0" smtClean="0"/>
          </a:p>
          <a:p>
            <a:r>
              <a:rPr lang="en-US" b="1" dirty="0" smtClean="0"/>
              <a:t>Coyote </a:t>
            </a:r>
            <a:endParaRPr lang="en-US" dirty="0" smtClean="0"/>
          </a:p>
          <a:p>
            <a:r>
              <a:rPr lang="en-US" dirty="0" smtClean="0">
                <a:solidFill>
                  <a:srgbClr val="FF0000"/>
                </a:solidFill>
              </a:rPr>
              <a:t>(Web-Server)</a:t>
            </a:r>
          </a:p>
          <a:p>
            <a:endParaRPr lang="en-US" dirty="0"/>
          </a:p>
        </p:txBody>
      </p:sp>
      <p:grpSp>
        <p:nvGrpSpPr>
          <p:cNvPr id="21" name="Group 20"/>
          <p:cNvGrpSpPr/>
          <p:nvPr/>
        </p:nvGrpSpPr>
        <p:grpSpPr>
          <a:xfrm>
            <a:off x="4876800" y="1981200"/>
            <a:ext cx="2590800" cy="3693319"/>
            <a:chOff x="6172200" y="1640681"/>
            <a:chExt cx="2590800" cy="3693319"/>
          </a:xfrm>
        </p:grpSpPr>
        <p:sp>
          <p:nvSpPr>
            <p:cNvPr id="22" name="Rectangle 21"/>
            <p:cNvSpPr/>
            <p:nvPr/>
          </p:nvSpPr>
          <p:spPr>
            <a:xfrm>
              <a:off x="6172200" y="1640681"/>
              <a:ext cx="2590800" cy="3693319"/>
            </a:xfrm>
            <a:prstGeom prst="rect">
              <a:avLst/>
            </a:prstGeom>
            <a:solidFill>
              <a:srgbClr val="FFC000"/>
            </a:solidFill>
          </p:spPr>
          <p:txBody>
            <a:bodyPr wrap="square">
              <a:spAutoFit/>
            </a:bodyPr>
            <a:lstStyle/>
            <a:p>
              <a:endParaRPr lang="en-US" b="1" dirty="0" smtClean="0"/>
            </a:p>
            <a:p>
              <a:r>
                <a:rPr lang="en-US" b="1" dirty="0" smtClean="0"/>
                <a:t>Catalina</a:t>
              </a:r>
            </a:p>
            <a:p>
              <a:r>
                <a:rPr lang="en-US" b="1" dirty="0" smtClean="0"/>
                <a:t> </a:t>
              </a:r>
              <a:r>
                <a:rPr lang="en-US" dirty="0" smtClean="0">
                  <a:solidFill>
                    <a:srgbClr val="FF0000"/>
                  </a:solidFill>
                </a:rPr>
                <a:t>(</a:t>
              </a:r>
              <a:r>
                <a:rPr lang="en-US" dirty="0" err="1" smtClean="0">
                  <a:solidFill>
                    <a:srgbClr val="FF0000"/>
                  </a:solidFill>
                </a:rPr>
                <a:t>Servlet</a:t>
              </a:r>
              <a:r>
                <a:rPr lang="en-US" dirty="0" smtClean="0">
                  <a:solidFill>
                    <a:srgbClr val="FF0000"/>
                  </a:solidFill>
                </a:rPr>
                <a:t>-Container)</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sp>
          <p:nvSpPr>
            <p:cNvPr id="23" name="TextBox 22"/>
            <p:cNvSpPr txBox="1"/>
            <p:nvPr/>
          </p:nvSpPr>
          <p:spPr>
            <a:xfrm>
              <a:off x="7315200" y="3505200"/>
              <a:ext cx="990600" cy="369332"/>
            </a:xfrm>
            <a:prstGeom prst="rect">
              <a:avLst/>
            </a:prstGeom>
            <a:solidFill>
              <a:schemeClr val="accent4">
                <a:lumMod val="60000"/>
                <a:lumOff val="40000"/>
              </a:schemeClr>
            </a:solidFill>
          </p:spPr>
          <p:txBody>
            <a:bodyPr wrap="square" rtlCol="0">
              <a:spAutoFit/>
            </a:bodyPr>
            <a:lstStyle/>
            <a:p>
              <a:r>
                <a:rPr lang="en-US" dirty="0" err="1" smtClean="0"/>
                <a:t>Servlet</a:t>
              </a:r>
              <a:r>
                <a:rPr lang="en-US" dirty="0" smtClean="0"/>
                <a:t> </a:t>
              </a:r>
              <a:endParaRPr lang="en-US" dirty="0"/>
            </a:p>
          </p:txBody>
        </p:sp>
        <p:sp>
          <p:nvSpPr>
            <p:cNvPr id="24" name="TextBox 23"/>
            <p:cNvSpPr txBox="1"/>
            <p:nvPr/>
          </p:nvSpPr>
          <p:spPr>
            <a:xfrm>
              <a:off x="6705600" y="2819400"/>
              <a:ext cx="990600" cy="369332"/>
            </a:xfrm>
            <a:prstGeom prst="rect">
              <a:avLst/>
            </a:prstGeom>
            <a:solidFill>
              <a:srgbClr val="C00000"/>
            </a:solidFill>
          </p:spPr>
          <p:txBody>
            <a:bodyPr wrap="square" rtlCol="0">
              <a:spAutoFit/>
            </a:bodyPr>
            <a:lstStyle/>
            <a:p>
              <a:r>
                <a:rPr lang="en-US" dirty="0" smtClean="0"/>
                <a:t>Request </a:t>
              </a:r>
              <a:endParaRPr lang="en-US" dirty="0"/>
            </a:p>
          </p:txBody>
        </p:sp>
        <p:sp>
          <p:nvSpPr>
            <p:cNvPr id="25" name="TextBox 24"/>
            <p:cNvSpPr txBox="1"/>
            <p:nvPr/>
          </p:nvSpPr>
          <p:spPr>
            <a:xfrm>
              <a:off x="6705600" y="4343400"/>
              <a:ext cx="1143000" cy="369332"/>
            </a:xfrm>
            <a:prstGeom prst="rect">
              <a:avLst/>
            </a:prstGeom>
            <a:solidFill>
              <a:srgbClr val="C00000"/>
            </a:solidFill>
          </p:spPr>
          <p:txBody>
            <a:bodyPr wrap="square" rtlCol="0">
              <a:spAutoFit/>
            </a:bodyPr>
            <a:lstStyle/>
            <a:p>
              <a:r>
                <a:rPr lang="en-US" dirty="0" smtClean="0"/>
                <a:t>Response </a:t>
              </a:r>
              <a:endParaRPr lang="en-US" dirty="0"/>
            </a:p>
          </p:txBody>
        </p:sp>
      </p:grpSp>
      <p:sp>
        <p:nvSpPr>
          <p:cNvPr id="27" name="TextBox 26"/>
          <p:cNvSpPr txBox="1"/>
          <p:nvPr/>
        </p:nvSpPr>
        <p:spPr>
          <a:xfrm>
            <a:off x="990600" y="4800600"/>
            <a:ext cx="3352800" cy="1107996"/>
          </a:xfrm>
          <a:prstGeom prst="rect">
            <a:avLst/>
          </a:prstGeom>
          <a:noFill/>
        </p:spPr>
        <p:txBody>
          <a:bodyPr wrap="square" rtlCol="0">
            <a:spAutoFit/>
          </a:bodyPr>
          <a:lstStyle/>
          <a:p>
            <a:r>
              <a:rPr lang="en-US" sz="6600" dirty="0" smtClean="0"/>
              <a:t>Tomcat</a:t>
            </a:r>
            <a:endParaRPr lang="en-US" sz="6600" dirty="0"/>
          </a:p>
        </p:txBody>
      </p:sp>
      <p:sp>
        <p:nvSpPr>
          <p:cNvPr id="28" name="TextBox 27"/>
          <p:cNvSpPr txBox="1"/>
          <p:nvPr/>
        </p:nvSpPr>
        <p:spPr>
          <a:xfrm>
            <a:off x="1066800" y="5943600"/>
            <a:ext cx="3733800" cy="369332"/>
          </a:xfrm>
          <a:prstGeom prst="rect">
            <a:avLst/>
          </a:prstGeom>
          <a:noFill/>
        </p:spPr>
        <p:txBody>
          <a:bodyPr wrap="square" rtlCol="0">
            <a:spAutoFit/>
          </a:bodyPr>
          <a:lstStyle/>
          <a:p>
            <a:r>
              <a:rPr lang="en-US" dirty="0" smtClean="0">
                <a:solidFill>
                  <a:srgbClr val="FF0000"/>
                </a:solidFill>
              </a:rPr>
              <a:t>(Application Server)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Closer look at Tomcat</a:t>
            </a:r>
            <a:endParaRPr lang="en-US" dirty="0"/>
          </a:p>
        </p:txBody>
      </p:sp>
      <p:sp>
        <p:nvSpPr>
          <p:cNvPr id="4" name="TextBox 3"/>
          <p:cNvSpPr txBox="1"/>
          <p:nvPr/>
        </p:nvSpPr>
        <p:spPr>
          <a:xfrm>
            <a:off x="457200" y="2819400"/>
            <a:ext cx="990600" cy="923330"/>
          </a:xfrm>
          <a:prstGeom prst="rect">
            <a:avLst/>
          </a:prstGeom>
          <a:solidFill>
            <a:schemeClr val="tx2">
              <a:lumMod val="60000"/>
              <a:lumOff val="40000"/>
            </a:schemeClr>
          </a:solidFill>
        </p:spPr>
        <p:txBody>
          <a:bodyPr wrap="square" rtlCol="0">
            <a:spAutoFit/>
          </a:bodyPr>
          <a:lstStyle/>
          <a:p>
            <a:endParaRPr lang="en-US" dirty="0" smtClean="0"/>
          </a:p>
          <a:p>
            <a:r>
              <a:rPr lang="en-US" dirty="0" smtClean="0"/>
              <a:t>Browser</a:t>
            </a:r>
          </a:p>
          <a:p>
            <a:endParaRPr lang="en-US" dirty="0"/>
          </a:p>
        </p:txBody>
      </p:sp>
      <p:sp>
        <p:nvSpPr>
          <p:cNvPr id="6" name="TextBox 5"/>
          <p:cNvSpPr txBox="1"/>
          <p:nvPr/>
        </p:nvSpPr>
        <p:spPr>
          <a:xfrm>
            <a:off x="2971800" y="2895600"/>
            <a:ext cx="1295400" cy="1200329"/>
          </a:xfrm>
          <a:prstGeom prst="rect">
            <a:avLst/>
          </a:prstGeom>
          <a:solidFill>
            <a:srgbClr val="92D050"/>
          </a:solidFill>
        </p:spPr>
        <p:txBody>
          <a:bodyPr wrap="square" rtlCol="0">
            <a:spAutoFit/>
          </a:bodyPr>
          <a:lstStyle/>
          <a:p>
            <a:endParaRPr lang="en-US" b="1" dirty="0" smtClean="0"/>
          </a:p>
          <a:p>
            <a:r>
              <a:rPr lang="en-US" b="1" dirty="0" smtClean="0"/>
              <a:t>Coyote </a:t>
            </a:r>
            <a:endParaRPr lang="en-US" dirty="0" smtClean="0"/>
          </a:p>
          <a:p>
            <a:r>
              <a:rPr lang="en-US" dirty="0" smtClean="0"/>
              <a:t>Web-Server</a:t>
            </a:r>
          </a:p>
          <a:p>
            <a:endParaRPr lang="en-US" dirty="0"/>
          </a:p>
        </p:txBody>
      </p:sp>
      <p:sp>
        <p:nvSpPr>
          <p:cNvPr id="7" name="Rectangle 6"/>
          <p:cNvSpPr/>
          <p:nvPr/>
        </p:nvSpPr>
        <p:spPr>
          <a:xfrm>
            <a:off x="6172200" y="1640681"/>
            <a:ext cx="2590800" cy="3693319"/>
          </a:xfrm>
          <a:prstGeom prst="rect">
            <a:avLst/>
          </a:prstGeom>
          <a:solidFill>
            <a:srgbClr val="FFC000"/>
          </a:solidFill>
        </p:spPr>
        <p:txBody>
          <a:bodyPr wrap="square">
            <a:spAutoFit/>
          </a:bodyPr>
          <a:lstStyle/>
          <a:p>
            <a:endParaRPr lang="en-US" b="1" dirty="0" smtClean="0"/>
          </a:p>
          <a:p>
            <a:r>
              <a:rPr lang="en-US" b="1" dirty="0" smtClean="0"/>
              <a:t>Catalina</a:t>
            </a:r>
          </a:p>
          <a:p>
            <a:r>
              <a:rPr lang="en-US" b="1" dirty="0" smtClean="0"/>
              <a:t> </a:t>
            </a:r>
            <a:r>
              <a:rPr lang="en-US" b="1" dirty="0" err="1" smtClean="0"/>
              <a:t>Servlet</a:t>
            </a:r>
            <a:r>
              <a:rPr lang="en-US" b="1" dirty="0" smtClean="0"/>
              <a:t>-Container</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grpSp>
        <p:nvGrpSpPr>
          <p:cNvPr id="45" name="Group 44"/>
          <p:cNvGrpSpPr/>
          <p:nvPr/>
        </p:nvGrpSpPr>
        <p:grpSpPr>
          <a:xfrm>
            <a:off x="1447800" y="2438400"/>
            <a:ext cx="1600200" cy="1057365"/>
            <a:chOff x="1447800" y="2438400"/>
            <a:chExt cx="1600200" cy="1057365"/>
          </a:xfrm>
        </p:grpSpPr>
        <p:cxnSp>
          <p:nvCxnSpPr>
            <p:cNvPr id="9" name="Straight Arrow Connector 8"/>
            <p:cNvCxnSpPr>
              <a:stCxn id="4" idx="3"/>
              <a:endCxn id="6" idx="1"/>
            </p:cNvCxnSpPr>
            <p:nvPr/>
          </p:nvCxnSpPr>
          <p:spPr>
            <a:xfrm>
              <a:off x="1447800" y="3281065"/>
              <a:ext cx="1524000" cy="21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47800" y="2438400"/>
              <a:ext cx="1600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http Request</a:t>
              </a:r>
              <a:endParaRPr lang="en-US" dirty="0"/>
            </a:p>
          </p:txBody>
        </p:sp>
      </p:grpSp>
      <p:grpSp>
        <p:nvGrpSpPr>
          <p:cNvPr id="47" name="Group 46"/>
          <p:cNvGrpSpPr/>
          <p:nvPr/>
        </p:nvGrpSpPr>
        <p:grpSpPr>
          <a:xfrm>
            <a:off x="4267200" y="2133600"/>
            <a:ext cx="1905000" cy="1362165"/>
            <a:chOff x="4267200" y="2133600"/>
            <a:chExt cx="1905000" cy="1362165"/>
          </a:xfrm>
        </p:grpSpPr>
        <p:cxnSp>
          <p:nvCxnSpPr>
            <p:cNvPr id="13" name="Straight Arrow Connector 12"/>
            <p:cNvCxnSpPr>
              <a:stCxn id="6" idx="3"/>
              <a:endCxn id="7" idx="1"/>
            </p:cNvCxnSpPr>
            <p:nvPr/>
          </p:nvCxnSpPr>
          <p:spPr>
            <a:xfrm flipV="1">
              <a:off x="4267200" y="3487341"/>
              <a:ext cx="1905000" cy="8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19600" y="2133600"/>
              <a:ext cx="14478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Hands over the request to </a:t>
              </a:r>
              <a:r>
                <a:rPr lang="en-US" dirty="0" err="1" smtClean="0"/>
                <a:t>catalina</a:t>
              </a:r>
              <a:endParaRPr lang="en-US" dirty="0"/>
            </a:p>
          </p:txBody>
        </p:sp>
      </p:grpSp>
      <p:sp>
        <p:nvSpPr>
          <p:cNvPr id="26" name="TextBox 25"/>
          <p:cNvSpPr txBox="1"/>
          <p:nvPr/>
        </p:nvSpPr>
        <p:spPr>
          <a:xfrm>
            <a:off x="7315200" y="3505200"/>
            <a:ext cx="990600" cy="369332"/>
          </a:xfrm>
          <a:prstGeom prst="rect">
            <a:avLst/>
          </a:prstGeom>
          <a:solidFill>
            <a:schemeClr val="accent4">
              <a:lumMod val="60000"/>
              <a:lumOff val="40000"/>
            </a:schemeClr>
          </a:solidFill>
        </p:spPr>
        <p:txBody>
          <a:bodyPr wrap="square" rtlCol="0">
            <a:spAutoFit/>
          </a:bodyPr>
          <a:lstStyle/>
          <a:p>
            <a:r>
              <a:rPr lang="en-US" dirty="0" err="1" smtClean="0"/>
              <a:t>Servlet</a:t>
            </a:r>
            <a:r>
              <a:rPr lang="en-US" dirty="0" smtClean="0"/>
              <a:t> </a:t>
            </a:r>
            <a:endParaRPr lang="en-US" dirty="0"/>
          </a:p>
        </p:txBody>
      </p:sp>
      <p:grpSp>
        <p:nvGrpSpPr>
          <p:cNvPr id="49" name="Group 48"/>
          <p:cNvGrpSpPr/>
          <p:nvPr/>
        </p:nvGrpSpPr>
        <p:grpSpPr>
          <a:xfrm>
            <a:off x="4191000" y="2819400"/>
            <a:ext cx="4724400" cy="3742730"/>
            <a:chOff x="4191000" y="2819400"/>
            <a:chExt cx="4724400" cy="3742730"/>
          </a:xfrm>
        </p:grpSpPr>
        <p:grpSp>
          <p:nvGrpSpPr>
            <p:cNvPr id="48" name="Group 47"/>
            <p:cNvGrpSpPr/>
            <p:nvPr/>
          </p:nvGrpSpPr>
          <p:grpSpPr>
            <a:xfrm>
              <a:off x="6172200" y="2819400"/>
              <a:ext cx="1676400" cy="1893332"/>
              <a:chOff x="6172200" y="2819400"/>
              <a:chExt cx="1676400" cy="1893332"/>
            </a:xfrm>
          </p:grpSpPr>
          <p:sp>
            <p:nvSpPr>
              <p:cNvPr id="29" name="TextBox 28"/>
              <p:cNvSpPr txBox="1"/>
              <p:nvPr/>
            </p:nvSpPr>
            <p:spPr>
              <a:xfrm>
                <a:off x="6705600" y="2819400"/>
                <a:ext cx="990600" cy="369332"/>
              </a:xfrm>
              <a:prstGeom prst="rect">
                <a:avLst/>
              </a:prstGeom>
              <a:solidFill>
                <a:srgbClr val="C00000"/>
              </a:solidFill>
            </p:spPr>
            <p:txBody>
              <a:bodyPr wrap="square" rtlCol="0">
                <a:spAutoFit/>
              </a:bodyPr>
              <a:lstStyle/>
              <a:p>
                <a:r>
                  <a:rPr lang="en-US" dirty="0" smtClean="0"/>
                  <a:t>Request </a:t>
                </a:r>
                <a:endParaRPr lang="en-US" dirty="0"/>
              </a:p>
            </p:txBody>
          </p:sp>
          <p:sp>
            <p:nvSpPr>
              <p:cNvPr id="30" name="TextBox 29"/>
              <p:cNvSpPr txBox="1"/>
              <p:nvPr/>
            </p:nvSpPr>
            <p:spPr>
              <a:xfrm>
                <a:off x="6705600" y="4343400"/>
                <a:ext cx="1143000" cy="369332"/>
              </a:xfrm>
              <a:prstGeom prst="rect">
                <a:avLst/>
              </a:prstGeom>
              <a:solidFill>
                <a:srgbClr val="C00000"/>
              </a:solidFill>
            </p:spPr>
            <p:txBody>
              <a:bodyPr wrap="square" rtlCol="0">
                <a:spAutoFit/>
              </a:bodyPr>
              <a:lstStyle/>
              <a:p>
                <a:r>
                  <a:rPr lang="en-US" dirty="0" smtClean="0"/>
                  <a:t>Response </a:t>
                </a:r>
                <a:endParaRPr lang="en-US" dirty="0"/>
              </a:p>
            </p:txBody>
          </p:sp>
          <p:cxnSp>
            <p:nvCxnSpPr>
              <p:cNvPr id="32" name="Straight Arrow Connector 31"/>
              <p:cNvCxnSpPr>
                <a:stCxn id="7" idx="1"/>
                <a:endCxn id="29" idx="1"/>
              </p:cNvCxnSpPr>
              <p:nvPr/>
            </p:nvCxnSpPr>
            <p:spPr>
              <a:xfrm flipV="1">
                <a:off x="6172200" y="3004066"/>
                <a:ext cx="533400" cy="483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9" idx="2"/>
                <a:endCxn id="26" idx="0"/>
              </p:cNvCxnSpPr>
              <p:nvPr/>
            </p:nvCxnSpPr>
            <p:spPr>
              <a:xfrm>
                <a:off x="7200900" y="3188732"/>
                <a:ext cx="609600" cy="31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4191000" y="5638800"/>
              <a:ext cx="47244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smtClean="0"/>
                <a:t>Servlet</a:t>
              </a:r>
              <a:r>
                <a:rPr lang="en-US" dirty="0" smtClean="0"/>
                <a:t>-Container creates request and response object and passes it over to the corresponding </a:t>
              </a:r>
              <a:r>
                <a:rPr lang="en-US" dirty="0" err="1" smtClean="0"/>
                <a:t>servlet</a:t>
              </a:r>
              <a:r>
                <a:rPr lang="en-US" dirty="0" smtClean="0"/>
                <a:t>. </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linds(horizontal)">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Closer look at Tomcat</a:t>
            </a:r>
            <a:endParaRPr lang="en-US" dirty="0"/>
          </a:p>
        </p:txBody>
      </p:sp>
      <p:sp>
        <p:nvSpPr>
          <p:cNvPr id="4" name="TextBox 3"/>
          <p:cNvSpPr txBox="1"/>
          <p:nvPr/>
        </p:nvSpPr>
        <p:spPr>
          <a:xfrm>
            <a:off x="457200" y="2819400"/>
            <a:ext cx="990600" cy="923330"/>
          </a:xfrm>
          <a:prstGeom prst="rect">
            <a:avLst/>
          </a:prstGeom>
          <a:solidFill>
            <a:schemeClr val="tx2">
              <a:lumMod val="60000"/>
              <a:lumOff val="40000"/>
            </a:schemeClr>
          </a:solidFill>
        </p:spPr>
        <p:txBody>
          <a:bodyPr wrap="square" rtlCol="0">
            <a:spAutoFit/>
          </a:bodyPr>
          <a:lstStyle/>
          <a:p>
            <a:endParaRPr lang="en-US" dirty="0" smtClean="0"/>
          </a:p>
          <a:p>
            <a:r>
              <a:rPr lang="en-US" dirty="0" smtClean="0"/>
              <a:t>Browser</a:t>
            </a:r>
          </a:p>
          <a:p>
            <a:endParaRPr lang="en-US" dirty="0"/>
          </a:p>
        </p:txBody>
      </p:sp>
      <p:sp>
        <p:nvSpPr>
          <p:cNvPr id="6" name="TextBox 5"/>
          <p:cNvSpPr txBox="1"/>
          <p:nvPr/>
        </p:nvSpPr>
        <p:spPr>
          <a:xfrm>
            <a:off x="2971800" y="2895600"/>
            <a:ext cx="1295400" cy="1200329"/>
          </a:xfrm>
          <a:prstGeom prst="rect">
            <a:avLst/>
          </a:prstGeom>
          <a:solidFill>
            <a:srgbClr val="92D050"/>
          </a:solidFill>
        </p:spPr>
        <p:txBody>
          <a:bodyPr wrap="square" rtlCol="0">
            <a:spAutoFit/>
          </a:bodyPr>
          <a:lstStyle/>
          <a:p>
            <a:endParaRPr lang="en-US" b="1" dirty="0" smtClean="0"/>
          </a:p>
          <a:p>
            <a:r>
              <a:rPr lang="en-US" b="1" dirty="0" smtClean="0"/>
              <a:t>Coyote </a:t>
            </a:r>
            <a:endParaRPr lang="en-US" dirty="0" smtClean="0"/>
          </a:p>
          <a:p>
            <a:r>
              <a:rPr lang="en-US" dirty="0" smtClean="0"/>
              <a:t>Web-Server</a:t>
            </a:r>
          </a:p>
          <a:p>
            <a:endParaRPr lang="en-US" dirty="0"/>
          </a:p>
        </p:txBody>
      </p:sp>
      <p:sp>
        <p:nvSpPr>
          <p:cNvPr id="7" name="Rectangle 6"/>
          <p:cNvSpPr/>
          <p:nvPr/>
        </p:nvSpPr>
        <p:spPr>
          <a:xfrm>
            <a:off x="6172200" y="1640681"/>
            <a:ext cx="2590800" cy="3693319"/>
          </a:xfrm>
          <a:prstGeom prst="rect">
            <a:avLst/>
          </a:prstGeom>
          <a:solidFill>
            <a:srgbClr val="FFC000"/>
          </a:solidFill>
        </p:spPr>
        <p:txBody>
          <a:bodyPr wrap="square">
            <a:spAutoFit/>
          </a:bodyPr>
          <a:lstStyle/>
          <a:p>
            <a:endParaRPr lang="en-US" b="1" dirty="0" smtClean="0"/>
          </a:p>
          <a:p>
            <a:r>
              <a:rPr lang="en-US" b="1" dirty="0" smtClean="0"/>
              <a:t>Catalina</a:t>
            </a:r>
          </a:p>
          <a:p>
            <a:r>
              <a:rPr lang="en-US" b="1" dirty="0" smtClean="0"/>
              <a:t> </a:t>
            </a:r>
            <a:r>
              <a:rPr lang="en-US" b="1" dirty="0" err="1" smtClean="0"/>
              <a:t>Servlet</a:t>
            </a:r>
            <a:r>
              <a:rPr lang="en-US" b="1" dirty="0" smtClean="0"/>
              <a:t>-Container</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sp>
        <p:nvSpPr>
          <p:cNvPr id="26" name="TextBox 25"/>
          <p:cNvSpPr txBox="1"/>
          <p:nvPr/>
        </p:nvSpPr>
        <p:spPr>
          <a:xfrm>
            <a:off x="7315200" y="3505200"/>
            <a:ext cx="990600" cy="369332"/>
          </a:xfrm>
          <a:prstGeom prst="rect">
            <a:avLst/>
          </a:prstGeom>
          <a:solidFill>
            <a:schemeClr val="accent4">
              <a:lumMod val="60000"/>
              <a:lumOff val="40000"/>
            </a:schemeClr>
          </a:solidFill>
        </p:spPr>
        <p:txBody>
          <a:bodyPr wrap="square" rtlCol="0">
            <a:spAutoFit/>
          </a:bodyPr>
          <a:lstStyle/>
          <a:p>
            <a:r>
              <a:rPr lang="en-US" dirty="0" err="1" smtClean="0"/>
              <a:t>Servlet</a:t>
            </a:r>
            <a:r>
              <a:rPr lang="en-US" dirty="0" smtClean="0"/>
              <a:t> </a:t>
            </a:r>
            <a:endParaRPr lang="en-US" dirty="0"/>
          </a:p>
        </p:txBody>
      </p:sp>
      <p:sp>
        <p:nvSpPr>
          <p:cNvPr id="29" name="TextBox 28"/>
          <p:cNvSpPr txBox="1"/>
          <p:nvPr/>
        </p:nvSpPr>
        <p:spPr>
          <a:xfrm>
            <a:off x="6705600" y="2819400"/>
            <a:ext cx="990600" cy="369332"/>
          </a:xfrm>
          <a:prstGeom prst="rect">
            <a:avLst/>
          </a:prstGeom>
          <a:solidFill>
            <a:srgbClr val="C00000"/>
          </a:solidFill>
        </p:spPr>
        <p:txBody>
          <a:bodyPr wrap="square" rtlCol="0">
            <a:spAutoFit/>
          </a:bodyPr>
          <a:lstStyle/>
          <a:p>
            <a:r>
              <a:rPr lang="en-US" dirty="0" smtClean="0"/>
              <a:t>Request </a:t>
            </a:r>
            <a:endParaRPr lang="en-US" dirty="0"/>
          </a:p>
        </p:txBody>
      </p:sp>
      <p:sp>
        <p:nvSpPr>
          <p:cNvPr id="30" name="TextBox 29"/>
          <p:cNvSpPr txBox="1"/>
          <p:nvPr/>
        </p:nvSpPr>
        <p:spPr>
          <a:xfrm>
            <a:off x="6705600" y="4343400"/>
            <a:ext cx="1143000" cy="369332"/>
          </a:xfrm>
          <a:prstGeom prst="rect">
            <a:avLst/>
          </a:prstGeom>
          <a:solidFill>
            <a:srgbClr val="C00000"/>
          </a:solidFill>
        </p:spPr>
        <p:txBody>
          <a:bodyPr wrap="square" rtlCol="0">
            <a:spAutoFit/>
          </a:bodyPr>
          <a:lstStyle/>
          <a:p>
            <a:r>
              <a:rPr lang="en-US" dirty="0" smtClean="0"/>
              <a:t>Response </a:t>
            </a:r>
            <a:endParaRPr lang="en-US" dirty="0"/>
          </a:p>
        </p:txBody>
      </p:sp>
      <p:grpSp>
        <p:nvGrpSpPr>
          <p:cNvPr id="27" name="Group 26"/>
          <p:cNvGrpSpPr/>
          <p:nvPr/>
        </p:nvGrpSpPr>
        <p:grpSpPr>
          <a:xfrm>
            <a:off x="4191000" y="3874532"/>
            <a:ext cx="4724400" cy="2687598"/>
            <a:chOff x="4191000" y="3874532"/>
            <a:chExt cx="4724400" cy="2687598"/>
          </a:xfrm>
        </p:grpSpPr>
        <p:cxnSp>
          <p:nvCxnSpPr>
            <p:cNvPr id="17" name="Straight Arrow Connector 16"/>
            <p:cNvCxnSpPr>
              <a:stCxn id="26" idx="2"/>
              <a:endCxn id="30" idx="0"/>
            </p:cNvCxnSpPr>
            <p:nvPr/>
          </p:nvCxnSpPr>
          <p:spPr>
            <a:xfrm flipH="1">
              <a:off x="7277100" y="3874532"/>
              <a:ext cx="533400"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191000" y="5638800"/>
              <a:ext cx="47244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a:t>
              </a:r>
              <a:r>
                <a:rPr lang="en-US" dirty="0" err="1" smtClean="0"/>
                <a:t>servlet</a:t>
              </a:r>
              <a:r>
                <a:rPr lang="en-US" dirty="0" smtClean="0"/>
                <a:t> performs the logic what ever we wrote in either </a:t>
              </a:r>
              <a:r>
                <a:rPr lang="en-US" dirty="0" err="1" smtClean="0"/>
                <a:t>doGet</a:t>
              </a:r>
              <a:r>
                <a:rPr lang="en-US" dirty="0" smtClean="0"/>
                <a:t> or </a:t>
              </a:r>
              <a:r>
                <a:rPr lang="en-US" dirty="0" err="1" smtClean="0"/>
                <a:t>doPost</a:t>
              </a:r>
              <a:r>
                <a:rPr lang="en-US" dirty="0" smtClean="0"/>
                <a:t> and stores the result in response object</a:t>
              </a:r>
              <a:endParaRPr lang="en-US" dirty="0"/>
            </a:p>
          </p:txBody>
        </p:sp>
      </p:grpSp>
      <p:grpSp>
        <p:nvGrpSpPr>
          <p:cNvPr id="31" name="Group 30"/>
          <p:cNvGrpSpPr/>
          <p:nvPr/>
        </p:nvGrpSpPr>
        <p:grpSpPr>
          <a:xfrm>
            <a:off x="4267200" y="1905000"/>
            <a:ext cx="2438400" cy="2623066"/>
            <a:chOff x="4267200" y="1905000"/>
            <a:chExt cx="2438400" cy="2623066"/>
          </a:xfrm>
        </p:grpSpPr>
        <p:cxnSp>
          <p:nvCxnSpPr>
            <p:cNvPr id="21" name="Straight Arrow Connector 20"/>
            <p:cNvCxnSpPr>
              <a:stCxn id="7" idx="1"/>
              <a:endCxn id="6" idx="3"/>
            </p:cNvCxnSpPr>
            <p:nvPr/>
          </p:nvCxnSpPr>
          <p:spPr>
            <a:xfrm flipH="1">
              <a:off x="4267200" y="3487341"/>
              <a:ext cx="1905000" cy="8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0" idx="1"/>
              <a:endCxn id="7" idx="1"/>
            </p:cNvCxnSpPr>
            <p:nvPr/>
          </p:nvCxnSpPr>
          <p:spPr>
            <a:xfrm flipH="1" flipV="1">
              <a:off x="6172200" y="3487341"/>
              <a:ext cx="533400" cy="1040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67200" y="1905000"/>
              <a:ext cx="19050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smtClean="0"/>
                <a:t>Servlet</a:t>
              </a:r>
              <a:r>
                <a:rPr lang="en-US" dirty="0" smtClean="0"/>
                <a:t> Container hand it over to </a:t>
              </a:r>
              <a:r>
                <a:rPr lang="en-US" dirty="0" err="1" smtClean="0"/>
                <a:t>WebServer</a:t>
              </a:r>
              <a:endParaRPr lang="en-US" dirty="0"/>
            </a:p>
          </p:txBody>
        </p:sp>
      </p:grpSp>
      <p:grpSp>
        <p:nvGrpSpPr>
          <p:cNvPr id="34" name="Group 33"/>
          <p:cNvGrpSpPr/>
          <p:nvPr/>
        </p:nvGrpSpPr>
        <p:grpSpPr>
          <a:xfrm>
            <a:off x="1447800" y="3281065"/>
            <a:ext cx="1524000" cy="2054661"/>
            <a:chOff x="1447800" y="3281065"/>
            <a:chExt cx="1524000" cy="2054661"/>
          </a:xfrm>
        </p:grpSpPr>
        <p:cxnSp>
          <p:nvCxnSpPr>
            <p:cNvPr id="23" name="Straight Arrow Connector 22"/>
            <p:cNvCxnSpPr>
              <a:stCxn id="6" idx="1"/>
              <a:endCxn id="4" idx="3"/>
            </p:cNvCxnSpPr>
            <p:nvPr/>
          </p:nvCxnSpPr>
          <p:spPr>
            <a:xfrm flipH="1" flipV="1">
              <a:off x="1447800" y="3281065"/>
              <a:ext cx="1524000" cy="21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24000" y="3581400"/>
              <a:ext cx="13716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Web-Server send it over to the browser who made the request</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smtClean="0"/>
              <a:t>Tomcat - Wiki</a:t>
            </a:r>
            <a:endParaRPr lang="en-US" dirty="0"/>
          </a:p>
        </p:txBody>
      </p:sp>
      <p:sp>
        <p:nvSpPr>
          <p:cNvPr id="3" name="Content Placeholder 2"/>
          <p:cNvSpPr>
            <a:spLocks noGrp="1"/>
          </p:cNvSpPr>
          <p:nvPr>
            <p:ph idx="1"/>
          </p:nvPr>
        </p:nvSpPr>
        <p:spPr>
          <a:xfrm>
            <a:off x="304800" y="990600"/>
            <a:ext cx="8382000" cy="5334000"/>
          </a:xfrm>
        </p:spPr>
        <p:txBody>
          <a:bodyPr>
            <a:normAutofit fontScale="47500" lnSpcReduction="20000"/>
          </a:bodyPr>
          <a:lstStyle/>
          <a:p>
            <a:pPr>
              <a:buNone/>
            </a:pPr>
            <a:r>
              <a:rPr lang="en-US" b="1" dirty="0" smtClean="0"/>
              <a:t>Catalina</a:t>
            </a:r>
          </a:p>
          <a:p>
            <a:r>
              <a:rPr lang="en-US" dirty="0" smtClean="0"/>
              <a:t>Catalina is Tomcat's </a:t>
            </a:r>
            <a:r>
              <a:rPr lang="en-US" dirty="0" err="1" smtClean="0"/>
              <a:t>servlet</a:t>
            </a:r>
            <a:r>
              <a:rPr lang="en-US" dirty="0" smtClean="0"/>
              <a:t> container. Catalina implements Sun Microsystems specifications for </a:t>
            </a:r>
            <a:r>
              <a:rPr lang="en-US" dirty="0" err="1" smtClean="0"/>
              <a:t>servlet</a:t>
            </a:r>
            <a:r>
              <a:rPr lang="en-US" dirty="0" smtClean="0"/>
              <a:t> and </a:t>
            </a:r>
            <a:r>
              <a:rPr lang="en-US" dirty="0" err="1" smtClean="0"/>
              <a:t>JavaServer</a:t>
            </a:r>
            <a:r>
              <a:rPr lang="en-US" dirty="0" smtClean="0"/>
              <a:t> Pages (JSP). In Tomcat, a Realm element represents a "database" of usernames, passwords, and roles (similar </a:t>
            </a:r>
            <a:r>
              <a:rPr lang="en-US" dirty="0" err="1" smtClean="0"/>
              <a:t>toUnix</a:t>
            </a:r>
            <a:r>
              <a:rPr lang="en-US" dirty="0" smtClean="0"/>
              <a:t> groups) assigned to those users. Different implementations of Realm allow Catalina to be integrated into environments where such authentication information is already being created and maintained, and then use that information to implement Container Managed Security as described in the </a:t>
            </a:r>
            <a:r>
              <a:rPr lang="en-US" dirty="0" err="1" smtClean="0"/>
              <a:t>Servlet</a:t>
            </a:r>
            <a:r>
              <a:rPr lang="en-US" dirty="0" smtClean="0"/>
              <a:t> Specification</a:t>
            </a:r>
          </a:p>
          <a:p>
            <a:pPr>
              <a:buNone/>
            </a:pPr>
            <a:endParaRPr lang="en-US" b="1" dirty="0" smtClean="0"/>
          </a:p>
          <a:p>
            <a:pPr>
              <a:buNone/>
            </a:pPr>
            <a:r>
              <a:rPr lang="en-US" b="1" dirty="0" smtClean="0"/>
              <a:t>Coyote</a:t>
            </a:r>
          </a:p>
          <a:p>
            <a:r>
              <a:rPr lang="en-US" dirty="0" smtClean="0"/>
              <a:t>Coyote is Tomcat's HTTP Connector component that supports the HTTP 1.1 protocol for the web server or application container. Coyote listens for incoming connections on a specific TCP port on the server and forwards the request to the Tomcat Engine to process the request and send back a response to the requesting client.</a:t>
            </a:r>
          </a:p>
          <a:p>
            <a:pPr>
              <a:buNone/>
            </a:pPr>
            <a:endParaRPr lang="en-US" b="1" dirty="0" smtClean="0"/>
          </a:p>
          <a:p>
            <a:pPr>
              <a:buNone/>
            </a:pPr>
            <a:r>
              <a:rPr lang="en-US" b="1" dirty="0" smtClean="0"/>
              <a:t>Jasper</a:t>
            </a:r>
          </a:p>
          <a:p>
            <a:r>
              <a:rPr lang="en-US" dirty="0" smtClean="0"/>
              <a:t>Jasper is Tomcat's JSP Engine. Jasper parses JSP files to compile them into Java code as </a:t>
            </a:r>
            <a:r>
              <a:rPr lang="en-US" dirty="0" err="1" smtClean="0"/>
              <a:t>servlets</a:t>
            </a:r>
            <a:r>
              <a:rPr lang="en-US" dirty="0" smtClean="0"/>
              <a:t> (that can be handled by Catalina). At runtime, Jasper detects changes to JSP files and recompiles them.</a:t>
            </a:r>
          </a:p>
          <a:p>
            <a:pPr>
              <a:buNone/>
            </a:pPr>
            <a:endParaRPr lang="en-US" b="1" dirty="0" smtClean="0"/>
          </a:p>
          <a:p>
            <a:pPr>
              <a:buNone/>
            </a:pPr>
            <a:r>
              <a:rPr lang="en-US" b="1" dirty="0" smtClean="0"/>
              <a:t>Cluster</a:t>
            </a:r>
          </a:p>
          <a:p>
            <a:r>
              <a:rPr lang="en-US" dirty="0" smtClean="0"/>
              <a:t>This component has been added to manage large applications. It is used for Load balancing that can be achieved through many techniques. Clustering support currently requires the JDK version 1.5 or later.</a:t>
            </a:r>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CGI versus </a:t>
            </a:r>
            <a:r>
              <a:rPr lang="en-US" dirty="0" err="1" smtClean="0"/>
              <a:t>Servlet</a:t>
            </a:r>
            <a:endParaRPr lang="en-US" dirty="0"/>
          </a:p>
        </p:txBody>
      </p:sp>
      <p:sp>
        <p:nvSpPr>
          <p:cNvPr id="5" name="Text Placeholder 4"/>
          <p:cNvSpPr>
            <a:spLocks noGrp="1"/>
          </p:cNvSpPr>
          <p:nvPr>
            <p:ph type="body" idx="1"/>
          </p:nvPr>
        </p:nvSpPr>
        <p:spPr/>
        <p:txBody>
          <a:bodyPr/>
          <a:lstStyle/>
          <a:p>
            <a:pPr algn="ctr"/>
            <a:r>
              <a:rPr lang="en-US" dirty="0" smtClean="0"/>
              <a:t>CGI</a:t>
            </a:r>
            <a:endParaRPr lang="en-US" dirty="0"/>
          </a:p>
        </p:txBody>
      </p:sp>
      <p:sp>
        <p:nvSpPr>
          <p:cNvPr id="6" name="Content Placeholder 5"/>
          <p:cNvSpPr>
            <a:spLocks noGrp="1"/>
          </p:cNvSpPr>
          <p:nvPr>
            <p:ph sz="half" idx="2"/>
          </p:nvPr>
        </p:nvSpPr>
        <p:spPr/>
        <p:txBody>
          <a:bodyPr>
            <a:normAutofit fontScale="92500" lnSpcReduction="10000"/>
          </a:bodyPr>
          <a:lstStyle/>
          <a:p>
            <a:pPr marL="457200" indent="-457200">
              <a:buFont typeface="+mj-lt"/>
              <a:buAutoNum type="arabicPeriod"/>
            </a:pPr>
            <a:r>
              <a:rPr lang="en-US" dirty="0" smtClean="0"/>
              <a:t>Written in C and Perl which are platform dependant</a:t>
            </a:r>
          </a:p>
          <a:p>
            <a:pPr marL="457200" indent="-457200">
              <a:buFont typeface="+mj-lt"/>
              <a:buAutoNum type="arabicPeriod"/>
            </a:pPr>
            <a:r>
              <a:rPr lang="en-US" dirty="0" smtClean="0"/>
              <a:t>Multi process based, Creates a process for every input request. </a:t>
            </a:r>
          </a:p>
          <a:p>
            <a:pPr marL="457200" indent="-457200">
              <a:buFont typeface="+mj-lt"/>
              <a:buAutoNum type="arabicPeriod"/>
            </a:pPr>
            <a:r>
              <a:rPr lang="en-US" dirty="0" smtClean="0"/>
              <a:t>Since context switching  which takes places with processes no hard ware can handle, when Million requests are made at a time because that required million process. </a:t>
            </a:r>
          </a:p>
          <a:p>
            <a:pPr marL="457200" indent="-457200">
              <a:buFont typeface="+mj-lt"/>
              <a:buAutoNum type="arabicPeriod"/>
            </a:pPr>
            <a:endParaRPr lang="en-US" dirty="0" smtClean="0"/>
          </a:p>
          <a:p>
            <a:pPr marL="457200" indent="-457200">
              <a:buFont typeface="+mj-lt"/>
              <a:buAutoNum type="arabicPeriod"/>
            </a:pPr>
            <a:endParaRPr lang="en-US" dirty="0"/>
          </a:p>
        </p:txBody>
      </p:sp>
      <p:sp>
        <p:nvSpPr>
          <p:cNvPr id="7" name="Text Placeholder 6"/>
          <p:cNvSpPr>
            <a:spLocks noGrp="1"/>
          </p:cNvSpPr>
          <p:nvPr>
            <p:ph type="body" sz="quarter" idx="3"/>
          </p:nvPr>
        </p:nvSpPr>
        <p:spPr/>
        <p:txBody>
          <a:bodyPr/>
          <a:lstStyle/>
          <a:p>
            <a:pPr algn="ctr"/>
            <a:r>
              <a:rPr lang="en-US" dirty="0" err="1" smtClean="0"/>
              <a:t>Servlet</a:t>
            </a:r>
            <a:endParaRPr lang="en-US" dirty="0"/>
          </a:p>
        </p:txBody>
      </p:sp>
      <p:sp>
        <p:nvSpPr>
          <p:cNvPr id="8" name="Content Placeholder 7"/>
          <p:cNvSpPr>
            <a:spLocks noGrp="1"/>
          </p:cNvSpPr>
          <p:nvPr>
            <p:ph sz="quarter" idx="4"/>
          </p:nvPr>
        </p:nvSpPr>
        <p:spPr/>
        <p:txBody>
          <a:bodyPr>
            <a:normAutofit fontScale="92500" lnSpcReduction="10000"/>
          </a:bodyPr>
          <a:lstStyle/>
          <a:p>
            <a:pPr marL="457200" indent="-457200">
              <a:buFont typeface="+mj-lt"/>
              <a:buAutoNum type="arabicPeriod"/>
            </a:pPr>
            <a:r>
              <a:rPr lang="en-US" dirty="0" smtClean="0"/>
              <a:t>Written in Java thus it is portable</a:t>
            </a:r>
          </a:p>
          <a:p>
            <a:pPr marL="457200" indent="-457200">
              <a:buFont typeface="+mj-lt"/>
              <a:buAutoNum type="arabicPeriod"/>
            </a:pPr>
            <a:r>
              <a:rPr lang="en-US" dirty="0" err="1" smtClean="0"/>
              <a:t>Servlets</a:t>
            </a:r>
            <a:r>
              <a:rPr lang="en-US" dirty="0" smtClean="0"/>
              <a:t> are threads.</a:t>
            </a:r>
          </a:p>
          <a:p>
            <a:pPr marL="457200" indent="-457200">
              <a:buNone/>
            </a:pPr>
            <a:r>
              <a:rPr lang="en-US" dirty="0" smtClean="0"/>
              <a:t>	(By default they are multithreaded)</a:t>
            </a:r>
          </a:p>
          <a:p>
            <a:pPr marL="457200" indent="-457200">
              <a:buNone/>
            </a:pPr>
            <a:r>
              <a:rPr lang="en-US" dirty="0" smtClean="0"/>
              <a:t>3. Since threads do not perform context switching and since  they share resources  instead, any well designed hardware (</a:t>
            </a:r>
            <a:r>
              <a:rPr lang="en-US" dirty="0" err="1" smtClean="0"/>
              <a:t>unix</a:t>
            </a:r>
            <a:r>
              <a:rPr lang="en-US" dirty="0" smtClean="0"/>
              <a:t> box, windows box) can handle million requests if it is thread based</a:t>
            </a:r>
          </a:p>
          <a:p>
            <a:pPr marL="457200" indent="-457200">
              <a:buNone/>
            </a:pPr>
            <a:endParaRPr lang="en-US" dirty="0" smtClean="0"/>
          </a:p>
          <a:p>
            <a:pPr marL="457200" indent="-457200">
              <a:buFont typeface="+mj-lt"/>
              <a:buAutoNum type="arabicPeriod"/>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Closer look at </a:t>
            </a:r>
            <a:r>
              <a:rPr lang="en-US" dirty="0" err="1" smtClean="0"/>
              <a:t>Servlet</a:t>
            </a:r>
            <a:r>
              <a:rPr lang="en-US" dirty="0" smtClean="0"/>
              <a:t>-Container</a:t>
            </a:r>
            <a:br>
              <a:rPr lang="en-US" dirty="0" smtClean="0"/>
            </a:br>
            <a:r>
              <a:rPr lang="en-US" dirty="0" smtClean="0"/>
              <a:t>(</a:t>
            </a:r>
            <a:r>
              <a:rPr lang="en-US" sz="3100" i="1" dirty="0" smtClean="0"/>
              <a:t>The   table looks as below when you start it</a:t>
            </a:r>
            <a:r>
              <a:rPr lang="en-US" sz="3100" dirty="0" smtClean="0"/>
              <a:t>)</a:t>
            </a:r>
            <a:endParaRPr lang="en-US" sz="3100" dirty="0"/>
          </a:p>
        </p:txBody>
      </p:sp>
      <p:sp>
        <p:nvSpPr>
          <p:cNvPr id="5" name="Rectangle 4"/>
          <p:cNvSpPr/>
          <p:nvPr/>
        </p:nvSpPr>
        <p:spPr>
          <a:xfrm>
            <a:off x="152400" y="1676400"/>
            <a:ext cx="8686800" cy="4937760"/>
          </a:xfrm>
          <a:prstGeom prst="rect">
            <a:avLst/>
          </a:prstGeom>
          <a:solidFill>
            <a:srgbClr val="FFC000"/>
          </a:solidFill>
        </p:spPr>
        <p:txBody>
          <a:bodyPr wrap="square">
            <a:spAutoFit/>
          </a:bodyPr>
          <a:lstStyle/>
          <a:p>
            <a:endParaRPr lang="en-US" b="1" dirty="0" smtClean="0"/>
          </a:p>
          <a:p>
            <a:r>
              <a:rPr lang="en-US" b="1" dirty="0" smtClean="0"/>
              <a:t>Catalina</a:t>
            </a:r>
          </a:p>
          <a:p>
            <a:r>
              <a:rPr lang="en-US" b="1" dirty="0" smtClean="0"/>
              <a:t> </a:t>
            </a:r>
            <a:r>
              <a:rPr lang="en-US" b="1" dirty="0" err="1" smtClean="0"/>
              <a:t>Servlet</a:t>
            </a:r>
            <a:r>
              <a:rPr lang="en-US" b="1" dirty="0" smtClean="0"/>
              <a:t>-Container</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grpSp>
        <p:nvGrpSpPr>
          <p:cNvPr id="17" name="Group 16"/>
          <p:cNvGrpSpPr/>
          <p:nvPr/>
        </p:nvGrpSpPr>
        <p:grpSpPr>
          <a:xfrm>
            <a:off x="6248400" y="2286000"/>
            <a:ext cx="1981200" cy="923330"/>
            <a:chOff x="6248400" y="2286000"/>
            <a:chExt cx="1981200" cy="923330"/>
          </a:xfrm>
        </p:grpSpPr>
        <p:sp>
          <p:nvSpPr>
            <p:cNvPr id="15" name="TextBox 14"/>
            <p:cNvSpPr txBox="1"/>
            <p:nvPr/>
          </p:nvSpPr>
          <p:spPr>
            <a:xfrm>
              <a:off x="6248400" y="2286000"/>
              <a:ext cx="1981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App1</a:t>
              </a:r>
            </a:p>
            <a:p>
              <a:endParaRPr lang="en-US" dirty="0" smtClean="0"/>
            </a:p>
            <a:p>
              <a:endParaRPr lang="en-US" dirty="0"/>
            </a:p>
          </p:txBody>
        </p:sp>
        <p:sp>
          <p:nvSpPr>
            <p:cNvPr id="16" name="TextBox 15"/>
            <p:cNvSpPr txBox="1"/>
            <p:nvPr/>
          </p:nvSpPr>
          <p:spPr>
            <a:xfrm>
              <a:off x="6781800" y="2743200"/>
              <a:ext cx="12495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Servlet1 </a:t>
              </a:r>
              <a:endParaRPr lang="en-US" dirty="0"/>
            </a:p>
          </p:txBody>
        </p:sp>
      </p:grpSp>
      <p:grpSp>
        <p:nvGrpSpPr>
          <p:cNvPr id="18" name="Group 17"/>
          <p:cNvGrpSpPr/>
          <p:nvPr/>
        </p:nvGrpSpPr>
        <p:grpSpPr>
          <a:xfrm>
            <a:off x="6248400" y="3429000"/>
            <a:ext cx="1981200" cy="923330"/>
            <a:chOff x="6248400" y="2286000"/>
            <a:chExt cx="1981200" cy="923330"/>
          </a:xfrm>
        </p:grpSpPr>
        <p:sp>
          <p:nvSpPr>
            <p:cNvPr id="19" name="TextBox 18"/>
            <p:cNvSpPr txBox="1"/>
            <p:nvPr/>
          </p:nvSpPr>
          <p:spPr>
            <a:xfrm>
              <a:off x="6248400" y="2286000"/>
              <a:ext cx="1981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App2</a:t>
              </a:r>
            </a:p>
            <a:p>
              <a:endParaRPr lang="en-US" dirty="0" smtClean="0"/>
            </a:p>
            <a:p>
              <a:endParaRPr lang="en-US" dirty="0"/>
            </a:p>
          </p:txBody>
        </p:sp>
        <p:sp>
          <p:nvSpPr>
            <p:cNvPr id="20" name="TextBox 19"/>
            <p:cNvSpPr txBox="1"/>
            <p:nvPr/>
          </p:nvSpPr>
          <p:spPr>
            <a:xfrm>
              <a:off x="6781800" y="2743200"/>
              <a:ext cx="1249514" cy="36933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Servlet2 </a:t>
              </a:r>
              <a:endParaRPr lang="en-US" dirty="0"/>
            </a:p>
          </p:txBody>
        </p:sp>
      </p:grpSp>
      <p:grpSp>
        <p:nvGrpSpPr>
          <p:cNvPr id="21" name="Group 20"/>
          <p:cNvGrpSpPr/>
          <p:nvPr/>
        </p:nvGrpSpPr>
        <p:grpSpPr>
          <a:xfrm>
            <a:off x="6248400" y="4648200"/>
            <a:ext cx="1981200" cy="923330"/>
            <a:chOff x="6248400" y="2286000"/>
            <a:chExt cx="1981200" cy="923330"/>
          </a:xfrm>
        </p:grpSpPr>
        <p:sp>
          <p:nvSpPr>
            <p:cNvPr id="22" name="TextBox 21"/>
            <p:cNvSpPr txBox="1"/>
            <p:nvPr/>
          </p:nvSpPr>
          <p:spPr>
            <a:xfrm>
              <a:off x="6248400" y="2286000"/>
              <a:ext cx="1981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App3</a:t>
              </a:r>
            </a:p>
            <a:p>
              <a:endParaRPr lang="en-US" dirty="0" smtClean="0"/>
            </a:p>
            <a:p>
              <a:endParaRPr lang="en-US" dirty="0"/>
            </a:p>
          </p:txBody>
        </p:sp>
        <p:sp>
          <p:nvSpPr>
            <p:cNvPr id="23" name="TextBox 22"/>
            <p:cNvSpPr txBox="1"/>
            <p:nvPr/>
          </p:nvSpPr>
          <p:spPr>
            <a:xfrm>
              <a:off x="6781800" y="2743200"/>
              <a:ext cx="12495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Servlet3 </a:t>
              </a:r>
              <a:endParaRPr lang="en-US" dirty="0"/>
            </a:p>
          </p:txBody>
        </p:sp>
      </p:grpSp>
      <p:graphicFrame>
        <p:nvGraphicFramePr>
          <p:cNvPr id="26" name="Table 25"/>
          <p:cNvGraphicFramePr>
            <a:graphicFrameLocks noGrp="1"/>
          </p:cNvGraphicFramePr>
          <p:nvPr/>
        </p:nvGraphicFramePr>
        <p:xfrm>
          <a:off x="228600" y="3810000"/>
          <a:ext cx="4953000" cy="2727297"/>
        </p:xfrm>
        <a:graphic>
          <a:graphicData uri="http://schemas.openxmlformats.org/drawingml/2006/table">
            <a:tbl>
              <a:tblPr firstRow="1" bandRow="1">
                <a:tableStyleId>{5C22544A-7EE6-4342-B048-85BDC9FD1C3A}</a:tableStyleId>
              </a:tblPr>
              <a:tblGrid>
                <a:gridCol w="1651000"/>
                <a:gridCol w="1651000"/>
                <a:gridCol w="1651000"/>
              </a:tblGrid>
              <a:tr h="807057">
                <a:tc>
                  <a:txBody>
                    <a:bodyPr/>
                    <a:lstStyle/>
                    <a:p>
                      <a:r>
                        <a:rPr lang="en-US" dirty="0" smtClean="0"/>
                        <a:t>Incoming URL</a:t>
                      </a:r>
                      <a:endParaRPr lang="en-US" dirty="0"/>
                    </a:p>
                  </a:txBody>
                  <a:tcPr/>
                </a:tc>
                <a:tc>
                  <a:txBody>
                    <a:bodyPr/>
                    <a:lstStyle/>
                    <a:p>
                      <a:r>
                        <a:rPr lang="en-US" dirty="0" smtClean="0"/>
                        <a:t> </a:t>
                      </a:r>
                      <a:r>
                        <a:rPr lang="en-US" dirty="0" err="1" smtClean="0"/>
                        <a:t>Servlet</a:t>
                      </a:r>
                      <a:r>
                        <a:rPr lang="en-US" baseline="0" dirty="0" smtClean="0"/>
                        <a:t> Associated</a:t>
                      </a:r>
                      <a:endParaRPr lang="en-US" dirty="0"/>
                    </a:p>
                  </a:txBody>
                  <a:tcPr/>
                </a:tc>
                <a:tc>
                  <a:txBody>
                    <a:bodyPr/>
                    <a:lstStyle/>
                    <a:p>
                      <a:r>
                        <a:rPr lang="en-US" dirty="0" smtClean="0"/>
                        <a:t>Loaded/ Instantiated</a:t>
                      </a:r>
                      <a:endParaRPr lang="en-US" dirty="0"/>
                    </a:p>
                  </a:txBody>
                  <a:tcPr/>
                </a:tc>
              </a:tr>
              <a:tr h="467581">
                <a:tc>
                  <a:txBody>
                    <a:bodyPr/>
                    <a:lstStyle/>
                    <a:p>
                      <a:r>
                        <a:rPr lang="en-US" dirty="0" smtClean="0"/>
                        <a:t>/app1/Servlet1</a:t>
                      </a:r>
                      <a:endParaRPr lang="en-US" dirty="0"/>
                    </a:p>
                  </a:txBody>
                  <a:tcPr/>
                </a:tc>
                <a:tc>
                  <a:txBody>
                    <a:bodyPr/>
                    <a:lstStyle/>
                    <a:p>
                      <a:r>
                        <a:rPr lang="en-US" dirty="0" smtClean="0"/>
                        <a:t>Servlet1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FALSE</a:t>
                      </a:r>
                    </a:p>
                    <a:p>
                      <a:endParaRPr lang="en-US" dirty="0"/>
                    </a:p>
                  </a:txBody>
                  <a:tcPr/>
                </a:tc>
              </a:tr>
              <a:tr h="467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/app1/Servlet2</a:t>
                      </a:r>
                    </a:p>
                    <a:p>
                      <a:endParaRPr lang="en-US" dirty="0"/>
                    </a:p>
                  </a:txBody>
                  <a:tcPr/>
                </a:tc>
                <a:tc>
                  <a:txBody>
                    <a:bodyPr/>
                    <a:lstStyle/>
                    <a:p>
                      <a:r>
                        <a:rPr lang="en-US" dirty="0" smtClean="0"/>
                        <a:t>Servlet2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FALSE</a:t>
                      </a:r>
                    </a:p>
                    <a:p>
                      <a:endParaRPr lang="en-US" dirty="0"/>
                    </a:p>
                  </a:txBody>
                  <a:tcPr/>
                </a:tc>
              </a:tr>
              <a:tr h="467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/app1/Servlet3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Servlet3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FALSE</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86800" cy="1143000"/>
          </a:xfrm>
        </p:spPr>
        <p:txBody>
          <a:bodyPr>
            <a:noAutofit/>
          </a:bodyPr>
          <a:lstStyle/>
          <a:p>
            <a:r>
              <a:rPr lang="en-US" sz="2400" dirty="0" smtClean="0"/>
              <a:t>When first Call is made to the Servlet1 of app1 </a:t>
            </a:r>
            <a:r>
              <a:rPr lang="en-US" sz="2400" dirty="0" smtClean="0"/>
              <a:t>the </a:t>
            </a:r>
            <a:r>
              <a:rPr lang="en-US" sz="2400" dirty="0" err="1" smtClean="0"/>
              <a:t>servlet</a:t>
            </a:r>
            <a:r>
              <a:rPr lang="en-US" sz="2400" dirty="0" smtClean="0"/>
              <a:t> class is loaded (indicated by purple color) and an </a:t>
            </a:r>
            <a:r>
              <a:rPr lang="en-US" sz="2400" dirty="0" smtClean="0"/>
              <a:t>instance is created and the indicator is </a:t>
            </a:r>
            <a:r>
              <a:rPr lang="en-US" sz="2400" dirty="0" smtClean="0"/>
              <a:t>made as true. And a thread is created to perform the requested action by the user  </a:t>
            </a:r>
            <a:endParaRPr lang="en-US" sz="2400" dirty="0"/>
          </a:p>
        </p:txBody>
      </p:sp>
      <p:sp>
        <p:nvSpPr>
          <p:cNvPr id="5" name="Rectangle 4"/>
          <p:cNvSpPr/>
          <p:nvPr/>
        </p:nvSpPr>
        <p:spPr>
          <a:xfrm>
            <a:off x="228600" y="1600200"/>
            <a:ext cx="8686800" cy="4937760"/>
          </a:xfrm>
          <a:prstGeom prst="rect">
            <a:avLst/>
          </a:prstGeom>
          <a:solidFill>
            <a:srgbClr val="FFC000"/>
          </a:solidFill>
        </p:spPr>
        <p:txBody>
          <a:bodyPr wrap="square">
            <a:spAutoFit/>
          </a:bodyPr>
          <a:lstStyle/>
          <a:p>
            <a:endParaRPr lang="en-US" b="1" dirty="0" smtClean="0"/>
          </a:p>
          <a:p>
            <a:r>
              <a:rPr lang="en-US" b="1" dirty="0" smtClean="0"/>
              <a:t>Catalina</a:t>
            </a:r>
          </a:p>
          <a:p>
            <a:r>
              <a:rPr lang="en-US" b="1" dirty="0" smtClean="0"/>
              <a:t> </a:t>
            </a:r>
            <a:r>
              <a:rPr lang="en-US" b="1" dirty="0" err="1" smtClean="0"/>
              <a:t>Servlet</a:t>
            </a:r>
            <a:r>
              <a:rPr lang="en-US" b="1" dirty="0" smtClean="0"/>
              <a:t>-Container</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grpSp>
        <p:nvGrpSpPr>
          <p:cNvPr id="28" name="Group 27"/>
          <p:cNvGrpSpPr/>
          <p:nvPr/>
        </p:nvGrpSpPr>
        <p:grpSpPr>
          <a:xfrm>
            <a:off x="6248400" y="2286000"/>
            <a:ext cx="1981200" cy="923330"/>
            <a:chOff x="6248400" y="2286000"/>
            <a:chExt cx="1981200" cy="923330"/>
          </a:xfrm>
        </p:grpSpPr>
        <p:sp>
          <p:nvSpPr>
            <p:cNvPr id="15" name="TextBox 14"/>
            <p:cNvSpPr txBox="1"/>
            <p:nvPr/>
          </p:nvSpPr>
          <p:spPr>
            <a:xfrm>
              <a:off x="6248400" y="2286000"/>
              <a:ext cx="1981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App1</a:t>
              </a:r>
            </a:p>
            <a:p>
              <a:endParaRPr lang="en-US" dirty="0" smtClean="0"/>
            </a:p>
            <a:p>
              <a:endParaRPr lang="en-US" dirty="0"/>
            </a:p>
          </p:txBody>
        </p:sp>
        <p:sp>
          <p:nvSpPr>
            <p:cNvPr id="16" name="TextBox 15"/>
            <p:cNvSpPr txBox="1"/>
            <p:nvPr/>
          </p:nvSpPr>
          <p:spPr>
            <a:xfrm>
              <a:off x="6781800" y="2743200"/>
              <a:ext cx="1249514" cy="369332"/>
            </a:xfrm>
            <a:prstGeom prst="rect">
              <a:avLst/>
            </a:prstGeom>
            <a:solidFill>
              <a:schemeClr val="accent4">
                <a:lumMod val="60000"/>
                <a:lumOff val="40000"/>
              </a:schemeClr>
            </a:solidFill>
          </p:spPr>
          <p:txBody>
            <a:bodyPr wrap="square" rtlCol="0">
              <a:spAutoFit/>
            </a:bodyPr>
            <a:lstStyle/>
            <a:p>
              <a:r>
                <a:rPr lang="en-US" dirty="0" smtClean="0"/>
                <a:t>Servlet1 </a:t>
              </a:r>
              <a:endParaRPr lang="en-US" dirty="0"/>
            </a:p>
          </p:txBody>
        </p:sp>
      </p:grpSp>
      <p:grpSp>
        <p:nvGrpSpPr>
          <p:cNvPr id="29" name="Group 28"/>
          <p:cNvGrpSpPr/>
          <p:nvPr/>
        </p:nvGrpSpPr>
        <p:grpSpPr>
          <a:xfrm>
            <a:off x="6248400" y="3429000"/>
            <a:ext cx="1981200" cy="923330"/>
            <a:chOff x="6248400" y="3429000"/>
            <a:chExt cx="1981200" cy="923330"/>
          </a:xfrm>
        </p:grpSpPr>
        <p:sp>
          <p:nvSpPr>
            <p:cNvPr id="19" name="TextBox 18"/>
            <p:cNvSpPr txBox="1"/>
            <p:nvPr/>
          </p:nvSpPr>
          <p:spPr>
            <a:xfrm>
              <a:off x="6248400" y="3429000"/>
              <a:ext cx="1981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App2</a:t>
              </a:r>
            </a:p>
            <a:p>
              <a:endParaRPr lang="en-US" dirty="0" smtClean="0"/>
            </a:p>
            <a:p>
              <a:endParaRPr lang="en-US" dirty="0"/>
            </a:p>
          </p:txBody>
        </p:sp>
        <p:sp>
          <p:nvSpPr>
            <p:cNvPr id="20" name="TextBox 19"/>
            <p:cNvSpPr txBox="1"/>
            <p:nvPr/>
          </p:nvSpPr>
          <p:spPr>
            <a:xfrm>
              <a:off x="6781800" y="3886200"/>
              <a:ext cx="12495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Servlet2 </a:t>
              </a:r>
              <a:endParaRPr lang="en-US" dirty="0"/>
            </a:p>
          </p:txBody>
        </p:sp>
      </p:grpSp>
      <p:grpSp>
        <p:nvGrpSpPr>
          <p:cNvPr id="30" name="Group 29"/>
          <p:cNvGrpSpPr/>
          <p:nvPr/>
        </p:nvGrpSpPr>
        <p:grpSpPr>
          <a:xfrm>
            <a:off x="6248400" y="4648200"/>
            <a:ext cx="1981200" cy="923330"/>
            <a:chOff x="6248400" y="4648200"/>
            <a:chExt cx="1981200" cy="923330"/>
          </a:xfrm>
        </p:grpSpPr>
        <p:sp>
          <p:nvSpPr>
            <p:cNvPr id="22" name="TextBox 21"/>
            <p:cNvSpPr txBox="1"/>
            <p:nvPr/>
          </p:nvSpPr>
          <p:spPr>
            <a:xfrm>
              <a:off x="6248400" y="4648200"/>
              <a:ext cx="1981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App3</a:t>
              </a:r>
            </a:p>
            <a:p>
              <a:endParaRPr lang="en-US" dirty="0" smtClean="0"/>
            </a:p>
            <a:p>
              <a:endParaRPr lang="en-US" dirty="0"/>
            </a:p>
          </p:txBody>
        </p:sp>
        <p:sp>
          <p:nvSpPr>
            <p:cNvPr id="23" name="TextBox 22"/>
            <p:cNvSpPr txBox="1"/>
            <p:nvPr/>
          </p:nvSpPr>
          <p:spPr>
            <a:xfrm>
              <a:off x="6781800" y="5105400"/>
              <a:ext cx="1249514" cy="3693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Servlet3 </a:t>
              </a:r>
              <a:endParaRPr lang="en-US" dirty="0"/>
            </a:p>
          </p:txBody>
        </p:sp>
      </p:grpSp>
      <p:graphicFrame>
        <p:nvGraphicFramePr>
          <p:cNvPr id="14" name="Table 13"/>
          <p:cNvGraphicFramePr>
            <a:graphicFrameLocks noGrp="1"/>
          </p:cNvGraphicFramePr>
          <p:nvPr/>
        </p:nvGraphicFramePr>
        <p:xfrm>
          <a:off x="457200" y="3733800"/>
          <a:ext cx="4953000" cy="2727297"/>
        </p:xfrm>
        <a:graphic>
          <a:graphicData uri="http://schemas.openxmlformats.org/drawingml/2006/table">
            <a:tbl>
              <a:tblPr firstRow="1" bandRow="1">
                <a:tableStyleId>{5C22544A-7EE6-4342-B048-85BDC9FD1C3A}</a:tableStyleId>
              </a:tblPr>
              <a:tblGrid>
                <a:gridCol w="1651000"/>
                <a:gridCol w="1651000"/>
                <a:gridCol w="1651000"/>
              </a:tblGrid>
              <a:tr h="807057">
                <a:tc>
                  <a:txBody>
                    <a:bodyPr/>
                    <a:lstStyle/>
                    <a:p>
                      <a:r>
                        <a:rPr lang="en-US" dirty="0" smtClean="0"/>
                        <a:t>Incoming URL</a:t>
                      </a:r>
                      <a:endParaRPr lang="en-US" dirty="0"/>
                    </a:p>
                  </a:txBody>
                  <a:tcPr/>
                </a:tc>
                <a:tc>
                  <a:txBody>
                    <a:bodyPr/>
                    <a:lstStyle/>
                    <a:p>
                      <a:r>
                        <a:rPr lang="en-US" dirty="0" smtClean="0"/>
                        <a:t> </a:t>
                      </a:r>
                      <a:r>
                        <a:rPr lang="en-US" dirty="0" err="1" smtClean="0"/>
                        <a:t>Servlet</a:t>
                      </a:r>
                      <a:r>
                        <a:rPr lang="en-US" baseline="0" dirty="0" smtClean="0"/>
                        <a:t> Associated</a:t>
                      </a:r>
                      <a:endParaRPr lang="en-US" dirty="0"/>
                    </a:p>
                  </a:txBody>
                  <a:tcPr/>
                </a:tc>
                <a:tc>
                  <a:txBody>
                    <a:bodyPr/>
                    <a:lstStyle/>
                    <a:p>
                      <a:r>
                        <a:rPr lang="en-US" dirty="0" smtClean="0"/>
                        <a:t>Loaded/ Instantiated</a:t>
                      </a:r>
                      <a:endParaRPr lang="en-US" dirty="0"/>
                    </a:p>
                  </a:txBody>
                  <a:tcPr/>
                </a:tc>
              </a:tr>
              <a:tr h="467581">
                <a:tc>
                  <a:txBody>
                    <a:bodyPr/>
                    <a:lstStyle/>
                    <a:p>
                      <a:r>
                        <a:rPr lang="en-US" dirty="0" smtClean="0"/>
                        <a:t>/app1/Servlet1</a:t>
                      </a:r>
                      <a:endParaRPr lang="en-US" dirty="0"/>
                    </a:p>
                  </a:txBody>
                  <a:tcPr/>
                </a:tc>
                <a:tc>
                  <a:txBody>
                    <a:bodyPr/>
                    <a:lstStyle/>
                    <a:p>
                      <a:r>
                        <a:rPr lang="en-US" dirty="0" smtClean="0"/>
                        <a:t>Servlet1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50"/>
                          </a:solidFill>
                        </a:rPr>
                        <a:t>TRUE</a:t>
                      </a:r>
                    </a:p>
                    <a:p>
                      <a:endParaRPr lang="en-US" dirty="0"/>
                    </a:p>
                  </a:txBody>
                  <a:tcPr/>
                </a:tc>
              </a:tr>
              <a:tr h="467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/app1/Servlet2</a:t>
                      </a:r>
                    </a:p>
                    <a:p>
                      <a:endParaRPr lang="en-US" dirty="0"/>
                    </a:p>
                  </a:txBody>
                  <a:tcPr/>
                </a:tc>
                <a:tc>
                  <a:txBody>
                    <a:bodyPr/>
                    <a:lstStyle/>
                    <a:p>
                      <a:r>
                        <a:rPr lang="en-US" dirty="0" smtClean="0"/>
                        <a:t>Servlet2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FALSE</a:t>
                      </a:r>
                    </a:p>
                    <a:p>
                      <a:endParaRPr lang="en-US" dirty="0"/>
                    </a:p>
                  </a:txBody>
                  <a:tcPr/>
                </a:tc>
              </a:tr>
              <a:tr h="467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/app1/Servlet3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Servlet3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FALSE</a:t>
                      </a:r>
                    </a:p>
                    <a:p>
                      <a:endParaRPr lang="en-US" dirty="0"/>
                    </a:p>
                  </a:txBody>
                  <a:tcPr/>
                </a:tc>
              </a:tr>
            </a:tbl>
          </a:graphicData>
        </a:graphic>
      </p:graphicFrame>
      <p:grpSp>
        <p:nvGrpSpPr>
          <p:cNvPr id="27" name="Group 26"/>
          <p:cNvGrpSpPr/>
          <p:nvPr/>
        </p:nvGrpSpPr>
        <p:grpSpPr>
          <a:xfrm>
            <a:off x="4876800" y="2286000"/>
            <a:ext cx="2529757" cy="1283732"/>
            <a:chOff x="4876800" y="2286000"/>
            <a:chExt cx="2529757" cy="1283732"/>
          </a:xfrm>
        </p:grpSpPr>
        <p:sp>
          <p:nvSpPr>
            <p:cNvPr id="18" name="TextBox 17"/>
            <p:cNvSpPr txBox="1"/>
            <p:nvPr/>
          </p:nvSpPr>
          <p:spPr>
            <a:xfrm>
              <a:off x="4876800" y="2286000"/>
              <a:ext cx="990600" cy="369332"/>
            </a:xfrm>
            <a:prstGeom prst="rect">
              <a:avLst/>
            </a:prstGeom>
            <a:solidFill>
              <a:srgbClr val="C00000"/>
            </a:solidFill>
          </p:spPr>
          <p:txBody>
            <a:bodyPr wrap="square" rtlCol="0">
              <a:spAutoFit/>
            </a:bodyPr>
            <a:lstStyle/>
            <a:p>
              <a:r>
                <a:rPr lang="en-US" dirty="0" smtClean="0"/>
                <a:t>Request </a:t>
              </a:r>
              <a:endParaRPr lang="en-US" dirty="0"/>
            </a:p>
          </p:txBody>
        </p:sp>
        <p:sp>
          <p:nvSpPr>
            <p:cNvPr id="21" name="TextBox 20"/>
            <p:cNvSpPr txBox="1"/>
            <p:nvPr/>
          </p:nvSpPr>
          <p:spPr>
            <a:xfrm>
              <a:off x="4876800" y="3200400"/>
              <a:ext cx="1143000" cy="369332"/>
            </a:xfrm>
            <a:prstGeom prst="rect">
              <a:avLst/>
            </a:prstGeom>
            <a:solidFill>
              <a:srgbClr val="C00000"/>
            </a:solidFill>
          </p:spPr>
          <p:txBody>
            <a:bodyPr wrap="square" rtlCol="0">
              <a:spAutoFit/>
            </a:bodyPr>
            <a:lstStyle/>
            <a:p>
              <a:r>
                <a:rPr lang="en-US" dirty="0" smtClean="0"/>
                <a:t>Response </a:t>
              </a:r>
              <a:r>
                <a:rPr lang="en-US" dirty="0" smtClean="0"/>
                <a:t>  </a:t>
              </a:r>
              <a:endParaRPr lang="en-US" dirty="0"/>
            </a:p>
          </p:txBody>
        </p:sp>
        <p:cxnSp>
          <p:nvCxnSpPr>
            <p:cNvPr id="24" name="Straight Arrow Connector 23"/>
            <p:cNvCxnSpPr>
              <a:stCxn id="18" idx="3"/>
            </p:cNvCxnSpPr>
            <p:nvPr/>
          </p:nvCxnSpPr>
          <p:spPr>
            <a:xfrm>
              <a:off x="5867400" y="2470666"/>
              <a:ext cx="1539157"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3"/>
            </p:cNvCxnSpPr>
            <p:nvPr/>
          </p:nvCxnSpPr>
          <p:spPr>
            <a:xfrm flipH="1">
              <a:off x="6019800" y="3112532"/>
              <a:ext cx="1386757"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2743200" y="2743200"/>
            <a:ext cx="4038600" cy="369332"/>
            <a:chOff x="2743200" y="2743200"/>
            <a:chExt cx="4038600" cy="369332"/>
          </a:xfrm>
        </p:grpSpPr>
        <p:cxnSp>
          <p:nvCxnSpPr>
            <p:cNvPr id="32" name="Straight Arrow Connector 31"/>
            <p:cNvCxnSpPr>
              <a:stCxn id="16" idx="1"/>
              <a:endCxn id="33" idx="3"/>
            </p:cNvCxnSpPr>
            <p:nvPr/>
          </p:nvCxnSpPr>
          <p:spPr>
            <a:xfrm flipH="1">
              <a:off x="4724400" y="2927866"/>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43200" y="2743200"/>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Thread  for user 1</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When </a:t>
            </a:r>
            <a:r>
              <a:rPr lang="en-US" sz="2400" dirty="0" smtClean="0"/>
              <a:t>second </a:t>
            </a:r>
            <a:r>
              <a:rPr lang="en-US" sz="2400" dirty="0" smtClean="0"/>
              <a:t>Call is made to the Servlet1 of app1 </a:t>
            </a:r>
            <a:r>
              <a:rPr lang="en-US" sz="2400" dirty="0" smtClean="0"/>
              <a:t>then a second thread is created by passing the same </a:t>
            </a:r>
            <a:r>
              <a:rPr lang="en-US" sz="2400" dirty="0" err="1" smtClean="0"/>
              <a:t>servlet</a:t>
            </a:r>
            <a:r>
              <a:rPr lang="en-US" sz="2400" dirty="0" smtClean="0"/>
              <a:t> object with different input </a:t>
            </a:r>
            <a:r>
              <a:rPr lang="en-US" sz="2400" dirty="0" err="1" smtClean="0"/>
              <a:t>params</a:t>
            </a:r>
            <a:r>
              <a:rPr lang="en-US" sz="2400" dirty="0" smtClean="0"/>
              <a:t>.</a:t>
            </a:r>
            <a:endParaRPr lang="en-US" sz="2400" dirty="0"/>
          </a:p>
        </p:txBody>
      </p:sp>
      <p:sp>
        <p:nvSpPr>
          <p:cNvPr id="5" name="Rectangle 4"/>
          <p:cNvSpPr/>
          <p:nvPr/>
        </p:nvSpPr>
        <p:spPr>
          <a:xfrm>
            <a:off x="228600" y="1676400"/>
            <a:ext cx="8686800" cy="4937760"/>
          </a:xfrm>
          <a:prstGeom prst="rect">
            <a:avLst/>
          </a:prstGeom>
          <a:solidFill>
            <a:srgbClr val="FFC000"/>
          </a:solidFill>
        </p:spPr>
        <p:txBody>
          <a:bodyPr wrap="square">
            <a:spAutoFit/>
          </a:bodyPr>
          <a:lstStyle/>
          <a:p>
            <a:endParaRPr lang="en-US" b="1" dirty="0" smtClean="0"/>
          </a:p>
          <a:p>
            <a:r>
              <a:rPr lang="en-US" b="1" dirty="0" smtClean="0"/>
              <a:t>Catalina</a:t>
            </a:r>
          </a:p>
          <a:p>
            <a:r>
              <a:rPr lang="en-US" b="1" dirty="0" smtClean="0"/>
              <a:t> </a:t>
            </a:r>
            <a:r>
              <a:rPr lang="en-US" b="1" dirty="0" err="1" smtClean="0"/>
              <a:t>Servlet</a:t>
            </a:r>
            <a:r>
              <a:rPr lang="en-US" b="1" dirty="0" smtClean="0"/>
              <a:t>-Container</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a:p>
        </p:txBody>
      </p:sp>
      <p:grpSp>
        <p:nvGrpSpPr>
          <p:cNvPr id="27" name="Group 26"/>
          <p:cNvGrpSpPr/>
          <p:nvPr/>
        </p:nvGrpSpPr>
        <p:grpSpPr>
          <a:xfrm>
            <a:off x="6248400" y="2286000"/>
            <a:ext cx="1981200" cy="923330"/>
            <a:chOff x="6248400" y="2286000"/>
            <a:chExt cx="1981200" cy="923330"/>
          </a:xfrm>
        </p:grpSpPr>
        <p:sp>
          <p:nvSpPr>
            <p:cNvPr id="15" name="TextBox 14"/>
            <p:cNvSpPr txBox="1"/>
            <p:nvPr/>
          </p:nvSpPr>
          <p:spPr>
            <a:xfrm>
              <a:off x="6248400" y="2286000"/>
              <a:ext cx="1981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App1</a:t>
              </a:r>
            </a:p>
            <a:p>
              <a:endParaRPr lang="en-US" dirty="0" smtClean="0"/>
            </a:p>
            <a:p>
              <a:endParaRPr lang="en-US" dirty="0"/>
            </a:p>
          </p:txBody>
        </p:sp>
        <p:sp>
          <p:nvSpPr>
            <p:cNvPr id="16" name="TextBox 15"/>
            <p:cNvSpPr txBox="1"/>
            <p:nvPr/>
          </p:nvSpPr>
          <p:spPr>
            <a:xfrm>
              <a:off x="6781800" y="2743200"/>
              <a:ext cx="1249514" cy="369332"/>
            </a:xfrm>
            <a:prstGeom prst="rect">
              <a:avLst/>
            </a:prstGeom>
            <a:solidFill>
              <a:schemeClr val="accent4">
                <a:lumMod val="60000"/>
                <a:lumOff val="40000"/>
              </a:schemeClr>
            </a:solidFill>
          </p:spPr>
          <p:txBody>
            <a:bodyPr wrap="square" rtlCol="0">
              <a:spAutoFit/>
            </a:bodyPr>
            <a:lstStyle/>
            <a:p>
              <a:r>
                <a:rPr lang="en-US" dirty="0" smtClean="0"/>
                <a:t>Servlet1 </a:t>
              </a:r>
              <a:endParaRPr lang="en-US" dirty="0"/>
            </a:p>
          </p:txBody>
        </p:sp>
      </p:grpSp>
      <p:grpSp>
        <p:nvGrpSpPr>
          <p:cNvPr id="28" name="Group 27"/>
          <p:cNvGrpSpPr/>
          <p:nvPr/>
        </p:nvGrpSpPr>
        <p:grpSpPr>
          <a:xfrm>
            <a:off x="6248400" y="3429000"/>
            <a:ext cx="1981200" cy="923330"/>
            <a:chOff x="6248400" y="3429000"/>
            <a:chExt cx="1981200" cy="923330"/>
          </a:xfrm>
        </p:grpSpPr>
        <p:sp>
          <p:nvSpPr>
            <p:cNvPr id="19" name="TextBox 18"/>
            <p:cNvSpPr txBox="1"/>
            <p:nvPr/>
          </p:nvSpPr>
          <p:spPr>
            <a:xfrm>
              <a:off x="6248400" y="3429000"/>
              <a:ext cx="1981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App2</a:t>
              </a:r>
            </a:p>
            <a:p>
              <a:endParaRPr lang="en-US" dirty="0" smtClean="0"/>
            </a:p>
            <a:p>
              <a:endParaRPr lang="en-US" dirty="0"/>
            </a:p>
          </p:txBody>
        </p:sp>
        <p:sp>
          <p:nvSpPr>
            <p:cNvPr id="20" name="TextBox 19"/>
            <p:cNvSpPr txBox="1"/>
            <p:nvPr/>
          </p:nvSpPr>
          <p:spPr>
            <a:xfrm>
              <a:off x="6781800" y="3886200"/>
              <a:ext cx="1249514" cy="3693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Servlet2 </a:t>
              </a:r>
              <a:endParaRPr lang="en-US" dirty="0"/>
            </a:p>
          </p:txBody>
        </p:sp>
      </p:grpSp>
      <p:grpSp>
        <p:nvGrpSpPr>
          <p:cNvPr id="29" name="Group 28"/>
          <p:cNvGrpSpPr/>
          <p:nvPr/>
        </p:nvGrpSpPr>
        <p:grpSpPr>
          <a:xfrm>
            <a:off x="6248400" y="4648200"/>
            <a:ext cx="1981200" cy="923330"/>
            <a:chOff x="6248400" y="4648200"/>
            <a:chExt cx="1981200" cy="923330"/>
          </a:xfrm>
        </p:grpSpPr>
        <p:sp>
          <p:nvSpPr>
            <p:cNvPr id="22" name="TextBox 21"/>
            <p:cNvSpPr txBox="1"/>
            <p:nvPr/>
          </p:nvSpPr>
          <p:spPr>
            <a:xfrm>
              <a:off x="6248400" y="4648200"/>
              <a:ext cx="1981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App3</a:t>
              </a:r>
            </a:p>
            <a:p>
              <a:endParaRPr lang="en-US" dirty="0" smtClean="0"/>
            </a:p>
            <a:p>
              <a:endParaRPr lang="en-US" dirty="0"/>
            </a:p>
          </p:txBody>
        </p:sp>
        <p:sp>
          <p:nvSpPr>
            <p:cNvPr id="23" name="TextBox 22"/>
            <p:cNvSpPr txBox="1"/>
            <p:nvPr/>
          </p:nvSpPr>
          <p:spPr>
            <a:xfrm>
              <a:off x="6781800" y="5105400"/>
              <a:ext cx="1249514" cy="3693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Servlet3 </a:t>
              </a:r>
              <a:endParaRPr lang="en-US" dirty="0"/>
            </a:p>
          </p:txBody>
        </p:sp>
      </p:grpSp>
      <p:graphicFrame>
        <p:nvGraphicFramePr>
          <p:cNvPr id="14" name="Table 13"/>
          <p:cNvGraphicFramePr>
            <a:graphicFrameLocks noGrp="1"/>
          </p:cNvGraphicFramePr>
          <p:nvPr/>
        </p:nvGraphicFramePr>
        <p:xfrm>
          <a:off x="533400" y="3810000"/>
          <a:ext cx="4953000" cy="2727297"/>
        </p:xfrm>
        <a:graphic>
          <a:graphicData uri="http://schemas.openxmlformats.org/drawingml/2006/table">
            <a:tbl>
              <a:tblPr firstRow="1" bandRow="1">
                <a:tableStyleId>{5C22544A-7EE6-4342-B048-85BDC9FD1C3A}</a:tableStyleId>
              </a:tblPr>
              <a:tblGrid>
                <a:gridCol w="1651000"/>
                <a:gridCol w="1651000"/>
                <a:gridCol w="1651000"/>
              </a:tblGrid>
              <a:tr h="807057">
                <a:tc>
                  <a:txBody>
                    <a:bodyPr/>
                    <a:lstStyle/>
                    <a:p>
                      <a:r>
                        <a:rPr lang="en-US" dirty="0" smtClean="0"/>
                        <a:t>Incoming URL</a:t>
                      </a:r>
                      <a:endParaRPr lang="en-US" dirty="0"/>
                    </a:p>
                  </a:txBody>
                  <a:tcPr/>
                </a:tc>
                <a:tc>
                  <a:txBody>
                    <a:bodyPr/>
                    <a:lstStyle/>
                    <a:p>
                      <a:r>
                        <a:rPr lang="en-US" dirty="0" smtClean="0"/>
                        <a:t> </a:t>
                      </a:r>
                      <a:r>
                        <a:rPr lang="en-US" dirty="0" err="1" smtClean="0"/>
                        <a:t>Servlet</a:t>
                      </a:r>
                      <a:r>
                        <a:rPr lang="en-US" baseline="0" dirty="0" smtClean="0"/>
                        <a:t> Associated</a:t>
                      </a:r>
                      <a:endParaRPr lang="en-US" dirty="0"/>
                    </a:p>
                  </a:txBody>
                  <a:tcPr/>
                </a:tc>
                <a:tc>
                  <a:txBody>
                    <a:bodyPr/>
                    <a:lstStyle/>
                    <a:p>
                      <a:r>
                        <a:rPr lang="en-US" dirty="0" smtClean="0"/>
                        <a:t>Loaded/ Instantiated</a:t>
                      </a:r>
                      <a:endParaRPr lang="en-US" dirty="0"/>
                    </a:p>
                  </a:txBody>
                  <a:tcPr/>
                </a:tc>
              </a:tr>
              <a:tr h="467581">
                <a:tc>
                  <a:txBody>
                    <a:bodyPr/>
                    <a:lstStyle/>
                    <a:p>
                      <a:r>
                        <a:rPr lang="en-US" dirty="0" smtClean="0"/>
                        <a:t>/app1/Servlet1</a:t>
                      </a:r>
                      <a:endParaRPr lang="en-US" dirty="0"/>
                    </a:p>
                  </a:txBody>
                  <a:tcPr/>
                </a:tc>
                <a:tc>
                  <a:txBody>
                    <a:bodyPr/>
                    <a:lstStyle/>
                    <a:p>
                      <a:r>
                        <a:rPr lang="en-US" dirty="0" smtClean="0"/>
                        <a:t>Servlet1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50"/>
                          </a:solidFill>
                        </a:rPr>
                        <a:t>TRUE</a:t>
                      </a:r>
                    </a:p>
                    <a:p>
                      <a:endParaRPr lang="en-US" dirty="0"/>
                    </a:p>
                  </a:txBody>
                  <a:tcPr/>
                </a:tc>
              </a:tr>
              <a:tr h="467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/app1/Servlet2</a:t>
                      </a:r>
                    </a:p>
                    <a:p>
                      <a:endParaRPr lang="en-US" dirty="0"/>
                    </a:p>
                  </a:txBody>
                  <a:tcPr/>
                </a:tc>
                <a:tc>
                  <a:txBody>
                    <a:bodyPr/>
                    <a:lstStyle/>
                    <a:p>
                      <a:r>
                        <a:rPr lang="en-US" dirty="0" smtClean="0"/>
                        <a:t>Servlet2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FALSE</a:t>
                      </a:r>
                    </a:p>
                    <a:p>
                      <a:endParaRPr lang="en-US" dirty="0"/>
                    </a:p>
                  </a:txBody>
                  <a:tcPr/>
                </a:tc>
              </a:tr>
              <a:tr h="4675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/app1/Servlet3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Servlet3</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FALSE</a:t>
                      </a:r>
                    </a:p>
                    <a:p>
                      <a:endParaRPr lang="en-US" dirty="0"/>
                    </a:p>
                  </a:txBody>
                  <a:tcPr/>
                </a:tc>
              </a:tr>
            </a:tbl>
          </a:graphicData>
        </a:graphic>
      </p:graphicFrame>
      <p:grpSp>
        <p:nvGrpSpPr>
          <p:cNvPr id="26" name="Group 25"/>
          <p:cNvGrpSpPr/>
          <p:nvPr/>
        </p:nvGrpSpPr>
        <p:grpSpPr>
          <a:xfrm>
            <a:off x="4876800" y="2286000"/>
            <a:ext cx="2529757" cy="1283732"/>
            <a:chOff x="4876800" y="2286000"/>
            <a:chExt cx="2529757" cy="1283732"/>
          </a:xfrm>
        </p:grpSpPr>
        <p:sp>
          <p:nvSpPr>
            <p:cNvPr id="18" name="TextBox 17"/>
            <p:cNvSpPr txBox="1"/>
            <p:nvPr/>
          </p:nvSpPr>
          <p:spPr>
            <a:xfrm>
              <a:off x="4876800" y="2286000"/>
              <a:ext cx="990600" cy="369332"/>
            </a:xfrm>
            <a:prstGeom prst="rect">
              <a:avLst/>
            </a:prstGeom>
            <a:solidFill>
              <a:srgbClr val="C00000"/>
            </a:solidFill>
          </p:spPr>
          <p:txBody>
            <a:bodyPr wrap="square" rtlCol="0">
              <a:spAutoFit/>
            </a:bodyPr>
            <a:lstStyle/>
            <a:p>
              <a:r>
                <a:rPr lang="en-US" dirty="0" smtClean="0"/>
                <a:t>Request </a:t>
              </a:r>
              <a:endParaRPr lang="en-US" dirty="0"/>
            </a:p>
          </p:txBody>
        </p:sp>
        <p:sp>
          <p:nvSpPr>
            <p:cNvPr id="21" name="TextBox 20"/>
            <p:cNvSpPr txBox="1"/>
            <p:nvPr/>
          </p:nvSpPr>
          <p:spPr>
            <a:xfrm>
              <a:off x="4876800" y="3200400"/>
              <a:ext cx="1143000" cy="369332"/>
            </a:xfrm>
            <a:prstGeom prst="rect">
              <a:avLst/>
            </a:prstGeom>
            <a:solidFill>
              <a:srgbClr val="C00000"/>
            </a:solidFill>
          </p:spPr>
          <p:txBody>
            <a:bodyPr wrap="square" rtlCol="0">
              <a:spAutoFit/>
            </a:bodyPr>
            <a:lstStyle/>
            <a:p>
              <a:r>
                <a:rPr lang="en-US" dirty="0" smtClean="0"/>
                <a:t>Response </a:t>
              </a:r>
              <a:r>
                <a:rPr lang="en-US" dirty="0" smtClean="0"/>
                <a:t>  </a:t>
              </a:r>
              <a:endParaRPr lang="en-US" dirty="0"/>
            </a:p>
          </p:txBody>
        </p:sp>
        <p:cxnSp>
          <p:nvCxnSpPr>
            <p:cNvPr id="24" name="Straight Arrow Connector 23"/>
            <p:cNvCxnSpPr>
              <a:stCxn id="18" idx="3"/>
            </p:cNvCxnSpPr>
            <p:nvPr/>
          </p:nvCxnSpPr>
          <p:spPr>
            <a:xfrm>
              <a:off x="5867400" y="2470666"/>
              <a:ext cx="1539157"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1" idx="3"/>
            </p:cNvCxnSpPr>
            <p:nvPr/>
          </p:nvCxnSpPr>
          <p:spPr>
            <a:xfrm flipH="1">
              <a:off x="6019800" y="3112532"/>
              <a:ext cx="1386757" cy="272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2743200" y="2743200"/>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Thread  for user 1</a:t>
            </a:r>
            <a:endParaRPr lang="en-US" dirty="0"/>
          </a:p>
        </p:txBody>
      </p:sp>
      <p:cxnSp>
        <p:nvCxnSpPr>
          <p:cNvPr id="32" name="Straight Arrow Connector 31"/>
          <p:cNvCxnSpPr>
            <a:stCxn id="16" idx="1"/>
            <a:endCxn id="30" idx="3"/>
          </p:cNvCxnSpPr>
          <p:nvPr/>
        </p:nvCxnSpPr>
        <p:spPr>
          <a:xfrm flipH="1">
            <a:off x="4724400" y="2927866"/>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2667000" y="1752600"/>
            <a:ext cx="4739557" cy="2426732"/>
            <a:chOff x="2667000" y="1752600"/>
            <a:chExt cx="4739557" cy="2426732"/>
          </a:xfrm>
        </p:grpSpPr>
        <p:cxnSp>
          <p:nvCxnSpPr>
            <p:cNvPr id="34" name="Straight Arrow Connector 33"/>
            <p:cNvCxnSpPr>
              <a:stCxn id="16" idx="1"/>
              <a:endCxn id="35" idx="3"/>
            </p:cNvCxnSpPr>
            <p:nvPr/>
          </p:nvCxnSpPr>
          <p:spPr>
            <a:xfrm flipH="1">
              <a:off x="4648200" y="2927866"/>
              <a:ext cx="2133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667000" y="3200400"/>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Thread  for user 2</a:t>
              </a:r>
              <a:endParaRPr lang="en-US" dirty="0"/>
            </a:p>
          </p:txBody>
        </p:sp>
        <p:sp>
          <p:nvSpPr>
            <p:cNvPr id="37" name="TextBox 36"/>
            <p:cNvSpPr txBox="1"/>
            <p:nvPr/>
          </p:nvSpPr>
          <p:spPr>
            <a:xfrm>
              <a:off x="4800600" y="1752600"/>
              <a:ext cx="1066800" cy="369332"/>
            </a:xfrm>
            <a:prstGeom prst="rect">
              <a:avLst/>
            </a:prstGeom>
            <a:solidFill>
              <a:srgbClr val="C00000"/>
            </a:solidFill>
          </p:spPr>
          <p:txBody>
            <a:bodyPr wrap="square" rtlCol="0">
              <a:spAutoFit/>
            </a:bodyPr>
            <a:lstStyle/>
            <a:p>
              <a:r>
                <a:rPr lang="en-US" dirty="0" smtClean="0"/>
                <a:t>Request2 </a:t>
              </a:r>
              <a:endParaRPr lang="en-US" dirty="0"/>
            </a:p>
          </p:txBody>
        </p:sp>
        <p:cxnSp>
          <p:nvCxnSpPr>
            <p:cNvPr id="39" name="Straight Arrow Connector 38"/>
            <p:cNvCxnSpPr>
              <a:stCxn id="37" idx="3"/>
              <a:endCxn id="16" idx="0"/>
            </p:cNvCxnSpPr>
            <p:nvPr/>
          </p:nvCxnSpPr>
          <p:spPr>
            <a:xfrm>
              <a:off x="5867400" y="1937266"/>
              <a:ext cx="1539157" cy="805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876800" y="3810000"/>
              <a:ext cx="1143000" cy="369332"/>
            </a:xfrm>
            <a:prstGeom prst="rect">
              <a:avLst/>
            </a:prstGeom>
            <a:solidFill>
              <a:srgbClr val="C00000"/>
            </a:solidFill>
          </p:spPr>
          <p:txBody>
            <a:bodyPr wrap="square" rtlCol="0">
              <a:spAutoFit/>
            </a:bodyPr>
            <a:lstStyle/>
            <a:p>
              <a:r>
                <a:rPr lang="en-US" dirty="0" smtClean="0"/>
                <a:t>Response </a:t>
              </a:r>
              <a:r>
                <a:rPr lang="en-US" dirty="0" smtClean="0"/>
                <a:t>  </a:t>
              </a:r>
              <a:endParaRPr lang="en-US" dirty="0"/>
            </a:p>
          </p:txBody>
        </p:sp>
        <p:cxnSp>
          <p:nvCxnSpPr>
            <p:cNvPr id="42" name="Straight Arrow Connector 41"/>
            <p:cNvCxnSpPr>
              <a:stCxn id="16" idx="2"/>
            </p:cNvCxnSpPr>
            <p:nvPr/>
          </p:nvCxnSpPr>
          <p:spPr>
            <a:xfrm flipH="1">
              <a:off x="6096000" y="3112532"/>
              <a:ext cx="1310557" cy="849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Thus </a:t>
            </a:r>
            <a:r>
              <a:rPr lang="en-US" dirty="0" err="1" smtClean="0"/>
              <a:t>Servlets</a:t>
            </a:r>
            <a:r>
              <a:rPr lang="en-US" dirty="0" smtClean="0"/>
              <a:t> are multi threaded and can handle Millions or even billions or request. Because they are not creating a process for every user instead they are creating threads for every request. </a:t>
            </a:r>
          </a:p>
          <a:p>
            <a:r>
              <a:rPr lang="en-US" dirty="0" smtClean="0"/>
              <a:t>Threads share resource, but process do not. Process do context switching instead.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How HTML Forms Work</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LifeCycle</a:t>
            </a:r>
            <a:r>
              <a:rPr lang="en-US" dirty="0" smtClean="0"/>
              <a:t> of </a:t>
            </a:r>
            <a:r>
              <a:rPr lang="en-US" dirty="0" err="1" smtClean="0"/>
              <a:t>Servlet</a:t>
            </a:r>
            <a:endParaRPr lang="en-US" dirty="0"/>
          </a:p>
        </p:txBody>
      </p:sp>
      <p:grpSp>
        <p:nvGrpSpPr>
          <p:cNvPr id="33" name="Group 32"/>
          <p:cNvGrpSpPr/>
          <p:nvPr/>
        </p:nvGrpSpPr>
        <p:grpSpPr>
          <a:xfrm>
            <a:off x="3581400" y="2667000"/>
            <a:ext cx="2362200" cy="2362200"/>
            <a:chOff x="3581400" y="2667000"/>
            <a:chExt cx="2362200" cy="2362200"/>
          </a:xfrm>
        </p:grpSpPr>
        <p:sp>
          <p:nvSpPr>
            <p:cNvPr id="4" name="Oval 3"/>
            <p:cNvSpPr/>
            <p:nvPr/>
          </p:nvSpPr>
          <p:spPr>
            <a:xfrm>
              <a:off x="3581400" y="2667000"/>
              <a:ext cx="23622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114800" y="3581400"/>
              <a:ext cx="13716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Ready state</a:t>
              </a:r>
              <a:endParaRPr lang="en-US" dirty="0"/>
            </a:p>
          </p:txBody>
        </p:sp>
      </p:grpSp>
      <p:grpSp>
        <p:nvGrpSpPr>
          <p:cNvPr id="31" name="Group 30"/>
          <p:cNvGrpSpPr/>
          <p:nvPr/>
        </p:nvGrpSpPr>
        <p:grpSpPr>
          <a:xfrm>
            <a:off x="914400" y="1752600"/>
            <a:ext cx="2667000" cy="2362200"/>
            <a:chOff x="914400" y="1752600"/>
            <a:chExt cx="2667000" cy="2362200"/>
          </a:xfrm>
        </p:grpSpPr>
        <p:sp>
          <p:nvSpPr>
            <p:cNvPr id="8" name="Right Arrow 7"/>
            <p:cNvSpPr/>
            <p:nvPr/>
          </p:nvSpPr>
          <p:spPr>
            <a:xfrm>
              <a:off x="1371600" y="3505200"/>
              <a:ext cx="2209800" cy="6096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752600" y="3124200"/>
              <a:ext cx="914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Init()</a:t>
              </a:r>
              <a:endParaRPr lang="en-US" dirty="0"/>
            </a:p>
          </p:txBody>
        </p:sp>
        <p:sp>
          <p:nvSpPr>
            <p:cNvPr id="25" name="TextBox 24"/>
            <p:cNvSpPr txBox="1"/>
            <p:nvPr/>
          </p:nvSpPr>
          <p:spPr>
            <a:xfrm>
              <a:off x="914400" y="1752600"/>
              <a:ext cx="21336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Class is loaded, instance of </a:t>
              </a:r>
              <a:r>
                <a:rPr lang="en-US" dirty="0" err="1" smtClean="0"/>
                <a:t>servlet</a:t>
              </a:r>
              <a:r>
                <a:rPr lang="en-US" dirty="0" smtClean="0"/>
                <a:t> is created</a:t>
              </a:r>
              <a:endParaRPr lang="en-US" dirty="0"/>
            </a:p>
          </p:txBody>
        </p:sp>
      </p:grpSp>
      <p:grpSp>
        <p:nvGrpSpPr>
          <p:cNvPr id="35" name="Group 34"/>
          <p:cNvGrpSpPr/>
          <p:nvPr/>
        </p:nvGrpSpPr>
        <p:grpSpPr>
          <a:xfrm>
            <a:off x="3912836" y="1219200"/>
            <a:ext cx="5231164" cy="1588439"/>
            <a:chOff x="3912836" y="1219200"/>
            <a:chExt cx="5231164" cy="1588439"/>
          </a:xfrm>
        </p:grpSpPr>
        <p:sp>
          <p:nvSpPr>
            <p:cNvPr id="7" name="Curved Right Arrow 6"/>
            <p:cNvSpPr/>
            <p:nvPr/>
          </p:nvSpPr>
          <p:spPr>
            <a:xfrm rot="5400000">
              <a:off x="4043026" y="1568016"/>
              <a:ext cx="1109433" cy="1369814"/>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4953000" y="1447800"/>
              <a:ext cx="1143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Service()</a:t>
              </a:r>
              <a:endParaRPr lang="en-US" dirty="0"/>
            </a:p>
          </p:txBody>
        </p:sp>
        <p:sp>
          <p:nvSpPr>
            <p:cNvPr id="28" name="TextBox 27"/>
            <p:cNvSpPr txBox="1"/>
            <p:nvPr/>
          </p:nvSpPr>
          <p:spPr>
            <a:xfrm>
              <a:off x="6172200" y="1219200"/>
              <a:ext cx="29718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This is a public method in </a:t>
              </a:r>
              <a:r>
                <a:rPr lang="en-US" dirty="0" err="1" smtClean="0"/>
                <a:t>HttpServlet</a:t>
              </a:r>
              <a:r>
                <a:rPr lang="en-US" dirty="0" smtClean="0"/>
                <a:t> which actually creates request object and </a:t>
              </a:r>
              <a:r>
                <a:rPr lang="en-US" dirty="0" err="1" smtClean="0"/>
                <a:t>reponse</a:t>
              </a:r>
              <a:r>
                <a:rPr lang="en-US" dirty="0" smtClean="0"/>
                <a:t> object and then calls </a:t>
              </a:r>
              <a:r>
                <a:rPr lang="en-US" dirty="0" err="1" smtClean="0"/>
                <a:t>doGet</a:t>
              </a:r>
              <a:r>
                <a:rPr lang="en-US" dirty="0" smtClean="0"/>
                <a:t> or </a:t>
              </a:r>
              <a:r>
                <a:rPr lang="en-US" dirty="0" err="1" smtClean="0"/>
                <a:t>doPost</a:t>
              </a:r>
              <a:r>
                <a:rPr lang="en-US" dirty="0" smtClean="0"/>
                <a:t>() accordingly</a:t>
              </a:r>
              <a:endParaRPr lang="en-US" dirty="0"/>
            </a:p>
          </p:txBody>
        </p:sp>
      </p:grpSp>
      <p:grpSp>
        <p:nvGrpSpPr>
          <p:cNvPr id="37" name="Group 36"/>
          <p:cNvGrpSpPr/>
          <p:nvPr/>
        </p:nvGrpSpPr>
        <p:grpSpPr>
          <a:xfrm>
            <a:off x="0" y="4355633"/>
            <a:ext cx="8763000" cy="2262099"/>
            <a:chOff x="0" y="4355633"/>
            <a:chExt cx="8763000" cy="2262099"/>
          </a:xfrm>
        </p:grpSpPr>
        <p:sp>
          <p:nvSpPr>
            <p:cNvPr id="6" name="Curved Right Arrow 5"/>
            <p:cNvSpPr/>
            <p:nvPr/>
          </p:nvSpPr>
          <p:spPr>
            <a:xfrm rot="19224995">
              <a:off x="3217183" y="4355633"/>
              <a:ext cx="1109433" cy="1369814"/>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2819400" y="5715000"/>
              <a:ext cx="1143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doGet</a:t>
              </a:r>
              <a:r>
                <a:rPr lang="en-US" dirty="0" smtClean="0"/>
                <a:t>()</a:t>
              </a:r>
              <a:endParaRPr lang="en-US" dirty="0"/>
            </a:p>
          </p:txBody>
        </p:sp>
        <p:sp>
          <p:nvSpPr>
            <p:cNvPr id="5" name="Curved Right Arrow 4"/>
            <p:cNvSpPr/>
            <p:nvPr/>
          </p:nvSpPr>
          <p:spPr>
            <a:xfrm rot="13756888">
              <a:off x="5355456" y="4297120"/>
              <a:ext cx="1109433" cy="1369814"/>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5638800" y="5715000"/>
              <a:ext cx="1143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doPost</a:t>
              </a:r>
              <a:r>
                <a:rPr lang="en-US" dirty="0" smtClean="0"/>
                <a:t>()</a:t>
              </a:r>
              <a:endParaRPr lang="en-US" dirty="0"/>
            </a:p>
          </p:txBody>
        </p:sp>
        <p:sp>
          <p:nvSpPr>
            <p:cNvPr id="29" name="TextBox 28"/>
            <p:cNvSpPr txBox="1"/>
            <p:nvPr/>
          </p:nvSpPr>
          <p:spPr>
            <a:xfrm>
              <a:off x="0" y="6248400"/>
              <a:ext cx="8763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These are methods which the threads actually run on to perform the requested action</a:t>
              </a:r>
              <a:endParaRPr lang="en-US" dirty="0"/>
            </a:p>
          </p:txBody>
        </p:sp>
      </p:grpSp>
      <p:grpSp>
        <p:nvGrpSpPr>
          <p:cNvPr id="38" name="Group 37"/>
          <p:cNvGrpSpPr/>
          <p:nvPr/>
        </p:nvGrpSpPr>
        <p:grpSpPr>
          <a:xfrm>
            <a:off x="5943600" y="3048000"/>
            <a:ext cx="3200400" cy="2544128"/>
            <a:chOff x="5943600" y="3048000"/>
            <a:chExt cx="3200400" cy="2544128"/>
          </a:xfrm>
        </p:grpSpPr>
        <p:sp>
          <p:nvSpPr>
            <p:cNvPr id="9" name="Right Arrow 8"/>
            <p:cNvSpPr/>
            <p:nvPr/>
          </p:nvSpPr>
          <p:spPr>
            <a:xfrm>
              <a:off x="5943600" y="3505200"/>
              <a:ext cx="2209800" cy="609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24600" y="3048000"/>
              <a:ext cx="1143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destroy()</a:t>
              </a:r>
              <a:endParaRPr lang="en-US" dirty="0"/>
            </a:p>
          </p:txBody>
        </p:sp>
        <p:sp>
          <p:nvSpPr>
            <p:cNvPr id="30" name="TextBox 29"/>
            <p:cNvSpPr txBox="1"/>
            <p:nvPr/>
          </p:nvSpPr>
          <p:spPr>
            <a:xfrm>
              <a:off x="6705600" y="4114800"/>
              <a:ext cx="24384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Destroy is called when you perform a stop on the server . This frees up all the resources that app was using</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487362"/>
          </a:xfrm>
        </p:spPr>
        <p:txBody>
          <a:bodyPr>
            <a:normAutofit fontScale="90000"/>
          </a:bodyPr>
          <a:lstStyle/>
          <a:p>
            <a:r>
              <a:rPr lang="en-US" dirty="0" smtClean="0"/>
              <a:t>How Form Works?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990599"/>
            <a:ext cx="8382000" cy="566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Form Works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b="1" dirty="0" smtClean="0"/>
              <a:t>The browser loads the page with controls: </a:t>
            </a:r>
            <a:r>
              <a:rPr lang="en-US" i="1" dirty="0" smtClean="0"/>
              <a:t>when browser loads the page when it encounters form elements, it creates controls on the page like submit. </a:t>
            </a:r>
          </a:p>
          <a:p>
            <a:pPr marL="514350" indent="-514350">
              <a:buFont typeface="+mj-lt"/>
              <a:buAutoNum type="arabicPeriod"/>
            </a:pPr>
            <a:r>
              <a:rPr lang="en-US" b="1" dirty="0" smtClean="0"/>
              <a:t>You enter data</a:t>
            </a:r>
          </a:p>
          <a:p>
            <a:pPr marL="514350" indent="-514350">
              <a:buFont typeface="+mj-lt"/>
              <a:buAutoNum type="arabicPeriod"/>
            </a:pPr>
            <a:r>
              <a:rPr lang="en-US" b="1" dirty="0" smtClean="0"/>
              <a:t>You submit the form: </a:t>
            </a:r>
            <a:r>
              <a:rPr lang="en-US" i="1" dirty="0" smtClean="0"/>
              <a:t>The browser will package up all the data and send that data off to the server. </a:t>
            </a:r>
          </a:p>
          <a:p>
            <a:pPr marL="514350" indent="-514350">
              <a:buFont typeface="+mj-lt"/>
              <a:buAutoNum type="arabicPeriod"/>
            </a:pPr>
            <a:r>
              <a:rPr lang="en-US" b="1" dirty="0" smtClean="0"/>
              <a:t>The server responds</a:t>
            </a:r>
          </a:p>
          <a:p>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&lt;!DOCTYPE&gt;</a:t>
            </a:r>
            <a:endParaRPr lang="en-US" dirty="0"/>
          </a:p>
        </p:txBody>
      </p:sp>
      <p:sp>
        <p:nvSpPr>
          <p:cNvPr id="3" name="Content Placeholder 2"/>
          <p:cNvSpPr>
            <a:spLocks noGrp="1"/>
          </p:cNvSpPr>
          <p:nvPr>
            <p:ph idx="1"/>
          </p:nvPr>
        </p:nvSpPr>
        <p:spPr/>
        <p:txBody>
          <a:bodyPr/>
          <a:lstStyle/>
          <a:p>
            <a:r>
              <a:rPr lang="en-US" dirty="0" smtClean="0"/>
              <a:t>The &lt;!DOCTYPE&gt; declaration must be the very first thing in your HTML document, before the &lt;html&gt; tag.</a:t>
            </a:r>
          </a:p>
          <a:p>
            <a:r>
              <a:rPr lang="en-US" dirty="0" smtClean="0"/>
              <a:t>The &lt;!DOCTYPE&gt; declaration is not an HTML tag; it is an instruction to the web browser about what version of HTML the page is written in.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http-equiv</a:t>
            </a:r>
            <a:endParaRPr lang="en-US" dirty="0"/>
          </a:p>
        </p:txBody>
      </p:sp>
      <p:graphicFrame>
        <p:nvGraphicFramePr>
          <p:cNvPr id="4" name="Table 3"/>
          <p:cNvGraphicFramePr>
            <a:graphicFrameLocks noGrp="1"/>
          </p:cNvGraphicFramePr>
          <p:nvPr/>
        </p:nvGraphicFramePr>
        <p:xfrm>
          <a:off x="457200" y="2273912"/>
          <a:ext cx="8382000" cy="3822088"/>
        </p:xfrm>
        <a:graphic>
          <a:graphicData uri="http://schemas.openxmlformats.org/drawingml/2006/table">
            <a:tbl>
              <a:tblPr/>
              <a:tblGrid>
                <a:gridCol w="1676399"/>
                <a:gridCol w="6705601"/>
              </a:tblGrid>
              <a:tr h="246630">
                <a:tc>
                  <a:txBody>
                    <a:bodyPr/>
                    <a:lstStyle/>
                    <a:p>
                      <a:pPr algn="l" fontAlgn="t"/>
                      <a:r>
                        <a:rPr lang="en-US" sz="1400" dirty="0">
                          <a:solidFill>
                            <a:srgbClr val="FFFFFF"/>
                          </a:solidFill>
                          <a:latin typeface="verdana"/>
                        </a:rPr>
                        <a:t>Value</a:t>
                      </a:r>
                    </a:p>
                  </a:txBody>
                  <a:tcPr marL="22679" marR="22679" marT="22679" marB="2267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sz="1400" dirty="0">
                          <a:solidFill>
                            <a:srgbClr val="FFFFFF"/>
                          </a:solidFill>
                          <a:latin typeface="verdana"/>
                        </a:rPr>
                        <a:t>Description</a:t>
                      </a:r>
                    </a:p>
                  </a:txBody>
                  <a:tcPr marL="22679" marR="22679" marT="22679" marB="22679">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915647">
                <a:tc>
                  <a:txBody>
                    <a:bodyPr/>
                    <a:lstStyle/>
                    <a:p>
                      <a:pPr fontAlgn="t"/>
                      <a:r>
                        <a:rPr lang="en-US" sz="1400">
                          <a:latin typeface="verdana"/>
                        </a:rPr>
                        <a:t>content-type</a:t>
                      </a:r>
                    </a:p>
                  </a:txBody>
                  <a:tcPr marL="37798" marR="37798" marT="52917" marB="5291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latin typeface="verdana"/>
                        </a:rPr>
                        <a:t>Specifies the character encoding for the </a:t>
                      </a:r>
                      <a:r>
                        <a:rPr lang="en-US" sz="1400" dirty="0" err="1">
                          <a:latin typeface="verdana"/>
                        </a:rPr>
                        <a:t>document.Example</a:t>
                      </a:r>
                      <a:r>
                        <a:rPr lang="en-US" sz="1400" dirty="0">
                          <a:latin typeface="verdana"/>
                        </a:rPr>
                        <a:t>:</a:t>
                      </a:r>
                    </a:p>
                    <a:p>
                      <a:pPr fontAlgn="t"/>
                      <a:r>
                        <a:rPr lang="en-US" sz="1400" dirty="0">
                          <a:latin typeface="verdana"/>
                        </a:rPr>
                        <a:t>&lt;meta http-equiv="content-type" content="text/html; </a:t>
                      </a:r>
                      <a:r>
                        <a:rPr lang="en-US" sz="1400" dirty="0" err="1">
                          <a:latin typeface="verdana"/>
                        </a:rPr>
                        <a:t>charset</a:t>
                      </a:r>
                      <a:r>
                        <a:rPr lang="en-US" sz="1400" dirty="0">
                          <a:latin typeface="verdana"/>
                        </a:rPr>
                        <a:t>=UTF-8"&gt;</a:t>
                      </a:r>
                    </a:p>
                  </a:txBody>
                  <a:tcPr marL="37798" marR="37798" marT="52917" marB="5291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915647">
                <a:tc>
                  <a:txBody>
                    <a:bodyPr/>
                    <a:lstStyle/>
                    <a:p>
                      <a:pPr fontAlgn="t"/>
                      <a:r>
                        <a:rPr lang="en-US" sz="1400">
                          <a:latin typeface="verdana"/>
                        </a:rPr>
                        <a:t>default-style</a:t>
                      </a:r>
                    </a:p>
                  </a:txBody>
                  <a:tcPr marL="37798" marR="37798" marT="52917" marB="5291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sz="1400">
                          <a:latin typeface="verdana"/>
                        </a:rPr>
                        <a:t>Specified the preferred style sheet to use.Example:</a:t>
                      </a:r>
                    </a:p>
                    <a:p>
                      <a:pPr fontAlgn="t"/>
                      <a:r>
                        <a:rPr lang="en-US" sz="1400">
                          <a:latin typeface="verdana"/>
                        </a:rPr>
                        <a:t>&lt;meta http-equiv="default-style" content="</a:t>
                      </a:r>
                      <a:r>
                        <a:rPr lang="en-US" sz="1400" i="1">
                          <a:latin typeface="verdana"/>
                        </a:rPr>
                        <a:t>id_of_link_element</a:t>
                      </a:r>
                      <a:r>
                        <a:rPr lang="en-US" sz="1400">
                          <a:latin typeface="verdana"/>
                        </a:rPr>
                        <a:t>"&gt;</a:t>
                      </a:r>
                    </a:p>
                  </a:txBody>
                  <a:tcPr marL="37798" marR="37798" marT="52917" marB="5291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1732076">
                <a:tc>
                  <a:txBody>
                    <a:bodyPr/>
                    <a:lstStyle/>
                    <a:p>
                      <a:pPr fontAlgn="t"/>
                      <a:r>
                        <a:rPr lang="en-US" sz="1400">
                          <a:latin typeface="verdana"/>
                        </a:rPr>
                        <a:t>refresh</a:t>
                      </a:r>
                    </a:p>
                  </a:txBody>
                  <a:tcPr marL="37798" marR="37798" marT="52917" marB="5291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400" dirty="0">
                          <a:latin typeface="verdana"/>
                        </a:rPr>
                        <a:t>Defines a time interval for the document to refresh </a:t>
                      </a:r>
                      <a:r>
                        <a:rPr lang="en-US" sz="1400" dirty="0" err="1">
                          <a:latin typeface="verdana"/>
                        </a:rPr>
                        <a:t>itself.Example</a:t>
                      </a:r>
                      <a:r>
                        <a:rPr lang="en-US" sz="1400" dirty="0">
                          <a:latin typeface="verdana"/>
                        </a:rPr>
                        <a:t>:</a:t>
                      </a:r>
                    </a:p>
                    <a:p>
                      <a:pPr fontAlgn="t"/>
                      <a:r>
                        <a:rPr lang="en-US" sz="1400" dirty="0">
                          <a:latin typeface="verdana"/>
                        </a:rPr>
                        <a:t>&lt;meta http-equiv="refresh" content="300"&gt;</a:t>
                      </a:r>
                    </a:p>
                    <a:p>
                      <a:pPr fontAlgn="t"/>
                      <a:r>
                        <a:rPr lang="en-US" sz="1400" dirty="0">
                          <a:latin typeface="verdana"/>
                        </a:rPr>
                        <a:t>Note: The value "refresh" should be used carefully, as it takes the control of a page away from the user. Using "refresh" will cause a failure in </a:t>
                      </a:r>
                      <a:r>
                        <a:rPr lang="en-US" sz="1400" dirty="0">
                          <a:solidFill>
                            <a:srgbClr val="000000"/>
                          </a:solidFill>
                          <a:latin typeface="verdana"/>
                          <a:hlinkClick r:id="rId2"/>
                        </a:rPr>
                        <a:t>W3C's Web Content Accessibility Guidelines</a:t>
                      </a:r>
                      <a:r>
                        <a:rPr lang="en-US" sz="1400" dirty="0">
                          <a:latin typeface="verdana"/>
                        </a:rPr>
                        <a:t>.</a:t>
                      </a:r>
                    </a:p>
                  </a:txBody>
                  <a:tcPr marL="37798" marR="37798" marT="52917" marB="52917">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
        <p:nvSpPr>
          <p:cNvPr id="3073" name="Rectangle 1"/>
          <p:cNvSpPr>
            <a:spLocks noChangeArrowheads="1"/>
          </p:cNvSpPr>
          <p:nvPr/>
        </p:nvSpPr>
        <p:spPr bwMode="auto">
          <a:xfrm>
            <a:off x="152400" y="968197"/>
            <a:ext cx="9144000" cy="1502919"/>
          </a:xfrm>
          <a:prstGeom prst="rect">
            <a:avLst/>
          </a:prstGeom>
          <a:noFill/>
          <a:ln w="9525">
            <a:noFill/>
            <a:miter lim="800000"/>
            <a:headEnd/>
            <a:tailEnd/>
          </a:ln>
          <a:effectLst/>
        </p:spPr>
        <p:txBody>
          <a:bodyPr vert="horz" wrap="square" lIns="91440" tIns="88872" rIns="9144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cs typeface="Arial"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444444"/>
                </a:solidFill>
                <a:effectLst/>
                <a:latin typeface="Courier New" pitchFamily="49" charset="0"/>
                <a:cs typeface="Courier New" pitchFamily="49" charset="0"/>
              </a:rPr>
              <a:t>&lt;meta http-equiv="content-</a:t>
            </a:r>
            <a:r>
              <a:rPr kumimoji="0" lang="en-US" sz="2000" b="0" i="0" u="none" strike="noStrike" cap="none" normalizeH="0" baseline="0" dirty="0" err="1" smtClean="0">
                <a:ln>
                  <a:noFill/>
                </a:ln>
                <a:solidFill>
                  <a:srgbClr val="444444"/>
                </a:solidFill>
                <a:effectLst/>
                <a:latin typeface="Courier New" pitchFamily="49" charset="0"/>
                <a:cs typeface="Courier New" pitchFamily="49" charset="0"/>
              </a:rPr>
              <a:t>type|default</a:t>
            </a:r>
            <a:r>
              <a:rPr kumimoji="0" lang="en-US" sz="2000" b="0" i="0" u="none" strike="noStrike" cap="none" normalizeH="0" baseline="0" dirty="0" smtClean="0">
                <a:ln>
                  <a:noFill/>
                </a:ln>
                <a:solidFill>
                  <a:srgbClr val="444444"/>
                </a:solidFill>
                <a:effectLst/>
                <a:latin typeface="Courier New" pitchFamily="49" charset="0"/>
                <a:cs typeface="Courier New" pitchFamily="49" charset="0"/>
              </a:rPr>
              <a:t>-</a:t>
            </a:r>
            <a:r>
              <a:rPr kumimoji="0" lang="en-US" sz="2000" b="0" i="0" u="none" strike="noStrike" cap="none" normalizeH="0" baseline="0" dirty="0" err="1" smtClean="0">
                <a:ln>
                  <a:noFill/>
                </a:ln>
                <a:solidFill>
                  <a:srgbClr val="444444"/>
                </a:solidFill>
                <a:effectLst/>
                <a:latin typeface="Courier New" pitchFamily="49" charset="0"/>
                <a:cs typeface="Courier New" pitchFamily="49" charset="0"/>
              </a:rPr>
              <a:t>style|refresh</a:t>
            </a:r>
            <a:r>
              <a:rPr kumimoji="0" lang="en-US" sz="2000" b="0" i="0" u="none" strike="noStrike" cap="none" normalizeH="0" baseline="0" dirty="0" smtClean="0">
                <a:ln>
                  <a:noFill/>
                </a:ln>
                <a:solidFill>
                  <a:srgbClr val="444444"/>
                </a:solidFill>
                <a:effectLst/>
                <a:latin typeface="Courier New" pitchFamily="49" charset="0"/>
                <a:cs typeface="Courier New" pitchFamily="49" charset="0"/>
              </a:rPr>
              <a:t>"&gt;</a:t>
            </a:r>
            <a:endParaRPr kumimoji="0" lang="en-US" sz="20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cs typeface="Arial" pitchFamily="34" charset="0"/>
              </a:rPr>
              <a:t>Attribute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Post and Get</a:t>
            </a:r>
            <a:endParaRPr lang="en-US" dirty="0"/>
          </a:p>
        </p:txBody>
      </p:sp>
      <p:pic>
        <p:nvPicPr>
          <p:cNvPr id="28674" name="Picture 2"/>
          <p:cNvPicPr>
            <a:picLocks noGrp="1" noChangeAspect="1" noChangeArrowheads="1"/>
          </p:cNvPicPr>
          <p:nvPr>
            <p:ph idx="1"/>
          </p:nvPr>
        </p:nvPicPr>
        <p:blipFill>
          <a:blip r:embed="rId2" cstate="print"/>
          <a:srcRect/>
          <a:stretch>
            <a:fillRect/>
          </a:stretch>
        </p:blipFill>
        <p:spPr bwMode="auto">
          <a:xfrm>
            <a:off x="457200" y="1624806"/>
            <a:ext cx="8229600" cy="447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post and get</a:t>
            </a:r>
            <a:endParaRPr lang="en-US" dirty="0"/>
          </a:p>
        </p:txBody>
      </p:sp>
      <p:sp>
        <p:nvSpPr>
          <p:cNvPr id="4" name="Content Placeholder 3"/>
          <p:cNvSpPr>
            <a:spLocks noGrp="1"/>
          </p:cNvSpPr>
          <p:nvPr>
            <p:ph sz="half" idx="1"/>
          </p:nvPr>
        </p:nvSpPr>
        <p:spPr/>
        <p:txBody>
          <a:bodyPr>
            <a:normAutofit lnSpcReduction="10000"/>
          </a:bodyPr>
          <a:lstStyle/>
          <a:p>
            <a:pPr>
              <a:buNone/>
            </a:pPr>
            <a:r>
              <a:rPr lang="en-US" dirty="0" smtClean="0"/>
              <a:t>Get 	</a:t>
            </a:r>
          </a:p>
          <a:p>
            <a:pPr marL="514350" indent="-514350">
              <a:buNone/>
            </a:pPr>
            <a:r>
              <a:rPr lang="en-US" dirty="0" smtClean="0"/>
              <a:t>When you say Get the</a:t>
            </a:r>
          </a:p>
          <a:p>
            <a:pPr marL="514350" indent="-514350">
              <a:buNone/>
            </a:pPr>
            <a:r>
              <a:rPr lang="en-US" dirty="0" smtClean="0"/>
              <a:t> browser is just going </a:t>
            </a:r>
          </a:p>
          <a:p>
            <a:pPr marL="514350" indent="-514350">
              <a:buNone/>
            </a:pPr>
            <a:r>
              <a:rPr lang="en-US" dirty="0" smtClean="0"/>
              <a:t>about and getting a web </a:t>
            </a:r>
          </a:p>
          <a:p>
            <a:pPr marL="514350" indent="-514350">
              <a:buNone/>
            </a:pPr>
            <a:r>
              <a:rPr lang="en-US" dirty="0" smtClean="0"/>
              <a:t>page in normal way,                        </a:t>
            </a:r>
          </a:p>
          <a:p>
            <a:pPr marL="514350" indent="-514350">
              <a:buNone/>
            </a:pPr>
            <a:r>
              <a:rPr lang="en-US" dirty="0" smtClean="0"/>
              <a:t>except that in the case of </a:t>
            </a:r>
          </a:p>
          <a:p>
            <a:pPr marL="514350" indent="-514350">
              <a:buNone/>
            </a:pPr>
            <a:r>
              <a:rPr lang="en-US" dirty="0" smtClean="0"/>
              <a:t>a form it has appended </a:t>
            </a:r>
          </a:p>
          <a:p>
            <a:pPr marL="514350" indent="-514350">
              <a:buNone/>
            </a:pPr>
            <a:r>
              <a:rPr lang="en-US" dirty="0" smtClean="0"/>
              <a:t>some more </a:t>
            </a:r>
            <a:r>
              <a:rPr lang="en-US" dirty="0" err="1" smtClean="0"/>
              <a:t>doata</a:t>
            </a:r>
            <a:r>
              <a:rPr lang="en-US" dirty="0" smtClean="0"/>
              <a:t> to the </a:t>
            </a:r>
          </a:p>
          <a:p>
            <a:pPr marL="514350" indent="-514350">
              <a:buNone/>
            </a:pPr>
            <a:r>
              <a:rPr lang="en-US" dirty="0" smtClean="0"/>
              <a:t>end of the </a:t>
            </a:r>
            <a:r>
              <a:rPr lang="en-US" dirty="0" err="1" smtClean="0"/>
              <a:t>url</a:t>
            </a:r>
            <a:r>
              <a:rPr lang="en-US" dirty="0" smtClean="0"/>
              <a:t>.</a:t>
            </a:r>
          </a:p>
          <a:p>
            <a:pPr marL="514350" indent="-514350">
              <a:buNone/>
            </a:pPr>
            <a:endParaRPr lang="en-US" dirty="0" smtClean="0"/>
          </a:p>
          <a:p>
            <a:pPr marL="514350" indent="-514350">
              <a:buFont typeface="+mj-lt"/>
              <a:buAutoNum type="arabicPeriod"/>
            </a:pPr>
            <a:endParaRPr lang="en-US" dirty="0"/>
          </a:p>
        </p:txBody>
      </p:sp>
      <p:sp>
        <p:nvSpPr>
          <p:cNvPr id="5" name="Content Placeholder 4"/>
          <p:cNvSpPr>
            <a:spLocks noGrp="1"/>
          </p:cNvSpPr>
          <p:nvPr>
            <p:ph sz="half" idx="2"/>
          </p:nvPr>
        </p:nvSpPr>
        <p:spPr/>
        <p:txBody>
          <a:bodyPr>
            <a:normAutofit lnSpcReduction="10000"/>
          </a:bodyPr>
          <a:lstStyle/>
          <a:p>
            <a:pPr>
              <a:buNone/>
            </a:pPr>
            <a:r>
              <a:rPr lang="en-US" dirty="0" smtClean="0"/>
              <a:t>Post</a:t>
            </a:r>
          </a:p>
          <a:p>
            <a:pPr marL="514350" indent="-514350">
              <a:buNone/>
            </a:pPr>
            <a:r>
              <a:rPr lang="en-US" dirty="0" smtClean="0"/>
              <a:t>When you say Post the </a:t>
            </a:r>
          </a:p>
          <a:p>
            <a:pPr marL="514350" indent="-514350">
              <a:buNone/>
            </a:pPr>
            <a:r>
              <a:rPr lang="en-US" dirty="0" smtClean="0"/>
              <a:t>browser actually creates a </a:t>
            </a:r>
          </a:p>
          <a:p>
            <a:pPr marL="514350" indent="-514350">
              <a:buNone/>
            </a:pPr>
            <a:r>
              <a:rPr lang="en-US" dirty="0" smtClean="0"/>
              <a:t>little data package and </a:t>
            </a:r>
          </a:p>
          <a:p>
            <a:pPr marL="514350" indent="-514350">
              <a:buNone/>
            </a:pPr>
            <a:r>
              <a:rPr lang="en-US" dirty="0" smtClean="0"/>
              <a:t>sends it to the server.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1258</Words>
  <Application>Microsoft Office PowerPoint</Application>
  <PresentationFormat>On-screen Show (4:3)</PresentationFormat>
  <Paragraphs>487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Web Basics and Servlets</vt:lpstr>
      <vt:lpstr>How web works?</vt:lpstr>
      <vt:lpstr>How HTML Forms Work</vt:lpstr>
      <vt:lpstr>How Form Works?</vt:lpstr>
      <vt:lpstr>How Form Works</vt:lpstr>
      <vt:lpstr>&lt;!DOCTYPE&gt;</vt:lpstr>
      <vt:lpstr>http-equiv</vt:lpstr>
      <vt:lpstr>Post and Get</vt:lpstr>
      <vt:lpstr>Difference between post and get</vt:lpstr>
      <vt:lpstr>When to use what</vt:lpstr>
      <vt:lpstr>Slide 11</vt:lpstr>
      <vt:lpstr>Slide 12</vt:lpstr>
      <vt:lpstr>Slide 13</vt:lpstr>
      <vt:lpstr>Slide 14</vt:lpstr>
      <vt:lpstr>Slide 15</vt:lpstr>
      <vt:lpstr>Slide 16</vt:lpstr>
      <vt:lpstr>Slide 17</vt:lpstr>
      <vt:lpstr>Slide 18</vt:lpstr>
      <vt:lpstr>Slide 19</vt:lpstr>
      <vt:lpstr>Slide 20</vt:lpstr>
      <vt:lpstr>Tomcat which is an Application Server containts Coyote(web-server) and Catalina(Servlet Containter)</vt:lpstr>
      <vt:lpstr>Closer look at Tomcat</vt:lpstr>
      <vt:lpstr>Closer look at Tomcat</vt:lpstr>
      <vt:lpstr>Tomcat - Wiki</vt:lpstr>
      <vt:lpstr>CGI versus Servlet</vt:lpstr>
      <vt:lpstr>Closer look at Servlet-Container (The   table looks as below when you start it)</vt:lpstr>
      <vt:lpstr>When first Call is made to the Servlet1 of app1 the servlet class is loaded (indicated by purple color) and an instance is created and the indicator is made as true. And a thread is created to perform the requested action by the user  </vt:lpstr>
      <vt:lpstr>When second Call is made to the Servlet1 of app1 then a second thread is created by passing the same servlet object with different input params.</vt:lpstr>
      <vt:lpstr>Conclusion</vt:lpstr>
      <vt:lpstr>LifeCycle of Servlet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Servlets</dc:title>
  <dc:creator>Sai</dc:creator>
  <cp:lastModifiedBy>Sai</cp:lastModifiedBy>
  <cp:revision>142</cp:revision>
  <dcterms:created xsi:type="dcterms:W3CDTF">2013-03-07T04:13:38Z</dcterms:created>
  <dcterms:modified xsi:type="dcterms:W3CDTF">2013-03-10T10:58:04Z</dcterms:modified>
</cp:coreProperties>
</file>