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56" r:id="rId5"/>
    <p:sldId id="257" r:id="rId6"/>
    <p:sldId id="261" r:id="rId7"/>
    <p:sldId id="283" r:id="rId8"/>
    <p:sldId id="264" r:id="rId9"/>
    <p:sldId id="266" r:id="rId10"/>
    <p:sldId id="287" r:id="rId11"/>
    <p:sldId id="284" r:id="rId12"/>
    <p:sldId id="286" r:id="rId13"/>
    <p:sldId id="28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7/11/2024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7/11/2024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2.xml"/><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3.xml"/><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159790" y="1555496"/>
            <a:ext cx="8477730" cy="1243584"/>
          </a:xfrm>
          <a:ln>
            <a:noFill/>
          </a:ln>
          <a:effectLst>
            <a:outerShdw blurRad="149987" dist="250190" dir="8460000" algn="ctr">
              <a:srgbClr val="000000">
                <a:alpha val="28000"/>
              </a:srgbClr>
            </a:outerShdw>
            <a:reflection blurRad="6350" stA="52000" endA="300" endPos="35000" dir="5400000" sy="-100000" algn="bl" rotWithShape="0"/>
          </a:effectLst>
          <a:scene3d>
            <a:camera prst="orthographicFront">
              <a:rot lat="0" lon="0" rev="0"/>
            </a:camera>
            <a:lightRig rig="contrasting" dir="t">
              <a:rot lat="0" lon="0" rev="1500000"/>
            </a:lightRig>
          </a:scene3d>
          <a:sp3d prstMaterial="metal">
            <a:bevelT w="88900" h="88900"/>
          </a:sp3d>
        </p:spPr>
        <p:txBody>
          <a:bodyPr/>
          <a:lstStyle/>
          <a:p>
            <a:r>
              <a:rPr lang="en-US" sz="8000" dirty="0">
                <a:solidFill>
                  <a:schemeClr val="accent1">
                    <a:lumMod val="40000"/>
                    <a:lumOff val="60000"/>
                  </a:schemeClr>
                </a:solidFill>
                <a:latin typeface="Impact" panose="020B0806030902050204" pitchFamily="34" charset="0"/>
                <a:cs typeface="Times New Roman" panose="02020603050405020304" pitchFamily="18" charset="0"/>
              </a:rPr>
              <a:t>SMART PET FEEDING</a:t>
            </a:r>
          </a:p>
        </p:txBody>
      </p:sp>
      <p:sp>
        <p:nvSpPr>
          <p:cNvPr id="3" name="TextBox 2">
            <a:extLst>
              <a:ext uri="{FF2B5EF4-FFF2-40B4-BE49-F238E27FC236}">
                <a16:creationId xmlns:a16="http://schemas.microsoft.com/office/drawing/2014/main" id="{6037C41E-B5C2-1D93-64BD-1717F87B6FA8}"/>
              </a:ext>
            </a:extLst>
          </p:cNvPr>
          <p:cNvSpPr txBox="1"/>
          <p:nvPr/>
        </p:nvSpPr>
        <p:spPr>
          <a:xfrm>
            <a:off x="8106522" y="4825450"/>
            <a:ext cx="4500880" cy="1846659"/>
          </a:xfrm>
          <a:prstGeom prst="rect">
            <a:avLst/>
          </a:prstGeom>
          <a:noFill/>
        </p:spPr>
        <p:txBody>
          <a:bodyPr wrap="square" rtlCol="0">
            <a:spAutoFit/>
          </a:bodyPr>
          <a:lstStyle/>
          <a:p>
            <a:r>
              <a:rPr lang="en-US" sz="1600" dirty="0">
                <a:solidFill>
                  <a:schemeClr val="accent2">
                    <a:lumMod val="60000"/>
                    <a:lumOff val="40000"/>
                  </a:schemeClr>
                </a:solidFill>
              </a:rPr>
              <a:t>TEAM MEMBERS :</a:t>
            </a:r>
          </a:p>
          <a:p>
            <a:r>
              <a:rPr lang="en-US" sz="1600" dirty="0">
                <a:solidFill>
                  <a:schemeClr val="accent2">
                    <a:lumMod val="60000"/>
                    <a:lumOff val="40000"/>
                  </a:schemeClr>
                </a:solidFill>
              </a:rPr>
              <a:t>     R JAI SAINTH           22PA1A04D5</a:t>
            </a:r>
          </a:p>
          <a:p>
            <a:r>
              <a:rPr lang="en-US" sz="1600" dirty="0">
                <a:solidFill>
                  <a:schemeClr val="accent2">
                    <a:lumMod val="60000"/>
                    <a:lumOff val="40000"/>
                  </a:schemeClr>
                </a:solidFill>
              </a:rPr>
              <a:t>     R JNANESWARI       22PA1A04D6</a:t>
            </a:r>
          </a:p>
          <a:p>
            <a:r>
              <a:rPr lang="en-US" sz="1600" dirty="0">
                <a:solidFill>
                  <a:schemeClr val="accent2">
                    <a:lumMod val="60000"/>
                    <a:lumOff val="40000"/>
                  </a:schemeClr>
                </a:solidFill>
              </a:rPr>
              <a:t>     SK SHARIEF             22PA1A04E8</a:t>
            </a:r>
          </a:p>
          <a:p>
            <a:r>
              <a:rPr lang="en-US" sz="1600" dirty="0">
                <a:solidFill>
                  <a:schemeClr val="accent2">
                    <a:lumMod val="60000"/>
                    <a:lumOff val="40000"/>
                  </a:schemeClr>
                </a:solidFill>
              </a:rPr>
              <a:t>     S SRI DEEKSHITH   22PA1A04F6</a:t>
            </a:r>
          </a:p>
          <a:p>
            <a:r>
              <a:rPr lang="en-US" sz="1600" dirty="0">
                <a:solidFill>
                  <a:schemeClr val="accent2">
                    <a:lumMod val="60000"/>
                    <a:lumOff val="40000"/>
                  </a:schemeClr>
                </a:solidFill>
              </a:rPr>
              <a:t>     Y NAVYA                   22PA1A04I3</a:t>
            </a:r>
          </a:p>
          <a:p>
            <a:endParaRPr lang="en-US" dirty="0"/>
          </a:p>
        </p:txBody>
      </p:sp>
      <p:sp>
        <p:nvSpPr>
          <p:cNvPr id="5" name="TextBox 4">
            <a:extLst>
              <a:ext uri="{FF2B5EF4-FFF2-40B4-BE49-F238E27FC236}">
                <a16:creationId xmlns:a16="http://schemas.microsoft.com/office/drawing/2014/main" id="{A84B7C9D-BF4D-0825-CFA6-19220BA1B1EF}"/>
              </a:ext>
            </a:extLst>
          </p:cNvPr>
          <p:cNvSpPr txBox="1"/>
          <p:nvPr/>
        </p:nvSpPr>
        <p:spPr>
          <a:xfrm>
            <a:off x="4052017" y="4825450"/>
            <a:ext cx="4947920" cy="954107"/>
          </a:xfrm>
          <a:prstGeom prst="rect">
            <a:avLst/>
          </a:prstGeom>
          <a:noFill/>
        </p:spPr>
        <p:txBody>
          <a:bodyPr wrap="square" rtlCol="0">
            <a:spAutoFit/>
          </a:bodyPr>
          <a:lstStyle/>
          <a:p>
            <a:r>
              <a:rPr lang="en-US" dirty="0">
                <a:solidFill>
                  <a:schemeClr val="accent1">
                    <a:lumMod val="20000"/>
                    <a:lumOff val="80000"/>
                  </a:schemeClr>
                </a:solidFill>
                <a:latin typeface="Arial Black" panose="020B0A04020102020204" pitchFamily="34" charset="0"/>
              </a:rPr>
              <a:t>UNDER SUPERVISION OF</a:t>
            </a:r>
          </a:p>
          <a:p>
            <a:endParaRPr lang="en-US" dirty="0">
              <a:solidFill>
                <a:schemeClr val="accent1">
                  <a:lumMod val="20000"/>
                  <a:lumOff val="80000"/>
                </a:schemeClr>
              </a:solidFill>
              <a:latin typeface="Arial Black" panose="020B0A04020102020204" pitchFamily="34" charset="0"/>
            </a:endParaRPr>
          </a:p>
          <a:p>
            <a:r>
              <a:rPr lang="en-US" dirty="0">
                <a:solidFill>
                  <a:schemeClr val="accent1">
                    <a:lumMod val="20000"/>
                    <a:lumOff val="80000"/>
                  </a:schemeClr>
                </a:solidFill>
                <a:latin typeface="Arial Black" panose="020B0A04020102020204" pitchFamily="34" charset="0"/>
              </a:rPr>
              <a:t>PROF. </a:t>
            </a:r>
            <a:r>
              <a:rPr lang="en-US" sz="2000" dirty="0">
                <a:solidFill>
                  <a:schemeClr val="accent1">
                    <a:lumMod val="20000"/>
                    <a:lumOff val="80000"/>
                  </a:schemeClr>
                </a:solidFill>
                <a:latin typeface="Arial Black" panose="020B0A04020102020204" pitchFamily="34" charset="0"/>
              </a:rPr>
              <a:t>S. SUGUMARAN</a:t>
            </a:r>
            <a:endParaRPr lang="en-US" dirty="0">
              <a:solidFill>
                <a:schemeClr val="accent1">
                  <a:lumMod val="20000"/>
                  <a:lumOff val="80000"/>
                </a:schemeClr>
              </a:solidFill>
              <a:latin typeface="Arial Black" panose="020B0A04020102020204" pitchFamily="34" charset="0"/>
            </a:endParaRP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AB2DBF-369A-0C5D-003E-ED19ACBA0682}"/>
              </a:ext>
            </a:extLst>
          </p:cNvPr>
          <p:cNvSpPr txBox="1"/>
          <p:nvPr/>
        </p:nvSpPr>
        <p:spPr>
          <a:xfrm>
            <a:off x="1073019" y="1924625"/>
            <a:ext cx="4301413" cy="646331"/>
          </a:xfrm>
          <a:prstGeom prst="rect">
            <a:avLst/>
          </a:prstGeom>
          <a:noFill/>
        </p:spPr>
        <p:txBody>
          <a:bodyPr wrap="square" rtlCol="0">
            <a:spAutoFit/>
          </a:bodyPr>
          <a:lstStyle/>
          <a:p>
            <a:r>
              <a:rPr lang="en-US" sz="3600" dirty="0">
                <a:solidFill>
                  <a:schemeClr val="accent4"/>
                </a:solidFill>
                <a:latin typeface="Algerian" panose="04020705040A02060702" pitchFamily="82" charset="0"/>
              </a:rPr>
              <a:t>REFERENCES</a:t>
            </a:r>
          </a:p>
        </p:txBody>
      </p:sp>
      <p:sp>
        <p:nvSpPr>
          <p:cNvPr id="4" name="TextBox 3">
            <a:extLst>
              <a:ext uri="{FF2B5EF4-FFF2-40B4-BE49-F238E27FC236}">
                <a16:creationId xmlns:a16="http://schemas.microsoft.com/office/drawing/2014/main" id="{AB3F3B15-B5DA-A450-BF39-2FF4B07A8B94}"/>
              </a:ext>
            </a:extLst>
          </p:cNvPr>
          <p:cNvSpPr txBox="1"/>
          <p:nvPr/>
        </p:nvSpPr>
        <p:spPr>
          <a:xfrm>
            <a:off x="3590731" y="3219060"/>
            <a:ext cx="5010538" cy="2523768"/>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chemeClr val="bg1">
                    <a:lumMod val="95000"/>
                  </a:schemeClr>
                </a:solidFill>
                <a:latin typeface="Bradley Hand ITC" panose="03070402050302030203" pitchFamily="66" charset="0"/>
              </a:rPr>
              <a:t>ARDUINO</a:t>
            </a:r>
          </a:p>
          <a:p>
            <a:pPr marL="285750" indent="-285750">
              <a:buFont typeface="Arial" panose="020B0604020202020204" pitchFamily="34" charset="0"/>
              <a:buChar char="•"/>
            </a:pPr>
            <a:endParaRPr lang="en-US" sz="2800" dirty="0">
              <a:solidFill>
                <a:schemeClr val="bg1">
                  <a:lumMod val="95000"/>
                </a:schemeClr>
              </a:solidFill>
              <a:latin typeface="Bradley Hand ITC" panose="03070402050302030203" pitchFamily="66" charset="0"/>
            </a:endParaRPr>
          </a:p>
          <a:p>
            <a:pPr marL="285750" indent="-285750">
              <a:buFont typeface="Arial" panose="020B0604020202020204" pitchFamily="34" charset="0"/>
              <a:buChar char="•"/>
            </a:pPr>
            <a:r>
              <a:rPr lang="en-US" sz="2800" dirty="0">
                <a:solidFill>
                  <a:schemeClr val="bg1">
                    <a:lumMod val="95000"/>
                  </a:schemeClr>
                </a:solidFill>
                <a:latin typeface="Bradley Hand ITC" panose="03070402050302030203" pitchFamily="66" charset="0"/>
              </a:rPr>
              <a:t>CHATGPT</a:t>
            </a:r>
          </a:p>
          <a:p>
            <a:pPr marL="285750" indent="-285750">
              <a:buFont typeface="Arial" panose="020B0604020202020204" pitchFamily="34" charset="0"/>
              <a:buChar char="•"/>
            </a:pPr>
            <a:endParaRPr lang="en-US" sz="2800" dirty="0">
              <a:solidFill>
                <a:schemeClr val="bg1">
                  <a:lumMod val="95000"/>
                </a:schemeClr>
              </a:solidFill>
              <a:latin typeface="Bradley Hand ITC" panose="03070402050302030203" pitchFamily="66" charset="0"/>
            </a:endParaRPr>
          </a:p>
          <a:p>
            <a:pPr marL="285750" indent="-285750">
              <a:buFont typeface="Arial" panose="020B0604020202020204" pitchFamily="34" charset="0"/>
              <a:buChar char="•"/>
            </a:pPr>
            <a:r>
              <a:rPr lang="en-US" sz="2800" dirty="0">
                <a:solidFill>
                  <a:schemeClr val="bg1">
                    <a:lumMod val="95000"/>
                  </a:schemeClr>
                </a:solidFill>
                <a:latin typeface="Bradley Hand ITC" panose="03070402050302030203" pitchFamily="66" charset="0"/>
              </a:rPr>
              <a:t>CHROME</a:t>
            </a:r>
          </a:p>
          <a:p>
            <a:endParaRPr lang="en-US" dirty="0"/>
          </a:p>
        </p:txBody>
      </p:sp>
    </p:spTree>
    <p:extLst>
      <p:ext uri="{BB962C8B-B14F-4D97-AF65-F5344CB8AC3E}">
        <p14:creationId xmlns:p14="http://schemas.microsoft.com/office/powerpoint/2010/main" val="1394944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5263895" y="2807208"/>
            <a:ext cx="4945598" cy="1243584"/>
          </a:xfrm>
          <a:ln>
            <a:noFill/>
          </a:ln>
          <a:effectLst>
            <a:innerShdw blurRad="114300">
              <a:prstClr val="black"/>
            </a:innerShdw>
          </a:effectLst>
          <a:scene3d>
            <a:camera prst="orthographicFront">
              <a:rot lat="0" lon="0" rev="0"/>
            </a:camera>
            <a:lightRig rig="balanced" dir="t">
              <a:rot lat="0" lon="0" rev="8700000"/>
            </a:lightRig>
          </a:scene3d>
          <a:sp3d>
            <a:bevelT w="190500" h="38100"/>
          </a:sp3d>
        </p:spPr>
        <p:txBody>
          <a:bodyPr/>
          <a:lstStyle/>
          <a:p>
            <a:r>
              <a:rPr lang="en-US" dirty="0">
                <a:solidFill>
                  <a:schemeClr val="accent6">
                    <a:lumMod val="20000"/>
                    <a:lumOff val="80000"/>
                  </a:schemeClr>
                </a:solidFill>
                <a:latin typeface="Arial Black" panose="020B0A04020102020204" pitchFamily="34" charset="0"/>
              </a:rPr>
              <a:t>THANK YOU</a:t>
            </a:r>
            <a:endParaRPr lang="en-GB" dirty="0">
              <a:solidFill>
                <a:schemeClr val="accent6">
                  <a:lumMod val="20000"/>
                  <a:lumOff val="80000"/>
                </a:schemeClr>
              </a:solidFill>
              <a:latin typeface="Arial Black" panose="020B0A04020102020204" pitchFamily="34" charset="0"/>
            </a:endParaRPr>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
        <p:nvSpPr>
          <p:cNvPr id="8" name="Text Placeholder 7">
            <a:extLst>
              <a:ext uri="{FF2B5EF4-FFF2-40B4-BE49-F238E27FC236}">
                <a16:creationId xmlns:a16="http://schemas.microsoft.com/office/drawing/2014/main" id="{9001A95E-7513-3568-A3C3-4E960079BD8D}"/>
              </a:ext>
            </a:extLst>
          </p:cNvPr>
          <p:cNvSpPr>
            <a:spLocks noGrp="1"/>
          </p:cNvSpPr>
          <p:nvPr>
            <p:ph type="body" idx="1"/>
          </p:nvPr>
        </p:nvSpPr>
        <p:spPr>
          <a:xfrm>
            <a:off x="3518606" y="431236"/>
            <a:ext cx="6803136" cy="365760"/>
          </a:xfrm>
        </p:spPr>
        <p:txBody>
          <a:bodyPr>
            <a:noAutofit/>
          </a:bodyPr>
          <a:lstStyle/>
          <a:p>
            <a:r>
              <a:rPr lang="en-US" sz="3600" dirty="0"/>
              <a:t>INTERNET OF THINGS</a:t>
            </a:r>
          </a:p>
          <a:p>
            <a:endParaRPr lang="en-US" sz="3600" dirty="0"/>
          </a:p>
        </p:txBody>
      </p:sp>
      <p:sp>
        <p:nvSpPr>
          <p:cNvPr id="9" name="TextBox 8">
            <a:extLst>
              <a:ext uri="{FF2B5EF4-FFF2-40B4-BE49-F238E27FC236}">
                <a16:creationId xmlns:a16="http://schemas.microsoft.com/office/drawing/2014/main" id="{E3D3875C-3E12-8E7A-CB88-4DF7608DA406}"/>
              </a:ext>
            </a:extLst>
          </p:cNvPr>
          <p:cNvSpPr txBox="1"/>
          <p:nvPr/>
        </p:nvSpPr>
        <p:spPr>
          <a:xfrm>
            <a:off x="180623" y="2020711"/>
            <a:ext cx="8398933" cy="1815882"/>
          </a:xfrm>
          <a:prstGeom prst="rect">
            <a:avLst/>
          </a:prstGeom>
          <a:noFill/>
        </p:spPr>
        <p:txBody>
          <a:bodyPr wrap="square" rtlCol="0">
            <a:spAutoFit/>
          </a:bodyPr>
          <a:lstStyle/>
          <a:p>
            <a:r>
              <a:rPr lang="en-US" sz="2800" dirty="0">
                <a:solidFill>
                  <a:schemeClr val="bg1">
                    <a:lumMod val="65000"/>
                  </a:schemeClr>
                </a:solidFill>
              </a:rPr>
              <a:t>The Internet of Things (IoT) is a network of physical objects embedded with sensors, software, and other technologies to connect and exchange data with other devices and systems over the internet.</a:t>
            </a:r>
          </a:p>
        </p:txBody>
      </p:sp>
      <p:sp>
        <p:nvSpPr>
          <p:cNvPr id="10" name="TextBox 9">
            <a:extLst>
              <a:ext uri="{FF2B5EF4-FFF2-40B4-BE49-F238E27FC236}">
                <a16:creationId xmlns:a16="http://schemas.microsoft.com/office/drawing/2014/main" id="{477BF35A-983D-2FE0-F41F-7D63DA7E0D9F}"/>
              </a:ext>
            </a:extLst>
          </p:cNvPr>
          <p:cNvSpPr txBox="1"/>
          <p:nvPr/>
        </p:nvSpPr>
        <p:spPr>
          <a:xfrm>
            <a:off x="304800" y="5125155"/>
            <a:ext cx="7270045" cy="584775"/>
          </a:xfrm>
          <a:prstGeom prst="rect">
            <a:avLst/>
          </a:prstGeom>
          <a:noFill/>
        </p:spPr>
        <p:txBody>
          <a:bodyPr wrap="square" rtlCol="0">
            <a:spAutoFit/>
          </a:bodyPr>
          <a:lstStyle/>
          <a:p>
            <a:r>
              <a:rPr lang="en-US" sz="1600" dirty="0">
                <a:solidFill>
                  <a:schemeClr val="bg1">
                    <a:lumMod val="65000"/>
                  </a:schemeClr>
                </a:solidFill>
              </a:rPr>
              <a:t>With more than 7 billion connected IoT devices today, experts are expecting this number to grow to 10 billion by 2020 and 22 billion by 2025</a:t>
            </a:r>
          </a:p>
        </p:txBody>
      </p:sp>
      <p:pic>
        <p:nvPicPr>
          <p:cNvPr id="3074" name="Picture 2">
            <a:extLst>
              <a:ext uri="{FF2B5EF4-FFF2-40B4-BE49-F238E27FC236}">
                <a16:creationId xmlns:a16="http://schemas.microsoft.com/office/drawing/2014/main" id="{696E3BFB-02A5-0C7A-9856-1B8908D94E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32005" y="1749071"/>
            <a:ext cx="2732615" cy="2664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88950" y="617730"/>
            <a:ext cx="11214100" cy="923330"/>
          </a:xfrm>
        </p:spPr>
        <p:txBody>
          <a:bodyPr/>
          <a:lstStyle/>
          <a:p>
            <a:r>
              <a:rPr lang="en-US" sz="6000" dirty="0">
                <a:solidFill>
                  <a:schemeClr val="accent3">
                    <a:lumMod val="20000"/>
                    <a:lumOff val="80000"/>
                  </a:schemeClr>
                </a:solidFill>
                <a:latin typeface="Times New Roman" panose="02020603050405020304" pitchFamily="18" charset="0"/>
                <a:cs typeface="Times New Roman" panose="02020603050405020304" pitchFamily="18" charset="0"/>
              </a:rPr>
              <a:t>OBJECTIVE:</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a:xfrm>
            <a:off x="179607" y="2065186"/>
            <a:ext cx="9157317" cy="2405214"/>
          </a:xfrm>
        </p:spPr>
        <p:txBody>
          <a:bodyPr>
            <a:normAutofit/>
          </a:bodyPr>
          <a:lstStyle/>
          <a:p>
            <a:r>
              <a:rPr lang="en-US" b="0" dirty="0">
                <a:solidFill>
                  <a:schemeClr val="accent1">
                    <a:lumMod val="60000"/>
                    <a:lumOff val="40000"/>
                  </a:schemeClr>
                </a:solidFill>
              </a:rPr>
              <a:t>Introduction to IoT-Based Automatic Pet Feeding System-</a:t>
            </a:r>
          </a:p>
          <a:p>
            <a:r>
              <a:rPr lang="en-US" b="0" dirty="0">
                <a:solidFill>
                  <a:schemeClr val="accent1">
                    <a:lumMod val="60000"/>
                    <a:lumOff val="40000"/>
                  </a:schemeClr>
                </a:solidFill>
              </a:rPr>
              <a:t>An IoT-based automatic pet feeding system automates the process of dispensing food into a pet's bowl at scheduled times. It ensures pets are fed on time, even when owners are away, by using smart technology to control feeding schedules, monitor food levels, and send real-time notifications to owners via a smartphone app. This solution enhances pet care convenience and ensures pets' health and well-being</a:t>
            </a:r>
            <a:r>
              <a:rPr lang="en-US" dirty="0"/>
              <a:t>.</a:t>
            </a:r>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a:xfrm>
            <a:off x="9067006" y="7204326"/>
            <a:ext cx="5157788" cy="823912"/>
          </a:xfrm>
        </p:spPr>
        <p:txBody>
          <a:bodyPr/>
          <a:lstStyle/>
          <a:p>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0" y="1541061"/>
            <a:ext cx="9516533" cy="3358318"/>
          </a:xfrm>
        </p:spPr>
        <p:txBody>
          <a:bodyPr/>
          <a:lstStyle/>
          <a:p>
            <a:endParaRPr lang="en-US" dirty="0"/>
          </a:p>
          <a:p>
            <a:endParaRPr lang="en-US" dirty="0"/>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a:xfrm>
            <a:off x="8726310" y="7484532"/>
            <a:ext cx="1961445" cy="2243139"/>
          </a:xfrm>
        </p:spPr>
        <p:txBody>
          <a:bodyPr/>
          <a:lstStyle/>
          <a:p>
            <a:pPr marL="0" indent="0">
              <a:buNone/>
            </a:pPr>
            <a:endParaRPr lang="en-US" dirty="0"/>
          </a:p>
        </p:txBody>
      </p:sp>
      <p:pic>
        <p:nvPicPr>
          <p:cNvPr id="2050" name="Picture 2" descr="Dog food png images | PNGEgg">
            <a:extLst>
              <a:ext uri="{FF2B5EF4-FFF2-40B4-BE49-F238E27FC236}">
                <a16:creationId xmlns:a16="http://schemas.microsoft.com/office/drawing/2014/main" id="{3380AC64-7E16-9B16-8737-9F8CA6B7D2A0}"/>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3726" b="90909" l="10000" r="90000">
                        <a14:foregroundMark x1="44000" y1="7899" x2="44000" y2="7899"/>
                        <a14:foregroundMark x1="45222" y1="3726" x2="45222" y2="3726"/>
                        <a14:foregroundMark x1="59111" y1="86289" x2="59111" y2="86289"/>
                        <a14:foregroundMark x1="54000" y1="85842" x2="54000" y2="85842"/>
                        <a14:foregroundMark x1="61111" y1="86289" x2="61111" y2="86289"/>
                        <a14:foregroundMark x1="61111" y1="86289" x2="61111" y2="86289"/>
                        <a14:foregroundMark x1="61111" y1="86289" x2="61111" y2="86289"/>
                        <a14:foregroundMark x1="61111" y1="86289" x2="61111" y2="86289"/>
                        <a14:foregroundMark x1="64889" y1="86140" x2="64889" y2="86140"/>
                        <a14:foregroundMark x1="64889" y1="86140" x2="64889" y2="86140"/>
                        <a14:foregroundMark x1="64889" y1="86140" x2="64889" y2="86140"/>
                        <a14:foregroundMark x1="64889" y1="86140" x2="64889" y2="86140"/>
                        <a14:foregroundMark x1="52444" y1="85693" x2="52444" y2="85693"/>
                        <a14:foregroundMark x1="52444" y1="85693" x2="52444" y2="85693"/>
                        <a14:foregroundMark x1="52444" y1="85693" x2="52444" y2="85693"/>
                        <a14:foregroundMark x1="52444" y1="85693" x2="52444" y2="85693"/>
                        <a14:foregroundMark x1="52444" y1="85693" x2="52444" y2="85693"/>
                        <a14:foregroundMark x1="52444" y1="85693" x2="47444" y2="85097"/>
                        <a14:foregroundMark x1="47444" y1="85097" x2="47444" y2="85097"/>
                        <a14:foregroundMark x1="56222" y1="85693" x2="56222" y2="85693"/>
                        <a14:foregroundMark x1="56222" y1="85693" x2="56222" y2="85693"/>
                        <a14:foregroundMark x1="56222" y1="85693" x2="56222" y2="85693"/>
                        <a14:foregroundMark x1="56556" y1="90760" x2="56556" y2="90760"/>
                        <a14:foregroundMark x1="60333" y1="90909" x2="60333" y2="90909"/>
                        <a14:foregroundMark x1="60333" y1="90909" x2="60333" y2="90909"/>
                        <a14:foregroundMark x1="60333" y1="90909" x2="60333" y2="90909"/>
                        <a14:foregroundMark x1="60333" y1="90909" x2="60333" y2="90909"/>
                        <a14:backgroundMark x1="42444" y1="78689" x2="42444" y2="78689"/>
                        <a14:backgroundMark x1="39667" y1="91058" x2="39667" y2="91058"/>
                        <a14:backgroundMark x1="39667" y1="91058" x2="39667" y2="91058"/>
                        <a14:backgroundMark x1="39667" y1="91058" x2="39667" y2="91058"/>
                        <a14:backgroundMark x1="39667" y1="91058" x2="39667" y2="91058"/>
                        <a14:backgroundMark x1="39667" y1="91058" x2="39667" y2="91058"/>
                        <a14:backgroundMark x1="34889" y1="87928" x2="34889" y2="87928"/>
                        <a14:backgroundMark x1="31556" y1="81222" x2="31556" y2="81222"/>
                        <a14:backgroundMark x1="52778" y1="1043" x2="52778" y2="1043"/>
                        <a14:backgroundMark x1="39000" y1="1639" x2="39000" y2="1639"/>
                        <a14:backgroundMark x1="40778" y1="447" x2="40778" y2="447"/>
                        <a14:backgroundMark x1="41778" y1="447" x2="41778" y2="447"/>
                        <a14:backgroundMark x1="42667" y1="447" x2="42667" y2="447"/>
                        <a14:backgroundMark x1="51000" y1="298" x2="51000" y2="298"/>
                        <a14:backgroundMark x1="49667" y1="298" x2="49667" y2="298"/>
                        <a14:backgroundMark x1="49000" y1="149" x2="49000" y2="149"/>
                        <a14:backgroundMark x1="48000" y1="149" x2="48000" y2="149"/>
                        <a14:backgroundMark x1="43556" y1="0" x2="43556" y2="0"/>
                        <a14:backgroundMark x1="44667" y1="0" x2="44667" y2="0"/>
                        <a14:backgroundMark x1="45778" y1="149" x2="45778" y2="149"/>
                        <a14:backgroundMark x1="47111" y1="298" x2="47111" y2="298"/>
                        <a14:backgroundMark x1="46111" y1="149" x2="46111" y2="149"/>
                        <a14:backgroundMark x1="45333" y1="0" x2="45333" y2="0"/>
                        <a14:backgroundMark x1="72778" y1="90164" x2="72778" y2="90164"/>
                        <a14:backgroundMark x1="41889" y1="80626" x2="41889" y2="80626"/>
                      </a14:backgroundRemoval>
                    </a14:imgEffect>
                  </a14:imgLayer>
                </a14:imgProps>
              </a:ext>
              <a:ext uri="{28A0092B-C50C-407E-A947-70E740481C1C}">
                <a14:useLocalDpi xmlns:a14="http://schemas.microsoft.com/office/drawing/2010/main" val="0"/>
              </a:ext>
            </a:extLst>
          </a:blip>
          <a:srcRect/>
          <a:stretch>
            <a:fillRect/>
          </a:stretch>
        </p:blipFill>
        <p:spPr bwMode="auto">
          <a:xfrm flipH="1">
            <a:off x="8726310" y="1919083"/>
            <a:ext cx="3617999" cy="2697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solidFill>
                  <a:schemeClr val="accent1">
                    <a:lumMod val="20000"/>
                    <a:lumOff val="80000"/>
                  </a:schemeClr>
                </a:solidFill>
              </a:rPr>
              <a:t>TECHNOLOGY REQUIRED:-</a:t>
            </a:r>
          </a:p>
        </p:txBody>
      </p:sp>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a:xfrm>
            <a:off x="444500" y="1704241"/>
            <a:ext cx="2750256" cy="1463040"/>
          </a:xfrm>
        </p:spPr>
        <p:txBody>
          <a:bodyPr/>
          <a:lstStyle/>
          <a:p>
            <a:r>
              <a:rPr lang="en-US" sz="1800" b="1" dirty="0"/>
              <a:t>MICRO CONTROLLER-</a:t>
            </a:r>
          </a:p>
          <a:p>
            <a:pPr marL="285750" indent="-285750">
              <a:buFont typeface="Arial" panose="020B0604020202020204" pitchFamily="34" charset="0"/>
              <a:buChar char="•"/>
            </a:pPr>
            <a:r>
              <a:rPr lang="en-US" sz="1800" dirty="0"/>
              <a:t>ESP-32</a:t>
            </a:r>
          </a:p>
          <a:p>
            <a:pPr marL="285750" indent="-285750">
              <a:buFont typeface="Arial" panose="020B0604020202020204" pitchFamily="34" charset="0"/>
              <a:buChar char="•"/>
            </a:pPr>
            <a:r>
              <a:rPr lang="en-US" sz="1800" dirty="0"/>
              <a:t>AURDINO UNO</a:t>
            </a:r>
          </a:p>
          <a:p>
            <a:endParaRPr lang="en-US" dirty="0"/>
          </a:p>
        </p:txBody>
      </p:sp>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a:xfrm>
            <a:off x="4579635" y="1704241"/>
            <a:ext cx="2280355" cy="1463040"/>
          </a:xfrm>
        </p:spPr>
        <p:txBody>
          <a:bodyPr/>
          <a:lstStyle/>
          <a:p>
            <a:r>
              <a:rPr lang="en-US" sz="1800" dirty="0"/>
              <a:t>     </a:t>
            </a:r>
            <a:r>
              <a:rPr lang="en-US" sz="1800" b="1" dirty="0"/>
              <a:t>SENSORS-</a:t>
            </a:r>
          </a:p>
          <a:p>
            <a:pPr marL="285750" indent="-285750">
              <a:buFont typeface="Arial" panose="020B0604020202020204" pitchFamily="34" charset="0"/>
              <a:buChar char="•"/>
            </a:pPr>
            <a:r>
              <a:rPr lang="en-US" sz="1800" dirty="0"/>
              <a:t>WEIGHT SENSOR</a:t>
            </a:r>
          </a:p>
          <a:p>
            <a:pPr marL="285750" indent="-285750">
              <a:buFont typeface="Arial" panose="020B0604020202020204" pitchFamily="34" charset="0"/>
              <a:buChar char="•"/>
            </a:pPr>
            <a:r>
              <a:rPr lang="en-US" sz="1800" dirty="0"/>
              <a:t>ULTRASONIC SENSOR</a:t>
            </a:r>
          </a:p>
        </p:txBody>
      </p:sp>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a:xfrm flipH="1">
            <a:off x="8813800" y="1704241"/>
            <a:ext cx="2438400" cy="1343379"/>
          </a:xfrm>
        </p:spPr>
        <p:txBody>
          <a:bodyPr/>
          <a:lstStyle/>
          <a:p>
            <a:r>
              <a:rPr lang="en-US" sz="1800" b="1" dirty="0"/>
              <a:t>CONNECTIVITY-</a:t>
            </a:r>
          </a:p>
          <a:p>
            <a:pPr marL="285750" indent="-285750">
              <a:buFont typeface="Arial" panose="020B0604020202020204" pitchFamily="34" charset="0"/>
              <a:buChar char="•"/>
            </a:pPr>
            <a:r>
              <a:rPr lang="en-US" sz="1800" dirty="0"/>
              <a:t>WI-FI</a:t>
            </a:r>
          </a:p>
          <a:p>
            <a:pPr marL="285750" indent="-285750">
              <a:buFont typeface="Arial" panose="020B0604020202020204" pitchFamily="34" charset="0"/>
              <a:buChar char="•"/>
            </a:pPr>
            <a:r>
              <a:rPr lang="en-US" sz="1800" dirty="0"/>
              <a:t>GSM </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4</a:t>
            </a:fld>
            <a:endParaRPr lang="en-US" dirty="0"/>
          </a:p>
        </p:txBody>
      </p:sp>
      <p:pic>
        <p:nvPicPr>
          <p:cNvPr id="1026" name="Picture 2">
            <a:extLst>
              <a:ext uri="{FF2B5EF4-FFF2-40B4-BE49-F238E27FC236}">
                <a16:creationId xmlns:a16="http://schemas.microsoft.com/office/drawing/2014/main" id="{A220010D-A953-F81B-696B-F7649888D5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428" y="3341510"/>
            <a:ext cx="2131483" cy="181224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2A9AD19-2D71-B8EC-B812-C1D510F6C0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8079" y="3350356"/>
            <a:ext cx="1217083" cy="181224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DF57509B-0E28-C285-E07E-97479520C6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1001" y="3318955"/>
            <a:ext cx="1217083" cy="181224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B861B8A8-3DF8-89D8-6441-4A5806A738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13800" y="3318954"/>
            <a:ext cx="1509508" cy="1843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a:xfrm>
            <a:off x="2053394" y="7344537"/>
            <a:ext cx="9402006" cy="1463040"/>
          </a:xfrm>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7" name="TextBox 6">
            <a:extLst>
              <a:ext uri="{FF2B5EF4-FFF2-40B4-BE49-F238E27FC236}">
                <a16:creationId xmlns:a16="http://schemas.microsoft.com/office/drawing/2014/main" id="{2B841354-599E-4580-C629-8AA7A43DF516}"/>
              </a:ext>
            </a:extLst>
          </p:cNvPr>
          <p:cNvSpPr txBox="1"/>
          <p:nvPr/>
        </p:nvSpPr>
        <p:spPr>
          <a:xfrm>
            <a:off x="901927" y="1928294"/>
            <a:ext cx="2302933" cy="1477328"/>
          </a:xfrm>
          <a:prstGeom prst="rect">
            <a:avLst/>
          </a:prstGeom>
          <a:noFill/>
        </p:spPr>
        <p:txBody>
          <a:bodyPr wrap="square" rtlCol="0">
            <a:spAutoFit/>
          </a:bodyPr>
          <a:lstStyle/>
          <a:p>
            <a:r>
              <a:rPr lang="en-US" b="1" dirty="0">
                <a:solidFill>
                  <a:schemeClr val="bg1">
                    <a:lumMod val="95000"/>
                  </a:schemeClr>
                </a:solidFill>
              </a:rPr>
              <a:t>SOFTWARE-</a:t>
            </a:r>
          </a:p>
          <a:p>
            <a:endParaRPr lang="en-US" dirty="0">
              <a:solidFill>
                <a:schemeClr val="bg1">
                  <a:lumMod val="95000"/>
                </a:schemeClr>
              </a:solidFill>
            </a:endParaRPr>
          </a:p>
          <a:p>
            <a:pPr marL="285750" indent="-285750">
              <a:buFont typeface="Arial" panose="020B0604020202020204" pitchFamily="34" charset="0"/>
              <a:buChar char="•"/>
            </a:pPr>
            <a:r>
              <a:rPr lang="en-US" dirty="0">
                <a:solidFill>
                  <a:schemeClr val="bg1">
                    <a:lumMod val="95000"/>
                  </a:schemeClr>
                </a:solidFill>
              </a:rPr>
              <a:t>EMBEDDED C (OR)</a:t>
            </a:r>
          </a:p>
          <a:p>
            <a:pPr marL="285750" indent="-285750">
              <a:buFont typeface="Arial" panose="020B0604020202020204" pitchFamily="34" charset="0"/>
              <a:buChar char="•"/>
            </a:pPr>
            <a:r>
              <a:rPr lang="en-US" dirty="0">
                <a:solidFill>
                  <a:schemeClr val="bg1">
                    <a:lumMod val="95000"/>
                  </a:schemeClr>
                </a:solidFill>
              </a:rPr>
              <a:t>PYTHON</a:t>
            </a:r>
          </a:p>
        </p:txBody>
      </p:sp>
      <p:sp>
        <p:nvSpPr>
          <p:cNvPr id="12" name="TextBox 11">
            <a:extLst>
              <a:ext uri="{FF2B5EF4-FFF2-40B4-BE49-F238E27FC236}">
                <a16:creationId xmlns:a16="http://schemas.microsoft.com/office/drawing/2014/main" id="{99B1A6F4-52F0-DD12-55D0-F2C22DA84CD0}"/>
              </a:ext>
            </a:extLst>
          </p:cNvPr>
          <p:cNvSpPr txBox="1"/>
          <p:nvPr/>
        </p:nvSpPr>
        <p:spPr>
          <a:xfrm>
            <a:off x="8539227" y="1928294"/>
            <a:ext cx="2088445" cy="1200329"/>
          </a:xfrm>
          <a:prstGeom prst="rect">
            <a:avLst/>
          </a:prstGeom>
          <a:noFill/>
        </p:spPr>
        <p:txBody>
          <a:bodyPr wrap="square" rtlCol="0">
            <a:spAutoFit/>
          </a:bodyPr>
          <a:lstStyle/>
          <a:p>
            <a:r>
              <a:rPr lang="en-US" b="1" dirty="0">
                <a:solidFill>
                  <a:schemeClr val="bg1">
                    <a:lumMod val="95000"/>
                  </a:schemeClr>
                </a:solidFill>
              </a:rPr>
              <a:t>POWER SUPPLY-</a:t>
            </a:r>
          </a:p>
          <a:p>
            <a:endParaRPr lang="en-US" b="1" dirty="0">
              <a:solidFill>
                <a:schemeClr val="bg1">
                  <a:lumMod val="95000"/>
                </a:schemeClr>
              </a:solidFill>
            </a:endParaRPr>
          </a:p>
          <a:p>
            <a:pPr marL="285750" indent="-285750">
              <a:buFont typeface="Arial" panose="020B0604020202020204" pitchFamily="34" charset="0"/>
              <a:buChar char="•"/>
            </a:pPr>
            <a:r>
              <a:rPr lang="en-US" dirty="0">
                <a:solidFill>
                  <a:schemeClr val="bg1">
                    <a:lumMod val="95000"/>
                  </a:schemeClr>
                </a:solidFill>
              </a:rPr>
              <a:t>ADAPTER OR BATTERY</a:t>
            </a:r>
          </a:p>
        </p:txBody>
      </p:sp>
      <p:sp>
        <p:nvSpPr>
          <p:cNvPr id="17" name="TextBox 16">
            <a:extLst>
              <a:ext uri="{FF2B5EF4-FFF2-40B4-BE49-F238E27FC236}">
                <a16:creationId xmlns:a16="http://schemas.microsoft.com/office/drawing/2014/main" id="{78B8CA9D-5B2B-A81D-82F7-6C6B563AC755}"/>
              </a:ext>
            </a:extLst>
          </p:cNvPr>
          <p:cNvSpPr txBox="1"/>
          <p:nvPr/>
        </p:nvSpPr>
        <p:spPr>
          <a:xfrm>
            <a:off x="4995333" y="1928294"/>
            <a:ext cx="2201333" cy="923330"/>
          </a:xfrm>
          <a:prstGeom prst="rect">
            <a:avLst/>
          </a:prstGeom>
          <a:noFill/>
        </p:spPr>
        <p:txBody>
          <a:bodyPr wrap="square" rtlCol="0">
            <a:spAutoFit/>
          </a:bodyPr>
          <a:lstStyle/>
          <a:p>
            <a:r>
              <a:rPr lang="en-US" b="1" dirty="0">
                <a:solidFill>
                  <a:schemeClr val="bg1"/>
                </a:solidFill>
              </a:rPr>
              <a:t>ACTUATOR-</a:t>
            </a:r>
          </a:p>
          <a:p>
            <a:pPr marL="285750" indent="-285750">
              <a:buFont typeface="Arial" panose="020B0604020202020204" pitchFamily="34" charset="0"/>
              <a:buChar char="•"/>
            </a:pPr>
            <a:endParaRPr lang="en-US" b="1" dirty="0">
              <a:solidFill>
                <a:schemeClr val="bg1"/>
              </a:solidFill>
            </a:endParaRPr>
          </a:p>
          <a:p>
            <a:pPr marL="285750" indent="-285750">
              <a:buFont typeface="Arial" panose="020B0604020202020204" pitchFamily="34" charset="0"/>
              <a:buChar char="•"/>
            </a:pPr>
            <a:r>
              <a:rPr lang="en-US" dirty="0">
                <a:solidFill>
                  <a:schemeClr val="bg1"/>
                </a:solidFill>
              </a:rPr>
              <a:t>SERVO MOTOR</a:t>
            </a:r>
          </a:p>
        </p:txBody>
      </p:sp>
      <p:pic>
        <p:nvPicPr>
          <p:cNvPr id="2050" name="Picture 2">
            <a:extLst>
              <a:ext uri="{FF2B5EF4-FFF2-40B4-BE49-F238E27FC236}">
                <a16:creationId xmlns:a16="http://schemas.microsoft.com/office/drawing/2014/main" id="{5855E466-DFC2-9273-950E-BFFDA44780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423" y="3668888"/>
            <a:ext cx="1936044" cy="170619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CABE45CA-89FF-9201-32FB-AF39E9B835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7976" y="3668888"/>
            <a:ext cx="1936045" cy="170619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400E6777-5243-136F-40C9-2BB922725D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91627" y="3668887"/>
            <a:ext cx="1936045" cy="1706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a:xfrm>
            <a:off x="444500" y="542925"/>
            <a:ext cx="11214100" cy="535531"/>
          </a:xfrm>
        </p:spPr>
        <p:txBody>
          <a:bodyPr/>
          <a:lstStyle/>
          <a:p>
            <a:endParaRPr lang="en-US" dirty="0"/>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
        <p:nvSpPr>
          <p:cNvPr id="3" name="TextBox 2">
            <a:extLst>
              <a:ext uri="{FF2B5EF4-FFF2-40B4-BE49-F238E27FC236}">
                <a16:creationId xmlns:a16="http://schemas.microsoft.com/office/drawing/2014/main" id="{DA3DBBFA-6540-591E-9EFB-40EF36D67255}"/>
              </a:ext>
            </a:extLst>
          </p:cNvPr>
          <p:cNvSpPr txBox="1"/>
          <p:nvPr/>
        </p:nvSpPr>
        <p:spPr>
          <a:xfrm>
            <a:off x="711201" y="2062834"/>
            <a:ext cx="2799645" cy="1477328"/>
          </a:xfrm>
          <a:prstGeom prst="rect">
            <a:avLst/>
          </a:prstGeom>
          <a:noFill/>
        </p:spPr>
        <p:txBody>
          <a:bodyPr wrap="square" rtlCol="0">
            <a:spAutoFit/>
          </a:bodyPr>
          <a:lstStyle/>
          <a:p>
            <a:r>
              <a:rPr lang="en-US" b="1" dirty="0">
                <a:solidFill>
                  <a:schemeClr val="bg1">
                    <a:lumMod val="95000"/>
                  </a:schemeClr>
                </a:solidFill>
              </a:rPr>
              <a:t>CLOUD SREVICE-</a:t>
            </a:r>
          </a:p>
          <a:p>
            <a:r>
              <a:rPr lang="en-US" b="1" dirty="0">
                <a:solidFill>
                  <a:schemeClr val="bg1">
                    <a:lumMod val="95000"/>
                  </a:schemeClr>
                </a:solidFill>
              </a:rPr>
              <a:t>AWS</a:t>
            </a:r>
          </a:p>
          <a:p>
            <a:endParaRPr lang="en-US" dirty="0">
              <a:solidFill>
                <a:schemeClr val="bg1">
                  <a:lumMod val="95000"/>
                </a:schemeClr>
              </a:solidFill>
            </a:endParaRPr>
          </a:p>
          <a:p>
            <a:pPr marL="285750" indent="-285750">
              <a:buFont typeface="Arial" panose="020B0604020202020204" pitchFamily="34" charset="0"/>
              <a:buChar char="•"/>
            </a:pPr>
            <a:r>
              <a:rPr lang="en-US" dirty="0">
                <a:solidFill>
                  <a:schemeClr val="bg1">
                    <a:lumMod val="95000"/>
                  </a:schemeClr>
                </a:solidFill>
              </a:rPr>
              <a:t>GOOGLE CLOUD</a:t>
            </a:r>
          </a:p>
          <a:p>
            <a:endParaRPr lang="en-US" dirty="0"/>
          </a:p>
        </p:txBody>
      </p:sp>
      <p:sp>
        <p:nvSpPr>
          <p:cNvPr id="7" name="TextBox 6">
            <a:extLst>
              <a:ext uri="{FF2B5EF4-FFF2-40B4-BE49-F238E27FC236}">
                <a16:creationId xmlns:a16="http://schemas.microsoft.com/office/drawing/2014/main" id="{C1E89E60-1BE7-E2C6-4945-1BADD6045623}"/>
              </a:ext>
            </a:extLst>
          </p:cNvPr>
          <p:cNvSpPr txBox="1"/>
          <p:nvPr/>
        </p:nvSpPr>
        <p:spPr>
          <a:xfrm>
            <a:off x="6841066" y="1942439"/>
            <a:ext cx="2799645" cy="1754326"/>
          </a:xfrm>
          <a:prstGeom prst="rect">
            <a:avLst/>
          </a:prstGeom>
          <a:noFill/>
        </p:spPr>
        <p:txBody>
          <a:bodyPr wrap="square" rtlCol="0">
            <a:spAutoFit/>
          </a:bodyPr>
          <a:lstStyle/>
          <a:p>
            <a:r>
              <a:rPr lang="en-US" b="1" dirty="0">
                <a:solidFill>
                  <a:schemeClr val="bg1">
                    <a:lumMod val="95000"/>
                  </a:schemeClr>
                </a:solidFill>
              </a:rPr>
              <a:t>ADDITIONAL COMPONENTS-</a:t>
            </a:r>
          </a:p>
          <a:p>
            <a:endParaRPr lang="en-US" b="1" dirty="0">
              <a:solidFill>
                <a:schemeClr val="bg1">
                  <a:lumMod val="95000"/>
                </a:schemeClr>
              </a:solidFill>
            </a:endParaRPr>
          </a:p>
          <a:p>
            <a:pPr marL="285750" indent="-285750">
              <a:buFont typeface="Arial" panose="020B0604020202020204" pitchFamily="34" charset="0"/>
              <a:buChar char="•"/>
            </a:pPr>
            <a:r>
              <a:rPr lang="en-US" dirty="0">
                <a:solidFill>
                  <a:schemeClr val="bg1">
                    <a:lumMod val="95000"/>
                  </a:schemeClr>
                </a:solidFill>
              </a:rPr>
              <a:t>BOWL</a:t>
            </a:r>
          </a:p>
          <a:p>
            <a:pPr marL="285750" indent="-285750">
              <a:buFont typeface="Arial" panose="020B0604020202020204" pitchFamily="34" charset="0"/>
              <a:buChar char="•"/>
            </a:pPr>
            <a:r>
              <a:rPr lang="en-US" dirty="0">
                <a:solidFill>
                  <a:schemeClr val="bg1">
                    <a:lumMod val="95000"/>
                  </a:schemeClr>
                </a:solidFill>
              </a:rPr>
              <a:t>JUMPER WIRE</a:t>
            </a:r>
          </a:p>
          <a:p>
            <a:endParaRPr lang="en-US" dirty="0"/>
          </a:p>
        </p:txBody>
      </p:sp>
      <p:pic>
        <p:nvPicPr>
          <p:cNvPr id="5122" name="Picture 2">
            <a:extLst>
              <a:ext uri="{FF2B5EF4-FFF2-40B4-BE49-F238E27FC236}">
                <a16:creationId xmlns:a16="http://schemas.microsoft.com/office/drawing/2014/main" id="{2135CC4D-B5DA-87AC-519B-A3A4B16554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555" y="3647377"/>
            <a:ext cx="2347736" cy="175432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86F99B78-F1C9-318D-BEBE-704EB9087F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3804" y="3647377"/>
            <a:ext cx="2176639" cy="1664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79AC8-5C45-A573-14E9-B0144C8BCBD0}"/>
              </a:ext>
            </a:extLst>
          </p:cNvPr>
          <p:cNvSpPr>
            <a:spLocks noGrp="1"/>
          </p:cNvSpPr>
          <p:nvPr>
            <p:ph type="title"/>
          </p:nvPr>
        </p:nvSpPr>
        <p:spPr>
          <a:xfrm>
            <a:off x="-1972128" y="4433790"/>
            <a:ext cx="1552251" cy="810014"/>
          </a:xfrm>
        </p:spPr>
        <p:txBody>
          <a:bodyPr/>
          <a:lstStyle/>
          <a:p>
            <a:endParaRPr lang="en-US" dirty="0"/>
          </a:p>
        </p:txBody>
      </p:sp>
      <p:sp>
        <p:nvSpPr>
          <p:cNvPr id="3" name="Slide Number Placeholder 2">
            <a:extLst>
              <a:ext uri="{FF2B5EF4-FFF2-40B4-BE49-F238E27FC236}">
                <a16:creationId xmlns:a16="http://schemas.microsoft.com/office/drawing/2014/main" id="{16352F90-A79B-76D0-6033-E1BAB43DEE5F}"/>
              </a:ext>
            </a:extLst>
          </p:cNvPr>
          <p:cNvSpPr>
            <a:spLocks noGrp="1"/>
          </p:cNvSpPr>
          <p:nvPr>
            <p:ph type="sldNum" sz="quarter" idx="12"/>
          </p:nvPr>
        </p:nvSpPr>
        <p:spPr/>
        <p:txBody>
          <a:bodyPr/>
          <a:lstStyle/>
          <a:p>
            <a:fld id="{C263D6C4-4840-40CC-AC84-17E24B3B7BDE}" type="slidenum">
              <a:rPr lang="en-US" noProof="0" smtClean="0"/>
              <a:pPr/>
              <a:t>7</a:t>
            </a:fld>
            <a:endParaRPr lang="en-US" noProof="0" dirty="0"/>
          </a:p>
        </p:txBody>
      </p:sp>
      <p:sp>
        <p:nvSpPr>
          <p:cNvPr id="7" name="TextBox 6">
            <a:extLst>
              <a:ext uri="{FF2B5EF4-FFF2-40B4-BE49-F238E27FC236}">
                <a16:creationId xmlns:a16="http://schemas.microsoft.com/office/drawing/2014/main" id="{E890A30D-143B-9D39-AEE5-60A143B0EF85}"/>
              </a:ext>
            </a:extLst>
          </p:cNvPr>
          <p:cNvSpPr txBox="1"/>
          <p:nvPr/>
        </p:nvSpPr>
        <p:spPr>
          <a:xfrm>
            <a:off x="958720" y="2274838"/>
            <a:ext cx="10573917" cy="3416320"/>
          </a:xfrm>
          <a:prstGeom prst="rect">
            <a:avLst/>
          </a:prstGeom>
          <a:noFill/>
        </p:spPr>
        <p:txBody>
          <a:bodyPr wrap="square">
            <a:spAutoFit/>
          </a:bodyPr>
          <a:lstStyle/>
          <a:p>
            <a:r>
              <a:rPr lang="en-US" sz="2400" dirty="0">
                <a:solidFill>
                  <a:schemeClr val="accent1">
                    <a:lumMod val="20000"/>
                    <a:lumOff val="80000"/>
                  </a:schemeClr>
                </a:solidFill>
              </a:rPr>
              <a:t>1. *Setup and Configuration:*  </a:t>
            </a:r>
          </a:p>
          <a:p>
            <a:r>
              <a:rPr lang="en-US" sz="2400" dirty="0">
                <a:solidFill>
                  <a:schemeClr val="accent1">
                    <a:lumMod val="20000"/>
                    <a:lumOff val="80000"/>
                  </a:schemeClr>
                </a:solidFill>
              </a:rPr>
              <a:t> - The owner sets up the smart pet feeder, connecting it to a power source and configuring it via the mobile app.</a:t>
            </a:r>
          </a:p>
          <a:p>
            <a:endParaRPr lang="en-US" sz="2400" dirty="0">
              <a:solidFill>
                <a:schemeClr val="accent1">
                  <a:lumMod val="20000"/>
                  <a:lumOff val="80000"/>
                </a:schemeClr>
              </a:solidFill>
            </a:endParaRPr>
          </a:p>
          <a:p>
            <a:r>
              <a:rPr lang="en-US" sz="2400" dirty="0">
                <a:solidFill>
                  <a:schemeClr val="accent1">
                    <a:lumMod val="20000"/>
                    <a:lumOff val="80000"/>
                  </a:schemeClr>
                </a:solidFill>
              </a:rPr>
              <a:t>   - The system connects to the home Wi-Fi network.</a:t>
            </a:r>
          </a:p>
          <a:p>
            <a:r>
              <a:rPr lang="en-US" sz="2400" dirty="0">
                <a:solidFill>
                  <a:schemeClr val="accent1">
                    <a:lumMod val="20000"/>
                    <a:lumOff val="80000"/>
                  </a:schemeClr>
                </a:solidFill>
              </a:rPr>
              <a:t>2. *Scheduling Feeding Times:*</a:t>
            </a:r>
          </a:p>
          <a:p>
            <a:r>
              <a:rPr lang="en-US" sz="2400" dirty="0">
                <a:solidFill>
                  <a:schemeClr val="accent1">
                    <a:lumMod val="20000"/>
                    <a:lumOff val="80000"/>
                  </a:schemeClr>
                </a:solidFill>
              </a:rPr>
              <a:t>     - The owner uses the smartphone app to set feeding schedules and portion sizes. </a:t>
            </a:r>
          </a:p>
          <a:p>
            <a:r>
              <a:rPr lang="en-US" sz="2400" dirty="0">
                <a:solidFill>
                  <a:schemeClr val="accent1">
                    <a:lumMod val="20000"/>
                    <a:lumOff val="80000"/>
                  </a:schemeClr>
                </a:solidFill>
              </a:rPr>
              <a:t>     - These settings are sent to the microcontroller via the cloud service.</a:t>
            </a:r>
          </a:p>
        </p:txBody>
      </p:sp>
      <p:sp>
        <p:nvSpPr>
          <p:cNvPr id="4" name="TextBox 3">
            <a:extLst>
              <a:ext uri="{FF2B5EF4-FFF2-40B4-BE49-F238E27FC236}">
                <a16:creationId xmlns:a16="http://schemas.microsoft.com/office/drawing/2014/main" id="{2FD2DC18-4E69-7376-6847-B47BB3DE3D77}"/>
              </a:ext>
            </a:extLst>
          </p:cNvPr>
          <p:cNvSpPr txBox="1"/>
          <p:nvPr/>
        </p:nvSpPr>
        <p:spPr>
          <a:xfrm>
            <a:off x="1073020" y="905232"/>
            <a:ext cx="2183364" cy="523220"/>
          </a:xfrm>
          <a:prstGeom prst="rect">
            <a:avLst/>
          </a:prstGeom>
          <a:noFill/>
        </p:spPr>
        <p:txBody>
          <a:bodyPr wrap="square" rtlCol="0">
            <a:spAutoFit/>
          </a:bodyPr>
          <a:lstStyle/>
          <a:p>
            <a:r>
              <a:rPr lang="en-US" sz="2800" b="1" dirty="0">
                <a:solidFill>
                  <a:schemeClr val="accent2">
                    <a:lumMod val="40000"/>
                    <a:lumOff val="60000"/>
                  </a:schemeClr>
                </a:solidFill>
              </a:rPr>
              <a:t>WORKING:</a:t>
            </a:r>
          </a:p>
        </p:txBody>
      </p:sp>
    </p:spTree>
    <p:extLst>
      <p:ext uri="{BB962C8B-B14F-4D97-AF65-F5344CB8AC3E}">
        <p14:creationId xmlns:p14="http://schemas.microsoft.com/office/powerpoint/2010/main" val="1567168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
        <p:nvSpPr>
          <p:cNvPr id="4" name="TextBox 3">
            <a:extLst>
              <a:ext uri="{FF2B5EF4-FFF2-40B4-BE49-F238E27FC236}">
                <a16:creationId xmlns:a16="http://schemas.microsoft.com/office/drawing/2014/main" id="{417E099B-8C0D-01B9-4117-73D1ABFF4D3F}"/>
              </a:ext>
            </a:extLst>
          </p:cNvPr>
          <p:cNvSpPr txBox="1"/>
          <p:nvPr/>
        </p:nvSpPr>
        <p:spPr>
          <a:xfrm>
            <a:off x="503853" y="1720840"/>
            <a:ext cx="10245012" cy="4062651"/>
          </a:xfrm>
          <a:prstGeom prst="rect">
            <a:avLst/>
          </a:prstGeom>
          <a:noFill/>
        </p:spPr>
        <p:txBody>
          <a:bodyPr wrap="square">
            <a:spAutoFit/>
          </a:bodyPr>
          <a:lstStyle/>
          <a:p>
            <a:r>
              <a:rPr lang="en-US" sz="2000" dirty="0">
                <a:solidFill>
                  <a:schemeClr val="accent1">
                    <a:lumMod val="60000"/>
                    <a:lumOff val="40000"/>
                  </a:schemeClr>
                </a:solidFill>
              </a:rPr>
              <a:t>3. *Monitoring Food Levels:*</a:t>
            </a:r>
          </a:p>
          <a:p>
            <a:r>
              <a:rPr lang="en-US" sz="2000" dirty="0">
                <a:solidFill>
                  <a:schemeClr val="accent1">
                    <a:lumMod val="60000"/>
                    <a:lumOff val="40000"/>
                  </a:schemeClr>
                </a:solidFill>
              </a:rPr>
              <a:t>     - The weight sensor continuously monitors the food level in the bowl. </a:t>
            </a:r>
          </a:p>
          <a:p>
            <a:r>
              <a:rPr lang="en-US" sz="2000" dirty="0">
                <a:solidFill>
                  <a:schemeClr val="accent1">
                    <a:lumMod val="60000"/>
                    <a:lumOff val="40000"/>
                  </a:schemeClr>
                </a:solidFill>
              </a:rPr>
              <a:t>     - If the food level is low, a notification is sent to the owner's smartphone.</a:t>
            </a:r>
          </a:p>
          <a:p>
            <a:r>
              <a:rPr lang="en-US" sz="2000" dirty="0">
                <a:solidFill>
                  <a:schemeClr val="accent1">
                    <a:lumMod val="60000"/>
                    <a:lumOff val="40000"/>
                  </a:schemeClr>
                </a:solidFill>
              </a:rPr>
              <a:t>     - if the food level is reach then it communicate with the server motor and stop the motor.</a:t>
            </a:r>
          </a:p>
          <a:p>
            <a:endParaRPr lang="en-US" sz="2000" dirty="0">
              <a:solidFill>
                <a:schemeClr val="accent1">
                  <a:lumMod val="60000"/>
                  <a:lumOff val="40000"/>
                </a:schemeClr>
              </a:solidFill>
            </a:endParaRPr>
          </a:p>
          <a:p>
            <a:endParaRPr lang="en-US" sz="2000" dirty="0">
              <a:solidFill>
                <a:schemeClr val="accent1">
                  <a:lumMod val="60000"/>
                  <a:lumOff val="40000"/>
                </a:schemeClr>
              </a:solidFill>
            </a:endParaRPr>
          </a:p>
          <a:p>
            <a:r>
              <a:rPr lang="en-US" sz="2000" dirty="0">
                <a:solidFill>
                  <a:schemeClr val="accent1">
                    <a:lumMod val="60000"/>
                    <a:lumOff val="40000"/>
                  </a:schemeClr>
                </a:solidFill>
              </a:rPr>
              <a:t>4. *Dispensing Food:* </a:t>
            </a:r>
          </a:p>
          <a:p>
            <a:r>
              <a:rPr lang="en-US" sz="2000" dirty="0">
                <a:solidFill>
                  <a:schemeClr val="accent1">
                    <a:lumMod val="60000"/>
                    <a:lumOff val="40000"/>
                  </a:schemeClr>
                </a:solidFill>
              </a:rPr>
              <a:t>  - At scheduled times, the microcontroller activates the motor to dispense the specified amount of food into the bowl. </a:t>
            </a:r>
          </a:p>
          <a:p>
            <a:r>
              <a:rPr lang="en-US" sz="2000" dirty="0">
                <a:solidFill>
                  <a:schemeClr val="accent1">
                    <a:lumMod val="60000"/>
                    <a:lumOff val="40000"/>
                  </a:schemeClr>
                </a:solidFill>
              </a:rPr>
              <a:t>  - The infrared or ultrasonic sensor can detect if the pet is near the feeder and can adjust the operation accordingly. </a:t>
            </a:r>
          </a:p>
          <a:p>
            <a:endParaRPr lang="en-US" dirty="0"/>
          </a:p>
        </p:txBody>
      </p:sp>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9E7A8FE-4D19-C414-3210-FCE6131D5DFF}"/>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sp>
        <p:nvSpPr>
          <p:cNvPr id="5" name="TextBox 4">
            <a:extLst>
              <a:ext uri="{FF2B5EF4-FFF2-40B4-BE49-F238E27FC236}">
                <a16:creationId xmlns:a16="http://schemas.microsoft.com/office/drawing/2014/main" id="{934483B1-8F3D-8817-3AAE-1140B2875A7D}"/>
              </a:ext>
            </a:extLst>
          </p:cNvPr>
          <p:cNvSpPr txBox="1"/>
          <p:nvPr/>
        </p:nvSpPr>
        <p:spPr>
          <a:xfrm>
            <a:off x="948352" y="2136338"/>
            <a:ext cx="9688545" cy="2862322"/>
          </a:xfrm>
          <a:prstGeom prst="rect">
            <a:avLst/>
          </a:prstGeom>
          <a:noFill/>
        </p:spPr>
        <p:txBody>
          <a:bodyPr wrap="square">
            <a:spAutoFit/>
          </a:bodyPr>
          <a:lstStyle/>
          <a:p>
            <a:r>
              <a:rPr lang="en-US" sz="2000" dirty="0">
                <a:solidFill>
                  <a:schemeClr val="accent4">
                    <a:lumMod val="60000"/>
                    <a:lumOff val="40000"/>
                  </a:schemeClr>
                </a:solidFill>
              </a:rPr>
              <a:t>5. *Real-Time Notifications:*  </a:t>
            </a:r>
          </a:p>
          <a:p>
            <a:r>
              <a:rPr lang="en-US" sz="2000" dirty="0">
                <a:solidFill>
                  <a:schemeClr val="accent4">
                    <a:lumMod val="60000"/>
                    <a:lumOff val="40000"/>
                  </a:schemeClr>
                </a:solidFill>
              </a:rPr>
              <a:t> - The system sends real-time updates to the owner’s smartphone about feeding times, food levels,</a:t>
            </a:r>
          </a:p>
          <a:p>
            <a:endParaRPr lang="en-US" sz="2000" dirty="0">
              <a:solidFill>
                <a:schemeClr val="accent4">
                  <a:lumMod val="60000"/>
                  <a:lumOff val="40000"/>
                </a:schemeClr>
              </a:solidFill>
            </a:endParaRPr>
          </a:p>
          <a:p>
            <a:endParaRPr lang="en-US" sz="2000" dirty="0">
              <a:solidFill>
                <a:schemeClr val="accent4">
                  <a:lumMod val="60000"/>
                  <a:lumOff val="40000"/>
                </a:schemeClr>
              </a:solidFill>
            </a:endParaRPr>
          </a:p>
          <a:p>
            <a:r>
              <a:rPr lang="en-US" sz="2000" dirty="0">
                <a:solidFill>
                  <a:schemeClr val="accent4">
                    <a:lumMod val="60000"/>
                    <a:lumOff val="40000"/>
                  </a:schemeClr>
                </a:solidFill>
              </a:rPr>
              <a:t>By integrating these technologies, the smart pet feeding system provides a reliable, automated, and convenient way to ensure pets are fed on time, even when their owners are not at home. This system enhances the well-being of pets and offers peace of mind to pet owners.</a:t>
            </a:r>
          </a:p>
        </p:txBody>
      </p:sp>
    </p:spTree>
    <p:extLst>
      <p:ext uri="{BB962C8B-B14F-4D97-AF65-F5344CB8AC3E}">
        <p14:creationId xmlns:p14="http://schemas.microsoft.com/office/powerpoint/2010/main" val="3208719130"/>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1155</TotalTime>
  <Words>578</Words>
  <Application>Microsoft Office PowerPoint</Application>
  <PresentationFormat>Widescreen</PresentationFormat>
  <Paragraphs>83</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Algerian</vt:lpstr>
      <vt:lpstr>Arial</vt:lpstr>
      <vt:lpstr>Arial Black</vt:lpstr>
      <vt:lpstr>Bradley Hand ITC</vt:lpstr>
      <vt:lpstr>Calibri</vt:lpstr>
      <vt:lpstr>Impact</vt:lpstr>
      <vt:lpstr>Times New Roman</vt:lpstr>
      <vt:lpstr>Trade Gothic LT Pro</vt:lpstr>
      <vt:lpstr>Trebuchet MS</vt:lpstr>
      <vt:lpstr>Office Theme</vt:lpstr>
      <vt:lpstr>SMART PET FEEDING</vt:lpstr>
      <vt:lpstr>PowerPoint Presentation</vt:lpstr>
      <vt:lpstr>OBJECTIVE:</vt:lpstr>
      <vt:lpstr>TECHNOLOGY REQUIRED:-</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Navya Yelisetty</dc:creator>
  <cp:lastModifiedBy>Navya Yelisetty</cp:lastModifiedBy>
  <cp:revision>5</cp:revision>
  <dcterms:created xsi:type="dcterms:W3CDTF">2024-07-08T03:41:39Z</dcterms:created>
  <dcterms:modified xsi:type="dcterms:W3CDTF">2024-07-11T09:02:53Z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