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6" r:id="rId2"/>
  </p:sldMasterIdLst>
  <p:notesMasterIdLst>
    <p:notesMasterId r:id="rId37"/>
  </p:notesMasterIdLst>
  <p:sldIdLst>
    <p:sldId id="526" r:id="rId3"/>
    <p:sldId id="562" r:id="rId4"/>
    <p:sldId id="964" r:id="rId5"/>
    <p:sldId id="965" r:id="rId6"/>
    <p:sldId id="966" r:id="rId7"/>
    <p:sldId id="968" r:id="rId8"/>
    <p:sldId id="969" r:id="rId9"/>
    <p:sldId id="970" r:id="rId10"/>
    <p:sldId id="927" r:id="rId11"/>
    <p:sldId id="967" r:id="rId12"/>
    <p:sldId id="985" r:id="rId13"/>
    <p:sldId id="986" r:id="rId14"/>
    <p:sldId id="987" r:id="rId15"/>
    <p:sldId id="971" r:id="rId16"/>
    <p:sldId id="972" r:id="rId17"/>
    <p:sldId id="973" r:id="rId18"/>
    <p:sldId id="988" r:id="rId19"/>
    <p:sldId id="989" r:id="rId20"/>
    <p:sldId id="990" r:id="rId21"/>
    <p:sldId id="991" r:id="rId22"/>
    <p:sldId id="974" r:id="rId23"/>
    <p:sldId id="975" r:id="rId24"/>
    <p:sldId id="976" r:id="rId25"/>
    <p:sldId id="977" r:id="rId26"/>
    <p:sldId id="978" r:id="rId27"/>
    <p:sldId id="979" r:id="rId28"/>
    <p:sldId id="992" r:id="rId29"/>
    <p:sldId id="980" r:id="rId30"/>
    <p:sldId id="981" r:id="rId31"/>
    <p:sldId id="982" r:id="rId32"/>
    <p:sldId id="983" r:id="rId33"/>
    <p:sldId id="993" r:id="rId34"/>
    <p:sldId id="994" r:id="rId35"/>
    <p:sldId id="92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ama Sohrab" initials="OS" lastIdx="1" clrIdx="0">
    <p:extLst>
      <p:ext uri="{19B8F6BF-5375-455C-9EA6-DF929625EA0E}">
        <p15:presenceInfo xmlns:p15="http://schemas.microsoft.com/office/powerpoint/2012/main" userId="Osama Sohr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9967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6-10T10:19:53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33369 698 0</inkml:trace>
  <inkml:trace contextRef="#ctx0" brushRef="#br0" timeOffset="31.1932">33369 698 0</inkml:trace>
  <inkml:trace contextRef="#ctx0" brushRef="#br0" timeOffset="345.6228">33369 698 0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24BC-7C92-4DBE-AA11-837AFB36CC6A}" type="datetimeFigureOut">
              <a:rPr lang="en-AU" smtClean="0"/>
              <a:t>29/09/2020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E8CE6-3B5E-45A6-BD12-1747A1AD19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80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44F3-CA3A-49AE-9097-FCCC316D2F02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1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E0-97AA-4156-8157-B5634104FE56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39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63F-B0A0-4D7F-9F91-6C92BFF62F4E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188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A44F3-CA3A-49AE-9097-FCCC316D2F02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896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43F7-A4E1-4CA5-B96D-5C7465A6842E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335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B1C-F7D9-467F-85C8-EA3BDA4A8AAF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58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F4A5-3746-4B83-A234-29081F124231}" type="datetime1">
              <a:rPr lang="en-AU" smtClean="0"/>
              <a:t>29/09/2020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50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732-D77F-4231-B3BE-7E8F8C523935}" type="datetime1">
              <a:rPr lang="en-AU" smtClean="0"/>
              <a:t>29/09/2020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9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7B9B-5346-47E2-BEA7-BE90103BFDE2}" type="datetime1">
              <a:rPr lang="en-AU" smtClean="0"/>
              <a:t>29/09/2020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43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DB85-68D7-4E95-B39A-F1C75C979360}" type="datetime1">
              <a:rPr lang="en-AU" smtClean="0"/>
              <a:t>29/09/2020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702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FD7B-6619-4099-9070-21A59E5B9D8B}" type="datetime1">
              <a:rPr lang="en-AU" smtClean="0"/>
              <a:t>29/09/2020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43F7-A4E1-4CA5-B96D-5C7465A6842E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377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7863-70A2-4BED-9E81-E174E72D7882}" type="datetime1">
              <a:rPr lang="en-AU" smtClean="0"/>
              <a:t>29/09/2020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3666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25-7A4A-470A-8E5D-9F7D63BFC9F0}" type="datetime1">
              <a:rPr lang="en-AU" smtClean="0"/>
              <a:t>29/09/2020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32914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25-7A4A-470A-8E5D-9F7D63BFC9F0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17698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25-7A4A-470A-8E5D-9F7D63BFC9F0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4305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25-7A4A-470A-8E5D-9F7D63BFC9F0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482836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25-7A4A-470A-8E5D-9F7D63BFC9F0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600028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E25-7A4A-470A-8E5D-9F7D63BFC9F0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193615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9E0-97AA-4156-8157-B5634104FE56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10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E63F-B0A0-4D7F-9F91-6C92BFF62F4E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7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B1C-F7D9-467F-85C8-EA3BDA4A8AAF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F4A5-3746-4B83-A234-29081F124231}" type="datetime1">
              <a:rPr lang="en-AU" smtClean="0"/>
              <a:t>29/09/2020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2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4732-D77F-4231-B3BE-7E8F8C523935}" type="datetime1">
              <a:rPr lang="en-AU" smtClean="0"/>
              <a:t>29/09/2020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12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D7B9B-5346-47E2-BEA7-BE90103BFDE2}" type="datetime1">
              <a:rPr lang="en-AU" smtClean="0"/>
              <a:t>29/09/2020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0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DB85-68D7-4E95-B39A-F1C75C979360}" type="datetime1">
              <a:rPr lang="en-AU" smtClean="0"/>
              <a:t>29/09/2020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2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AFD7B-6619-4099-9070-21A59E5B9D8B}" type="datetime1">
              <a:rPr lang="en-AU" smtClean="0"/>
              <a:t>29/09/2020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72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7863-70A2-4BED-9E81-E174E72D7882}" type="datetime1">
              <a:rPr lang="en-AU" smtClean="0"/>
              <a:t>29/09/2020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56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2EE25-7A4A-470A-8E5D-9F7D63BFC9F0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4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42EE25-7A4A-470A-8E5D-9F7D63BFC9F0}" type="datetime1">
              <a:rPr lang="en-AU" smtClean="0"/>
              <a:t>29/09/2020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62F6CC-ED07-4145-97E7-16A7EFCC3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89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hyperlink" Target="https://www.math24.net/topics-differential-equations/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24.net/fourier-series-definition-typical-examples/" TargetMode="External"/><Relationship Id="rId5" Type="http://schemas.openxmlformats.org/officeDocument/2006/relationships/hyperlink" Target="https://www.math24.net/right-triangle/" TargetMode="Externa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3564" y="1909411"/>
            <a:ext cx="9592732" cy="2954868"/>
          </a:xfrm>
        </p:spPr>
        <p:txBody>
          <a:bodyPr/>
          <a:lstStyle/>
          <a:p>
            <a:r>
              <a:rPr lang="en-US" sz="5400" dirty="0" smtClean="0"/>
              <a:t>Calculus and Analytical Geometry</a:t>
            </a:r>
            <a:r>
              <a:rPr lang="en-US" dirty="0" smtClean="0"/>
              <a:t/>
            </a:r>
            <a:br>
              <a:rPr lang="en-US" dirty="0" smtClean="0"/>
            </a:b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93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0" y="132611"/>
            <a:ext cx="10374671" cy="1098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90" y="1414529"/>
            <a:ext cx="5376360" cy="17555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97" y="3116783"/>
            <a:ext cx="9390861" cy="2154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711" y="3908083"/>
            <a:ext cx="3472950" cy="19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64" y="167553"/>
            <a:ext cx="6257925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988" y="167553"/>
            <a:ext cx="2571750" cy="2085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1115291"/>
            <a:ext cx="7715250" cy="3505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666" y="2527588"/>
            <a:ext cx="27622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5" y="-88323"/>
            <a:ext cx="7686675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03" y="728281"/>
            <a:ext cx="3305175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5" y="4117907"/>
            <a:ext cx="72866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65" y="361950"/>
            <a:ext cx="7705725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612" y="0"/>
            <a:ext cx="41338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711" y="2724150"/>
            <a:ext cx="3400425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92" y="2564060"/>
            <a:ext cx="7562850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5017" y="3560184"/>
            <a:ext cx="2695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14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3" y="733358"/>
            <a:ext cx="10407673" cy="41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47" y="193250"/>
            <a:ext cx="10654317" cy="3090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3" y="2977435"/>
            <a:ext cx="10892370" cy="1199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426" y="3837932"/>
            <a:ext cx="2312563" cy="249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07" y="332302"/>
            <a:ext cx="8362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90055"/>
            <a:ext cx="21907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1" y="471055"/>
            <a:ext cx="9387609" cy="725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87" y="1125412"/>
            <a:ext cx="9490364" cy="1653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7" y="2779036"/>
            <a:ext cx="11049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00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57" y="111268"/>
            <a:ext cx="9295534" cy="2045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632" y="2492952"/>
            <a:ext cx="6896100" cy="2495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48" y="3405620"/>
            <a:ext cx="291465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269" y="5238368"/>
            <a:ext cx="12668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0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19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4" y="94818"/>
            <a:ext cx="9506601" cy="1339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7" y="1286308"/>
            <a:ext cx="9247909" cy="14681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48" y="3220316"/>
            <a:ext cx="6353175" cy="2266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5172" y="5400718"/>
            <a:ext cx="22955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1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</a:t>
            </a:fld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5" y="0"/>
            <a:ext cx="10994882" cy="1648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548" y="2996953"/>
            <a:ext cx="3420348" cy="25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9" y="-37712"/>
            <a:ext cx="10615006" cy="3527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311" y="3219884"/>
            <a:ext cx="2305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48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28" y="72736"/>
            <a:ext cx="7629525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225" y="1787236"/>
            <a:ext cx="2571750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44" y="3774064"/>
            <a:ext cx="76866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3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114542"/>
            <a:ext cx="294322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1" y="1775157"/>
            <a:ext cx="11096625" cy="2190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233" y="3865037"/>
            <a:ext cx="7896225" cy="2381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076" y="543167"/>
            <a:ext cx="10390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Trigonometric functions are elementary functions, the argument of which is an angle. </a:t>
            </a:r>
            <a:endParaRPr lang="en-US" dirty="0" smtClean="0"/>
          </a:p>
          <a:p>
            <a:r>
              <a:rPr lang="en-US" dirty="0" smtClean="0"/>
              <a:t>Trigonometric </a:t>
            </a:r>
            <a:r>
              <a:rPr lang="en-US" dirty="0"/>
              <a:t>functions describe the relation between the sides and angles of a </a:t>
            </a:r>
            <a:r>
              <a:rPr lang="en-US" dirty="0">
                <a:hlinkClick r:id="rId5"/>
              </a:rPr>
              <a:t>right triangle</a:t>
            </a:r>
            <a:r>
              <a:rPr lang="en-US" dirty="0" smtClean="0"/>
              <a:t>.</a:t>
            </a:r>
          </a:p>
          <a:p>
            <a:r>
              <a:rPr lang="en-US" dirty="0"/>
              <a:t>Applications of trigonometric functions are extremely diverse.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any periodic processes can be represented as a sum of trigonometric functions (</a:t>
            </a:r>
            <a:r>
              <a:rPr lang="en-US" dirty="0">
                <a:hlinkClick r:id="rId6"/>
              </a:rPr>
              <a:t>Fourier series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functions often appear in the solution of </a:t>
            </a:r>
            <a:r>
              <a:rPr lang="en-US" dirty="0">
                <a:hlinkClick r:id="rId7"/>
              </a:rPr>
              <a:t>differential equations</a:t>
            </a:r>
            <a:r>
              <a:rPr lang="en-US" dirty="0"/>
              <a:t> and functional equations.</a:t>
            </a:r>
          </a:p>
        </p:txBody>
      </p:sp>
    </p:spTree>
    <p:extLst>
      <p:ext uri="{BB962C8B-B14F-4D97-AF65-F5344CB8AC3E}">
        <p14:creationId xmlns:p14="http://schemas.microsoft.com/office/powerpoint/2010/main" val="29590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00" y="145472"/>
            <a:ext cx="9864870" cy="33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24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9" y="0"/>
            <a:ext cx="8919541" cy="2174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90" y="-98499"/>
            <a:ext cx="3067050" cy="2371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59" y="2752724"/>
            <a:ext cx="7581900" cy="1019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809" y="3692669"/>
            <a:ext cx="7572375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141" y="2767929"/>
            <a:ext cx="32480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25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3" y="87457"/>
            <a:ext cx="753427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070" y="2220624"/>
            <a:ext cx="2419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26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21" y="-23221"/>
            <a:ext cx="4895850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1" y="462058"/>
            <a:ext cx="8764818" cy="10914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31" y="1638288"/>
            <a:ext cx="7600950" cy="209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811" y="1431067"/>
            <a:ext cx="4545689" cy="39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27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7" y="0"/>
            <a:ext cx="7716155" cy="2691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521" y="152832"/>
            <a:ext cx="3143250" cy="507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969" y="3034013"/>
            <a:ext cx="6010710" cy="27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50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28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20" y="2165"/>
            <a:ext cx="7562850" cy="27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20" y="2895346"/>
            <a:ext cx="8830541" cy="740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08" y="3747781"/>
            <a:ext cx="10848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29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5" y="106073"/>
            <a:ext cx="7801427" cy="3374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3407423"/>
            <a:ext cx="9312563" cy="28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7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64" y="158033"/>
            <a:ext cx="6895630" cy="125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09" y="2005147"/>
            <a:ext cx="10603174" cy="8410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49113" y="2022487"/>
            <a:ext cx="669701" cy="3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660" y="2805163"/>
            <a:ext cx="9458526" cy="13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30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6" y="218642"/>
            <a:ext cx="9732818" cy="1891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853" y="2343583"/>
            <a:ext cx="23526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31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146771"/>
            <a:ext cx="31623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650" y="332508"/>
            <a:ext cx="3209925" cy="44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63" y="667182"/>
            <a:ext cx="7543800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63" y="2255631"/>
            <a:ext cx="7810500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63" y="2958234"/>
            <a:ext cx="76104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56" y="3860883"/>
            <a:ext cx="8022395" cy="213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32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35" y="222971"/>
            <a:ext cx="7534275" cy="204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85" y="2482561"/>
            <a:ext cx="2819400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97" y="3561050"/>
            <a:ext cx="7648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05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33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89" y="248948"/>
            <a:ext cx="7905750" cy="1019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39" y="1268123"/>
            <a:ext cx="718185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26" y="2124508"/>
            <a:ext cx="8993332" cy="1583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694" y="3992805"/>
            <a:ext cx="78771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4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34</a:t>
            </a:fld>
            <a:endParaRPr lang="en-AU"/>
          </a:p>
        </p:txBody>
      </p:sp>
      <p:sp>
        <p:nvSpPr>
          <p:cNvPr id="4" name="Rounded Rectangle 3"/>
          <p:cNvSpPr/>
          <p:nvPr/>
        </p:nvSpPr>
        <p:spPr>
          <a:xfrm>
            <a:off x="545873" y="875211"/>
            <a:ext cx="11027818" cy="497694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8777" y="2090057"/>
            <a:ext cx="6191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</a:rPr>
              <a:t>The End</a:t>
            </a:r>
          </a:p>
          <a:p>
            <a:endParaRPr lang="en-US" sz="9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2012840" y="251280"/>
              <a:ext cx="36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3480" y="241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5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4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49" y="463371"/>
            <a:ext cx="3653930" cy="2653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48" y="339547"/>
            <a:ext cx="3435507" cy="28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45" y="133886"/>
            <a:ext cx="9639125" cy="1572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66" y="2165662"/>
            <a:ext cx="8410375" cy="24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6</a:t>
            </a:fld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129565" y="112328"/>
            <a:ext cx="2801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 </a:t>
            </a:r>
            <a:endParaRPr lang="en-US" sz="28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33" y="742161"/>
                <a:ext cx="110272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One-one function: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is said to be one-one if distinct element of X have distinct</a:t>
                </a: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images in Y .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distinct element of X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Y.</a:t>
                </a:r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33" y="742161"/>
                <a:ext cx="1102725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82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9789" y="1709440"/>
            <a:ext cx="113892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f(x) = x^2 is not a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 function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because it produces 4 as the answer when you input both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x=2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 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-2, but the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f(x) = x - 3 is a 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 function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because it produces a different answer for every input.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078" y="3046051"/>
            <a:ext cx="5561905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7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5807" y="0"/>
                <a:ext cx="115561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Onto function: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is said to be onto function if each element of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image </a:t>
                </a:r>
              </a:p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some element in A, </a:t>
                </a:r>
                <a:r>
                  <a:rPr lang="en-US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range of function is the whole set B.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07" y="0"/>
                <a:ext cx="11556193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791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006" y="1376222"/>
            <a:ext cx="6018475" cy="35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8</a:t>
            </a:fld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36749" y="185261"/>
            <a:ext cx="11343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Bijective function: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said to be bijective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both one-one and onto function.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to Check if the Given Relation is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7" y="1184856"/>
            <a:ext cx="23812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81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2F6CC-ED07-4145-97E7-16A7EFCC3268}" type="slidenum">
              <a:rPr lang="en-AU" smtClean="0"/>
              <a:t>9</a:t>
            </a:fld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0" y="893767"/>
            <a:ext cx="10191550" cy="1369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1" y="2652487"/>
            <a:ext cx="7132549" cy="20485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9565" y="112328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 of function </a:t>
            </a:r>
            <a:endParaRPr lang="en-US" sz="28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61323</TotalTime>
  <Words>132</Words>
  <Application>Microsoft Office PowerPoint</Application>
  <PresentationFormat>Widescreen</PresentationFormat>
  <Paragraphs>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Garamond</vt:lpstr>
      <vt:lpstr>Times New Roman</vt:lpstr>
      <vt:lpstr>Retrospect</vt:lpstr>
      <vt:lpstr>Organic</vt:lpstr>
      <vt:lpstr>Calculus and Analytical Geometry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</dc:title>
  <dc:creator>Osama Sohrab</dc:creator>
  <cp:lastModifiedBy>Ikramullah</cp:lastModifiedBy>
  <cp:revision>1436</cp:revision>
  <dcterms:created xsi:type="dcterms:W3CDTF">2017-11-23T06:01:10Z</dcterms:created>
  <dcterms:modified xsi:type="dcterms:W3CDTF">2020-09-29T03:38:47Z</dcterms:modified>
</cp:coreProperties>
</file>