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4" r:id="rId13"/>
    <p:sldId id="282" r:id="rId14"/>
    <p:sldId id="283" r:id="rId15"/>
    <p:sldId id="286" r:id="rId16"/>
    <p:sldId id="287" r:id="rId17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FF00FF"/>
    <a:srgbClr val="FF7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/>
    <p:restoredTop sz="94518"/>
  </p:normalViewPr>
  <p:slideViewPr>
    <p:cSldViewPr snapToGrid="0" snapToObjects="1">
      <p:cViewPr varScale="1">
        <p:scale>
          <a:sx n="44" d="100"/>
          <a:sy n="44" d="100"/>
        </p:scale>
        <p:origin x="48" y="27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10618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5140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4870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858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9788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5137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503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767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414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0156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866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3532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2007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7527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2725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1936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049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66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9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915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10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  <p:extLst>
      <p:ext uri="{BB962C8B-B14F-4D97-AF65-F5344CB8AC3E}">
        <p14:creationId xmlns:p14="http://schemas.microsoft.com/office/powerpoint/2010/main" val="8756213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en.wikipedia.org/wiki/Associative_array" TargetMode="Externa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Dictionaries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9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206300" y="6831007"/>
            <a:ext cx="96371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</a:t>
            </a: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0212" y="7189782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250" y="680470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 Literals (Constants)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1539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 literals use curly braces and have a list of </a:t>
            </a:r>
            <a:r>
              <a:rPr lang="en-US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  <a:r>
              <a:rPr lang="en-US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: </a:t>
            </a:r>
            <a:r>
              <a:rPr lang="en-US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pairs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make an </a:t>
            </a:r>
            <a:r>
              <a:rPr lang="en-US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empty dictionary</a:t>
            </a:r>
            <a:r>
              <a:rPr lang="en-US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empty curly braces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1994000" y="4804675"/>
            <a:ext cx="12465600" cy="33820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{ '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: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, '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fred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: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42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'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jan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jjj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{'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jan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'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'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fred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42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ooo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{</a:t>
            </a:r>
            <a:r>
              <a:rPr lang="en-US" sz="3000" i="0" u="none" strike="noStrike" cap="none" dirty="0" smtClean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}</a:t>
            </a:r>
            <a:endParaRPr lang="en-US"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ooo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{}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 Tracebacks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21834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an </a:t>
            </a:r>
            <a:r>
              <a:rPr lang="en-US" sz="3600" u="none" strike="noStrike" cap="none">
                <a:solidFill>
                  <a:srgbClr val="FF66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reference a key which is not in the dictionary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 to see if a key is in the dictionary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3558496" y="4758563"/>
            <a:ext cx="90566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ccc = 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66FF"/>
                </a:solidFill>
                <a:latin typeface="Courier"/>
                <a:ea typeface="Courier"/>
                <a:cs typeface="Courier"/>
                <a:sym typeface="Courier New"/>
              </a:rPr>
              <a:t>ccc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"/>
                <a:cs typeface="Courier"/>
                <a:sym typeface="Courier New"/>
              </a:rPr>
              <a:t>csev</a:t>
            </a:r>
            <a:r>
              <a:rPr lang="en-US" sz="3000" i="0" u="none" strike="noStrike" cap="none" dirty="0" smtClean="0">
                <a:solidFill>
                  <a:srgbClr val="FF66FF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66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"/>
                <a:cs typeface="Courier"/>
                <a:sym typeface="Courier New"/>
              </a:rPr>
              <a:t>KeyError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"/>
                <a:cs typeface="Courier"/>
                <a:sym typeface="Courier New"/>
              </a:rPr>
              <a:t>: '</a:t>
            </a: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"/>
                <a:cs typeface="Courier"/>
                <a:sym typeface="Courier New"/>
              </a:rPr>
              <a:t>csev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csev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ccc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 for Dictionaries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1029839" y="2603500"/>
            <a:ext cx="7505776" cy="4038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pattern of checking to see if a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already in a dictionary and assuming a default value if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not there is so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common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there is 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called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that does this for us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9232900" y="3070225"/>
            <a:ext cx="6502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 =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counts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[name]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 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10060013" y="6019800"/>
            <a:ext cx="6044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.get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03250" y="6980313"/>
            <a:ext cx="7118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Default value if key does not exist (and no </a:t>
            </a:r>
            <a:r>
              <a:rPr lang="en-US" sz="36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9232900" y="7375475"/>
            <a:ext cx="6741359" cy="69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{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2,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zqian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1,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'</a:t>
            </a:r>
            <a:r>
              <a:rPr lang="en-US" sz="32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cwen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2}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and Dictionaries</a:t>
            </a:r>
          </a:p>
        </p:txBody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21256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Even though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not stored in order, we can write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that goes through all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entries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actually it goes through all of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looks up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values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2914649" y="5043484"/>
            <a:ext cx="10929939" cy="30146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{ 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'chuck'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1 , 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fred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42, 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jan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100}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key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key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[key</a:t>
            </a:r>
            <a:r>
              <a:rPr lang="en-US" sz="24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ourier New"/>
              <a:buNone/>
            </a:pP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jan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ourier New"/>
              <a:buNone/>
            </a:pP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fred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Retrieving Lists of Keys and Values</a:t>
            </a:r>
          </a:p>
        </p:txBody>
      </p: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1155700" y="2825921"/>
            <a:ext cx="3878711" cy="361288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get a list of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values,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items (both)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a dictionary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6001650" y="2540000"/>
            <a:ext cx="96287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jjj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{ 'chuck' : 1 ,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fred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: 42,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jan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 100}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5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jjj</a:t>
            </a:r>
            <a:r>
              <a:rPr lang="en-US" sz="25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5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5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jan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', 'chuck', '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fred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5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jjj.</a:t>
            </a:r>
            <a:r>
              <a:rPr lang="en-US" sz="25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keys</a:t>
            </a:r>
            <a:r>
              <a:rPr lang="en-US" sz="25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r>
              <a:rPr lang="en-US" sz="25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500" i="0" u="none" strike="noStrike" cap="none" dirty="0" smtClean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5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jan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', 'chuck', '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fred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5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jjj.</a:t>
            </a:r>
            <a:r>
              <a:rPr lang="en-US" sz="25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values</a:t>
            </a:r>
            <a:r>
              <a:rPr lang="en-US" sz="25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r>
              <a:rPr lang="en-US" sz="25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500" i="0" u="none" strike="noStrike" cap="none" dirty="0" smtClean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5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100, 1, 42]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5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jjj.</a:t>
            </a:r>
            <a:r>
              <a:rPr lang="en-US" sz="2500" i="0" u="none" strike="noStrike" cap="none" dirty="0" err="1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items</a:t>
            </a:r>
            <a:r>
              <a:rPr lang="en-US" sz="25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r>
              <a:rPr lang="en-US" sz="25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500" i="0" u="none" strike="noStrike" cap="none" dirty="0" smtClean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jan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100), ('chuck', 1), ('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fred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42)]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545799" y="7544182"/>
            <a:ext cx="69305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a </a:t>
            </a:r>
            <a:r>
              <a:rPr lang="en-US" sz="34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tuple”?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coming soon...</a:t>
            </a:r>
          </a:p>
        </p:txBody>
      </p:sp>
      <p:cxnSp>
        <p:nvCxnSpPr>
          <p:cNvPr id="467" name="Shape 467"/>
          <p:cNvCxnSpPr/>
          <p:nvPr/>
        </p:nvCxnSpPr>
        <p:spPr>
          <a:xfrm>
            <a:off x="10358438" y="6815138"/>
            <a:ext cx="271462" cy="729044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pic>
        <p:nvPicPr>
          <p:cNvPr id="495" name="Shape 4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5700" y="2286000"/>
            <a:ext cx="13935074" cy="602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title" idx="4294967295"/>
          </p:nvPr>
        </p:nvSpPr>
        <p:spPr>
          <a:xfrm>
            <a:off x="1462700" y="1354179"/>
            <a:ext cx="12469200" cy="41453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1206100" y="2296123"/>
            <a:ext cx="6797699" cy="55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or translation credits here</a:t>
            </a:r>
          </a:p>
        </p:txBody>
      </p:sp>
      <p:pic>
        <p:nvPicPr>
          <p:cNvPr id="503" name="Shape 50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049048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Shape 50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227248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Shape 505"/>
          <p:cNvSpPr txBox="1"/>
          <p:nvPr/>
        </p:nvSpPr>
        <p:spPr>
          <a:xfrm>
            <a:off x="8704400" y="2426599"/>
            <a:ext cx="6797699" cy="5402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9788525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a Collection?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collection is nice because we can put more than one value in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carry them all around in one convenient package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have a bunch of values in a single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do this by having more than one place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variable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have ways of finding the different places in the variable</a:t>
            </a: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15849" y="860850"/>
            <a:ext cx="2357975" cy="17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Not a 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7600" b="0" i="0" u="none" strike="noStrike" cap="none" smtClean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”?</a:t>
            </a:r>
            <a:endParaRPr lang="en-US" sz="7600" b="0" i="0" u="none" strike="noStrike" cap="non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18399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of our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one value in them - when we put a new value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the old value is overwritten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859087" y="4289542"/>
            <a:ext cx="12547499" cy="31940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2006510" y="789709"/>
            <a:ext cx="13081089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Story of Two Collections..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08202" y="2603500"/>
            <a:ext cx="1447939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A linear collection of values that stay in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</a:t>
            </a:r>
          </a:p>
          <a:p>
            <a:pPr marL="568706" marR="0" lvl="0" indent="-39090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None/>
            </a:pPr>
            <a:endParaRPr sz="3600" u="none" strike="noStrike" cap="none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600" u="none" strike="noStrike" cap="none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  <a:endParaRPr lang="en-US"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bag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values, each with its own label</a:t>
            </a: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81000" y="2400300"/>
            <a:ext cx="2400300" cy="24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03036" y="2438400"/>
            <a:ext cx="815975" cy="237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901613" y="5321301"/>
            <a:ext cx="2668586" cy="281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529886" y="5562600"/>
            <a:ext cx="1889125" cy="138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1012" y="673100"/>
            <a:ext cx="1525499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5916613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</a:t>
            </a: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8212" y="2803241"/>
            <a:ext cx="4533899" cy="332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90015" y="900108"/>
            <a:ext cx="6069011" cy="637698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12151603" y="5868681"/>
            <a:ext cx="1483640" cy="51111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money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3710807" y="3406564"/>
            <a:ext cx="1149375" cy="51111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tissue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9036008" y="3834304"/>
            <a:ext cx="1691379" cy="51111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calculator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8224838" y="5180123"/>
            <a:ext cx="1691379" cy="51111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perfume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9033241" y="6525941"/>
            <a:ext cx="1096636" cy="51111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candy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2754395" y="7508572"/>
            <a:ext cx="115310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5"/>
              </a:rPr>
              <a:t>http://en.wikipedia.org/wiki/Associative_array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2582521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 are Python’s most powerful data collection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 allow us to do fast database-like operations in Python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 have different names in different languages</a:t>
            </a:r>
          </a:p>
          <a:p>
            <a:pPr marL="7084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Associative Arrays - Perl / P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HP</a:t>
            </a:r>
          </a:p>
          <a:p>
            <a:pPr marL="7084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Properties or Map or HashMap - Java</a:t>
            </a:r>
          </a:p>
          <a:p>
            <a:pPr marL="7084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Property Bag - C# / .Net</a:t>
            </a:r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17562" y="1081087"/>
            <a:ext cx="2201862" cy="23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4881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their entries based on the position in the list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like bags - no order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we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things we put in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 a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lookup tag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8242775" y="2314575"/>
            <a:ext cx="7428900" cy="55149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purse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purse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['money']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purse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['candy']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purse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['tissues']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purse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{'money': 12, 'tissues': 75, 'candy': 3}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purse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['candy</a:t>
            </a:r>
            <a:r>
              <a:rPr lang="en-US" sz="24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purse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['candy']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purse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['candy']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+ 2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purse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{'money': 12, 'tissues': 75, 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'candy': 5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}</a:t>
            </a:r>
          </a:p>
        </p:txBody>
      </p:sp>
      <p:sp>
        <p:nvSpPr>
          <p:cNvPr id="6" name="Shape 250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2582521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Comparing Lists and Dictionaries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1765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71000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like 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except that they use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instead of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look up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2381250" y="4551344"/>
            <a:ext cx="5059200" cy="35782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lst.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append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21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lst.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append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183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21, 183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] =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23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lst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23, 183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083675" y="3997320"/>
            <a:ext cx="64926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=</a:t>
            </a:r>
            <a:r>
              <a:rPr lang="en-US" sz="3000" i="0" u="none" strike="noStrike" cap="none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'age'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=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'course'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=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182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{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'course'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182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'age'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21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'age'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= 23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{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'course'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182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'age'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23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1586675" y="779399"/>
            <a:ext cx="5690999" cy="35925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lst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</a:t>
            </a:r>
            <a:r>
              <a:rPr lang="en-US" sz="2800" i="0" u="none" strike="noStrike" cap="none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lst.append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21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lst.append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183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lst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21, 183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lst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[0]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23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lst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23, 183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586675" y="4519499"/>
            <a:ext cx="6215699" cy="3940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'age'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=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'course'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=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182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{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'course'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182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'age'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21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'age'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= 23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{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'course'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182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'age'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23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}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0278270" y="2265299"/>
            <a:ext cx="647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[0]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1602245" y="2252599"/>
            <a:ext cx="597000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10278270" y="3027299"/>
            <a:ext cx="647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[1]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602245" y="3014599"/>
            <a:ext cx="947699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183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13773945" y="2417699"/>
            <a:ext cx="647700" cy="77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32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0202070" y="1465199"/>
            <a:ext cx="7986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11622881" y="1465199"/>
            <a:ext cx="110648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9433720" y="6365807"/>
            <a:ext cx="1847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['course']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1805445" y="6353107"/>
            <a:ext cx="947699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18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0081420" y="7127807"/>
            <a:ext cx="1200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['age']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11805445" y="7115107"/>
            <a:ext cx="597000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3608845" y="6569007"/>
            <a:ext cx="996950" cy="774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ddd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0329070" y="5565707"/>
            <a:ext cx="79851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11749882" y="5565707"/>
            <a:ext cx="1106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10838656" y="779399"/>
            <a:ext cx="947737" cy="774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10100470" y="4765607"/>
            <a:ext cx="2627400" cy="77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1104</Words>
  <Application>Microsoft Office PowerPoint</Application>
  <PresentationFormat>Custom</PresentationFormat>
  <Paragraphs>162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Cabin</vt:lpstr>
      <vt:lpstr>Courier</vt:lpstr>
      <vt:lpstr>Courier New</vt:lpstr>
      <vt:lpstr>Gill Sans</vt:lpstr>
      <vt:lpstr>ヒラギノ角ゴ ProN W3</vt:lpstr>
      <vt:lpstr>1_Title &amp; Subtitle</vt:lpstr>
      <vt:lpstr>Python Dictionaries</vt:lpstr>
      <vt:lpstr>What is a Collection?</vt:lpstr>
      <vt:lpstr>What is Not a “Collection”?</vt:lpstr>
      <vt:lpstr>A Story of Two Collections..</vt:lpstr>
      <vt:lpstr>Dictionaries</vt:lpstr>
      <vt:lpstr>Dictionaries</vt:lpstr>
      <vt:lpstr>Dictionaries</vt:lpstr>
      <vt:lpstr>Comparing Lists and Dictionaries</vt:lpstr>
      <vt:lpstr>PowerPoint Presentation</vt:lpstr>
      <vt:lpstr>Dictionary Literals (Constants)</vt:lpstr>
      <vt:lpstr>Dictionary Tracebacks</vt:lpstr>
      <vt:lpstr>The get Method for Dictionaries</vt:lpstr>
      <vt:lpstr>Definite Loops and Dictionaries</vt:lpstr>
      <vt:lpstr>Retrieving Lists of Keys and Values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Dictionaries</dc:title>
  <cp:lastModifiedBy>Musad</cp:lastModifiedBy>
  <cp:revision>54</cp:revision>
  <dcterms:modified xsi:type="dcterms:W3CDTF">2021-04-06T16:21:31Z</dcterms:modified>
</cp:coreProperties>
</file>