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72" r:id="rId7"/>
    <p:sldId id="268" r:id="rId8"/>
    <p:sldId id="279" r:id="rId9"/>
    <p:sldId id="280" r:id="rId10"/>
    <p:sldId id="281" r:id="rId11"/>
    <p:sldId id="282" r:id="rId12"/>
    <p:sldId id="283" r:id="rId13"/>
    <p:sldId id="284" r:id="rId14"/>
    <p:sldId id="285" r:id="rId15"/>
    <p:sldId id="286" r:id="rId16"/>
    <p:sldId id="287" r:id="rId17"/>
    <p:sldId id="288" r:id="rId18"/>
    <p:sldId id="289" r:id="rId19"/>
    <p:sldId id="269" r:id="rId20"/>
    <p:sldId id="270" r:id="rId21"/>
    <p:sldId id="271" r:id="rId22"/>
    <p:sldId id="273" r:id="rId23"/>
    <p:sldId id="274" r:id="rId24"/>
    <p:sldId id="275" r:id="rId25"/>
    <p:sldId id="276" r:id="rId26"/>
    <p:sldId id="277"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60C999-A113-4C13-9B82-904B86E83088}"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244612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60C999-A113-4C13-9B82-904B86E83088}"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2588198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60C999-A113-4C13-9B82-904B86E83088}"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135004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60C999-A113-4C13-9B82-904B86E83088}"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2453701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60C999-A113-4C13-9B82-904B86E83088}"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101646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60C999-A113-4C13-9B82-904B86E83088}"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138762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60C999-A113-4C13-9B82-904B86E83088}" type="datetimeFigureOut">
              <a:rPr lang="en-US" smtClean="0"/>
              <a:t>9/6/2022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403002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60C999-A113-4C13-9B82-904B86E83088}" type="datetimeFigureOut">
              <a:rPr lang="en-US" smtClean="0"/>
              <a:t>9/6/2022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198304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0C999-A113-4C13-9B82-904B86E83088}" type="datetimeFigureOut">
              <a:rPr lang="en-US" smtClean="0"/>
              <a:t>9/6/2022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1042485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60C999-A113-4C13-9B82-904B86E83088}"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4172847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60C999-A113-4C13-9B82-904B86E83088}"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32E09-DE6A-4436-9E8D-72FCC3C1A1C1}" type="slidenum">
              <a:rPr lang="en-US" smtClean="0"/>
              <a:t>‹#›</a:t>
            </a:fld>
            <a:endParaRPr lang="en-US"/>
          </a:p>
        </p:txBody>
      </p:sp>
    </p:spTree>
    <p:extLst>
      <p:ext uri="{BB962C8B-B14F-4D97-AF65-F5344CB8AC3E}">
        <p14:creationId xmlns:p14="http://schemas.microsoft.com/office/powerpoint/2010/main" val="99170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0C999-A113-4C13-9B82-904B86E83088}" type="datetimeFigureOut">
              <a:rPr lang="en-US" smtClean="0"/>
              <a:t>9/6/2022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32E09-DE6A-4436-9E8D-72FCC3C1A1C1}" type="slidenum">
              <a:rPr lang="en-US" smtClean="0"/>
              <a:t>‹#›</a:t>
            </a:fld>
            <a:endParaRPr lang="en-US"/>
          </a:p>
        </p:txBody>
      </p:sp>
    </p:spTree>
    <p:extLst>
      <p:ext uri="{BB962C8B-B14F-4D97-AF65-F5344CB8AC3E}">
        <p14:creationId xmlns:p14="http://schemas.microsoft.com/office/powerpoint/2010/main" val="1497913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Acquisition</a:t>
            </a:r>
            <a:endParaRPr lang="en-US" dirty="0"/>
          </a:p>
        </p:txBody>
      </p:sp>
      <p:sp>
        <p:nvSpPr>
          <p:cNvPr id="3" name="Subtitle 2"/>
          <p:cNvSpPr>
            <a:spLocks noGrp="1"/>
          </p:cNvSpPr>
          <p:nvPr>
            <p:ph type="subTitle" idx="1"/>
          </p:nvPr>
        </p:nvSpPr>
        <p:spPr/>
        <p:txBody>
          <a:bodyPr/>
          <a:lstStyle/>
          <a:p>
            <a:r>
              <a:rPr lang="en-US" dirty="0" smtClean="0"/>
              <a:t>Musadaq </a:t>
            </a:r>
            <a:r>
              <a:rPr lang="en-US" dirty="0" err="1" smtClean="0"/>
              <a:t>Mansoor</a:t>
            </a:r>
            <a:endParaRPr lang="en-US" dirty="0"/>
          </a:p>
        </p:txBody>
      </p:sp>
    </p:spTree>
    <p:extLst>
      <p:ext uri="{BB962C8B-B14F-4D97-AF65-F5344CB8AC3E}">
        <p14:creationId xmlns:p14="http://schemas.microsoft.com/office/powerpoint/2010/main" val="3431612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US" dirty="0"/>
          </a:p>
        </p:txBody>
      </p:sp>
      <p:sp>
        <p:nvSpPr>
          <p:cNvPr id="5" name="Content Placeholder 4"/>
          <p:cNvSpPr>
            <a:spLocks noGrp="1"/>
          </p:cNvSpPr>
          <p:nvPr>
            <p:ph idx="1"/>
          </p:nvPr>
        </p:nvSpPr>
        <p:spPr/>
        <p:txBody>
          <a:bodyPr>
            <a:normAutofit fontScale="77500" lnSpcReduction="20000"/>
          </a:bodyPr>
          <a:lstStyle/>
          <a:p>
            <a:pPr marL="0" indent="0">
              <a:buNone/>
            </a:pPr>
            <a:r>
              <a:rPr lang="en-US" dirty="0" err="1" smtClean="0"/>
              <a:t>html_doc</a:t>
            </a:r>
            <a:r>
              <a:rPr lang="en-US" dirty="0" smtClean="0"/>
              <a:t> = """&lt;html&gt;&lt;head&gt;&lt;title&gt;The Dormouse's story&lt;/title&gt;&lt;/head&gt;</a:t>
            </a:r>
          </a:p>
          <a:p>
            <a:pPr marL="0" indent="0">
              <a:buNone/>
            </a:pPr>
            <a:r>
              <a:rPr lang="en-US" dirty="0" smtClean="0"/>
              <a:t>&lt;body&gt;</a:t>
            </a:r>
          </a:p>
          <a:p>
            <a:pPr marL="0" indent="0">
              <a:buNone/>
            </a:pPr>
            <a:r>
              <a:rPr lang="en-US" dirty="0" smtClean="0"/>
              <a:t>&lt;p class="title"&gt;&lt;b&gt;The Dormouse's story&lt;/b&gt;&lt;/p&gt;</a:t>
            </a:r>
          </a:p>
          <a:p>
            <a:pPr marL="0" indent="0">
              <a:buNone/>
            </a:pPr>
            <a:endParaRPr lang="en-US" dirty="0" smtClean="0"/>
          </a:p>
          <a:p>
            <a:pPr marL="0" indent="0">
              <a:buNone/>
            </a:pPr>
            <a:r>
              <a:rPr lang="en-US" dirty="0" smtClean="0"/>
              <a:t>&lt;p class="story"&gt;Once upon a time there were three little sisters; and their names were</a:t>
            </a:r>
          </a:p>
          <a:p>
            <a:pPr marL="0" indent="0">
              <a:buNone/>
            </a:pPr>
            <a:r>
              <a:rPr lang="en-US" dirty="0" smtClean="0"/>
              <a:t>&lt;a </a:t>
            </a:r>
            <a:r>
              <a:rPr lang="en-US" dirty="0" err="1" smtClean="0"/>
              <a:t>href</a:t>
            </a:r>
            <a:r>
              <a:rPr lang="en-US" dirty="0" smtClean="0"/>
              <a:t>="http://example.com/</a:t>
            </a:r>
            <a:r>
              <a:rPr lang="en-US" dirty="0" err="1" smtClean="0"/>
              <a:t>elsie</a:t>
            </a:r>
            <a:r>
              <a:rPr lang="en-US" dirty="0" smtClean="0"/>
              <a:t>" class="sister" id="link1"&gt;Elsie&lt;/a&gt;,</a:t>
            </a:r>
          </a:p>
          <a:p>
            <a:pPr marL="0" indent="0">
              <a:buNone/>
            </a:pPr>
            <a:r>
              <a:rPr lang="en-US" dirty="0" smtClean="0"/>
              <a:t>&lt;a </a:t>
            </a:r>
            <a:r>
              <a:rPr lang="en-US" dirty="0" err="1" smtClean="0"/>
              <a:t>href</a:t>
            </a:r>
            <a:r>
              <a:rPr lang="en-US" dirty="0" smtClean="0"/>
              <a:t>="http://example.com/</a:t>
            </a:r>
            <a:r>
              <a:rPr lang="en-US" dirty="0" err="1" smtClean="0"/>
              <a:t>lacie</a:t>
            </a:r>
            <a:r>
              <a:rPr lang="en-US" dirty="0" smtClean="0"/>
              <a:t>" class="sister" id="link2"&gt;</a:t>
            </a:r>
            <a:r>
              <a:rPr lang="en-US" dirty="0" err="1" smtClean="0"/>
              <a:t>Lacie</a:t>
            </a:r>
            <a:r>
              <a:rPr lang="en-US" dirty="0" smtClean="0"/>
              <a:t>&lt;/a&gt; and</a:t>
            </a:r>
          </a:p>
          <a:p>
            <a:pPr marL="0" indent="0">
              <a:buNone/>
            </a:pPr>
            <a:r>
              <a:rPr lang="en-US" dirty="0" smtClean="0"/>
              <a:t>&lt;a </a:t>
            </a:r>
            <a:r>
              <a:rPr lang="en-US" dirty="0" err="1" smtClean="0"/>
              <a:t>href</a:t>
            </a:r>
            <a:r>
              <a:rPr lang="en-US" dirty="0" smtClean="0"/>
              <a:t>="http://example.com/</a:t>
            </a:r>
            <a:r>
              <a:rPr lang="en-US" dirty="0" err="1" smtClean="0"/>
              <a:t>tillie</a:t>
            </a:r>
            <a:r>
              <a:rPr lang="en-US" dirty="0" smtClean="0"/>
              <a:t>" class="sister" id="link3"&gt;Tillie&lt;/a&gt;;</a:t>
            </a:r>
          </a:p>
          <a:p>
            <a:pPr marL="0" indent="0">
              <a:buNone/>
            </a:pPr>
            <a:r>
              <a:rPr lang="en-US" dirty="0" smtClean="0"/>
              <a:t>and they lived at the bottom of a well.&lt;/p&gt;</a:t>
            </a:r>
          </a:p>
          <a:p>
            <a:pPr marL="0" indent="0">
              <a:buNone/>
            </a:pPr>
            <a:endParaRPr lang="en-US" dirty="0" smtClean="0"/>
          </a:p>
          <a:p>
            <a:pPr marL="0" indent="0">
              <a:buNone/>
            </a:pPr>
            <a:r>
              <a:rPr lang="en-US" dirty="0" smtClean="0"/>
              <a:t>&lt;p class="story"&gt;...&lt;/p&gt;</a:t>
            </a:r>
          </a:p>
          <a:p>
            <a:pPr marL="0" indent="0">
              <a:buNone/>
            </a:pPr>
            <a:r>
              <a:rPr lang="en-US" dirty="0" smtClean="0"/>
              <a:t>"""</a:t>
            </a:r>
            <a:endParaRPr lang="en-US" dirty="0"/>
          </a:p>
        </p:txBody>
      </p:sp>
    </p:spTree>
    <p:extLst>
      <p:ext uri="{BB962C8B-B14F-4D97-AF65-F5344CB8AC3E}">
        <p14:creationId xmlns:p14="http://schemas.microsoft.com/office/powerpoint/2010/main" val="3302011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HTML in Python</a:t>
            </a:r>
            <a:endParaRPr lang="en-US" dirty="0"/>
          </a:p>
        </p:txBody>
      </p:sp>
      <p:sp>
        <p:nvSpPr>
          <p:cNvPr id="3" name="Content Placeholder 2"/>
          <p:cNvSpPr>
            <a:spLocks noGrp="1"/>
          </p:cNvSpPr>
          <p:nvPr>
            <p:ph idx="1"/>
          </p:nvPr>
        </p:nvSpPr>
        <p:spPr/>
        <p:txBody>
          <a:bodyPr/>
          <a:lstStyle/>
          <a:p>
            <a:pPr marL="0" indent="0">
              <a:buNone/>
            </a:pPr>
            <a:r>
              <a:rPr lang="en-US" dirty="0" smtClean="0"/>
              <a:t>from bs4 import </a:t>
            </a:r>
            <a:r>
              <a:rPr lang="en-US" dirty="0" err="1" smtClean="0"/>
              <a:t>BeautifulSoup</a:t>
            </a:r>
            <a:endParaRPr lang="en-US" dirty="0" smtClean="0"/>
          </a:p>
          <a:p>
            <a:pPr marL="0" indent="0">
              <a:buNone/>
            </a:pPr>
            <a:r>
              <a:rPr lang="en-US" dirty="0" smtClean="0"/>
              <a:t>soup = </a:t>
            </a:r>
            <a:r>
              <a:rPr lang="en-US" dirty="0" err="1" smtClean="0"/>
              <a:t>BeautifulSoup</a:t>
            </a:r>
            <a:r>
              <a:rPr lang="en-US" dirty="0" smtClean="0"/>
              <a:t>(</a:t>
            </a:r>
            <a:r>
              <a:rPr lang="en-US" dirty="0" err="1" smtClean="0"/>
              <a:t>html_doc</a:t>
            </a:r>
            <a:r>
              <a:rPr lang="en-US" dirty="0" smtClean="0"/>
              <a:t>, '</a:t>
            </a:r>
            <a:r>
              <a:rPr lang="en-US" dirty="0" err="1" smtClean="0"/>
              <a:t>html.parser</a:t>
            </a:r>
            <a:r>
              <a:rPr lang="en-US" dirty="0" smtClean="0"/>
              <a:t>')</a:t>
            </a:r>
            <a:endParaRPr lang="en-US" dirty="0"/>
          </a:p>
        </p:txBody>
      </p:sp>
    </p:spTree>
    <p:extLst>
      <p:ext uri="{BB962C8B-B14F-4D97-AF65-F5344CB8AC3E}">
        <p14:creationId xmlns:p14="http://schemas.microsoft.com/office/powerpoint/2010/main" val="3504826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the document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soup.title</a:t>
            </a:r>
            <a:endParaRPr lang="en-US" dirty="0" smtClean="0"/>
          </a:p>
          <a:p>
            <a:r>
              <a:rPr lang="en-US" dirty="0" smtClean="0"/>
              <a:t># &lt;title&gt;The Dormouse's story&lt;/title&gt;</a:t>
            </a:r>
          </a:p>
          <a:p>
            <a:endParaRPr lang="en-US" dirty="0" smtClean="0"/>
          </a:p>
          <a:p>
            <a:r>
              <a:rPr lang="en-US" dirty="0" smtClean="0"/>
              <a:t>soup.title.name</a:t>
            </a:r>
          </a:p>
          <a:p>
            <a:r>
              <a:rPr lang="en-US" dirty="0" smtClean="0"/>
              <a:t># 'title'</a:t>
            </a:r>
          </a:p>
          <a:p>
            <a:endParaRPr lang="en-US" dirty="0" smtClean="0"/>
          </a:p>
          <a:p>
            <a:r>
              <a:rPr lang="en-US" dirty="0" err="1" smtClean="0"/>
              <a:t>soup.title.string</a:t>
            </a:r>
            <a:endParaRPr lang="en-US" dirty="0" smtClean="0"/>
          </a:p>
          <a:p>
            <a:r>
              <a:rPr lang="en-US" dirty="0" smtClean="0"/>
              <a:t># 'The Dormouse's story'</a:t>
            </a:r>
          </a:p>
          <a:p>
            <a:endParaRPr lang="en-US" dirty="0" smtClean="0"/>
          </a:p>
          <a:p>
            <a:r>
              <a:rPr lang="en-US" dirty="0" smtClean="0"/>
              <a:t>soup.title.parent.name</a:t>
            </a:r>
          </a:p>
          <a:p>
            <a:r>
              <a:rPr lang="en-US" dirty="0" smtClean="0"/>
              <a:t># 'head'</a:t>
            </a:r>
            <a:endParaRPr lang="en-US" dirty="0"/>
          </a:p>
        </p:txBody>
      </p:sp>
    </p:spTree>
    <p:extLst>
      <p:ext uri="{BB962C8B-B14F-4D97-AF65-F5344CB8AC3E}">
        <p14:creationId xmlns:p14="http://schemas.microsoft.com/office/powerpoint/2010/main" val="3132968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the document</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soup.p</a:t>
            </a:r>
            <a:endParaRPr lang="en-US" dirty="0" smtClean="0"/>
          </a:p>
          <a:p>
            <a:r>
              <a:rPr lang="en-US" dirty="0" smtClean="0"/>
              <a:t># &lt;p class="title"&gt;&lt;b&gt;The Dormouse's story&lt;/b&gt;&lt;/p&gt;</a:t>
            </a:r>
          </a:p>
          <a:p>
            <a:endParaRPr lang="en-US" dirty="0" smtClean="0"/>
          </a:p>
          <a:p>
            <a:r>
              <a:rPr lang="en-US" dirty="0" err="1" smtClean="0"/>
              <a:t>soup.p</a:t>
            </a:r>
            <a:r>
              <a:rPr lang="en-US" dirty="0" smtClean="0"/>
              <a:t>['class']</a:t>
            </a:r>
          </a:p>
          <a:p>
            <a:r>
              <a:rPr lang="en-US" dirty="0" smtClean="0"/>
              <a:t># 'title'</a:t>
            </a:r>
          </a:p>
          <a:p>
            <a:endParaRPr lang="en-US" dirty="0" smtClean="0"/>
          </a:p>
          <a:p>
            <a:r>
              <a:rPr lang="en-US" dirty="0" err="1" smtClean="0"/>
              <a:t>soup.a</a:t>
            </a:r>
            <a:endParaRPr lang="en-US" dirty="0" smtClean="0"/>
          </a:p>
          <a:p>
            <a:r>
              <a:rPr lang="en-US" dirty="0" smtClean="0"/>
              <a:t># &lt;a class="sister" </a:t>
            </a:r>
            <a:r>
              <a:rPr lang="en-US" dirty="0" err="1" smtClean="0"/>
              <a:t>href</a:t>
            </a:r>
            <a:r>
              <a:rPr lang="en-US" dirty="0" smtClean="0"/>
              <a:t>="http://example.com/</a:t>
            </a:r>
            <a:r>
              <a:rPr lang="en-US" dirty="0" err="1" smtClean="0"/>
              <a:t>elsie</a:t>
            </a:r>
            <a:r>
              <a:rPr lang="en-US" dirty="0" smtClean="0"/>
              <a:t>" id="link1"&gt;Elsie&lt;/a&gt;</a:t>
            </a:r>
          </a:p>
          <a:p>
            <a:endParaRPr lang="en-US" dirty="0" smtClean="0"/>
          </a:p>
          <a:p>
            <a:r>
              <a:rPr lang="en-US" dirty="0" err="1" smtClean="0"/>
              <a:t>soup.find_all</a:t>
            </a:r>
            <a:r>
              <a:rPr lang="en-US" dirty="0" smtClean="0"/>
              <a:t>('a')</a:t>
            </a:r>
          </a:p>
          <a:p>
            <a:r>
              <a:rPr lang="en-US" dirty="0" smtClean="0"/>
              <a:t># [&lt;a class="sister" </a:t>
            </a:r>
            <a:r>
              <a:rPr lang="en-US" dirty="0" err="1" smtClean="0"/>
              <a:t>href</a:t>
            </a:r>
            <a:r>
              <a:rPr lang="en-US" dirty="0" smtClean="0"/>
              <a:t>="http://example.com/</a:t>
            </a:r>
            <a:r>
              <a:rPr lang="en-US" dirty="0" err="1" smtClean="0"/>
              <a:t>elsie</a:t>
            </a:r>
            <a:r>
              <a:rPr lang="en-US" dirty="0" smtClean="0"/>
              <a:t>" id="link1"&gt;Elsie&lt;/a&gt;,</a:t>
            </a:r>
          </a:p>
          <a:p>
            <a:r>
              <a:rPr lang="en-US" dirty="0" smtClean="0"/>
              <a:t>#  &lt;a class="sister" </a:t>
            </a:r>
            <a:r>
              <a:rPr lang="en-US" dirty="0" err="1" smtClean="0"/>
              <a:t>href</a:t>
            </a:r>
            <a:r>
              <a:rPr lang="en-US" dirty="0" smtClean="0"/>
              <a:t>="http://example.com/</a:t>
            </a:r>
            <a:r>
              <a:rPr lang="en-US" dirty="0" err="1" smtClean="0"/>
              <a:t>lacie</a:t>
            </a:r>
            <a:r>
              <a:rPr lang="en-US" dirty="0" smtClean="0"/>
              <a:t>" id="link2"&gt;</a:t>
            </a:r>
            <a:r>
              <a:rPr lang="en-US" dirty="0" err="1" smtClean="0"/>
              <a:t>Lacie</a:t>
            </a:r>
            <a:r>
              <a:rPr lang="en-US" dirty="0" smtClean="0"/>
              <a:t>&lt;/a&gt;,</a:t>
            </a:r>
          </a:p>
          <a:p>
            <a:r>
              <a:rPr lang="en-US" dirty="0" smtClean="0"/>
              <a:t>#  &lt;a class="sister" </a:t>
            </a:r>
            <a:r>
              <a:rPr lang="en-US" dirty="0" err="1" smtClean="0"/>
              <a:t>href</a:t>
            </a:r>
            <a:r>
              <a:rPr lang="en-US" dirty="0" smtClean="0"/>
              <a:t>="http://example.com/</a:t>
            </a:r>
            <a:r>
              <a:rPr lang="en-US" dirty="0" err="1" smtClean="0"/>
              <a:t>tillie</a:t>
            </a:r>
            <a:r>
              <a:rPr lang="en-US" dirty="0" smtClean="0"/>
              <a:t>" id="link3"&gt;Tillie&lt;/a&gt;]</a:t>
            </a:r>
          </a:p>
          <a:p>
            <a:endParaRPr lang="en-US" dirty="0"/>
          </a:p>
        </p:txBody>
      </p:sp>
    </p:spTree>
    <p:extLst>
      <p:ext uri="{BB962C8B-B14F-4D97-AF65-F5344CB8AC3E}">
        <p14:creationId xmlns:p14="http://schemas.microsoft.com/office/powerpoint/2010/main" val="2146219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the document</a:t>
            </a:r>
            <a:endParaRPr lang="en-US" dirty="0"/>
          </a:p>
        </p:txBody>
      </p:sp>
      <p:sp>
        <p:nvSpPr>
          <p:cNvPr id="3" name="Content Placeholder 2"/>
          <p:cNvSpPr>
            <a:spLocks noGrp="1"/>
          </p:cNvSpPr>
          <p:nvPr>
            <p:ph idx="1"/>
          </p:nvPr>
        </p:nvSpPr>
        <p:spPr/>
        <p:txBody>
          <a:bodyPr/>
          <a:lstStyle/>
          <a:p>
            <a:r>
              <a:rPr lang="en-US" dirty="0" err="1" smtClean="0"/>
              <a:t>soup.find</a:t>
            </a:r>
            <a:r>
              <a:rPr lang="en-US" dirty="0" smtClean="0"/>
              <a:t>(id="link3")</a:t>
            </a:r>
          </a:p>
          <a:p>
            <a:r>
              <a:rPr lang="en-US" dirty="0" smtClean="0"/>
              <a:t># &lt;a class="sister" </a:t>
            </a:r>
            <a:r>
              <a:rPr lang="en-US" dirty="0" err="1" smtClean="0"/>
              <a:t>href</a:t>
            </a:r>
            <a:r>
              <a:rPr lang="en-US" dirty="0" smtClean="0"/>
              <a:t>="http://example.com/</a:t>
            </a:r>
            <a:r>
              <a:rPr lang="en-US" dirty="0" err="1" smtClean="0"/>
              <a:t>tillie</a:t>
            </a:r>
            <a:r>
              <a:rPr lang="en-US" dirty="0" smtClean="0"/>
              <a:t>" id="link3"&gt;Tillie&lt;/a&gt;</a:t>
            </a:r>
            <a:endParaRPr lang="en-US" dirty="0"/>
          </a:p>
        </p:txBody>
      </p:sp>
    </p:spTree>
    <p:extLst>
      <p:ext uri="{BB962C8B-B14F-4D97-AF65-F5344CB8AC3E}">
        <p14:creationId xmlns:p14="http://schemas.microsoft.com/office/powerpoint/2010/main" val="1531742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all the links</a:t>
            </a:r>
            <a:endParaRPr lang="en-US" dirty="0"/>
          </a:p>
        </p:txBody>
      </p:sp>
      <p:sp>
        <p:nvSpPr>
          <p:cNvPr id="3" name="Content Placeholder 2"/>
          <p:cNvSpPr>
            <a:spLocks noGrp="1"/>
          </p:cNvSpPr>
          <p:nvPr>
            <p:ph idx="1"/>
          </p:nvPr>
        </p:nvSpPr>
        <p:spPr/>
        <p:txBody>
          <a:bodyPr/>
          <a:lstStyle/>
          <a:p>
            <a:pPr marL="0" indent="0">
              <a:buNone/>
            </a:pPr>
            <a:r>
              <a:rPr lang="en-US" dirty="0" smtClean="0"/>
              <a:t>for link in </a:t>
            </a:r>
            <a:r>
              <a:rPr lang="en-US" dirty="0" err="1" smtClean="0"/>
              <a:t>soup.find_all</a:t>
            </a:r>
            <a:r>
              <a:rPr lang="en-US" dirty="0" smtClean="0"/>
              <a:t>('a'):</a:t>
            </a:r>
          </a:p>
          <a:p>
            <a:pPr marL="0" indent="0">
              <a:buNone/>
            </a:pPr>
            <a:r>
              <a:rPr lang="en-US" dirty="0" smtClean="0"/>
              <a:t>    print(</a:t>
            </a:r>
            <a:r>
              <a:rPr lang="en-US" dirty="0" err="1" smtClean="0"/>
              <a:t>link.get</a:t>
            </a:r>
            <a:r>
              <a:rPr lang="en-US" dirty="0" smtClean="0"/>
              <a:t>('</a:t>
            </a:r>
            <a:r>
              <a:rPr lang="en-US" dirty="0" err="1" smtClean="0"/>
              <a:t>href</a:t>
            </a:r>
            <a:r>
              <a:rPr lang="en-US" dirty="0" smtClean="0"/>
              <a:t>'))</a:t>
            </a:r>
          </a:p>
          <a:p>
            <a:pPr marL="0" indent="0">
              <a:buNone/>
            </a:pPr>
            <a:r>
              <a:rPr lang="en-US" dirty="0" smtClean="0"/>
              <a:t># http://example.com/elsie</a:t>
            </a:r>
          </a:p>
          <a:p>
            <a:pPr marL="0" indent="0">
              <a:buNone/>
            </a:pPr>
            <a:r>
              <a:rPr lang="en-US" dirty="0" smtClean="0"/>
              <a:t># http://example.com/lacie</a:t>
            </a:r>
          </a:p>
          <a:p>
            <a:pPr marL="0" indent="0">
              <a:buNone/>
            </a:pPr>
            <a:r>
              <a:rPr lang="en-US" dirty="0" smtClean="0"/>
              <a:t># http://example.com/tillie</a:t>
            </a:r>
            <a:endParaRPr lang="en-US" dirty="0"/>
          </a:p>
        </p:txBody>
      </p:sp>
    </p:spTree>
    <p:extLst>
      <p:ext uri="{BB962C8B-B14F-4D97-AF65-F5344CB8AC3E}">
        <p14:creationId xmlns:p14="http://schemas.microsoft.com/office/powerpoint/2010/main" val="1736780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all the text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print(</a:t>
            </a:r>
            <a:r>
              <a:rPr lang="en-US" dirty="0" err="1" smtClean="0"/>
              <a:t>soup.get_text</a:t>
            </a:r>
            <a:r>
              <a:rPr lang="en-US" dirty="0" smtClean="0"/>
              <a:t>())</a:t>
            </a:r>
          </a:p>
          <a:p>
            <a:pPr marL="0" indent="0">
              <a:buNone/>
            </a:pPr>
            <a:r>
              <a:rPr lang="en-US" dirty="0" smtClean="0"/>
              <a:t>The Dormouse's story</a:t>
            </a:r>
          </a:p>
          <a:p>
            <a:pPr marL="0" indent="0">
              <a:buNone/>
            </a:pPr>
            <a:endParaRPr lang="en-US" dirty="0" smtClean="0"/>
          </a:p>
          <a:p>
            <a:pPr marL="0" indent="0">
              <a:buNone/>
            </a:pPr>
            <a:r>
              <a:rPr lang="en-US" dirty="0" smtClean="0"/>
              <a:t>The Dormouse's story</a:t>
            </a:r>
          </a:p>
          <a:p>
            <a:pPr marL="0" indent="0">
              <a:buNone/>
            </a:pPr>
            <a:r>
              <a:rPr lang="en-US" dirty="0" smtClean="0"/>
              <a:t>Once upon a time there were three little sisters; and their names were</a:t>
            </a:r>
          </a:p>
          <a:p>
            <a:pPr marL="0" indent="0">
              <a:buNone/>
            </a:pPr>
            <a:r>
              <a:rPr lang="en-US" dirty="0" smtClean="0"/>
              <a:t>Elsie,</a:t>
            </a:r>
          </a:p>
          <a:p>
            <a:pPr marL="0" indent="0">
              <a:buNone/>
            </a:pPr>
            <a:r>
              <a:rPr lang="en-US" dirty="0" err="1" smtClean="0"/>
              <a:t>Lacie</a:t>
            </a:r>
            <a:r>
              <a:rPr lang="en-US" dirty="0" smtClean="0"/>
              <a:t> and</a:t>
            </a:r>
          </a:p>
          <a:p>
            <a:pPr marL="0" indent="0">
              <a:buNone/>
            </a:pPr>
            <a:r>
              <a:rPr lang="en-US" dirty="0" smtClean="0"/>
              <a:t>Tillie;</a:t>
            </a:r>
          </a:p>
          <a:p>
            <a:pPr marL="0" indent="0">
              <a:buNone/>
            </a:pPr>
            <a:r>
              <a:rPr lang="en-US" dirty="0" smtClean="0"/>
              <a:t>and they lived at the bottom of a well.</a:t>
            </a:r>
            <a:endParaRPr lang="en-US" dirty="0"/>
          </a:p>
        </p:txBody>
      </p:sp>
    </p:spTree>
    <p:extLst>
      <p:ext uri="{BB962C8B-B14F-4D97-AF65-F5344CB8AC3E}">
        <p14:creationId xmlns:p14="http://schemas.microsoft.com/office/powerpoint/2010/main" val="483398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Note: This requires responsibility / permission, don’t start scrapping every website.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3571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Scrapping Website</a:t>
            </a:r>
            <a:endParaRPr lang="en-US" dirty="0"/>
          </a:p>
        </p:txBody>
      </p:sp>
      <p:sp>
        <p:nvSpPr>
          <p:cNvPr id="3" name="Content Placeholder 2"/>
          <p:cNvSpPr>
            <a:spLocks noGrp="1"/>
          </p:cNvSpPr>
          <p:nvPr>
            <p:ph idx="1"/>
          </p:nvPr>
        </p:nvSpPr>
        <p:spPr/>
        <p:txBody>
          <a:bodyPr>
            <a:normAutofit/>
          </a:bodyPr>
          <a:lstStyle/>
          <a:p>
            <a:r>
              <a:rPr lang="en-US" dirty="0" smtClean="0"/>
              <a:t>Shakespeare's Twelfth Night </a:t>
            </a:r>
          </a:p>
          <a:p>
            <a:r>
              <a:rPr lang="en-US" dirty="0" smtClean="0"/>
              <a:t>Using Beautiful Soup </a:t>
            </a:r>
          </a:p>
          <a:p>
            <a:pPr marL="0" indent="0">
              <a:buNone/>
            </a:pPr>
            <a:r>
              <a:rPr lang="en-US" dirty="0" smtClean="0"/>
              <a:t>from bs4 import </a:t>
            </a:r>
            <a:r>
              <a:rPr lang="en-US" dirty="0" err="1" smtClean="0"/>
              <a:t>BeautifulSoup</a:t>
            </a:r>
            <a:r>
              <a:rPr lang="en-US" dirty="0" smtClean="0"/>
              <a:t> </a:t>
            </a:r>
          </a:p>
          <a:p>
            <a:pPr marL="0" indent="0">
              <a:buNone/>
            </a:pPr>
            <a:r>
              <a:rPr lang="en-US" dirty="0" smtClean="0"/>
              <a:t>import </a:t>
            </a:r>
            <a:r>
              <a:rPr lang="en-US" dirty="0" err="1" smtClean="0"/>
              <a:t>urllib.request</a:t>
            </a:r>
            <a:endParaRPr lang="en-US" dirty="0" smtClean="0"/>
          </a:p>
          <a:p>
            <a:pPr marL="0" indent="0">
              <a:buNone/>
            </a:pPr>
            <a:r>
              <a:rPr lang="en-US" dirty="0" smtClean="0"/>
              <a:t>from </a:t>
            </a:r>
            <a:r>
              <a:rPr lang="en-US" dirty="0" err="1" smtClean="0"/>
              <a:t>urllib.request</a:t>
            </a:r>
            <a:r>
              <a:rPr lang="en-US" dirty="0" smtClean="0"/>
              <a:t> import </a:t>
            </a:r>
            <a:r>
              <a:rPr lang="en-US" dirty="0" err="1" smtClean="0"/>
              <a:t>urlopen</a:t>
            </a:r>
            <a:endParaRPr lang="en-US" dirty="0" smtClean="0"/>
          </a:p>
          <a:p>
            <a:pPr marL="0" indent="0">
              <a:buNone/>
            </a:pPr>
            <a:r>
              <a:rPr lang="en-US" dirty="0" err="1" smtClean="0"/>
              <a:t>url</a:t>
            </a:r>
            <a:r>
              <a:rPr lang="en-US" dirty="0" smtClean="0"/>
              <a:t> = </a:t>
            </a:r>
            <a:r>
              <a:rPr lang="en-US" dirty="0" err="1" smtClean="0"/>
              <a:t>urlopen</a:t>
            </a:r>
            <a:r>
              <a:rPr lang="en-US" dirty="0" smtClean="0"/>
              <a:t>('http://shakespeare.mit.edu/</a:t>
            </a:r>
            <a:r>
              <a:rPr lang="en-US" dirty="0" err="1" smtClean="0"/>
              <a:t>twelfth_night</a:t>
            </a:r>
            <a:r>
              <a:rPr lang="en-US" dirty="0" smtClean="0"/>
              <a:t>/full.html').read() </a:t>
            </a:r>
          </a:p>
          <a:p>
            <a:pPr marL="0" indent="0">
              <a:buNone/>
            </a:pPr>
            <a:r>
              <a:rPr lang="en-US" dirty="0" smtClean="0"/>
              <a:t>soup = </a:t>
            </a:r>
            <a:r>
              <a:rPr lang="en-US" dirty="0" err="1" smtClean="0"/>
              <a:t>BeautifulSoup</a:t>
            </a:r>
            <a:r>
              <a:rPr lang="en-US" dirty="0" smtClean="0"/>
              <a:t>(</a:t>
            </a:r>
            <a:r>
              <a:rPr lang="en-US" dirty="0" err="1" smtClean="0"/>
              <a:t>url</a:t>
            </a:r>
            <a:r>
              <a:rPr lang="en-US" dirty="0" smtClean="0"/>
              <a:t>, '</a:t>
            </a:r>
            <a:r>
              <a:rPr lang="en-US" dirty="0" err="1" smtClean="0"/>
              <a:t>html.parser</a:t>
            </a:r>
            <a:r>
              <a:rPr lang="en-US" dirty="0" smtClean="0"/>
              <a:t>')</a:t>
            </a:r>
          </a:p>
        </p:txBody>
      </p:sp>
    </p:spTree>
    <p:extLst>
      <p:ext uri="{BB962C8B-B14F-4D97-AF65-F5344CB8AC3E}">
        <p14:creationId xmlns:p14="http://schemas.microsoft.com/office/powerpoint/2010/main" val="460456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Scrapping hotel details like the name of the hotel and price per room from the </a:t>
            </a:r>
            <a:r>
              <a:rPr lang="en-US" dirty="0" err="1" smtClean="0"/>
              <a:t>goibibo</a:t>
            </a:r>
            <a:r>
              <a:rPr lang="en-US" dirty="0" smtClean="0"/>
              <a:t> website:</a:t>
            </a:r>
          </a:p>
          <a:p>
            <a:endParaRPr lang="en-US" dirty="0" smtClean="0"/>
          </a:p>
        </p:txBody>
      </p:sp>
      <p:pic>
        <p:nvPicPr>
          <p:cNvPr id="4" name="Picture 3"/>
          <p:cNvPicPr>
            <a:picLocks noChangeAspect="1"/>
          </p:cNvPicPr>
          <p:nvPr/>
        </p:nvPicPr>
        <p:blipFill>
          <a:blip r:embed="rId2"/>
          <a:stretch>
            <a:fillRect/>
          </a:stretch>
        </p:blipFill>
        <p:spPr>
          <a:xfrm>
            <a:off x="1925542" y="2651312"/>
            <a:ext cx="7955437" cy="3660588"/>
          </a:xfrm>
          <a:prstGeom prst="rect">
            <a:avLst/>
          </a:prstGeom>
        </p:spPr>
      </p:pic>
    </p:spTree>
    <p:extLst>
      <p:ext uri="{BB962C8B-B14F-4D97-AF65-F5344CB8AC3E}">
        <p14:creationId xmlns:p14="http://schemas.microsoft.com/office/powerpoint/2010/main" val="326956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a:t>
            </a:r>
            <a:endParaRPr lang="en-US" dirty="0"/>
          </a:p>
        </p:txBody>
      </p:sp>
      <p:sp>
        <p:nvSpPr>
          <p:cNvPr id="3" name="Content Placeholder 2"/>
          <p:cNvSpPr>
            <a:spLocks noGrp="1"/>
          </p:cNvSpPr>
          <p:nvPr>
            <p:ph idx="1"/>
          </p:nvPr>
        </p:nvSpPr>
        <p:spPr/>
        <p:txBody>
          <a:bodyPr/>
          <a:lstStyle/>
          <a:p>
            <a:r>
              <a:rPr lang="en-US" dirty="0" smtClean="0"/>
              <a:t>To analyze data, we typically need structure. For instance, same number of rows for each column.</a:t>
            </a:r>
          </a:p>
          <a:p>
            <a:r>
              <a:rPr lang="en-US" dirty="0" smtClean="0"/>
              <a:t>But found data often with human readable structure. </a:t>
            </a:r>
            <a:endParaRPr lang="en-US" dirty="0"/>
          </a:p>
          <a:p>
            <a:r>
              <a:rPr lang="en-US" dirty="0" smtClean="0"/>
              <a:t>Idea: Find the less accessible structure, automate based on it.</a:t>
            </a:r>
            <a:endParaRPr lang="en-US" dirty="0"/>
          </a:p>
        </p:txBody>
      </p:sp>
    </p:spTree>
    <p:extLst>
      <p:ext uri="{BB962C8B-B14F-4D97-AF65-F5344CB8AC3E}">
        <p14:creationId xmlns:p14="http://schemas.microsoft.com/office/powerpoint/2010/main" val="124516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26723" y="1794466"/>
            <a:ext cx="5855482" cy="4510799"/>
          </a:xfrm>
          <a:prstGeom prst="rect">
            <a:avLst/>
          </a:prstGeom>
        </p:spPr>
      </p:pic>
      <p:sp>
        <p:nvSpPr>
          <p:cNvPr id="10" name="Title 9"/>
          <p:cNvSpPr>
            <a:spLocks noGrp="1"/>
          </p:cNvSpPr>
          <p:nvPr>
            <p:ph type="title"/>
          </p:nvPr>
        </p:nvSpPr>
        <p:spPr/>
        <p:txBody>
          <a:bodyPr/>
          <a:lstStyle/>
          <a:p>
            <a:r>
              <a:rPr lang="en-US" dirty="0" smtClean="0"/>
              <a:t>Check robots.txt</a:t>
            </a:r>
            <a:endParaRPr lang="en-US" dirty="0"/>
          </a:p>
        </p:txBody>
      </p:sp>
    </p:spTree>
    <p:extLst>
      <p:ext uri="{BB962C8B-B14F-4D97-AF65-F5344CB8AC3E}">
        <p14:creationId xmlns:p14="http://schemas.microsoft.com/office/powerpoint/2010/main" val="3413927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Crawl</a:t>
            </a:r>
            <a:endParaRPr lang="en-US" dirty="0"/>
          </a:p>
        </p:txBody>
      </p:sp>
      <p:sp>
        <p:nvSpPr>
          <p:cNvPr id="3" name="Content Placeholder 2"/>
          <p:cNvSpPr>
            <a:spLocks noGrp="1"/>
          </p:cNvSpPr>
          <p:nvPr>
            <p:ph idx="1"/>
          </p:nvPr>
        </p:nvSpPr>
        <p:spPr/>
        <p:txBody>
          <a:bodyPr/>
          <a:lstStyle/>
          <a:p>
            <a:r>
              <a:rPr lang="en-US" dirty="0" smtClean="0"/>
              <a:t>The first step in web scraping is to navigate to the target website and download the source code of the web page. We are going to use the requests library to do this. A couple of other libraries to make requests and download the source code are </a:t>
            </a:r>
            <a:r>
              <a:rPr lang="en-US" dirty="0" err="1" smtClean="0"/>
              <a:t>http.client</a:t>
            </a:r>
            <a:r>
              <a:rPr lang="en-US" dirty="0" smtClean="0"/>
              <a:t> and urlib2.</a:t>
            </a:r>
          </a:p>
          <a:p>
            <a:pPr marL="0" indent="0">
              <a:buNone/>
            </a:pPr>
            <a:endParaRPr lang="en-US" dirty="0" smtClean="0"/>
          </a:p>
        </p:txBody>
      </p:sp>
    </p:spTree>
    <p:extLst>
      <p:ext uri="{BB962C8B-B14F-4D97-AF65-F5344CB8AC3E}">
        <p14:creationId xmlns:p14="http://schemas.microsoft.com/office/powerpoint/2010/main" val="971260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Crawl</a:t>
            </a:r>
            <a:endParaRPr lang="en-US" dirty="0"/>
          </a:p>
        </p:txBody>
      </p:sp>
      <p:pic>
        <p:nvPicPr>
          <p:cNvPr id="7" name="Picture 6"/>
          <p:cNvPicPr>
            <a:picLocks noChangeAspect="1"/>
          </p:cNvPicPr>
          <p:nvPr/>
        </p:nvPicPr>
        <p:blipFill>
          <a:blip r:embed="rId2"/>
          <a:stretch>
            <a:fillRect/>
          </a:stretch>
        </p:blipFill>
        <p:spPr>
          <a:xfrm>
            <a:off x="1198835" y="2186982"/>
            <a:ext cx="9794329" cy="3476839"/>
          </a:xfrm>
          <a:prstGeom prst="rect">
            <a:avLst/>
          </a:prstGeom>
        </p:spPr>
      </p:pic>
    </p:spTree>
    <p:extLst>
      <p:ext uri="{BB962C8B-B14F-4D97-AF65-F5344CB8AC3E}">
        <p14:creationId xmlns:p14="http://schemas.microsoft.com/office/powerpoint/2010/main" val="1197189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Parse and Transform</a:t>
            </a:r>
            <a:endParaRPr lang="en-US" dirty="0"/>
          </a:p>
        </p:txBody>
      </p:sp>
      <p:sp>
        <p:nvSpPr>
          <p:cNvPr id="4" name="Content Placeholder 3"/>
          <p:cNvSpPr>
            <a:spLocks noGrp="1"/>
          </p:cNvSpPr>
          <p:nvPr>
            <p:ph idx="1"/>
          </p:nvPr>
        </p:nvSpPr>
        <p:spPr/>
        <p:txBody>
          <a:bodyPr/>
          <a:lstStyle/>
          <a:p>
            <a:r>
              <a:rPr lang="en-US" dirty="0"/>
              <a:t>The next step in web scraping is to parse this data into an HTML Parser and for that, we will use the </a:t>
            </a:r>
            <a:r>
              <a:rPr lang="en-US" i="1" dirty="0" err="1"/>
              <a:t>BeautifulSoup</a:t>
            </a:r>
            <a:r>
              <a:rPr lang="en-US" dirty="0"/>
              <a:t> library. Now, if you have noticed our target web page, the details of a particular hotel are on a different card like most of the web pages.</a:t>
            </a:r>
          </a:p>
          <a:p>
            <a:r>
              <a:rPr lang="en-US" dirty="0"/>
              <a:t>So the next step would be to filter this card data from the complete source code. Next, we will select the card and click on the ‘Inspect Element’ option to get the source code of that particular card. You will get something like this:</a:t>
            </a:r>
          </a:p>
          <a:p>
            <a:endParaRPr lang="en-US" dirty="0"/>
          </a:p>
        </p:txBody>
      </p:sp>
    </p:spTree>
    <p:extLst>
      <p:ext uri="{BB962C8B-B14F-4D97-AF65-F5344CB8AC3E}">
        <p14:creationId xmlns:p14="http://schemas.microsoft.com/office/powerpoint/2010/main" val="3545524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Parse and Transform - I</a:t>
            </a:r>
            <a:endParaRPr lang="en-US" dirty="0"/>
          </a:p>
        </p:txBody>
      </p:sp>
      <p:pic>
        <p:nvPicPr>
          <p:cNvPr id="5" name="Picture 4"/>
          <p:cNvPicPr>
            <a:picLocks noChangeAspect="1"/>
          </p:cNvPicPr>
          <p:nvPr/>
        </p:nvPicPr>
        <p:blipFill>
          <a:blip r:embed="rId2"/>
          <a:stretch>
            <a:fillRect/>
          </a:stretch>
        </p:blipFill>
        <p:spPr>
          <a:xfrm>
            <a:off x="862012" y="2514600"/>
            <a:ext cx="10467975" cy="1828800"/>
          </a:xfrm>
          <a:prstGeom prst="rect">
            <a:avLst/>
          </a:prstGeom>
        </p:spPr>
      </p:pic>
    </p:spTree>
    <p:extLst>
      <p:ext uri="{BB962C8B-B14F-4D97-AF65-F5344CB8AC3E}">
        <p14:creationId xmlns:p14="http://schemas.microsoft.com/office/powerpoint/2010/main" val="1629609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 and Transform - II</a:t>
            </a:r>
            <a:endParaRPr lang="en-US" dirty="0"/>
          </a:p>
        </p:txBody>
      </p:sp>
      <p:pic>
        <p:nvPicPr>
          <p:cNvPr id="3" name="Picture 2"/>
          <p:cNvPicPr>
            <a:picLocks noChangeAspect="1"/>
          </p:cNvPicPr>
          <p:nvPr/>
        </p:nvPicPr>
        <p:blipFill>
          <a:blip r:embed="rId2"/>
          <a:stretch>
            <a:fillRect/>
          </a:stretch>
        </p:blipFill>
        <p:spPr>
          <a:xfrm>
            <a:off x="823912" y="1503315"/>
            <a:ext cx="10544175" cy="4124325"/>
          </a:xfrm>
          <a:prstGeom prst="rect">
            <a:avLst/>
          </a:prstGeom>
        </p:spPr>
      </p:pic>
    </p:spTree>
    <p:extLst>
      <p:ext uri="{BB962C8B-B14F-4D97-AF65-F5344CB8AC3E}">
        <p14:creationId xmlns:p14="http://schemas.microsoft.com/office/powerpoint/2010/main" val="685636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Store</a:t>
            </a:r>
            <a:endParaRPr lang="en-US" dirty="0"/>
          </a:p>
        </p:txBody>
      </p:sp>
      <p:sp>
        <p:nvSpPr>
          <p:cNvPr id="4" name="Content Placeholder 3"/>
          <p:cNvSpPr>
            <a:spLocks noGrp="1"/>
          </p:cNvSpPr>
          <p:nvPr>
            <p:ph idx="1"/>
          </p:nvPr>
        </p:nvSpPr>
        <p:spPr/>
        <p:txBody>
          <a:bodyPr/>
          <a:lstStyle/>
          <a:p>
            <a:r>
              <a:rPr lang="en-US" dirty="0"/>
              <a:t>The final step is to store the extracted data in the CSV file. Here, for each card, we will extract the Hotel Name and Price and store it in a Python dictionary. We will then finally append it to a list.</a:t>
            </a:r>
          </a:p>
          <a:p>
            <a:r>
              <a:rPr lang="en-US" dirty="0"/>
              <a:t>Next, let’s go ahead and transform this list to a Pandas data frame as it allows us to convert the data frame into CSV or JSON files:</a:t>
            </a:r>
          </a:p>
          <a:p>
            <a:endParaRPr lang="en-US" dirty="0"/>
          </a:p>
        </p:txBody>
      </p:sp>
    </p:spTree>
    <p:extLst>
      <p:ext uri="{BB962C8B-B14F-4D97-AF65-F5344CB8AC3E}">
        <p14:creationId xmlns:p14="http://schemas.microsoft.com/office/powerpoint/2010/main" val="130713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Store</a:t>
            </a:r>
            <a:endParaRPr lang="en-US" dirty="0"/>
          </a:p>
        </p:txBody>
      </p:sp>
      <p:pic>
        <p:nvPicPr>
          <p:cNvPr id="5" name="Picture 4"/>
          <p:cNvPicPr>
            <a:picLocks noChangeAspect="1"/>
          </p:cNvPicPr>
          <p:nvPr/>
        </p:nvPicPr>
        <p:blipFill>
          <a:blip r:embed="rId2"/>
          <a:stretch>
            <a:fillRect/>
          </a:stretch>
        </p:blipFill>
        <p:spPr>
          <a:xfrm>
            <a:off x="1682157" y="1805698"/>
            <a:ext cx="8582025" cy="4638675"/>
          </a:xfrm>
          <a:prstGeom prst="rect">
            <a:avLst/>
          </a:prstGeom>
        </p:spPr>
      </p:pic>
    </p:spTree>
    <p:extLst>
      <p:ext uri="{BB962C8B-B14F-4D97-AF65-F5344CB8AC3E}">
        <p14:creationId xmlns:p14="http://schemas.microsoft.com/office/powerpoint/2010/main" val="388284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found digital data</a:t>
            </a:r>
            <a:endParaRPr lang="en-US" dirty="0"/>
          </a:p>
        </p:txBody>
      </p:sp>
      <p:sp>
        <p:nvSpPr>
          <p:cNvPr id="3" name="Content Placeholder 2"/>
          <p:cNvSpPr>
            <a:spLocks noGrp="1"/>
          </p:cNvSpPr>
          <p:nvPr>
            <p:ph idx="1"/>
          </p:nvPr>
        </p:nvSpPr>
        <p:spPr/>
        <p:txBody>
          <a:bodyPr/>
          <a:lstStyle/>
          <a:p>
            <a:r>
              <a:rPr lang="en-US" dirty="0" smtClean="0"/>
              <a:t>Software </a:t>
            </a:r>
          </a:p>
          <a:p>
            <a:pPr lvl="1"/>
            <a:r>
              <a:rPr lang="en-US" dirty="0" smtClean="0"/>
              <a:t>R - Not the best but will do. </a:t>
            </a:r>
          </a:p>
          <a:p>
            <a:pPr lvl="1"/>
            <a:r>
              <a:rPr lang="en-US" dirty="0" smtClean="0"/>
              <a:t>Python, Ruby, Perl, Java, . . . </a:t>
            </a:r>
            <a:endParaRPr lang="en-US" dirty="0"/>
          </a:p>
          <a:p>
            <a:pPr lvl="1"/>
            <a:r>
              <a:rPr lang="en-US" dirty="0" smtClean="0"/>
              <a:t>80 Legs, </a:t>
            </a:r>
            <a:r>
              <a:rPr lang="en-US" dirty="0" err="1" smtClean="0"/>
              <a:t>Grepsr</a:t>
            </a:r>
            <a:r>
              <a:rPr lang="en-US" dirty="0" smtClean="0"/>
              <a:t> . . . </a:t>
            </a:r>
            <a:endParaRPr lang="en-US" dirty="0"/>
          </a:p>
          <a:p>
            <a:r>
              <a:rPr lang="en-US" dirty="0" smtClean="0"/>
              <a:t>Some things to keep in mind </a:t>
            </a:r>
          </a:p>
          <a:p>
            <a:pPr lvl="1"/>
            <a:r>
              <a:rPr lang="en-US" dirty="0" smtClean="0"/>
              <a:t>Check if there is an API, or if data are available for download </a:t>
            </a:r>
          </a:p>
          <a:p>
            <a:pPr lvl="1"/>
            <a:r>
              <a:rPr lang="en-US" dirty="0" smtClean="0"/>
              <a:t>Play Nice: </a:t>
            </a:r>
          </a:p>
          <a:p>
            <a:pPr lvl="2"/>
            <a:r>
              <a:rPr lang="en-US" dirty="0" smtClean="0"/>
              <a:t>Scraper may be disallowed in `robots.txt‘</a:t>
            </a:r>
          </a:p>
          <a:p>
            <a:pPr lvl="2"/>
            <a:r>
              <a:rPr lang="en-US" dirty="0" smtClean="0"/>
              <a:t>Scrape during off-peak hours</a:t>
            </a:r>
            <a:endParaRPr lang="en-US" dirty="0"/>
          </a:p>
        </p:txBody>
      </p:sp>
    </p:spTree>
    <p:extLst>
      <p:ext uri="{BB962C8B-B14F-4D97-AF65-F5344CB8AC3E}">
        <p14:creationId xmlns:p14="http://schemas.microsoft.com/office/powerpoint/2010/main" val="160452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a:t>
            </a:r>
            <a:endParaRPr lang="en-US" dirty="0"/>
          </a:p>
        </p:txBody>
      </p:sp>
      <p:pic>
        <p:nvPicPr>
          <p:cNvPr id="4" name="Content Placeholder 3"/>
          <p:cNvPicPr>
            <a:picLocks noGrp="1" noChangeAspect="1"/>
          </p:cNvPicPr>
          <p:nvPr>
            <p:ph idx="1"/>
          </p:nvPr>
        </p:nvPicPr>
        <p:blipFill>
          <a:blip r:embed="rId2"/>
          <a:stretch>
            <a:fillRect/>
          </a:stretch>
        </p:blipFill>
        <p:spPr>
          <a:xfrm>
            <a:off x="2337317" y="1825625"/>
            <a:ext cx="7517365" cy="4351338"/>
          </a:xfrm>
          <a:prstGeom prst="rect">
            <a:avLst/>
          </a:prstGeom>
        </p:spPr>
      </p:pic>
    </p:spTree>
    <p:extLst>
      <p:ext uri="{BB962C8B-B14F-4D97-AF65-F5344CB8AC3E}">
        <p14:creationId xmlns:p14="http://schemas.microsoft.com/office/powerpoint/2010/main" val="1039225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a:t>
            </a:r>
            <a:endParaRPr lang="en-US" dirty="0"/>
          </a:p>
        </p:txBody>
      </p:sp>
      <p:sp>
        <p:nvSpPr>
          <p:cNvPr id="3" name="Content Placeholder 2"/>
          <p:cNvSpPr>
            <a:spLocks noGrp="1"/>
          </p:cNvSpPr>
          <p:nvPr>
            <p:ph idx="1"/>
          </p:nvPr>
        </p:nvSpPr>
        <p:spPr/>
        <p:txBody>
          <a:bodyPr/>
          <a:lstStyle/>
          <a:p>
            <a:r>
              <a:rPr lang="en-US" dirty="0"/>
              <a:t>Create digital images of </a:t>
            </a:r>
            <a:r>
              <a:rPr lang="en-US" dirty="0" smtClean="0"/>
              <a:t>paper</a:t>
            </a:r>
          </a:p>
          <a:p>
            <a:r>
              <a:rPr lang="en-US" dirty="0"/>
              <a:t>Identify colored pixels as characters (OCR) </a:t>
            </a:r>
          </a:p>
          <a:p>
            <a:r>
              <a:rPr lang="en-US" dirty="0" smtClean="0"/>
              <a:t>Software </a:t>
            </a:r>
          </a:p>
          <a:p>
            <a:pPr lvl="1"/>
            <a:r>
              <a:rPr lang="en-US" dirty="0" smtClean="0"/>
              <a:t>Adobe </a:t>
            </a:r>
            <a:r>
              <a:rPr lang="en-US" dirty="0"/>
              <a:t>Pro., etc. </a:t>
            </a:r>
          </a:p>
          <a:p>
            <a:pPr lvl="1"/>
            <a:r>
              <a:rPr lang="en-US" dirty="0" smtClean="0"/>
              <a:t>Best </a:t>
            </a:r>
            <a:r>
              <a:rPr lang="en-US" dirty="0"/>
              <a:t>in class commercial: </a:t>
            </a:r>
            <a:r>
              <a:rPr lang="en-US" dirty="0" err="1"/>
              <a:t>Abbyy</a:t>
            </a:r>
            <a:r>
              <a:rPr lang="en-US" dirty="0"/>
              <a:t> </a:t>
            </a:r>
            <a:r>
              <a:rPr lang="en-US" dirty="0" err="1"/>
              <a:t>FineReader</a:t>
            </a:r>
            <a:r>
              <a:rPr lang="en-US" dirty="0"/>
              <a:t> </a:t>
            </a:r>
            <a:endParaRPr lang="en-US" dirty="0" smtClean="0"/>
          </a:p>
          <a:p>
            <a:pPr lvl="1"/>
            <a:r>
              <a:rPr lang="en-US" dirty="0" smtClean="0"/>
              <a:t>Now </a:t>
            </a:r>
            <a:r>
              <a:rPr lang="en-US" dirty="0"/>
              <a:t>has an API </a:t>
            </a:r>
          </a:p>
          <a:p>
            <a:pPr lvl="1"/>
            <a:r>
              <a:rPr lang="en-US" dirty="0" smtClean="0"/>
              <a:t>Best </a:t>
            </a:r>
            <a:r>
              <a:rPr lang="en-US" dirty="0"/>
              <a:t>in class open-source: Tesseract </a:t>
            </a:r>
          </a:p>
          <a:p>
            <a:r>
              <a:rPr lang="en-US" dirty="0" smtClean="0"/>
              <a:t>Scrape off recognized </a:t>
            </a:r>
            <a:r>
              <a:rPr lang="en-US" dirty="0"/>
              <a:t>characters: </a:t>
            </a:r>
            <a:r>
              <a:rPr lang="en-US" dirty="0" err="1"/>
              <a:t>pyPdf</a:t>
            </a:r>
            <a:r>
              <a:rPr lang="en-US" dirty="0"/>
              <a:t> </a:t>
            </a:r>
            <a:r>
              <a:rPr lang="en-US" dirty="0" err="1" smtClean="0"/>
              <a:t>etc</a:t>
            </a:r>
            <a:endParaRPr lang="en-US" dirty="0" smtClean="0"/>
          </a:p>
          <a:p>
            <a:r>
              <a:rPr lang="en-US" dirty="0" smtClean="0"/>
              <a:t>Post-processing</a:t>
            </a:r>
            <a:endParaRPr lang="en-US" dirty="0"/>
          </a:p>
        </p:txBody>
      </p:sp>
    </p:spTree>
    <p:extLst>
      <p:ext uri="{BB962C8B-B14F-4D97-AF65-F5344CB8AC3E}">
        <p14:creationId xmlns:p14="http://schemas.microsoft.com/office/powerpoint/2010/main" val="122551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Scrapping</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92074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Web Scrapping</a:t>
            </a:r>
            <a:endParaRPr lang="en-US" dirty="0"/>
          </a:p>
        </p:txBody>
      </p:sp>
      <p:sp>
        <p:nvSpPr>
          <p:cNvPr id="3" name="Content Placeholder 2"/>
          <p:cNvSpPr>
            <a:spLocks noGrp="1"/>
          </p:cNvSpPr>
          <p:nvPr>
            <p:ph idx="1"/>
          </p:nvPr>
        </p:nvSpPr>
        <p:spPr/>
        <p:txBody>
          <a:bodyPr/>
          <a:lstStyle/>
          <a:p>
            <a:r>
              <a:rPr lang="en-US" dirty="0" smtClean="0"/>
              <a:t>Crawl: The first step is to navigate to target website by making an HTTP request and download the response you get</a:t>
            </a:r>
          </a:p>
          <a:p>
            <a:r>
              <a:rPr lang="en-US" dirty="0" smtClean="0"/>
              <a:t>Parse and Transform: When you have the response, you can use HTML parser like Beautiful Soup and extract the required data</a:t>
            </a:r>
          </a:p>
          <a:p>
            <a:r>
              <a:rPr lang="en-US" dirty="0" smtClean="0"/>
              <a:t>Store: When you have the required data, you can store this into csv or database</a:t>
            </a:r>
            <a:endParaRPr lang="en-US" dirty="0"/>
          </a:p>
        </p:txBody>
      </p:sp>
    </p:spTree>
    <p:extLst>
      <p:ext uri="{BB962C8B-B14F-4D97-AF65-F5344CB8AC3E}">
        <p14:creationId xmlns:p14="http://schemas.microsoft.com/office/powerpoint/2010/main" val="2234833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Beautiful Soup / PyPdf2</a:t>
            </a:r>
            <a:endParaRPr lang="en-US" dirty="0"/>
          </a:p>
        </p:txBody>
      </p:sp>
      <p:sp>
        <p:nvSpPr>
          <p:cNvPr id="3" name="Subtitle 2"/>
          <p:cNvSpPr>
            <a:spLocks noGrp="1"/>
          </p:cNvSpPr>
          <p:nvPr>
            <p:ph type="subTitle" idx="1"/>
          </p:nvPr>
        </p:nvSpPr>
        <p:spPr/>
        <p:txBody>
          <a:bodyPr/>
          <a:lstStyle/>
          <a:p>
            <a:r>
              <a:rPr lang="en-US" dirty="0" smtClean="0"/>
              <a:t>Musadaq </a:t>
            </a:r>
            <a:r>
              <a:rPr lang="en-US" dirty="0" err="1" smtClean="0"/>
              <a:t>Mansoor</a:t>
            </a:r>
            <a:endParaRPr lang="en-US" dirty="0"/>
          </a:p>
        </p:txBody>
      </p:sp>
    </p:spTree>
    <p:extLst>
      <p:ext uri="{BB962C8B-B14F-4D97-AF65-F5344CB8AC3E}">
        <p14:creationId xmlns:p14="http://schemas.microsoft.com/office/powerpoint/2010/main" val="291273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Beautiful Soup is a Python library for pulling data out of HTML and XML files. It works with your favorite parser to provide idiomatic ways of navigating, searching, and modifying the parse tree. It commonly saves programmers hours or days of work.</a:t>
            </a:r>
          </a:p>
          <a:p>
            <a:r>
              <a:rPr lang="en-US" dirty="0" smtClean="0"/>
              <a:t>The current release is Beautiful Soup 4.9.3 (October 3, 2020). You can install Beautiful Soup 4 with pip install beautifulsoup4.</a:t>
            </a:r>
            <a:endParaRPr lang="en-US" dirty="0"/>
          </a:p>
        </p:txBody>
      </p:sp>
    </p:spTree>
    <p:extLst>
      <p:ext uri="{BB962C8B-B14F-4D97-AF65-F5344CB8AC3E}">
        <p14:creationId xmlns:p14="http://schemas.microsoft.com/office/powerpoint/2010/main" val="2400440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931</Words>
  <Application>Microsoft Office PowerPoint</Application>
  <PresentationFormat>Widescreen</PresentationFormat>
  <Paragraphs>122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Data Acquisition</vt:lpstr>
      <vt:lpstr>Scraping</vt:lpstr>
      <vt:lpstr>Collecting found digital data</vt:lpstr>
      <vt:lpstr>Paper</vt:lpstr>
      <vt:lpstr>Paper</vt:lpstr>
      <vt:lpstr>Web Scrapping</vt:lpstr>
      <vt:lpstr>Components of Web Scrapping</vt:lpstr>
      <vt:lpstr>Beautiful Soup / PyPdf2</vt:lpstr>
      <vt:lpstr>Introduction</vt:lpstr>
      <vt:lpstr>HTML</vt:lpstr>
      <vt:lpstr>Load HTML in Python</vt:lpstr>
      <vt:lpstr>Navigating the document</vt:lpstr>
      <vt:lpstr>Navigating the document</vt:lpstr>
      <vt:lpstr>Navigating the document</vt:lpstr>
      <vt:lpstr>Printing all the links</vt:lpstr>
      <vt:lpstr>Printing all the text</vt:lpstr>
      <vt:lpstr>Note: This requires responsibility / permission, don’t start scrapping every website.</vt:lpstr>
      <vt:lpstr>Scrapping Website</vt:lpstr>
      <vt:lpstr>Example</vt:lpstr>
      <vt:lpstr>Check robots.txt</vt:lpstr>
      <vt:lpstr>Crawl</vt:lpstr>
      <vt:lpstr>Crawl</vt:lpstr>
      <vt:lpstr>Parse and Transform</vt:lpstr>
      <vt:lpstr>Parse and Transform - I</vt:lpstr>
      <vt:lpstr>Parse and Transform - II</vt:lpstr>
      <vt:lpstr>Store</vt:lpstr>
      <vt:lpstr>Store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Musad</dc:creator>
  <cp:lastModifiedBy>Musad</cp:lastModifiedBy>
  <cp:revision>19</cp:revision>
  <dcterms:created xsi:type="dcterms:W3CDTF">2022-01-06T08:18:27Z</dcterms:created>
  <dcterms:modified xsi:type="dcterms:W3CDTF">2022-09-05T19:11:00Z</dcterms:modified>
</cp:coreProperties>
</file>