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53"/>
  </p:notesMasterIdLst>
  <p:sldIdLst>
    <p:sldId id="257" r:id="rId2"/>
    <p:sldId id="334" r:id="rId3"/>
    <p:sldId id="335" r:id="rId4"/>
    <p:sldId id="258" r:id="rId5"/>
    <p:sldId id="260" r:id="rId6"/>
    <p:sldId id="336" r:id="rId7"/>
    <p:sldId id="337" r:id="rId8"/>
    <p:sldId id="265" r:id="rId9"/>
    <p:sldId id="338" r:id="rId10"/>
    <p:sldId id="339" r:id="rId11"/>
    <p:sldId id="318" r:id="rId12"/>
    <p:sldId id="270" r:id="rId13"/>
    <p:sldId id="340" r:id="rId14"/>
    <p:sldId id="272" r:id="rId15"/>
    <p:sldId id="273" r:id="rId16"/>
    <p:sldId id="342" r:id="rId17"/>
    <p:sldId id="320" r:id="rId18"/>
    <p:sldId id="345" r:id="rId19"/>
    <p:sldId id="348" r:id="rId20"/>
    <p:sldId id="343" r:id="rId21"/>
    <p:sldId id="346" r:id="rId22"/>
    <p:sldId id="347" r:id="rId23"/>
    <p:sldId id="349" r:id="rId24"/>
    <p:sldId id="350" r:id="rId25"/>
    <p:sldId id="280" r:id="rId26"/>
    <p:sldId id="317" r:id="rId27"/>
    <p:sldId id="354" r:id="rId28"/>
    <p:sldId id="351" r:id="rId29"/>
    <p:sldId id="352" r:id="rId30"/>
    <p:sldId id="353" r:id="rId31"/>
    <p:sldId id="355" r:id="rId32"/>
    <p:sldId id="356" r:id="rId33"/>
    <p:sldId id="357" r:id="rId34"/>
    <p:sldId id="291" r:id="rId35"/>
    <p:sldId id="358" r:id="rId36"/>
    <p:sldId id="293" r:id="rId37"/>
    <p:sldId id="324" r:id="rId38"/>
    <p:sldId id="325" r:id="rId39"/>
    <p:sldId id="326" r:id="rId40"/>
    <p:sldId id="328" r:id="rId41"/>
    <p:sldId id="329" r:id="rId42"/>
    <p:sldId id="330" r:id="rId43"/>
    <p:sldId id="331" r:id="rId44"/>
    <p:sldId id="298" r:id="rId45"/>
    <p:sldId id="303" r:id="rId46"/>
    <p:sldId id="332" r:id="rId47"/>
    <p:sldId id="304" r:id="rId48"/>
    <p:sldId id="308" r:id="rId49"/>
    <p:sldId id="333" r:id="rId50"/>
    <p:sldId id="311" r:id="rId51"/>
    <p:sldId id="312" r:id="rId52"/>
  </p:sldIdLst>
  <p:sldSz cx="11430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595D"/>
    <a:srgbClr val="00CC00"/>
    <a:srgbClr val="055B5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73" autoAdjust="0"/>
  </p:normalViewPr>
  <p:slideViewPr>
    <p:cSldViewPr>
      <p:cViewPr>
        <p:scale>
          <a:sx n="60" d="100"/>
          <a:sy n="60" d="100"/>
        </p:scale>
        <p:origin x="-547" y="-58"/>
      </p:cViewPr>
      <p:guideLst>
        <p:guide orient="horz" pos="2160"/>
        <p:guide pos="360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85B3FD-19FC-4ED8-BD2D-0008BF6D59DB}" type="datetimeFigureOut">
              <a:rPr lang="en-US" smtClean="0"/>
              <a:t>26-Oct-20</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6154F8-2CF5-4D57-9E87-DD96AA64168C}" type="slidenum">
              <a:rPr lang="en-US" smtClean="0"/>
              <a:t>‹#›</a:t>
            </a:fld>
            <a:endParaRPr lang="en-US"/>
          </a:p>
        </p:txBody>
      </p:sp>
    </p:spTree>
    <p:extLst>
      <p:ext uri="{BB962C8B-B14F-4D97-AF65-F5344CB8AC3E}">
        <p14:creationId xmlns:p14="http://schemas.microsoft.com/office/powerpoint/2010/main" val="79541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C9E4D867-0277-4642-B55B-9BC3A7A9241F}" type="slidenum">
              <a:rPr lang="en-US" altLang="en-US" sz="1100" b="0"/>
              <a:pPr eaLnBrk="1" hangingPunct="1"/>
              <a:t>2</a:t>
            </a:fld>
            <a:endParaRPr lang="en-US" altLang="en-US" sz="1100" b="0"/>
          </a:p>
        </p:txBody>
      </p:sp>
      <p:sp>
        <p:nvSpPr>
          <p:cNvPr id="33795" name="Rectangle 2"/>
          <p:cNvSpPr>
            <a:spLocks noGrp="1" noRot="1" noChangeAspect="1" noChangeArrowheads="1" noTextEdit="1"/>
          </p:cNvSpPr>
          <p:nvPr>
            <p:ph type="sldImg"/>
          </p:nvPr>
        </p:nvSpPr>
        <p:spPr>
          <a:xfrm>
            <a:off x="571500" y="685800"/>
            <a:ext cx="5715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7C3A1389-FFC2-45B9-A383-1983E09EBE2D}" type="slidenum">
              <a:rPr lang="en-US" altLang="en-US" sz="1100" b="0"/>
              <a:pPr eaLnBrk="1" hangingPunct="1"/>
              <a:t>21</a:t>
            </a:fld>
            <a:endParaRPr lang="en-US" altLang="en-US" sz="1100" b="0"/>
          </a:p>
        </p:txBody>
      </p:sp>
      <p:sp>
        <p:nvSpPr>
          <p:cNvPr id="47107" name="Rectangle 2"/>
          <p:cNvSpPr>
            <a:spLocks noGrp="1" noRot="1" noChangeAspect="1" noChangeArrowheads="1" noTextEdit="1"/>
          </p:cNvSpPr>
          <p:nvPr>
            <p:ph type="sldImg"/>
          </p:nvPr>
        </p:nvSpPr>
        <p:spPr>
          <a:xfrm>
            <a:off x="571500" y="685800"/>
            <a:ext cx="5715000" cy="3429000"/>
          </a:xfrm>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CC22F4EE-078E-40A6-AA26-0A2C3F65F969}" type="slidenum">
              <a:rPr lang="en-US" altLang="en-US" sz="1100" b="0"/>
              <a:pPr eaLnBrk="1" hangingPunct="1"/>
              <a:t>22</a:t>
            </a:fld>
            <a:endParaRPr lang="en-US" altLang="en-US" sz="1100" b="0"/>
          </a:p>
        </p:txBody>
      </p:sp>
      <p:sp>
        <p:nvSpPr>
          <p:cNvPr id="48131" name="Rectangle 2"/>
          <p:cNvSpPr>
            <a:spLocks noGrp="1" noRot="1" noChangeAspect="1" noChangeArrowheads="1" noTextEdit="1"/>
          </p:cNvSpPr>
          <p:nvPr>
            <p:ph type="sldImg"/>
          </p:nvPr>
        </p:nvSpPr>
        <p:spPr>
          <a:xfrm>
            <a:off x="571500" y="685800"/>
            <a:ext cx="5715000" cy="3429000"/>
          </a:xfrm>
          <a:ln/>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altLang="en-US" smtClean="0"/>
              <a:t>The force the rope exerts is away from the object and parallel to the rope</a:t>
            </a:r>
          </a:p>
          <a:p>
            <a:pPr lvl="2" eaLnBrk="1" hangingPunct="1"/>
            <a:r>
              <a:rPr lang="en-US" altLang="en-US" smtClean="0"/>
              <a:t>When a rope attached to an object is pulling it, the magnitude of that force is the </a:t>
            </a:r>
            <a:r>
              <a:rPr lang="en-US" altLang="en-US" b="1" smtClean="0"/>
              <a:t>tension</a:t>
            </a:r>
            <a:r>
              <a:rPr lang="en-US" altLang="en-US" smtClean="0"/>
              <a:t> in the rope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CF08A32B-B794-4119-808D-A45C2D2B4479}" type="slidenum">
              <a:rPr lang="en-US" altLang="en-US" sz="1100" b="0"/>
              <a:pPr eaLnBrk="1" hangingPunct="1"/>
              <a:t>23</a:t>
            </a:fld>
            <a:endParaRPr lang="en-US" altLang="en-US" sz="1100" b="0"/>
          </a:p>
        </p:txBody>
      </p:sp>
      <p:sp>
        <p:nvSpPr>
          <p:cNvPr id="49155" name="Rectangle 2"/>
          <p:cNvSpPr>
            <a:spLocks noGrp="1" noRot="1" noChangeAspect="1" noChangeArrowheads="1" noTextEdit="1"/>
          </p:cNvSpPr>
          <p:nvPr>
            <p:ph type="sldImg"/>
          </p:nvPr>
        </p:nvSpPr>
        <p:spPr>
          <a:xfrm>
            <a:off x="571500" y="685800"/>
            <a:ext cx="5715000" cy="3429000"/>
          </a:xfrm>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9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46749BA1-ED5F-4ABF-A003-A6CAF9BC6D42}" type="slidenum">
              <a:rPr lang="en-US" altLang="en-US" sz="1100" b="0"/>
              <a:pPr eaLnBrk="1" hangingPunct="1"/>
              <a:t>24</a:t>
            </a:fld>
            <a:endParaRPr lang="en-US" altLang="en-US" sz="1100" b="0"/>
          </a:p>
        </p:txBody>
      </p:sp>
      <p:sp>
        <p:nvSpPr>
          <p:cNvPr id="50179" name="Rectangle 2"/>
          <p:cNvSpPr>
            <a:spLocks noGrp="1" noRot="1" noChangeAspect="1" noChangeArrowheads="1" noTextEdit="1"/>
          </p:cNvSpPr>
          <p:nvPr>
            <p:ph type="sldImg"/>
          </p:nvPr>
        </p:nvSpPr>
        <p:spPr>
          <a:xfrm>
            <a:off x="571500" y="685800"/>
            <a:ext cx="5715000" cy="3429000"/>
          </a:xfrm>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DBAF1A52-1EAB-41DF-9DA8-44EEF3C70ABE}" type="slidenum">
              <a:rPr lang="en-US" altLang="en-US" sz="1100" b="0"/>
              <a:pPr eaLnBrk="1" hangingPunct="1"/>
              <a:t>32</a:t>
            </a:fld>
            <a:endParaRPr lang="en-US" altLang="en-US" sz="1100" b="0"/>
          </a:p>
        </p:txBody>
      </p:sp>
      <p:sp>
        <p:nvSpPr>
          <p:cNvPr id="53251" name="Rectangle 2"/>
          <p:cNvSpPr>
            <a:spLocks noGrp="1" noRot="1" noChangeAspect="1" noChangeArrowheads="1" noTextEdit="1"/>
          </p:cNvSpPr>
          <p:nvPr>
            <p:ph type="sldImg"/>
          </p:nvPr>
        </p:nvSpPr>
        <p:spPr>
          <a:xfrm>
            <a:off x="571500" y="685800"/>
            <a:ext cx="5715000" cy="3429000"/>
          </a:xfrm>
          <a:ln/>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Analyze, cont.</a:t>
            </a:r>
          </a:p>
          <a:p>
            <a:pPr lvl="1" eaLnBrk="1" hangingPunct="1"/>
            <a:r>
              <a:rPr lang="en-US" altLang="en-US" dirty="0" smtClean="0"/>
              <a:t>Find </a:t>
            </a:r>
            <a:r>
              <a:rPr lang="en-US" altLang="en-US" i="1" dirty="0" smtClean="0"/>
              <a:t>T</a:t>
            </a:r>
            <a:r>
              <a:rPr lang="en-US" altLang="en-US" i="1" baseline="-25000" dirty="0" smtClean="0"/>
              <a:t>3</a:t>
            </a:r>
            <a:r>
              <a:rPr lang="en-US" altLang="en-US" dirty="0" smtClean="0"/>
              <a:t> from applying equilibrium in the y-direction to the light</a:t>
            </a:r>
          </a:p>
          <a:p>
            <a:pPr lvl="1" eaLnBrk="1" hangingPunct="1"/>
            <a:r>
              <a:rPr lang="en-US" altLang="en-US" dirty="0" smtClean="0"/>
              <a:t>Find </a:t>
            </a:r>
            <a:r>
              <a:rPr lang="en-US" altLang="en-US" i="1" dirty="0" smtClean="0"/>
              <a:t>T</a:t>
            </a:r>
            <a:r>
              <a:rPr lang="en-US" altLang="en-US" i="1" baseline="-25000" dirty="0" smtClean="0"/>
              <a:t>1</a:t>
            </a:r>
            <a:r>
              <a:rPr lang="en-US" altLang="en-US" dirty="0" smtClean="0"/>
              <a:t> and </a:t>
            </a:r>
            <a:r>
              <a:rPr lang="en-US" altLang="en-US" i="1" dirty="0" smtClean="0"/>
              <a:t>T</a:t>
            </a:r>
            <a:r>
              <a:rPr lang="en-US" altLang="en-US" i="1" baseline="-25000" dirty="0" smtClean="0"/>
              <a:t>2</a:t>
            </a:r>
            <a:r>
              <a:rPr lang="en-US" altLang="en-US" dirty="0" smtClean="0"/>
              <a:t> from applying equilibrium in the x- and y-directions to the knot</a:t>
            </a:r>
          </a:p>
          <a:p>
            <a:pPr eaLnBrk="1" hangingPunct="1"/>
            <a:r>
              <a:rPr lang="en-US" altLang="en-US" dirty="0" smtClean="0"/>
              <a:t>Finalize</a:t>
            </a:r>
          </a:p>
          <a:p>
            <a:pPr lvl="1" eaLnBrk="1" hangingPunct="1"/>
            <a:r>
              <a:rPr lang="en-US" altLang="en-US" dirty="0" smtClean="0"/>
              <a:t>Think about different situations and see if the results are reasonable</a:t>
            </a:r>
          </a:p>
          <a:p>
            <a:pPr eaLnBrk="1" hangingPunct="1"/>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C8C09951-972E-43D2-9B91-40B836F62265}" type="slidenum">
              <a:rPr lang="en-US" altLang="en-US" sz="1100" b="0"/>
              <a:pPr eaLnBrk="1" hangingPunct="1"/>
              <a:t>3</a:t>
            </a:fld>
            <a:endParaRPr lang="en-US" altLang="en-US" sz="1100" b="0"/>
          </a:p>
        </p:txBody>
      </p:sp>
      <p:sp>
        <p:nvSpPr>
          <p:cNvPr id="34819" name="Rectangle 2"/>
          <p:cNvSpPr>
            <a:spLocks noGrp="1" noRot="1" noChangeAspect="1" noChangeArrowheads="1" noTextEdit="1"/>
          </p:cNvSpPr>
          <p:nvPr>
            <p:ph type="sldImg"/>
          </p:nvPr>
        </p:nvSpPr>
        <p:spPr>
          <a:xfrm>
            <a:off x="571500" y="685800"/>
            <a:ext cx="5715000" cy="3429000"/>
          </a:xfrm>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12578552-4B3E-43B2-B508-85AAAA994A89}" type="slidenum">
              <a:rPr lang="en-US" altLang="en-US" sz="1100" b="0"/>
              <a:pPr eaLnBrk="1" hangingPunct="1"/>
              <a:t>6</a:t>
            </a:fld>
            <a:endParaRPr lang="en-US" altLang="en-US" sz="1100" b="0"/>
          </a:p>
        </p:txBody>
      </p:sp>
      <p:sp>
        <p:nvSpPr>
          <p:cNvPr id="36867" name="Rectangle 2"/>
          <p:cNvSpPr>
            <a:spLocks noGrp="1" noRot="1" noChangeAspect="1" noChangeArrowheads="1" noTextEdit="1"/>
          </p:cNvSpPr>
          <p:nvPr>
            <p:ph type="sldImg"/>
          </p:nvPr>
        </p:nvSpPr>
        <p:spPr>
          <a:xfrm>
            <a:off x="571500" y="685800"/>
            <a:ext cx="5715000" cy="3429000"/>
          </a:xfrm>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824C5B58-B61C-43BF-85FB-B73B593FACC2}" type="slidenum">
              <a:rPr lang="en-US" altLang="en-US" sz="1100" b="0"/>
              <a:pPr eaLnBrk="1" hangingPunct="1"/>
              <a:t>7</a:t>
            </a:fld>
            <a:endParaRPr lang="en-US" altLang="en-US" sz="1100" b="0"/>
          </a:p>
        </p:txBody>
      </p:sp>
      <p:sp>
        <p:nvSpPr>
          <p:cNvPr id="37891" name="Rectangle 2"/>
          <p:cNvSpPr>
            <a:spLocks noGrp="1" noRot="1" noChangeAspect="1" noChangeArrowheads="1" noTextEdit="1"/>
          </p:cNvSpPr>
          <p:nvPr>
            <p:ph type="sldImg"/>
          </p:nvPr>
        </p:nvSpPr>
        <p:spPr>
          <a:xfrm>
            <a:off x="571500" y="685800"/>
            <a:ext cx="5715000" cy="3429000"/>
          </a:xfrm>
          <a:ln/>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50000"/>
              </a:spcBef>
            </a:pPr>
            <a:endParaRPr lang="en-US" altLang="en-US" sz="90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35CB4B76-247D-430E-970B-F6B7A1ABD893}" type="slidenum">
              <a:rPr lang="en-US" altLang="en-US" sz="1100" b="0"/>
              <a:pPr eaLnBrk="1" hangingPunct="1"/>
              <a:t>9</a:t>
            </a:fld>
            <a:endParaRPr lang="en-US" altLang="en-US" sz="1100" b="0"/>
          </a:p>
        </p:txBody>
      </p:sp>
      <p:sp>
        <p:nvSpPr>
          <p:cNvPr id="39939" name="Rectangle 2"/>
          <p:cNvSpPr>
            <a:spLocks noGrp="1" noRot="1" noChangeAspect="1" noChangeArrowheads="1" noTextEdit="1"/>
          </p:cNvSpPr>
          <p:nvPr>
            <p:ph type="sldImg"/>
          </p:nvPr>
        </p:nvSpPr>
        <p:spPr>
          <a:xfrm>
            <a:off x="571500" y="685800"/>
            <a:ext cx="5715000" cy="3429000"/>
          </a:xfrm>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711636CF-C931-47A4-9189-466EC43F2BB6}" type="slidenum">
              <a:rPr lang="en-US" altLang="en-US" sz="1100" b="0"/>
              <a:pPr eaLnBrk="1" hangingPunct="1"/>
              <a:t>10</a:t>
            </a:fld>
            <a:endParaRPr lang="en-US" altLang="en-US" sz="1100" b="0"/>
          </a:p>
        </p:txBody>
      </p:sp>
      <p:sp>
        <p:nvSpPr>
          <p:cNvPr id="40963" name="Rectangle 2"/>
          <p:cNvSpPr>
            <a:spLocks noGrp="1" noRot="1" noChangeAspect="1" noChangeArrowheads="1" noTextEdit="1"/>
          </p:cNvSpPr>
          <p:nvPr>
            <p:ph type="sldImg"/>
          </p:nvPr>
        </p:nvSpPr>
        <p:spPr>
          <a:xfrm>
            <a:off x="571500" y="685800"/>
            <a:ext cx="5715000" cy="3429000"/>
          </a:xfrm>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8F337E68-B178-4DC3-B531-96DF6DC8B155}" type="slidenum">
              <a:rPr lang="en-US" altLang="en-US" sz="1100" b="0"/>
              <a:pPr eaLnBrk="1" hangingPunct="1"/>
              <a:t>13</a:t>
            </a:fld>
            <a:endParaRPr lang="en-US" altLang="en-US" sz="1100" b="0"/>
          </a:p>
        </p:txBody>
      </p:sp>
      <p:sp>
        <p:nvSpPr>
          <p:cNvPr id="41987" name="Rectangle 2"/>
          <p:cNvSpPr>
            <a:spLocks noGrp="1" noRot="1" noChangeAspect="1" noChangeArrowheads="1" noTextEdit="1"/>
          </p:cNvSpPr>
          <p:nvPr>
            <p:ph type="sldImg"/>
          </p:nvPr>
        </p:nvSpPr>
        <p:spPr>
          <a:xfrm>
            <a:off x="571500" y="685800"/>
            <a:ext cx="5715000" cy="3429000"/>
          </a:xfrm>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dirty="0"/>
              <a:t>Newton’s first law explains what happens to an object when no forces act on it: it either remains at rest or moves in a straight line with constant speed. So, what will happen to an object if the net force is not zero? Newton’s 2nd law answers this question.</a:t>
            </a:r>
          </a:p>
          <a:p>
            <a:pPr eaLnBrk="1" hangingPunct="1"/>
            <a:r>
              <a:rPr lang="en-US" altLang="zh-CN" sz="900" dirty="0"/>
              <a:t>The force will change the motion of the object and create an acceleration. Newton’s 2nd law states t</a:t>
            </a:r>
            <a:r>
              <a:rPr lang="en-US" altLang="en-US" sz="900" dirty="0"/>
              <a:t>he acceleration of an object is directly proportional to the net force acting on it and inversely proportional to its mass</a:t>
            </a:r>
            <a:r>
              <a:rPr lang="en-US" altLang="zh-CN" sz="900" dirty="0"/>
              <a:t>.</a:t>
            </a:r>
          </a:p>
          <a:p>
            <a:pPr eaLnBrk="1" hangingPunct="1"/>
            <a:r>
              <a:rPr lang="en-US" altLang="zh-CN" sz="900" dirty="0"/>
              <a:t>Let’s take a look of this experiment: imagine pull a block of mass across a frictionless horizontal surface. When we exert F1 on the block, it moves with an acceleration of a1. If we apply a force twice as great on the same block, the acceleration doubles. If we increase force to 3F1, the acceleration triples.</a:t>
            </a:r>
            <a:endParaRPr lang="en-US" altLang="en-US" sz="900" dirty="0"/>
          </a:p>
          <a:p>
            <a:pPr eaLnBrk="1" hangingPunct="1"/>
            <a:endParaRPr lang="en-US" altLang="zh-CN" sz="900" dirty="0"/>
          </a:p>
          <a:p>
            <a:pPr eaLnBrk="1" hangingPunct="1"/>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F6D184C2-4C89-4D64-A09C-AF5865B9EDA9}" type="slidenum">
              <a:rPr lang="en-US" altLang="en-US" sz="1100" b="0"/>
              <a:pPr eaLnBrk="1" hangingPunct="1"/>
              <a:t>18</a:t>
            </a:fld>
            <a:endParaRPr lang="en-US" altLang="en-US" sz="1100" b="0"/>
          </a:p>
        </p:txBody>
      </p:sp>
      <p:sp>
        <p:nvSpPr>
          <p:cNvPr id="45059" name="Rectangle 2"/>
          <p:cNvSpPr>
            <a:spLocks noGrp="1" noRot="1" noChangeAspect="1" noChangeArrowheads="1" noTextEdit="1"/>
          </p:cNvSpPr>
          <p:nvPr>
            <p:ph type="sldImg"/>
          </p:nvPr>
        </p:nvSpPr>
        <p:spPr>
          <a:xfrm>
            <a:off x="571500" y="685800"/>
            <a:ext cx="5715000" cy="3429000"/>
          </a:xfrm>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9469" eaLnBrk="0" hangingPunct="0">
              <a:defRPr sz="2300" b="1">
                <a:solidFill>
                  <a:schemeClr val="tx1"/>
                </a:solidFill>
                <a:latin typeface="Times New Roman" pitchFamily="18" charset="0"/>
                <a:ea typeface="굴림" pitchFamily="34" charset="-127"/>
              </a:defRPr>
            </a:lvl1pPr>
            <a:lvl2pPr marL="702756" indent="-270291" defTabSz="899469" eaLnBrk="0" hangingPunct="0">
              <a:defRPr sz="2300" b="1">
                <a:solidFill>
                  <a:schemeClr val="tx1"/>
                </a:solidFill>
                <a:latin typeface="Times New Roman" pitchFamily="18" charset="0"/>
                <a:ea typeface="굴림" pitchFamily="34" charset="-127"/>
              </a:defRPr>
            </a:lvl2pPr>
            <a:lvl3pPr marL="1081164" indent="-216233" defTabSz="899469" eaLnBrk="0" hangingPunct="0">
              <a:defRPr sz="2300" b="1">
                <a:solidFill>
                  <a:schemeClr val="tx1"/>
                </a:solidFill>
                <a:latin typeface="Times New Roman" pitchFamily="18" charset="0"/>
                <a:ea typeface="굴림" pitchFamily="34" charset="-127"/>
              </a:defRPr>
            </a:lvl3pPr>
            <a:lvl4pPr marL="1513629" indent="-216233" defTabSz="899469" eaLnBrk="0" hangingPunct="0">
              <a:defRPr sz="2300" b="1">
                <a:solidFill>
                  <a:schemeClr val="tx1"/>
                </a:solidFill>
                <a:latin typeface="Times New Roman" pitchFamily="18" charset="0"/>
                <a:ea typeface="굴림" pitchFamily="34" charset="-127"/>
              </a:defRPr>
            </a:lvl4pPr>
            <a:lvl5pPr marL="1946095" indent="-216233" defTabSz="899469" eaLnBrk="0" hangingPunct="0">
              <a:defRPr sz="2300" b="1">
                <a:solidFill>
                  <a:schemeClr val="tx1"/>
                </a:solidFill>
                <a:latin typeface="Times New Roman" pitchFamily="18" charset="0"/>
                <a:ea typeface="굴림" pitchFamily="34" charset="-127"/>
              </a:defRPr>
            </a:lvl5pPr>
            <a:lvl6pPr marL="2378560"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6pPr>
            <a:lvl7pPr marL="2811026"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7pPr>
            <a:lvl8pPr marL="3243491"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8pPr>
            <a:lvl9pPr marL="3675957" indent="-216233" algn="ctr" defTabSz="899469" eaLnBrk="0" fontAlgn="base" hangingPunct="0">
              <a:spcBef>
                <a:spcPct val="50000"/>
              </a:spcBef>
              <a:spcAft>
                <a:spcPct val="0"/>
              </a:spcAft>
              <a:defRPr sz="2300" b="1">
                <a:solidFill>
                  <a:schemeClr val="tx1"/>
                </a:solidFill>
                <a:latin typeface="Times New Roman" pitchFamily="18" charset="0"/>
                <a:ea typeface="굴림" pitchFamily="34" charset="-127"/>
              </a:defRPr>
            </a:lvl9pPr>
          </a:lstStyle>
          <a:p>
            <a:pPr eaLnBrk="1" hangingPunct="1"/>
            <a:fld id="{9D829C7E-A5BB-45B0-BB90-C87F44EE6A9E}" type="slidenum">
              <a:rPr lang="en-US" altLang="en-US" sz="1100" b="0"/>
              <a:pPr eaLnBrk="1" hangingPunct="1"/>
              <a:t>20</a:t>
            </a:fld>
            <a:endParaRPr lang="en-US" altLang="en-US" sz="1100" b="0"/>
          </a:p>
        </p:txBody>
      </p:sp>
      <p:sp>
        <p:nvSpPr>
          <p:cNvPr id="46083" name="Rectangle 2"/>
          <p:cNvSpPr>
            <a:spLocks noGrp="1" noRot="1" noChangeAspect="1" noChangeArrowheads="1" noTextEdit="1"/>
          </p:cNvSpPr>
          <p:nvPr>
            <p:ph type="sldImg"/>
          </p:nvPr>
        </p:nvSpPr>
        <p:spPr>
          <a:xfrm>
            <a:off x="571500" y="685800"/>
            <a:ext cx="5715000" cy="3429000"/>
          </a:xfrm>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en-US" b="1" i="1"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431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gray">
          <a:xfrm>
            <a:off x="0" y="3200400"/>
            <a:ext cx="11430000" cy="914400"/>
          </a:xfrm>
          <a:prstGeom prst="rect">
            <a:avLst/>
          </a:prstGeom>
          <a:solidFill>
            <a:schemeClr val="accent1"/>
          </a:solidFill>
          <a:ln>
            <a:noFill/>
          </a:ln>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p>
        </p:txBody>
      </p:sp>
      <p:sp>
        <p:nvSpPr>
          <p:cNvPr id="6" name="Rectangle 11"/>
          <p:cNvSpPr>
            <a:spLocks noChangeArrowheads="1"/>
          </p:cNvSpPr>
          <p:nvPr/>
        </p:nvSpPr>
        <p:spPr bwMode="gray">
          <a:xfrm>
            <a:off x="0" y="6629400"/>
            <a:ext cx="11430000" cy="228600"/>
          </a:xfrm>
          <a:prstGeom prst="rect">
            <a:avLst/>
          </a:prstGeom>
          <a:solidFill>
            <a:schemeClr val="accent1"/>
          </a:solidFill>
          <a:ln>
            <a:noFill/>
          </a:ln>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p>
        </p:txBody>
      </p:sp>
      <p:pic>
        <p:nvPicPr>
          <p:cNvPr id="7" name="Picture 12" descr="CL_Logo_RGB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516813" y="5002213"/>
            <a:ext cx="33718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p:nvSpPr>
        <p:spPr bwMode="gray">
          <a:xfrm>
            <a:off x="0" y="3200400"/>
            <a:ext cx="11430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 name="Rectangle 2"/>
          <p:cNvSpPr>
            <a:spLocks noGrp="1" noChangeArrowheads="1"/>
          </p:cNvSpPr>
          <p:nvPr>
            <p:ph type="ctrTitle"/>
          </p:nvPr>
        </p:nvSpPr>
        <p:spPr>
          <a:xfrm>
            <a:off x="571500" y="1371600"/>
            <a:ext cx="10191750" cy="1600200"/>
          </a:xfrm>
        </p:spPr>
        <p:txBody>
          <a:bodyPr anchor="b"/>
          <a:lstStyle>
            <a:lvl1pPr>
              <a:defRPr sz="3600">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71500" y="3352800"/>
            <a:ext cx="10191750" cy="304800"/>
          </a:xfrm>
        </p:spPr>
        <p:txBody>
          <a:bodyPr/>
          <a:lstStyle>
            <a:lvl1pPr>
              <a:defRPr>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360348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3BD498-8B81-4569-A016-6994CD6CD0F0}" type="slidenum">
              <a:rPr lang="en-US" altLang="en-US"/>
              <a:pPr>
                <a:defRPr/>
              </a:pPr>
              <a:t>‹#›</a:t>
            </a:fld>
            <a:endParaRPr lang="en-US" altLang="en-US"/>
          </a:p>
        </p:txBody>
      </p:sp>
    </p:spTree>
    <p:extLst>
      <p:ext uri="{BB962C8B-B14F-4D97-AF65-F5344CB8AC3E}">
        <p14:creationId xmlns:p14="http://schemas.microsoft.com/office/powerpoint/2010/main" val="124112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914400"/>
            <a:ext cx="2571750" cy="5200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914400"/>
            <a:ext cx="7524750" cy="5200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D417A6-3A87-4456-8E5B-075E74E8CA3E}" type="slidenum">
              <a:rPr lang="en-US" altLang="en-US"/>
              <a:pPr>
                <a:defRPr/>
              </a:pPr>
              <a:t>‹#›</a:t>
            </a:fld>
            <a:endParaRPr lang="en-US" altLang="en-US"/>
          </a:p>
        </p:txBody>
      </p:sp>
    </p:spTree>
    <p:extLst>
      <p:ext uri="{BB962C8B-B14F-4D97-AF65-F5344CB8AC3E}">
        <p14:creationId xmlns:p14="http://schemas.microsoft.com/office/powerpoint/2010/main" val="271681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4FBE77-7FC4-4108-AD21-9D900D47894C}" type="slidenum">
              <a:rPr lang="en-US" altLang="en-US"/>
              <a:pPr>
                <a:defRPr/>
              </a:pPr>
              <a:t>‹#›</a:t>
            </a:fld>
            <a:endParaRPr lang="en-US" altLang="en-US"/>
          </a:p>
        </p:txBody>
      </p:sp>
    </p:spTree>
    <p:extLst>
      <p:ext uri="{BB962C8B-B14F-4D97-AF65-F5344CB8AC3E}">
        <p14:creationId xmlns:p14="http://schemas.microsoft.com/office/powerpoint/2010/main" val="81670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719265"/>
            <a:ext cx="102870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1500" y="4000502"/>
            <a:ext cx="102870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590E3DB-44F2-4774-9608-EEA756C180D8}" type="slidenum">
              <a:rPr lang="en-US" altLang="en-US"/>
              <a:pPr>
                <a:defRPr/>
              </a:pPr>
              <a:t>‹#›</a:t>
            </a:fld>
            <a:endParaRPr lang="en-US" altLang="en-US"/>
          </a:p>
        </p:txBody>
      </p:sp>
    </p:spTree>
    <p:extLst>
      <p:ext uri="{BB962C8B-B14F-4D97-AF65-F5344CB8AC3E}">
        <p14:creationId xmlns:p14="http://schemas.microsoft.com/office/powerpoint/2010/main" val="2218295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810250" y="1719265"/>
            <a:ext cx="504825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810250" y="4000502"/>
            <a:ext cx="504825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427C6E2-14D7-4DCF-B8DD-EA1449CD871B}" type="slidenum">
              <a:rPr lang="en-US" altLang="en-US"/>
              <a:pPr>
                <a:defRPr/>
              </a:pPr>
              <a:t>‹#›</a:t>
            </a:fld>
            <a:endParaRPr lang="en-US" altLang="en-US"/>
          </a:p>
        </p:txBody>
      </p:sp>
    </p:spTree>
    <p:extLst>
      <p:ext uri="{BB962C8B-B14F-4D97-AF65-F5344CB8AC3E}">
        <p14:creationId xmlns:p14="http://schemas.microsoft.com/office/powerpoint/2010/main" val="1372538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810250" y="1719263"/>
            <a:ext cx="5048250" cy="4411662"/>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50310A-2D38-473B-9744-A22F58FBFC6A}" type="slidenum">
              <a:rPr lang="en-US" altLang="en-US"/>
              <a:pPr>
                <a:defRPr/>
              </a:pPr>
              <a:t>‹#›</a:t>
            </a:fld>
            <a:endParaRPr lang="en-US" altLang="en-US"/>
          </a:p>
        </p:txBody>
      </p:sp>
    </p:spTree>
    <p:extLst>
      <p:ext uri="{BB962C8B-B14F-4D97-AF65-F5344CB8AC3E}">
        <p14:creationId xmlns:p14="http://schemas.microsoft.com/office/powerpoint/2010/main" val="195402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D3C429-D785-4BCA-91E3-BC1E1C0DE229}" type="slidenum">
              <a:rPr lang="en-US" altLang="en-US"/>
              <a:pPr>
                <a:defRPr/>
              </a:pPr>
              <a:t>‹#›</a:t>
            </a:fld>
            <a:endParaRPr lang="en-US" altLang="en-US"/>
          </a:p>
        </p:txBody>
      </p:sp>
    </p:spTree>
    <p:extLst>
      <p:ext uri="{BB962C8B-B14F-4D97-AF65-F5344CB8AC3E}">
        <p14:creationId xmlns:p14="http://schemas.microsoft.com/office/powerpoint/2010/main" val="257238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2" y="4406902"/>
            <a:ext cx="97155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02892" y="2906713"/>
            <a:ext cx="97155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0ADC72-B516-4069-9217-5B5515C3F4EB}" type="slidenum">
              <a:rPr lang="en-US" altLang="en-US"/>
              <a:pPr>
                <a:defRPr/>
              </a:pPr>
              <a:t>‹#›</a:t>
            </a:fld>
            <a:endParaRPr lang="en-US" altLang="en-US"/>
          </a:p>
        </p:txBody>
      </p:sp>
    </p:spTree>
    <p:extLst>
      <p:ext uri="{BB962C8B-B14F-4D97-AF65-F5344CB8AC3E}">
        <p14:creationId xmlns:p14="http://schemas.microsoft.com/office/powerpoint/2010/main" val="398791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676400"/>
            <a:ext cx="5048250"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676400"/>
            <a:ext cx="5048250"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975549-62EA-4EC3-B74A-F907023956CE}" type="slidenum">
              <a:rPr lang="en-US" altLang="en-US"/>
              <a:pPr>
                <a:defRPr/>
              </a:pPr>
              <a:t>‹#›</a:t>
            </a:fld>
            <a:endParaRPr lang="en-US" altLang="en-US"/>
          </a:p>
        </p:txBody>
      </p:sp>
    </p:spTree>
    <p:extLst>
      <p:ext uri="{BB962C8B-B14F-4D97-AF65-F5344CB8AC3E}">
        <p14:creationId xmlns:p14="http://schemas.microsoft.com/office/powerpoint/2010/main" val="359960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10287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1500" y="1535113"/>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0" y="2174875"/>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06282" y="1535113"/>
            <a:ext cx="50522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282" y="2174875"/>
            <a:ext cx="505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E6D6921-5569-4A7D-9F11-7365F4C122D6}" type="slidenum">
              <a:rPr lang="en-US" altLang="en-US"/>
              <a:pPr>
                <a:defRPr/>
              </a:pPr>
              <a:t>‹#›</a:t>
            </a:fld>
            <a:endParaRPr lang="en-US" altLang="en-US"/>
          </a:p>
        </p:txBody>
      </p:sp>
    </p:spTree>
    <p:extLst>
      <p:ext uri="{BB962C8B-B14F-4D97-AF65-F5344CB8AC3E}">
        <p14:creationId xmlns:p14="http://schemas.microsoft.com/office/powerpoint/2010/main" val="242869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60837C0-AA35-4747-A7EE-1412413A0E05}" type="slidenum">
              <a:rPr lang="en-US" altLang="en-US"/>
              <a:pPr>
                <a:defRPr/>
              </a:pPr>
              <a:t>‹#›</a:t>
            </a:fld>
            <a:endParaRPr lang="en-US" altLang="en-US"/>
          </a:p>
        </p:txBody>
      </p:sp>
    </p:spTree>
    <p:extLst>
      <p:ext uri="{BB962C8B-B14F-4D97-AF65-F5344CB8AC3E}">
        <p14:creationId xmlns:p14="http://schemas.microsoft.com/office/powerpoint/2010/main" val="207159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BAEC2F1-E768-4E74-B49F-D9C235841FC2}" type="slidenum">
              <a:rPr lang="en-US" altLang="en-US"/>
              <a:pPr>
                <a:defRPr/>
              </a:pPr>
              <a:t>‹#›</a:t>
            </a:fld>
            <a:endParaRPr lang="en-US" altLang="en-US"/>
          </a:p>
        </p:txBody>
      </p:sp>
    </p:spTree>
    <p:extLst>
      <p:ext uri="{BB962C8B-B14F-4D97-AF65-F5344CB8AC3E}">
        <p14:creationId xmlns:p14="http://schemas.microsoft.com/office/powerpoint/2010/main" val="949910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3050"/>
            <a:ext cx="376039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68812" y="273052"/>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1500" y="1435102"/>
            <a:ext cx="3760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38AFE4-913B-49A9-AFAB-4DD05E03CC84}" type="slidenum">
              <a:rPr lang="en-US" altLang="en-US"/>
              <a:pPr>
                <a:defRPr/>
              </a:pPr>
              <a:t>‹#›</a:t>
            </a:fld>
            <a:endParaRPr lang="en-US" altLang="en-US"/>
          </a:p>
        </p:txBody>
      </p:sp>
    </p:spTree>
    <p:extLst>
      <p:ext uri="{BB962C8B-B14F-4D97-AF65-F5344CB8AC3E}">
        <p14:creationId xmlns:p14="http://schemas.microsoft.com/office/powerpoint/2010/main" val="387319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0"/>
            <a:ext cx="68580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240360"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DAC175-774A-4D9D-A246-7D4BAEDAB62E}" type="slidenum">
              <a:rPr lang="en-US" altLang="en-US"/>
              <a:pPr>
                <a:defRPr/>
              </a:pPr>
              <a:t>‹#›</a:t>
            </a:fld>
            <a:endParaRPr lang="en-US" altLang="en-US"/>
          </a:p>
        </p:txBody>
      </p:sp>
    </p:spTree>
    <p:extLst>
      <p:ext uri="{BB962C8B-B14F-4D97-AF65-F5344CB8AC3E}">
        <p14:creationId xmlns:p14="http://schemas.microsoft.com/office/powerpoint/2010/main" val="121414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914400"/>
            <a:ext cx="1028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71500" y="1676400"/>
            <a:ext cx="10287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953250" y="6413500"/>
            <a:ext cx="13335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1" hangingPunct="1">
              <a:defRPr sz="800">
                <a:latin typeface="Arial"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857250" y="6413500"/>
            <a:ext cx="60960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eaLnBrk="1" hangingPunct="1">
              <a:defRPr sz="800">
                <a:latin typeface="Arial"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571500" y="6413500"/>
            <a:ext cx="28575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eaLnBrk="1" hangingPunct="1">
              <a:defRPr sz="800"/>
            </a:lvl1pPr>
          </a:lstStyle>
          <a:p>
            <a:pPr>
              <a:defRPr/>
            </a:pPr>
            <a:fld id="{06BB912B-3854-4E14-A430-5A2CACEF679C}" type="slidenum">
              <a:rPr lang="en-US" altLang="en-US"/>
              <a:pPr>
                <a:defRPr/>
              </a:pPr>
              <a:t>‹#›</a:t>
            </a:fld>
            <a:endParaRPr lang="en-US" altLang="en-US"/>
          </a:p>
        </p:txBody>
      </p:sp>
      <p:pic>
        <p:nvPicPr>
          <p:cNvPr id="1031" name="Picture 7"/>
          <p:cNvPicPr>
            <a:picLocks noChangeAspect="1" noChangeArrowheads="1"/>
          </p:cNvPicPr>
          <p:nvPr/>
        </p:nvPicPr>
        <p:blipFill>
          <a:blip r:embed="rId17">
            <a:extLst>
              <a:ext uri="{28A0092B-C50C-407E-A947-70E740481C1C}">
                <a14:useLocalDpi xmlns:a14="http://schemas.microsoft.com/office/drawing/2010/main" val="0"/>
              </a:ext>
            </a:extLst>
          </a:blip>
          <a:srcRect t="26190" b="52380"/>
          <a:stretch>
            <a:fillRect/>
          </a:stretch>
        </p:blipFill>
        <p:spPr bwMode="gray">
          <a:xfrm>
            <a:off x="0" y="0"/>
            <a:ext cx="11431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
          <p:cNvSpPr>
            <a:spLocks noChangeArrowheads="1"/>
          </p:cNvSpPr>
          <p:nvPr/>
        </p:nvSpPr>
        <p:spPr bwMode="gray">
          <a:xfrm>
            <a:off x="0" y="684213"/>
            <a:ext cx="11430000" cy="109537"/>
          </a:xfrm>
          <a:prstGeom prst="rect">
            <a:avLst/>
          </a:prstGeom>
          <a:solidFill>
            <a:schemeClr val="accent1"/>
          </a:solidFill>
          <a:ln>
            <a:noFill/>
          </a:ln>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p>
        </p:txBody>
      </p:sp>
      <p:pic>
        <p:nvPicPr>
          <p:cNvPr id="1033" name="Picture 9" descr="CL_Logo_RGB_PNG"/>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12250" y="6035675"/>
            <a:ext cx="1930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gray">
          <a:xfrm>
            <a:off x="0" y="6721475"/>
            <a:ext cx="11430000" cy="136525"/>
          </a:xfrm>
          <a:prstGeom prst="rect">
            <a:avLst/>
          </a:prstGeom>
          <a:solidFill>
            <a:schemeClr val="accent1"/>
          </a:solidFill>
          <a:ln>
            <a:noFill/>
          </a:ln>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888"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Lst>
  <p:txStyles>
    <p:titleStyle>
      <a:lvl1pPr algn="l" rtl="0" eaLnBrk="0" fontAlgn="base" hangingPunct="0">
        <a:spcBef>
          <a:spcPct val="0"/>
        </a:spcBef>
        <a:spcAft>
          <a:spcPct val="0"/>
        </a:spcAft>
        <a:defRPr sz="2200">
          <a:solidFill>
            <a:schemeClr val="accent1"/>
          </a:solidFill>
          <a:latin typeface="+mj-lt"/>
          <a:ea typeface="+mj-ea"/>
          <a:cs typeface="+mj-cs"/>
        </a:defRPr>
      </a:lvl1pPr>
      <a:lvl2pPr algn="l" rtl="0" eaLnBrk="0" fontAlgn="base" hangingPunct="0">
        <a:spcBef>
          <a:spcPct val="0"/>
        </a:spcBef>
        <a:spcAft>
          <a:spcPct val="0"/>
        </a:spcAft>
        <a:defRPr sz="2200">
          <a:solidFill>
            <a:schemeClr val="accent1"/>
          </a:solidFill>
          <a:latin typeface="Arial" charset="0"/>
          <a:ea typeface="ＭＳ Ｐゴシック" pitchFamily="112" charset="-128"/>
        </a:defRPr>
      </a:lvl2pPr>
      <a:lvl3pPr algn="l" rtl="0" eaLnBrk="0" fontAlgn="base" hangingPunct="0">
        <a:spcBef>
          <a:spcPct val="0"/>
        </a:spcBef>
        <a:spcAft>
          <a:spcPct val="0"/>
        </a:spcAft>
        <a:defRPr sz="2200">
          <a:solidFill>
            <a:schemeClr val="accent1"/>
          </a:solidFill>
          <a:latin typeface="Arial" charset="0"/>
          <a:ea typeface="ＭＳ Ｐゴシック" pitchFamily="112" charset="-128"/>
        </a:defRPr>
      </a:lvl3pPr>
      <a:lvl4pPr algn="l" rtl="0" eaLnBrk="0" fontAlgn="base" hangingPunct="0">
        <a:spcBef>
          <a:spcPct val="0"/>
        </a:spcBef>
        <a:spcAft>
          <a:spcPct val="0"/>
        </a:spcAft>
        <a:defRPr sz="2200">
          <a:solidFill>
            <a:schemeClr val="accent1"/>
          </a:solidFill>
          <a:latin typeface="Arial" charset="0"/>
          <a:ea typeface="ＭＳ Ｐゴシック" pitchFamily="112" charset="-128"/>
        </a:defRPr>
      </a:lvl4pPr>
      <a:lvl5pPr algn="l" rtl="0" eaLnBrk="0" fontAlgn="base" hangingPunct="0">
        <a:spcBef>
          <a:spcPct val="0"/>
        </a:spcBef>
        <a:spcAft>
          <a:spcPct val="0"/>
        </a:spcAft>
        <a:defRPr sz="2200">
          <a:solidFill>
            <a:schemeClr val="accent1"/>
          </a:solidFill>
          <a:latin typeface="Arial" charset="0"/>
          <a:ea typeface="ＭＳ Ｐゴシック" pitchFamily="112" charset="-128"/>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p:titleStyle>
    <p:bodyStyle>
      <a:lvl1pPr marL="342900" indent="-342900" algn="l" rtl="0" eaLnBrk="0" fontAlgn="base" hangingPunct="0">
        <a:lnSpc>
          <a:spcPts val="2200"/>
        </a:lnSpc>
        <a:spcBef>
          <a:spcPct val="50000"/>
        </a:spcBef>
        <a:spcAft>
          <a:spcPct val="0"/>
        </a:spcAft>
        <a:buChar char="•"/>
        <a:defRPr sz="3200">
          <a:solidFill>
            <a:schemeClr val="tx1"/>
          </a:solidFill>
          <a:latin typeface="+mn-lt"/>
          <a:ea typeface="+mn-ea"/>
          <a:cs typeface="+mn-cs"/>
        </a:defRPr>
      </a:lvl1pPr>
      <a:lvl2pPr marL="452438" indent="-223838" algn="l" rtl="0" eaLnBrk="0" fontAlgn="base" hangingPunct="0">
        <a:spcBef>
          <a:spcPct val="50000"/>
        </a:spcBef>
        <a:spcAft>
          <a:spcPct val="0"/>
        </a:spcAft>
        <a:buClr>
          <a:schemeClr val="hlink"/>
        </a:buClr>
        <a:buFont typeface="Wingdings" pitchFamily="2" charset="2"/>
        <a:buChar char="§"/>
        <a:defRPr sz="2800">
          <a:solidFill>
            <a:schemeClr val="tx1"/>
          </a:solidFill>
          <a:latin typeface="+mn-lt"/>
          <a:ea typeface="+mn-ea"/>
        </a:defRPr>
      </a:lvl2pPr>
      <a:lvl3pPr marL="741363" indent="-174625"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defRPr>
      </a:lvl3pPr>
      <a:lvl4pPr marL="1028700" indent="-173038"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defRPr>
      </a:lvl4pPr>
      <a:lvl5pPr marL="1314450" indent="-171450" algn="l" rtl="0" eaLnBrk="0" fontAlgn="base" hangingPunct="0">
        <a:spcBef>
          <a:spcPct val="30000"/>
        </a:spcBef>
        <a:spcAft>
          <a:spcPct val="0"/>
        </a:spcAft>
        <a:buClr>
          <a:schemeClr val="hlink"/>
        </a:buClr>
        <a:buFont typeface="Wingdings" pitchFamily="2" charset="2"/>
        <a:buChar char="§"/>
        <a:defRPr sz="1400">
          <a:solidFill>
            <a:schemeClr val="tx1"/>
          </a:solidFill>
          <a:latin typeface="+mn-lt"/>
          <a:ea typeface="+mn-ea"/>
        </a:defRPr>
      </a:lvl5pPr>
      <a:lvl6pPr marL="17716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6pPr>
      <a:lvl7pPr marL="22288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7pPr>
      <a:lvl8pPr marL="26860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8pPr>
      <a:lvl9pPr marL="31432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image" Target="../media/image23.jpeg"/><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8.jpeg"/><Relationship Id="rId5" Type="http://schemas.openxmlformats.org/officeDocument/2006/relationships/image" Target="../media/image21.wmf"/><Relationship Id="rId4" Type="http://schemas.openxmlformats.org/officeDocument/2006/relationships/oleObject" Target="../embeddings/oleObject3.bin"/><Relationship Id="rId9" Type="http://schemas.openxmlformats.org/officeDocument/2006/relationships/image" Target="../media/image22.wmf"/></Relationships>
</file>

<file path=ppt/slides/_rels/slide1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image" Target="../media/image28.jpeg"/><Relationship Id="rId5" Type="http://schemas.openxmlformats.org/officeDocument/2006/relationships/oleObject" Target="../embeddings/oleObject6.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notesSlide" Target="../notesSlides/notesSlide9.xml"/><Relationship Id="rId7"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36.wmf"/><Relationship Id="rId5" Type="http://schemas.openxmlformats.org/officeDocument/2006/relationships/image" Target="../media/image33.emf"/><Relationship Id="rId10" Type="http://schemas.openxmlformats.org/officeDocument/2006/relationships/image" Target="../media/image35.emf"/><Relationship Id="rId4" Type="http://schemas.openxmlformats.org/officeDocument/2006/relationships/oleObject" Target="../embeddings/oleObject10.bin"/><Relationship Id="rId9"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notesSlide" Target="../notesSlides/notesSlide10.xml"/><Relationship Id="rId7" Type="http://schemas.openxmlformats.org/officeDocument/2006/relationships/oleObject" Target="../embeddings/oleObject14.bin"/><Relationship Id="rId12" Type="http://schemas.openxmlformats.org/officeDocument/2006/relationships/image" Target="../media/image40.e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41.png"/><Relationship Id="rId11" Type="http://schemas.openxmlformats.org/officeDocument/2006/relationships/oleObject" Target="../embeddings/oleObject16.bin"/><Relationship Id="rId5" Type="http://schemas.openxmlformats.org/officeDocument/2006/relationships/image" Target="../media/image37.emf"/><Relationship Id="rId10" Type="http://schemas.openxmlformats.org/officeDocument/2006/relationships/image" Target="../media/image39.emf"/><Relationship Id="rId4" Type="http://schemas.openxmlformats.org/officeDocument/2006/relationships/oleObject" Target="../embeddings/oleObject13.bin"/><Relationship Id="rId9"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notesSlide" Target="../notesSlides/notesSlide12.xml"/><Relationship Id="rId7"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1.wmf"/><Relationship Id="rId5" Type="http://schemas.openxmlformats.org/officeDocument/2006/relationships/oleObject" Target="../embeddings/oleObject19.bin"/><Relationship Id="rId4" Type="http://schemas.openxmlformats.org/officeDocument/2006/relationships/image" Target="../media/image50.wmf"/></Relationships>
</file>

<file path=ppt/slides/_rels/slide29.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53.wmf"/><Relationship Id="rId5" Type="http://schemas.openxmlformats.org/officeDocument/2006/relationships/oleObject" Target="../embeddings/oleObject21.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5.xml"/><Relationship Id="rId1" Type="http://schemas.openxmlformats.org/officeDocument/2006/relationships/vmlDrawing" Target="../drawings/vmlDrawing10.vml"/><Relationship Id="rId5" Type="http://schemas.openxmlformats.org/officeDocument/2006/relationships/image" Target="../media/image57.jpeg"/><Relationship Id="rId4" Type="http://schemas.openxmlformats.org/officeDocument/2006/relationships/image" Target="../media/image56.wmf"/></Relationships>
</file>

<file path=ppt/slides/_rels/slide3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60.png"/><Relationship Id="rId7" Type="http://schemas.openxmlformats.org/officeDocument/2006/relationships/oleObject" Target="../embeddings/oleObject26.bin"/><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54.wmf"/><Relationship Id="rId5" Type="http://schemas.openxmlformats.org/officeDocument/2006/relationships/oleObject" Target="../embeddings/oleObject25.bin"/><Relationship Id="rId4" Type="http://schemas.openxmlformats.org/officeDocument/2006/relationships/image" Target="../media/image58.jpe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4.xml"/><Relationship Id="rId7" Type="http://schemas.openxmlformats.org/officeDocument/2006/relationships/image" Target="../media/image62.jpeg"/><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61.jpeg"/><Relationship Id="rId5" Type="http://schemas.openxmlformats.org/officeDocument/2006/relationships/image" Target="../media/image59.wmf"/><Relationship Id="rId10" Type="http://schemas.openxmlformats.org/officeDocument/2006/relationships/image" Target="../media/image60.wmf"/><Relationship Id="rId4" Type="http://schemas.openxmlformats.org/officeDocument/2006/relationships/oleObject" Target="../embeddings/oleObject27.bin"/><Relationship Id="rId9"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4.wmf"/><Relationship Id="rId5" Type="http://schemas.openxmlformats.org/officeDocument/2006/relationships/oleObject" Target="../embeddings/oleObject31.bin"/><Relationship Id="rId4" Type="http://schemas.openxmlformats.org/officeDocument/2006/relationships/image" Target="../media/image63.wmf"/></Relationships>
</file>

<file path=ppt/slides/_rels/slide3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0.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oleObject" Target="../embeddings/oleObject37.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67.wmf"/><Relationship Id="rId11" Type="http://schemas.openxmlformats.org/officeDocument/2006/relationships/image" Target="../media/image69.wmf"/><Relationship Id="rId5" Type="http://schemas.openxmlformats.org/officeDocument/2006/relationships/oleObject" Target="../embeddings/oleObject34.bin"/><Relationship Id="rId10" Type="http://schemas.openxmlformats.org/officeDocument/2006/relationships/oleObject" Target="../embeddings/oleObject36.bin"/><Relationship Id="rId4" Type="http://schemas.openxmlformats.org/officeDocument/2006/relationships/image" Target="../media/image66.wmf"/><Relationship Id="rId9" Type="http://schemas.openxmlformats.org/officeDocument/2006/relationships/image" Target="../media/image71.jpe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76.wmf"/><Relationship Id="rId3" Type="http://schemas.openxmlformats.org/officeDocument/2006/relationships/oleObject" Target="../embeddings/oleObject38.bin"/><Relationship Id="rId7" Type="http://schemas.openxmlformats.org/officeDocument/2006/relationships/image" Target="../media/image73.wmf"/><Relationship Id="rId12" Type="http://schemas.openxmlformats.org/officeDocument/2006/relationships/oleObject" Target="../embeddings/oleObject42.bin"/><Relationship Id="rId17" Type="http://schemas.openxmlformats.org/officeDocument/2006/relationships/image" Target="../media/image78.wmf"/><Relationship Id="rId2" Type="http://schemas.openxmlformats.org/officeDocument/2006/relationships/slideLayout" Target="../slideLayouts/slideLayout12.xml"/><Relationship Id="rId16" Type="http://schemas.openxmlformats.org/officeDocument/2006/relationships/oleObject" Target="../embeddings/oleObject44.bin"/><Relationship Id="rId1" Type="http://schemas.openxmlformats.org/officeDocument/2006/relationships/vmlDrawing" Target="../drawings/vmlDrawing15.vml"/><Relationship Id="rId6" Type="http://schemas.openxmlformats.org/officeDocument/2006/relationships/oleObject" Target="../embeddings/oleObject39.bin"/><Relationship Id="rId11" Type="http://schemas.openxmlformats.org/officeDocument/2006/relationships/image" Target="../media/image75.wmf"/><Relationship Id="rId5" Type="http://schemas.openxmlformats.org/officeDocument/2006/relationships/image" Target="../media/image79.png"/><Relationship Id="rId15" Type="http://schemas.openxmlformats.org/officeDocument/2006/relationships/image" Target="../media/image77.wmf"/><Relationship Id="rId10" Type="http://schemas.openxmlformats.org/officeDocument/2006/relationships/oleObject" Target="../embeddings/oleObject41.bin"/><Relationship Id="rId4" Type="http://schemas.openxmlformats.org/officeDocument/2006/relationships/image" Target="../media/image72.wmf"/><Relationship Id="rId9" Type="http://schemas.openxmlformats.org/officeDocument/2006/relationships/image" Target="../media/image74.wmf"/><Relationship Id="rId14" Type="http://schemas.openxmlformats.org/officeDocument/2006/relationships/oleObject" Target="../embeddings/oleObject43.bin"/></Relationships>
</file>

<file path=ppt/slides/_rels/slide36.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81.wmf"/><Relationship Id="rId5" Type="http://schemas.openxmlformats.org/officeDocument/2006/relationships/oleObject" Target="../embeddings/oleObject46.bin"/><Relationship Id="rId4" Type="http://schemas.openxmlformats.org/officeDocument/2006/relationships/image" Target="../media/image80.wmf"/><Relationship Id="rId9" Type="http://schemas.openxmlformats.org/officeDocument/2006/relationships/image" Target="../media/image83.jpeg"/></Relationships>
</file>

<file path=ppt/slides/_rels/slide37.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oleObject" Target="../embeddings/oleObject53.bin"/><Relationship Id="rId3" Type="http://schemas.openxmlformats.org/officeDocument/2006/relationships/image" Target="../media/image96.jpeg"/><Relationship Id="rId7" Type="http://schemas.openxmlformats.org/officeDocument/2006/relationships/image" Target="../media/image92.wmf"/><Relationship Id="rId12" Type="http://schemas.openxmlformats.org/officeDocument/2006/relationships/image" Target="../media/image94.wmf"/><Relationship Id="rId2" Type="http://schemas.openxmlformats.org/officeDocument/2006/relationships/slideLayout" Target="../slideLayouts/slideLayout2.xml"/><Relationship Id="rId16" Type="http://schemas.openxmlformats.org/officeDocument/2006/relationships/image" Target="../media/image95.wmf"/><Relationship Id="rId1" Type="http://schemas.openxmlformats.org/officeDocument/2006/relationships/vmlDrawing" Target="../drawings/vmlDrawing17.vml"/><Relationship Id="rId6" Type="http://schemas.openxmlformats.org/officeDocument/2006/relationships/oleObject" Target="../embeddings/oleObject49.bin"/><Relationship Id="rId11" Type="http://schemas.openxmlformats.org/officeDocument/2006/relationships/oleObject" Target="../embeddings/oleObject52.bin"/><Relationship Id="rId5" Type="http://schemas.openxmlformats.org/officeDocument/2006/relationships/image" Target="../media/image91.wmf"/><Relationship Id="rId15" Type="http://schemas.openxmlformats.org/officeDocument/2006/relationships/oleObject" Target="../embeddings/oleObject55.bin"/><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93.wmf"/><Relationship Id="rId14" Type="http://schemas.openxmlformats.org/officeDocument/2006/relationships/oleObject" Target="../embeddings/oleObject54.bin"/></Relationships>
</file>

<file path=ppt/slides/_rels/slide47.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99.wmf"/><Relationship Id="rId2" Type="http://schemas.openxmlformats.org/officeDocument/2006/relationships/slideLayout" Target="../slideLayouts/slideLayout2.xml"/><Relationship Id="rId16" Type="http://schemas.openxmlformats.org/officeDocument/2006/relationships/image" Target="../media/image101.wmf"/><Relationship Id="rId1" Type="http://schemas.openxmlformats.org/officeDocument/2006/relationships/vmlDrawing" Target="../drawings/vmlDrawing18.vml"/><Relationship Id="rId6" Type="http://schemas.openxmlformats.org/officeDocument/2006/relationships/image" Target="../media/image95.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98.wmf"/><Relationship Id="rId4" Type="http://schemas.openxmlformats.org/officeDocument/2006/relationships/image" Target="../media/image94.wmf"/><Relationship Id="rId9" Type="http://schemas.openxmlformats.org/officeDocument/2006/relationships/oleObject" Target="../embeddings/oleObject59.bin"/><Relationship Id="rId14" Type="http://schemas.openxmlformats.org/officeDocument/2006/relationships/image" Target="../media/image100.wmf"/></Relationships>
</file>

<file path=ppt/slides/_rels/slide48.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05.jpeg"/><Relationship Id="rId7" Type="http://schemas.openxmlformats.org/officeDocument/2006/relationships/image" Target="../media/image104.w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64.bin"/><Relationship Id="rId5" Type="http://schemas.openxmlformats.org/officeDocument/2006/relationships/image" Target="../media/image103.wmf"/><Relationship Id="rId4" Type="http://schemas.openxmlformats.org/officeDocument/2006/relationships/oleObject" Target="../embeddings/oleObject63.bin"/></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06.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0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4.xml"/><Relationship Id="rId7" Type="http://schemas.openxmlformats.org/officeDocument/2006/relationships/image" Target="../media/image14.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 Id="rId9"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mtClean="0"/>
              <a:t>Chapter 5</a:t>
            </a:r>
          </a:p>
        </p:txBody>
      </p:sp>
      <p:sp>
        <p:nvSpPr>
          <p:cNvPr id="3" name="Rectangle 2"/>
          <p:cNvSpPr/>
          <p:nvPr/>
        </p:nvSpPr>
        <p:spPr>
          <a:xfrm>
            <a:off x="3352800" y="3276600"/>
            <a:ext cx="5925035" cy="707886"/>
          </a:xfrm>
          <a:prstGeom prst="rect">
            <a:avLst/>
          </a:prstGeom>
          <a:solidFill>
            <a:schemeClr val="bg1"/>
          </a:solidFill>
        </p:spPr>
        <p:txBody>
          <a:bodyPr wrap="square">
            <a:spAutoFit/>
          </a:bodyPr>
          <a:lstStyle/>
          <a:p>
            <a:pPr>
              <a:buFontTx/>
              <a:buNone/>
            </a:pPr>
            <a:r>
              <a:rPr lang="en-US" altLang="en-US" sz="4000" dirty="0"/>
              <a:t>The Laws of Motion</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228600" y="745332"/>
            <a:ext cx="10816431" cy="56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spcBef>
                <a:spcPct val="0"/>
              </a:spcBef>
            </a:pPr>
            <a:r>
              <a:rPr lang="en-US" altLang="zh-CN" sz="4400" b="0" dirty="0">
                <a:solidFill>
                  <a:sysClr val="windowText" lastClr="000000"/>
                </a:solidFill>
                <a:latin typeface="Arial" charset="0"/>
                <a:ea typeface="宋体" pitchFamily="2" charset="-122"/>
              </a:rPr>
              <a:t>Mass and Inertia</a:t>
            </a:r>
            <a:endParaRPr lang="en-US" altLang="ko-KR" sz="4400" b="0" dirty="0">
              <a:solidFill>
                <a:sysClr val="windowText" lastClr="000000"/>
              </a:solidFill>
              <a:latin typeface="Arial" charset="0"/>
            </a:endParaRPr>
          </a:p>
        </p:txBody>
      </p:sp>
      <p:sp>
        <p:nvSpPr>
          <p:cNvPr id="27652" name="Rectangle 3"/>
          <p:cNvSpPr>
            <a:spLocks noChangeArrowheads="1"/>
          </p:cNvSpPr>
          <p:nvPr/>
        </p:nvSpPr>
        <p:spPr bwMode="auto">
          <a:xfrm>
            <a:off x="513954" y="1466850"/>
            <a:ext cx="10352484"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algn="l" eaLnBrk="1" hangingPunct="1">
              <a:lnSpc>
                <a:spcPct val="90000"/>
              </a:lnSpc>
              <a:spcBef>
                <a:spcPct val="20000"/>
              </a:spcBef>
              <a:buClr>
                <a:schemeClr val="bg2"/>
              </a:buClr>
              <a:buSzPct val="80000"/>
              <a:buFont typeface="Wingdings" pitchFamily="2" charset="2"/>
              <a:buChar char="q"/>
            </a:pPr>
            <a:r>
              <a:rPr lang="en-US" altLang="ko-KR" b="0" dirty="0">
                <a:solidFill>
                  <a:sysClr val="windowText" lastClr="000000"/>
                </a:solidFill>
                <a:latin typeface="Arial" charset="0"/>
              </a:rPr>
              <a:t>Every object continues in its state of rest, or uniform motion in a straight line, unless it is compelled to change that state by unbalanced forces impressed upon it</a:t>
            </a:r>
          </a:p>
          <a:p>
            <a:pPr algn="l" eaLnBrk="1" hangingPunct="1">
              <a:lnSpc>
                <a:spcPct val="90000"/>
              </a:lnSpc>
              <a:spcBef>
                <a:spcPct val="20000"/>
              </a:spcBef>
              <a:buClr>
                <a:schemeClr val="bg2"/>
              </a:buClr>
              <a:buSzPct val="80000"/>
              <a:buFont typeface="Wingdings" pitchFamily="2" charset="2"/>
              <a:buChar char="q"/>
            </a:pPr>
            <a:r>
              <a:rPr lang="en-US" altLang="ko-KR" dirty="0">
                <a:solidFill>
                  <a:sysClr val="windowText" lastClr="000000"/>
                </a:solidFill>
                <a:latin typeface="Arial" charset="0"/>
              </a:rPr>
              <a:t>Inertia</a:t>
            </a:r>
            <a:r>
              <a:rPr lang="en-US" altLang="ko-KR" b="0" dirty="0">
                <a:solidFill>
                  <a:sysClr val="windowText" lastClr="000000"/>
                </a:solidFill>
                <a:latin typeface="Arial" charset="0"/>
              </a:rPr>
              <a:t> is a property of objects </a:t>
            </a:r>
            <a:endParaRPr lang="en-US" altLang="zh-CN" b="0" dirty="0">
              <a:solidFill>
                <a:sysClr val="windowText" lastClr="000000"/>
              </a:solidFill>
              <a:latin typeface="Arial" charset="0"/>
            </a:endParaRPr>
          </a:p>
          <a:p>
            <a:pPr algn="l" eaLnBrk="1" hangingPunct="1">
              <a:lnSpc>
                <a:spcPct val="90000"/>
              </a:lnSpc>
              <a:spcBef>
                <a:spcPct val="20000"/>
              </a:spcBef>
              <a:buClr>
                <a:schemeClr val="bg2"/>
              </a:buClr>
              <a:buSzPct val="80000"/>
              <a:buFont typeface="Wingdings" pitchFamily="2" charset="2"/>
              <a:buNone/>
            </a:pPr>
            <a:r>
              <a:rPr lang="en-US" altLang="zh-CN" b="0" dirty="0">
                <a:solidFill>
                  <a:sysClr val="windowText" lastClr="000000"/>
                </a:solidFill>
                <a:latin typeface="Arial" charset="0"/>
              </a:rPr>
              <a:t>    </a:t>
            </a:r>
            <a:r>
              <a:rPr lang="en-US" altLang="ko-KR" b="0" dirty="0">
                <a:solidFill>
                  <a:sysClr val="windowText" lastClr="000000"/>
                </a:solidFill>
                <a:latin typeface="Arial" charset="0"/>
              </a:rPr>
              <a:t>to resist changes is motion!</a:t>
            </a:r>
            <a:endParaRPr lang="en-US" altLang="zh-CN" b="0" dirty="0">
              <a:solidFill>
                <a:sysClr val="windowText" lastClr="000000"/>
              </a:solidFill>
              <a:latin typeface="Arial" charset="0"/>
              <a:ea typeface="宋体" pitchFamily="2" charset="-122"/>
            </a:endParaRPr>
          </a:p>
          <a:p>
            <a:pPr algn="l" eaLnBrk="1" hangingPunct="1">
              <a:lnSpc>
                <a:spcPct val="90000"/>
              </a:lnSpc>
              <a:spcBef>
                <a:spcPct val="20000"/>
              </a:spcBef>
              <a:buClr>
                <a:schemeClr val="bg2"/>
              </a:buClr>
              <a:buSzPct val="80000"/>
              <a:buFont typeface="Wingdings" pitchFamily="2" charset="2"/>
              <a:buChar char="q"/>
            </a:pPr>
            <a:r>
              <a:rPr lang="en-US" altLang="zh-CN" dirty="0">
                <a:solidFill>
                  <a:sysClr val="windowText" lastClr="000000"/>
                </a:solidFill>
                <a:latin typeface="Tahoma" pitchFamily="34" charset="0"/>
                <a:ea typeface="宋体" pitchFamily="2" charset="-122"/>
              </a:rPr>
              <a:t>Mass</a:t>
            </a:r>
            <a:r>
              <a:rPr lang="en-US" altLang="zh-CN" b="0" dirty="0">
                <a:solidFill>
                  <a:sysClr val="windowText" lastClr="000000"/>
                </a:solidFill>
                <a:latin typeface="Tahoma" pitchFamily="34" charset="0"/>
                <a:ea typeface="宋体" pitchFamily="2" charset="-122"/>
              </a:rPr>
              <a:t> is a measure of the </a:t>
            </a:r>
          </a:p>
          <a:p>
            <a:pPr algn="l" eaLnBrk="1" hangingPunct="1">
              <a:lnSpc>
                <a:spcPct val="90000"/>
              </a:lnSpc>
              <a:spcBef>
                <a:spcPct val="20000"/>
              </a:spcBef>
              <a:buClr>
                <a:schemeClr val="bg2"/>
              </a:buClr>
              <a:buSzPct val="80000"/>
              <a:buFont typeface="Wingdings" pitchFamily="2" charset="2"/>
              <a:buNone/>
            </a:pPr>
            <a:r>
              <a:rPr lang="en-US" altLang="zh-CN" b="0" dirty="0">
                <a:solidFill>
                  <a:sysClr val="windowText" lastClr="000000"/>
                </a:solidFill>
                <a:latin typeface="Tahoma" pitchFamily="34" charset="0"/>
                <a:ea typeface="宋体" pitchFamily="2" charset="-122"/>
              </a:rPr>
              <a:t>    amount of </a:t>
            </a:r>
            <a:r>
              <a:rPr lang="en-US" altLang="zh-CN" dirty="0">
                <a:solidFill>
                  <a:sysClr val="windowText" lastClr="000000"/>
                </a:solidFill>
                <a:latin typeface="Tahoma" pitchFamily="34" charset="0"/>
                <a:ea typeface="宋体" pitchFamily="2" charset="-122"/>
              </a:rPr>
              <a:t>inertia</a:t>
            </a:r>
            <a:r>
              <a:rPr lang="en-US" altLang="zh-CN" b="0" dirty="0">
                <a:solidFill>
                  <a:sysClr val="windowText" lastClr="000000"/>
                </a:solidFill>
                <a:latin typeface="Tahoma" pitchFamily="34" charset="0"/>
                <a:ea typeface="宋体" pitchFamily="2" charset="-122"/>
              </a:rPr>
              <a:t>.</a:t>
            </a:r>
            <a:endParaRPr lang="en-US" altLang="zh-CN" dirty="0">
              <a:solidFill>
                <a:sysClr val="windowText" lastClr="000000"/>
              </a:solidFill>
              <a:latin typeface="Tahoma" pitchFamily="34" charset="0"/>
              <a:ea typeface="宋体" pitchFamily="2" charset="-122"/>
            </a:endParaRPr>
          </a:p>
          <a:p>
            <a:pPr algn="l" eaLnBrk="1" hangingPunct="1">
              <a:spcBef>
                <a:spcPct val="20000"/>
              </a:spcBef>
              <a:buClr>
                <a:srgbClr val="9999FF"/>
              </a:buClr>
              <a:buSzPct val="80000"/>
              <a:buFont typeface="Wingdings" pitchFamily="2" charset="2"/>
              <a:buChar char="q"/>
            </a:pPr>
            <a:r>
              <a:rPr lang="en-US" altLang="zh-CN" dirty="0">
                <a:solidFill>
                  <a:sysClr val="windowText" lastClr="000000"/>
                </a:solidFill>
                <a:latin typeface="Tahoma" pitchFamily="34" charset="0"/>
                <a:ea typeface="宋体" pitchFamily="2" charset="-122"/>
              </a:rPr>
              <a:t>Mass</a:t>
            </a:r>
            <a:r>
              <a:rPr lang="en-US" altLang="zh-CN" b="0" dirty="0">
                <a:solidFill>
                  <a:sysClr val="windowText" lastClr="000000"/>
                </a:solidFill>
                <a:latin typeface="Tahoma" pitchFamily="34" charset="0"/>
                <a:ea typeface="宋体" pitchFamily="2" charset="-122"/>
              </a:rPr>
              <a:t> is a</a:t>
            </a:r>
            <a:r>
              <a:rPr lang="en-US" altLang="en-US" b="0" dirty="0">
                <a:solidFill>
                  <a:sysClr val="windowText" lastClr="000000"/>
                </a:solidFill>
                <a:latin typeface="Tahoma" pitchFamily="34" charset="0"/>
              </a:rPr>
              <a:t> measure of the resistance of an object to changes in </a:t>
            </a:r>
            <a:r>
              <a:rPr lang="en-US" altLang="zh-CN" b="0" dirty="0">
                <a:solidFill>
                  <a:sysClr val="windowText" lastClr="000000"/>
                </a:solidFill>
                <a:latin typeface="Tahoma" pitchFamily="34" charset="0"/>
                <a:ea typeface="宋体" pitchFamily="2" charset="-122"/>
              </a:rPr>
              <a:t>its velocity </a:t>
            </a:r>
          </a:p>
          <a:p>
            <a:pPr algn="l" eaLnBrk="1" hangingPunct="1">
              <a:spcBef>
                <a:spcPct val="20000"/>
              </a:spcBef>
              <a:buClr>
                <a:srgbClr val="9999FF"/>
              </a:buClr>
              <a:buSzPct val="80000"/>
              <a:buFont typeface="Wingdings" pitchFamily="2" charset="2"/>
              <a:buChar char="q"/>
            </a:pPr>
            <a:r>
              <a:rPr lang="en-US" altLang="zh-CN" b="0" dirty="0">
                <a:solidFill>
                  <a:sysClr val="windowText" lastClr="000000"/>
                </a:solidFill>
                <a:latin typeface="Tahoma" pitchFamily="34" charset="0"/>
                <a:ea typeface="宋体" pitchFamily="2" charset="-122"/>
              </a:rPr>
              <a:t>Mass is an inherent property of an object</a:t>
            </a:r>
          </a:p>
          <a:p>
            <a:pPr algn="l" eaLnBrk="1" hangingPunct="1">
              <a:spcBef>
                <a:spcPct val="20000"/>
              </a:spcBef>
              <a:buClr>
                <a:srgbClr val="9999FF"/>
              </a:buClr>
              <a:buSzPct val="80000"/>
              <a:buFont typeface="Wingdings" pitchFamily="2" charset="2"/>
              <a:buChar char="q"/>
            </a:pPr>
            <a:r>
              <a:rPr lang="en-US" altLang="en-US" b="0" dirty="0">
                <a:solidFill>
                  <a:sysClr val="windowText" lastClr="000000"/>
                </a:solidFill>
                <a:latin typeface="Tahoma" pitchFamily="34" charset="0"/>
              </a:rPr>
              <a:t>Scalar quantity</a:t>
            </a:r>
            <a:r>
              <a:rPr lang="en-US" altLang="zh-CN" b="0" dirty="0">
                <a:solidFill>
                  <a:sysClr val="windowText" lastClr="000000"/>
                </a:solidFill>
                <a:latin typeface="Tahoma" pitchFamily="34" charset="0"/>
                <a:ea typeface="宋体" pitchFamily="2" charset="-122"/>
              </a:rPr>
              <a:t> and </a:t>
            </a:r>
            <a:r>
              <a:rPr lang="en-US" altLang="en-US" b="0" dirty="0">
                <a:solidFill>
                  <a:sysClr val="windowText" lastClr="000000"/>
                </a:solidFill>
                <a:latin typeface="Tahoma" pitchFamily="34" charset="0"/>
              </a:rPr>
              <a:t>SI unit</a:t>
            </a:r>
            <a:r>
              <a:rPr lang="en-US" altLang="zh-CN" b="0" dirty="0">
                <a:solidFill>
                  <a:sysClr val="windowText" lastClr="000000"/>
                </a:solidFill>
                <a:latin typeface="Tahoma" pitchFamily="34" charset="0"/>
                <a:ea typeface="宋体" pitchFamily="2" charset="-122"/>
              </a:rPr>
              <a:t>: </a:t>
            </a:r>
            <a:r>
              <a:rPr lang="en-US" altLang="en-US" b="0" dirty="0">
                <a:solidFill>
                  <a:sysClr val="windowText" lastClr="000000"/>
                </a:solidFill>
                <a:latin typeface="Tahoma" pitchFamily="34" charset="0"/>
              </a:rPr>
              <a:t>kg</a:t>
            </a:r>
            <a:endParaRPr lang="en-US" altLang="ko-KR" b="0" dirty="0">
              <a:solidFill>
                <a:sysClr val="windowText" lastClr="000000"/>
              </a:solidFill>
              <a:latin typeface="Tahoma" pitchFamily="34" charset="0"/>
            </a:endParaRPr>
          </a:p>
        </p:txBody>
      </p:sp>
      <p:pic>
        <p:nvPicPr>
          <p:cNvPr id="27653" name="Picture 7" descr="BowlGo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1844" y="2563813"/>
            <a:ext cx="2897188"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027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2286000"/>
            <a:ext cx="11388725" cy="15684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2400" b="1" smtClean="0"/>
              <a:t>Mass vs. Weight</a:t>
            </a:r>
          </a:p>
        </p:txBody>
      </p:sp>
      <p:sp>
        <p:nvSpPr>
          <p:cNvPr id="17411" name="Rectangle 3"/>
          <p:cNvSpPr>
            <a:spLocks noGrp="1" noChangeArrowheads="1"/>
          </p:cNvSpPr>
          <p:nvPr>
            <p:ph idx="1"/>
          </p:nvPr>
        </p:nvSpPr>
        <p:spPr/>
        <p:txBody>
          <a:bodyPr/>
          <a:lstStyle/>
          <a:p>
            <a:pPr eaLnBrk="1" hangingPunct="1">
              <a:buFont typeface="Arial" panose="020B0604020202020204" pitchFamily="34" charset="0"/>
              <a:buChar char="●"/>
              <a:defRPr/>
            </a:pPr>
            <a:r>
              <a:rPr lang="en-US" altLang="en-US" sz="2000" dirty="0" smtClean="0"/>
              <a:t>Mass and weight are two different quantities.</a:t>
            </a:r>
          </a:p>
          <a:p>
            <a:pPr marL="0" indent="0" eaLnBrk="1" hangingPunct="1">
              <a:buFontTx/>
              <a:buNone/>
              <a:defRPr/>
            </a:pPr>
            <a:r>
              <a:rPr lang="en-US" altLang="en-US" sz="2000" dirty="0" smtClean="0"/>
              <a:t>Weight is equal to the magnitude of the gravitational force exerted on the object.</a:t>
            </a:r>
          </a:p>
          <a:p>
            <a:pPr lvl="1" eaLnBrk="1" hangingPunct="1">
              <a:defRPr/>
            </a:pPr>
            <a:r>
              <a:rPr lang="en-US" altLang="en-US" sz="2000" dirty="0" smtClean="0"/>
              <a:t>Weight will vary with location.</a:t>
            </a:r>
          </a:p>
          <a:p>
            <a:pPr marL="0" indent="0" eaLnBrk="1" hangingPunct="1">
              <a:buFontTx/>
              <a:buNone/>
              <a:defRPr/>
            </a:pPr>
            <a:r>
              <a:rPr lang="en-US" altLang="en-US" sz="2000" dirty="0" smtClean="0"/>
              <a:t>Example:</a:t>
            </a:r>
          </a:p>
          <a:p>
            <a:pPr lvl="1" eaLnBrk="1" hangingPunct="1">
              <a:defRPr/>
            </a:pPr>
            <a:r>
              <a:rPr lang="en-US" altLang="en-US" sz="2000" dirty="0" err="1" smtClean="0"/>
              <a:t>w</a:t>
            </a:r>
            <a:r>
              <a:rPr lang="en-US" altLang="en-US" sz="2000" baseline="-25000" dirty="0" err="1" smtClean="0"/>
              <a:t>earth</a:t>
            </a:r>
            <a:r>
              <a:rPr lang="en-US" altLang="en-US" sz="2000" dirty="0" smtClean="0"/>
              <a:t> = 180 Newton ; </a:t>
            </a:r>
            <a:r>
              <a:rPr lang="en-US" altLang="en-US" sz="2000" dirty="0" err="1" smtClean="0"/>
              <a:t>w</a:t>
            </a:r>
            <a:r>
              <a:rPr lang="en-US" altLang="en-US" sz="2000" baseline="-25000" dirty="0" err="1" smtClean="0"/>
              <a:t>moon</a:t>
            </a:r>
            <a:r>
              <a:rPr lang="en-US" altLang="en-US" sz="2000" dirty="0" smtClean="0"/>
              <a:t> ~ 30 Newton</a:t>
            </a:r>
          </a:p>
          <a:p>
            <a:pPr lvl="1" eaLnBrk="1" hangingPunct="1">
              <a:defRPr/>
            </a:pPr>
            <a:r>
              <a:rPr lang="en-US" altLang="en-US" sz="2000" dirty="0" err="1" smtClean="0"/>
              <a:t>m</a:t>
            </a:r>
            <a:r>
              <a:rPr lang="en-US" altLang="en-US" sz="2000" baseline="-25000" dirty="0" err="1" smtClean="0"/>
              <a:t>earth</a:t>
            </a:r>
            <a:r>
              <a:rPr lang="en-US" altLang="en-US" sz="2000" dirty="0" smtClean="0"/>
              <a:t> = 2 kg; </a:t>
            </a:r>
            <a:r>
              <a:rPr lang="en-US" altLang="en-US" sz="2000" dirty="0" err="1" smtClean="0"/>
              <a:t>m</a:t>
            </a:r>
            <a:r>
              <a:rPr lang="en-US" altLang="en-US" sz="2000" baseline="-25000" dirty="0" err="1" smtClean="0"/>
              <a:t>moon</a:t>
            </a:r>
            <a:r>
              <a:rPr lang="en-US" altLang="en-US" sz="2000" dirty="0" smtClean="0"/>
              <a:t> = 2 kg</a:t>
            </a:r>
          </a:p>
        </p:txBody>
      </p:sp>
      <p:sp>
        <p:nvSpPr>
          <p:cNvPr id="13316"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title"/>
          </p:nvPr>
        </p:nvSpPr>
        <p:spPr>
          <a:xfrm>
            <a:off x="2895601" y="685799"/>
            <a:ext cx="7924799" cy="729457"/>
          </a:xfrm>
        </p:spPr>
        <p:txBody>
          <a:bodyPr/>
          <a:lstStyle/>
          <a:p>
            <a:pPr eaLnBrk="1" hangingPunct="1"/>
            <a:r>
              <a:rPr lang="en-US" altLang="en-US" sz="3200" dirty="0" smtClean="0"/>
              <a:t>Newton’s </a:t>
            </a:r>
            <a:r>
              <a:rPr lang="en-US" altLang="zh-CN" sz="3200" dirty="0" smtClean="0">
                <a:ea typeface="宋体" pitchFamily="2" charset="-122"/>
              </a:rPr>
              <a:t>Second</a:t>
            </a:r>
            <a:r>
              <a:rPr lang="en-US" altLang="en-US" sz="3200" dirty="0" smtClean="0"/>
              <a:t> Law</a:t>
            </a:r>
            <a:endParaRPr lang="en-US" altLang="en-US" dirty="0" smtClean="0"/>
          </a:p>
        </p:txBody>
      </p:sp>
      <p:sp>
        <p:nvSpPr>
          <p:cNvPr id="3078" name="Rectangle 4"/>
          <p:cNvSpPr>
            <a:spLocks noGrp="1" noChangeArrowheads="1"/>
          </p:cNvSpPr>
          <p:nvPr>
            <p:ph type="body" sz="half" idx="1"/>
          </p:nvPr>
        </p:nvSpPr>
        <p:spPr>
          <a:xfrm>
            <a:off x="2825750" y="1397000"/>
            <a:ext cx="8413750" cy="1574800"/>
          </a:xfrm>
          <a:solidFill>
            <a:srgbClr val="FFFF99">
              <a:alpha val="49019"/>
            </a:srgbClr>
          </a:solidFill>
        </p:spPr>
        <p:txBody>
          <a:bodyPr/>
          <a:lstStyle/>
          <a:p>
            <a:pPr eaLnBrk="1" hangingPunct="1"/>
            <a:r>
              <a:rPr lang="en-US" altLang="en-US" sz="2800" dirty="0" smtClean="0"/>
              <a:t>The acceleration of an object is directly proportional to the net force acting on it and inversely proportional to its mass</a:t>
            </a:r>
          </a:p>
          <a:p>
            <a:pPr eaLnBrk="1" hangingPunct="1"/>
            <a:endParaRPr lang="en-US" altLang="en-US" sz="2400" dirty="0" smtClean="0"/>
          </a:p>
        </p:txBody>
      </p:sp>
      <p:graphicFrame>
        <p:nvGraphicFramePr>
          <p:cNvPr id="3074" name="Object 8"/>
          <p:cNvGraphicFramePr>
            <a:graphicFrameLocks noGrp="1" noChangeAspect="1"/>
          </p:cNvGraphicFramePr>
          <p:nvPr>
            <p:ph sz="quarter" idx="2"/>
          </p:nvPr>
        </p:nvGraphicFramePr>
        <p:xfrm>
          <a:off x="7278688" y="3378201"/>
          <a:ext cx="3180954" cy="1127125"/>
        </p:xfrm>
        <a:graphic>
          <a:graphicData uri="http://schemas.openxmlformats.org/presentationml/2006/ole">
            <mc:AlternateContent xmlns:mc="http://schemas.openxmlformats.org/markup-compatibility/2006">
              <mc:Choice xmlns:v="urn:schemas-microsoft-com:vml" Requires="v">
                <p:oleObj spid="_x0000_s47134" name="公式" r:id="rId4" imgW="1002865" imgH="444307" progId="Equation.3">
                  <p:embed/>
                </p:oleObj>
              </mc:Choice>
              <mc:Fallback>
                <p:oleObj name="公式" r:id="rId4" imgW="1002865"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8688" y="3378201"/>
                        <a:ext cx="3180954" cy="1127125"/>
                      </a:xfrm>
                      <a:prstGeom prst="rect">
                        <a:avLst/>
                      </a:prstGeom>
                      <a:solidFill>
                        <a:srgbClr val="FFCC99">
                          <a:alpha val="3098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9" name="Picture 5" descr="new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50" y="25401"/>
            <a:ext cx="266898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7" descr="FG05_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1" y="3060700"/>
            <a:ext cx="5959079"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5" name="Object 10"/>
          <p:cNvGraphicFramePr>
            <a:graphicFrameLocks noGrp="1" noChangeAspect="1"/>
          </p:cNvGraphicFramePr>
          <p:nvPr>
            <p:ph sz="quarter" idx="3"/>
          </p:nvPr>
        </p:nvGraphicFramePr>
        <p:xfrm>
          <a:off x="7294563" y="4919664"/>
          <a:ext cx="3159125" cy="631825"/>
        </p:xfrm>
        <a:graphic>
          <a:graphicData uri="http://schemas.openxmlformats.org/presentationml/2006/ole">
            <mc:AlternateContent xmlns:mc="http://schemas.openxmlformats.org/markup-compatibility/2006">
              <mc:Choice xmlns:v="urn:schemas-microsoft-com:vml" Requires="v">
                <p:oleObj spid="_x0000_s47135" name="公式" r:id="rId8" imgW="1066337" imgH="266584" progId="Equation.3">
                  <p:embed/>
                </p:oleObj>
              </mc:Choice>
              <mc:Fallback>
                <p:oleObj name="公式" r:id="rId8" imgW="1066337" imgH="26658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4563" y="4919664"/>
                        <a:ext cx="3159125" cy="631825"/>
                      </a:xfrm>
                      <a:prstGeom prst="rect">
                        <a:avLst/>
                      </a:prstGeom>
                      <a:solidFill>
                        <a:srgbClr val="FFCC99">
                          <a:alpha val="3098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93080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2400" b="1" smtClean="0"/>
              <a:t>More About Newton’s Second Law</a:t>
            </a:r>
            <a:endParaRPr lang="en-US" altLang="en-US" b="1" smtClean="0"/>
          </a:p>
        </p:txBody>
      </p:sp>
      <p:sp>
        <p:nvSpPr>
          <p:cNvPr id="15363" name="Rectangle 3"/>
          <p:cNvSpPr>
            <a:spLocks noGrp="1" noChangeArrowheads="1"/>
          </p:cNvSpPr>
          <p:nvPr>
            <p:ph type="body" idx="4294967295"/>
          </p:nvPr>
        </p:nvSpPr>
        <p:spPr>
          <a:xfrm>
            <a:off x="476250" y="1600200"/>
            <a:ext cx="10382250" cy="4648200"/>
          </a:xfrm>
        </p:spPr>
        <p:txBody>
          <a:bodyPr/>
          <a:lstStyle/>
          <a:p>
            <a:pPr marL="0" indent="0" eaLnBrk="1" hangingPunct="1">
              <a:lnSpc>
                <a:spcPct val="90000"/>
              </a:lnSpc>
              <a:buFontTx/>
              <a:buNone/>
            </a:pPr>
            <a:r>
              <a:rPr lang="en-US" altLang="en-US" sz="2000" dirty="0" smtClean="0">
                <a:latin typeface="Times New Roman" pitchFamily="18" charset="0"/>
                <a:cs typeface="Times New Roman" pitchFamily="18" charset="0"/>
              </a:rPr>
              <a:t>           is the net force</a:t>
            </a:r>
          </a:p>
          <a:p>
            <a:pPr lvl="1" eaLnBrk="1" hangingPunct="1">
              <a:lnSpc>
                <a:spcPct val="90000"/>
              </a:lnSpc>
            </a:pPr>
            <a:r>
              <a:rPr lang="en-US" altLang="en-US" sz="2000" dirty="0" smtClean="0">
                <a:latin typeface="Times New Roman" pitchFamily="18" charset="0"/>
                <a:cs typeface="Times New Roman" pitchFamily="18" charset="0"/>
              </a:rPr>
              <a:t>This is the vector sum of all the forces acting on the object.</a:t>
            </a:r>
          </a:p>
          <a:p>
            <a:pPr lvl="2" eaLnBrk="1" hangingPunct="1">
              <a:lnSpc>
                <a:spcPct val="90000"/>
              </a:lnSpc>
            </a:pPr>
            <a:r>
              <a:rPr lang="en-US" altLang="en-US" sz="2000" dirty="0" smtClean="0">
                <a:latin typeface="Times New Roman" pitchFamily="18" charset="0"/>
                <a:cs typeface="Times New Roman" pitchFamily="18" charset="0"/>
              </a:rPr>
              <a:t>May also be called the total force, resultant force, or the unbalanced force.</a:t>
            </a:r>
          </a:p>
          <a:p>
            <a:pPr marL="0" indent="0" eaLnBrk="1" hangingPunct="1">
              <a:lnSpc>
                <a:spcPct val="90000"/>
              </a:lnSpc>
              <a:buFontTx/>
              <a:buNone/>
            </a:pPr>
            <a:r>
              <a:rPr lang="en-US" altLang="en-US" sz="2000" dirty="0" smtClean="0">
                <a:latin typeface="Times New Roman" pitchFamily="18" charset="0"/>
                <a:cs typeface="Times New Roman" pitchFamily="18" charset="0"/>
              </a:rPr>
              <a:t>Newton’s Second Law can be expressed in terms of components:</a:t>
            </a:r>
          </a:p>
          <a:p>
            <a:pPr marL="0" indent="0" eaLnBrk="1" hangingPunct="1">
              <a:lnSpc>
                <a:spcPct val="90000"/>
              </a:lnSpc>
              <a:buFontTx/>
              <a:buNone/>
            </a:pPr>
            <a:endParaRPr lang="en-US" altLang="en-US" sz="2000" b="1" dirty="0" smtClean="0">
              <a:latin typeface="Times New Roman" pitchFamily="18" charset="0"/>
              <a:cs typeface="Times New Roman" pitchFamily="18" charset="0"/>
            </a:endParaRPr>
          </a:p>
          <a:p>
            <a:pPr marL="0" indent="0" eaLnBrk="1" hangingPunct="1">
              <a:lnSpc>
                <a:spcPct val="90000"/>
              </a:lnSpc>
              <a:buFontTx/>
              <a:buNone/>
            </a:pPr>
            <a:endParaRPr lang="en-US" altLang="en-US" sz="2000" b="1" dirty="0" smtClean="0">
              <a:latin typeface="Times New Roman" pitchFamily="18" charset="0"/>
              <a:cs typeface="Times New Roman" pitchFamily="18" charset="0"/>
            </a:endParaRPr>
          </a:p>
          <a:p>
            <a:pPr marL="0" indent="0" eaLnBrk="1" hangingPunct="1">
              <a:lnSpc>
                <a:spcPct val="90000"/>
              </a:lnSpc>
              <a:buFontTx/>
              <a:buNone/>
            </a:pPr>
            <a:endParaRPr lang="en-US" altLang="en-US" sz="2000" b="1" dirty="0" smtClean="0">
              <a:latin typeface="Times New Roman" pitchFamily="18" charset="0"/>
              <a:cs typeface="Times New Roman" pitchFamily="18" charset="0"/>
            </a:endParaRPr>
          </a:p>
          <a:p>
            <a:pPr marL="0" indent="0" eaLnBrk="1" hangingPunct="1">
              <a:lnSpc>
                <a:spcPct val="90000"/>
              </a:lnSpc>
              <a:buFontTx/>
              <a:buNone/>
            </a:pPr>
            <a:endParaRPr lang="en-US" altLang="en-US" sz="2000" b="1" dirty="0" smtClean="0">
              <a:latin typeface="Times New Roman" pitchFamily="18" charset="0"/>
              <a:cs typeface="Times New Roman" pitchFamily="18" charset="0"/>
            </a:endParaRPr>
          </a:p>
          <a:p>
            <a:pPr marL="0" indent="0" eaLnBrk="1" hangingPunct="1">
              <a:lnSpc>
                <a:spcPct val="90000"/>
              </a:lnSpc>
              <a:buFontTx/>
              <a:buNone/>
            </a:pPr>
            <a:endParaRPr lang="en-US" altLang="en-US" sz="2000" b="1" dirty="0" smtClean="0">
              <a:latin typeface="Times New Roman" pitchFamily="18" charset="0"/>
              <a:cs typeface="Times New Roman" pitchFamily="18" charset="0"/>
            </a:endParaRPr>
          </a:p>
          <a:p>
            <a:pPr marL="0" indent="0" eaLnBrk="1" hangingPunct="1">
              <a:lnSpc>
                <a:spcPct val="90000"/>
              </a:lnSpc>
              <a:buFontTx/>
              <a:buNone/>
            </a:pPr>
            <a:r>
              <a:rPr lang="en-US" altLang="en-US" sz="2000" b="1" dirty="0" smtClean="0">
                <a:latin typeface="Times New Roman" pitchFamily="18" charset="0"/>
                <a:cs typeface="Times New Roman" pitchFamily="18" charset="0"/>
              </a:rPr>
              <a:t>Remember that ma is not a force.</a:t>
            </a:r>
          </a:p>
          <a:p>
            <a:pPr lvl="1" eaLnBrk="1" hangingPunct="1"/>
            <a:r>
              <a:rPr lang="en-US" altLang="en-US" sz="2000" dirty="0" smtClean="0">
                <a:latin typeface="Times New Roman" pitchFamily="18" charset="0"/>
                <a:cs typeface="Times New Roman" pitchFamily="18" charset="0"/>
              </a:rPr>
              <a:t>The sum of the forces is equated to this product of the mass of the object and its acceleration.</a:t>
            </a:r>
          </a:p>
        </p:txBody>
      </p:sp>
      <p:graphicFrame>
        <p:nvGraphicFramePr>
          <p:cNvPr id="15364" name="Object 4"/>
          <p:cNvGraphicFramePr>
            <a:graphicFrameLocks noGrp="1" noChangeAspect="1"/>
          </p:cNvGraphicFramePr>
          <p:nvPr>
            <p:ph idx="1"/>
          </p:nvPr>
        </p:nvGraphicFramePr>
        <p:xfrm>
          <a:off x="571500" y="1447800"/>
          <a:ext cx="762000" cy="511175"/>
        </p:xfrm>
        <a:graphic>
          <a:graphicData uri="http://schemas.openxmlformats.org/presentationml/2006/ole">
            <mc:AlternateContent xmlns:mc="http://schemas.openxmlformats.org/markup-compatibility/2006">
              <mc:Choice xmlns:v="urn:schemas-microsoft-com:vml" Requires="v">
                <p:oleObj spid="_x0000_s15441" name="Equation" r:id="rId3" imgW="317087" imgH="266353" progId="Equation.DSMT4">
                  <p:embed/>
                </p:oleObj>
              </mc:Choice>
              <mc:Fallback>
                <p:oleObj name="Equation" r:id="rId3" imgW="317087" imgH="26635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447800"/>
                        <a:ext cx="7620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5.4</a:t>
            </a:r>
          </a:p>
        </p:txBody>
      </p:sp>
      <p:graphicFrame>
        <p:nvGraphicFramePr>
          <p:cNvPr id="15366" name="Object 1"/>
          <p:cNvGraphicFramePr>
            <a:graphicFrameLocks noChangeAspect="1"/>
          </p:cNvGraphicFramePr>
          <p:nvPr/>
        </p:nvGraphicFramePr>
        <p:xfrm>
          <a:off x="952500" y="3962400"/>
          <a:ext cx="1771650" cy="457200"/>
        </p:xfrm>
        <a:graphic>
          <a:graphicData uri="http://schemas.openxmlformats.org/presentationml/2006/ole">
            <mc:AlternateContent xmlns:mc="http://schemas.openxmlformats.org/markup-compatibility/2006">
              <mc:Choice xmlns:v="urn:schemas-microsoft-com:vml" Requires="v">
                <p:oleObj spid="_x0000_s15442" name="Equation" r:id="rId5" imgW="787058" imgH="253890" progId="Equation.3">
                  <p:embed/>
                </p:oleObj>
              </mc:Choice>
              <mc:Fallback>
                <p:oleObj name="Equation" r:id="rId5" imgW="787058" imgH="25389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0" y="3962400"/>
                        <a:ext cx="177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7" name="Object 2"/>
          <p:cNvGraphicFramePr>
            <a:graphicFrameLocks noChangeAspect="1"/>
          </p:cNvGraphicFramePr>
          <p:nvPr/>
        </p:nvGraphicFramePr>
        <p:xfrm>
          <a:off x="952500" y="3416300"/>
          <a:ext cx="1819275" cy="469900"/>
        </p:xfrm>
        <a:graphic>
          <a:graphicData uri="http://schemas.openxmlformats.org/presentationml/2006/ole">
            <mc:AlternateContent xmlns:mc="http://schemas.openxmlformats.org/markup-compatibility/2006">
              <mc:Choice xmlns:v="urn:schemas-microsoft-com:vml" Requires="v">
                <p:oleObj spid="_x0000_s15443" name="Equation" r:id="rId7" imgW="787058" imgH="253890" progId="Equation.3">
                  <p:embed/>
                </p:oleObj>
              </mc:Choice>
              <mc:Fallback>
                <p:oleObj name="Equation" r:id="rId7" imgW="787058" imgH="25389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500" y="3416300"/>
                        <a:ext cx="18192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3"/>
          <p:cNvGraphicFramePr>
            <a:graphicFrameLocks noChangeAspect="1"/>
          </p:cNvGraphicFramePr>
          <p:nvPr/>
        </p:nvGraphicFramePr>
        <p:xfrm>
          <a:off x="952500" y="4527550"/>
          <a:ext cx="1909763" cy="501650"/>
        </p:xfrm>
        <a:graphic>
          <a:graphicData uri="http://schemas.openxmlformats.org/presentationml/2006/ole">
            <mc:AlternateContent xmlns:mc="http://schemas.openxmlformats.org/markup-compatibility/2006">
              <mc:Choice xmlns:v="urn:schemas-microsoft-com:vml" Requires="v">
                <p:oleObj spid="_x0000_s15444" name="Equation" r:id="rId9" imgW="774364" imgH="253890" progId="Equation.3">
                  <p:embed/>
                </p:oleObj>
              </mc:Choice>
              <mc:Fallback>
                <p:oleObj name="Equation" r:id="rId9" imgW="774364" imgH="25389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 y="4527550"/>
                        <a:ext cx="19097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9" descr="rugby%20scru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1400" y="2743200"/>
            <a:ext cx="3718548"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Line 14"/>
          <p:cNvSpPr>
            <a:spLocks noChangeShapeType="1"/>
          </p:cNvSpPr>
          <p:nvPr/>
        </p:nvSpPr>
        <p:spPr bwMode="auto">
          <a:xfrm>
            <a:off x="9296400" y="2576512"/>
            <a:ext cx="0" cy="3062288"/>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22" name="Line 13"/>
          <p:cNvSpPr>
            <a:spLocks noChangeShapeType="1"/>
          </p:cNvSpPr>
          <p:nvPr/>
        </p:nvSpPr>
        <p:spPr bwMode="auto">
          <a:xfrm>
            <a:off x="8242300" y="4114800"/>
            <a:ext cx="3035300" cy="0"/>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3" name="Line 11"/>
          <p:cNvSpPr>
            <a:spLocks noChangeShapeType="1"/>
          </p:cNvSpPr>
          <p:nvPr/>
        </p:nvSpPr>
        <p:spPr bwMode="auto">
          <a:xfrm flipV="1">
            <a:off x="9296400" y="3581400"/>
            <a:ext cx="660400" cy="4953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0"/>
          <p:cNvSpPr>
            <a:spLocks noChangeAspect="1" noChangeShapeType="1"/>
          </p:cNvSpPr>
          <p:nvPr/>
        </p:nvSpPr>
        <p:spPr bwMode="auto">
          <a:xfrm flipH="1" flipV="1">
            <a:off x="8588686" y="3752056"/>
            <a:ext cx="649288" cy="320675"/>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2"/>
          <p:cNvSpPr>
            <a:spLocks noChangeShapeType="1"/>
          </p:cNvSpPr>
          <p:nvPr/>
        </p:nvSpPr>
        <p:spPr bwMode="auto">
          <a:xfrm>
            <a:off x="9296400" y="4076700"/>
            <a:ext cx="863600"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2400" b="1" smtClean="0"/>
              <a:t>Units of Force</a:t>
            </a:r>
            <a:endParaRPr lang="en-US" altLang="en-US" b="1" smtClean="0"/>
          </a:p>
        </p:txBody>
      </p:sp>
      <p:sp>
        <p:nvSpPr>
          <p:cNvPr id="16387" name="Rectangle 3"/>
          <p:cNvSpPr>
            <a:spLocks noGrp="1" noChangeArrowheads="1"/>
          </p:cNvSpPr>
          <p:nvPr>
            <p:ph idx="1"/>
          </p:nvPr>
        </p:nvSpPr>
        <p:spPr/>
        <p:txBody>
          <a:bodyPr/>
          <a:lstStyle/>
          <a:p>
            <a:pPr marL="0" indent="0" eaLnBrk="1" hangingPunct="1">
              <a:buFontTx/>
              <a:buNone/>
            </a:pPr>
            <a:r>
              <a:rPr lang="en-US" altLang="en-US" sz="2400" smtClean="0"/>
              <a:t>The SI unit of force is the </a:t>
            </a:r>
            <a:r>
              <a:rPr lang="en-US" altLang="en-US" sz="2400" b="1" smtClean="0"/>
              <a:t>newton </a:t>
            </a:r>
            <a:r>
              <a:rPr lang="en-US" altLang="en-US" sz="2400" smtClean="0"/>
              <a:t>(N).</a:t>
            </a:r>
          </a:p>
          <a:p>
            <a:pPr lvl="1" eaLnBrk="1" hangingPunct="1"/>
            <a:r>
              <a:rPr lang="en-US" altLang="en-US" sz="2400" smtClean="0"/>
              <a:t>1 N = 1 kg</a:t>
            </a:r>
            <a:r>
              <a:rPr lang="en-US" altLang="en-US" sz="2400" smtClean="0">
                <a:latin typeface="Lucida Grande" pitchFamily="80" charset="0"/>
                <a:cs typeface="Arial" charset="0"/>
              </a:rPr>
              <a:t>·</a:t>
            </a:r>
            <a:r>
              <a:rPr lang="en-US" altLang="en-US" sz="2400" smtClean="0"/>
              <a:t>m / s</a:t>
            </a:r>
            <a:r>
              <a:rPr lang="en-US" altLang="en-US" sz="2400" baseline="30000" smtClean="0"/>
              <a:t>2</a:t>
            </a:r>
          </a:p>
          <a:p>
            <a:pPr marL="0" indent="0" eaLnBrk="1" hangingPunct="1">
              <a:buFontTx/>
              <a:buNone/>
            </a:pPr>
            <a:r>
              <a:rPr lang="en-US" altLang="en-US" sz="2400" smtClean="0"/>
              <a:t>The US Customary unit of force is a </a:t>
            </a:r>
            <a:r>
              <a:rPr lang="en-US" altLang="en-US" sz="2400" b="1" smtClean="0"/>
              <a:t>pound</a:t>
            </a:r>
            <a:r>
              <a:rPr lang="en-US" altLang="en-US" sz="2400" smtClean="0"/>
              <a:t> (lb).</a:t>
            </a:r>
          </a:p>
          <a:p>
            <a:pPr lvl="1" eaLnBrk="1" hangingPunct="1"/>
            <a:r>
              <a:rPr lang="en-US" altLang="en-US" sz="2400" smtClean="0"/>
              <a:t>1 lb = 1 slug</a:t>
            </a:r>
            <a:r>
              <a:rPr lang="en-US" altLang="en-US" sz="2400" smtClean="0">
                <a:latin typeface="Lucida Grande" pitchFamily="80" charset="0"/>
                <a:cs typeface="Arial" charset="0"/>
              </a:rPr>
              <a:t>·</a:t>
            </a:r>
            <a:r>
              <a:rPr lang="en-US" altLang="en-US" sz="2400" smtClean="0">
                <a:cs typeface="Arial" charset="0"/>
              </a:rPr>
              <a:t>ft / s</a:t>
            </a:r>
            <a:r>
              <a:rPr lang="en-US" altLang="en-US" sz="2400" baseline="30000" smtClean="0">
                <a:cs typeface="Arial" charset="0"/>
              </a:rPr>
              <a:t>2</a:t>
            </a:r>
          </a:p>
          <a:p>
            <a:pPr marL="0" indent="0" eaLnBrk="1" hangingPunct="1">
              <a:buFontTx/>
              <a:buNone/>
            </a:pPr>
            <a:r>
              <a:rPr lang="en-US" altLang="en-US" sz="2400" smtClean="0">
                <a:cs typeface="Arial" charset="0"/>
              </a:rPr>
              <a:t>1 N ~ ¼ lb</a:t>
            </a:r>
          </a:p>
        </p:txBody>
      </p:sp>
      <p:sp>
        <p:nvSpPr>
          <p:cNvPr id="16388"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00" y="2438400"/>
            <a:ext cx="11264900" cy="1515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123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b="1" dirty="0" smtClean="0">
                <a:solidFill>
                  <a:schemeClr val="accent6">
                    <a:lumMod val="60000"/>
                    <a:lumOff val="40000"/>
                  </a:schemeClr>
                </a:solidFill>
                <a:latin typeface="Times New Roman" panose="02020603050405020304" pitchFamily="18" charset="0"/>
                <a:cs typeface="Times New Roman" panose="02020603050405020304" pitchFamily="18" charset="0"/>
              </a:rPr>
              <a:t>Problem 5.1</a:t>
            </a:r>
            <a:r>
              <a:rPr lang="en-US" sz="2400" dirty="0" smtClean="0">
                <a:latin typeface="Times New Roman" panose="02020603050405020304" pitchFamily="18" charset="0"/>
                <a:cs typeface="Times New Roman" panose="02020603050405020304" pitchFamily="18" charset="0"/>
              </a:rPr>
              <a:t>         An Accelerating Ice Hockey Disk</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95250" y="1982788"/>
            <a:ext cx="6858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a:r>
              <a:rPr lang="en-US" altLang="en-US" sz="2000">
                <a:latin typeface="Times New Roman" pitchFamily="18" charset="0"/>
                <a:cs typeface="Times New Roman" pitchFamily="18" charset="0"/>
              </a:rPr>
              <a:t>A hockey disk having a mass of 0.30 kg slides on the horizontal, frictionless surface of an ice rink. Two hockey sticks strike the disk simultaneously, exerting the forces on the disk shown in Figure. The force has a magnitude of 5.0 N, and the force has a magnitude of 8.0 N. </a:t>
            </a:r>
          </a:p>
          <a:p>
            <a:pPr algn="just"/>
            <a:endParaRPr lang="en-US" altLang="en-US" sz="2000">
              <a:latin typeface="Times New Roman" pitchFamily="18" charset="0"/>
              <a:cs typeface="Times New Roman" pitchFamily="18" charset="0"/>
            </a:endParaRPr>
          </a:p>
          <a:p>
            <a:r>
              <a:rPr lang="en-US" altLang="en-US" sz="2000" b="1">
                <a:latin typeface="Times New Roman" pitchFamily="18" charset="0"/>
                <a:cs typeface="Times New Roman" pitchFamily="18" charset="0"/>
              </a:rPr>
              <a:t>Determine both the magnitude and the direction of the disk’s acceleration.</a:t>
            </a:r>
            <a:r>
              <a:rPr lang="en-US" altLang="en-US" sz="2000">
                <a:latin typeface="Times New Roman" pitchFamily="18" charset="0"/>
                <a:cs typeface="Times New Roman" pitchFamily="18" charset="0"/>
              </a:rPr>
              <a:t/>
            </a:r>
            <a:br>
              <a:rPr lang="en-US" altLang="en-US" sz="2000">
                <a:latin typeface="Times New Roman" pitchFamily="18" charset="0"/>
                <a:cs typeface="Times New Roman" pitchFamily="18" charset="0"/>
              </a:rPr>
            </a:br>
            <a:endParaRPr lang="en-US" altLang="en-US" sz="2000">
              <a:latin typeface="Times New Roman" pitchFamily="18" charset="0"/>
              <a:cs typeface="Times New Roman" pitchFamily="18" charset="0"/>
            </a:endParaRP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1828800"/>
            <a:ext cx="433546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1000"/>
                                        <p:tgtEl>
                                          <p:spTgt spid="77826"/>
                                        </p:tgtEl>
                                      </p:cBhvr>
                                    </p:animEffect>
                                    <p:anim calcmode="lin" valueType="num">
                                      <p:cBhvr>
                                        <p:cTn id="8" dur="1000" fill="hold"/>
                                        <p:tgtEl>
                                          <p:spTgt spid="77826"/>
                                        </p:tgtEl>
                                        <p:attrNameLst>
                                          <p:attrName>ppt_x</p:attrName>
                                        </p:attrNameLst>
                                      </p:cBhvr>
                                      <p:tavLst>
                                        <p:tav tm="0">
                                          <p:val>
                                            <p:strVal val="#ppt_x"/>
                                          </p:val>
                                        </p:tav>
                                        <p:tav tm="100000">
                                          <p:val>
                                            <p:strVal val="#ppt_x"/>
                                          </p:val>
                                        </p:tav>
                                      </p:tavLst>
                                    </p:anim>
                                    <p:anim calcmode="lin" valueType="num">
                                      <p:cBhvr>
                                        <p:cTn id="9" dur="1000" fill="hold"/>
                                        <p:tgtEl>
                                          <p:spTgt spid="7782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sz="3600" dirty="0" smtClean="0"/>
              <a:t>Gravitational Force</a:t>
            </a:r>
            <a:endParaRPr lang="en-US" altLang="en-US" dirty="0" smtClean="0"/>
          </a:p>
        </p:txBody>
      </p:sp>
      <p:sp>
        <p:nvSpPr>
          <p:cNvPr id="7173" name="Rectangle 3"/>
          <p:cNvSpPr>
            <a:spLocks noGrp="1" noChangeArrowheads="1"/>
          </p:cNvSpPr>
          <p:nvPr>
            <p:ph type="body" idx="1"/>
          </p:nvPr>
        </p:nvSpPr>
        <p:spPr/>
        <p:txBody>
          <a:bodyPr/>
          <a:lstStyle/>
          <a:p>
            <a:pPr eaLnBrk="1" hangingPunct="1"/>
            <a:r>
              <a:rPr lang="en-US" altLang="zh-CN" sz="2800" smtClean="0">
                <a:ea typeface="宋体" pitchFamily="2" charset="-122"/>
              </a:rPr>
              <a:t>Gravitational force is a vector</a:t>
            </a:r>
          </a:p>
          <a:p>
            <a:pPr eaLnBrk="1" hangingPunct="1"/>
            <a:r>
              <a:rPr lang="en-US" altLang="en-US" sz="2800" smtClean="0"/>
              <a:t>Expressed by Newton’s Law of Universal Gravitation:</a:t>
            </a:r>
            <a:endParaRPr lang="en-US" altLang="zh-CN" sz="2800" smtClean="0">
              <a:ea typeface="宋体" pitchFamily="2" charset="-122"/>
            </a:endParaRPr>
          </a:p>
          <a:p>
            <a:pPr eaLnBrk="1" hangingPunct="1"/>
            <a:endParaRPr lang="en-US" altLang="zh-CN" sz="2800" smtClean="0">
              <a:ea typeface="宋体" pitchFamily="2" charset="-122"/>
            </a:endParaRPr>
          </a:p>
          <a:p>
            <a:pPr lvl="1" eaLnBrk="1" hangingPunct="1"/>
            <a:r>
              <a:rPr lang="en-US" altLang="zh-CN" sz="2400" smtClean="0">
                <a:ea typeface="宋体" pitchFamily="2" charset="-122"/>
              </a:rPr>
              <a:t>G – gravitational constant</a:t>
            </a:r>
          </a:p>
          <a:p>
            <a:pPr lvl="1" eaLnBrk="1" hangingPunct="1"/>
            <a:r>
              <a:rPr lang="en-US" altLang="zh-CN" sz="2400" smtClean="0">
                <a:ea typeface="宋体" pitchFamily="2" charset="-122"/>
              </a:rPr>
              <a:t>M – mass of the Earth</a:t>
            </a:r>
          </a:p>
          <a:p>
            <a:pPr lvl="1" eaLnBrk="1" hangingPunct="1"/>
            <a:r>
              <a:rPr lang="en-US" altLang="zh-CN" sz="2400" smtClean="0">
                <a:ea typeface="宋体" pitchFamily="2" charset="-122"/>
              </a:rPr>
              <a:t>m – mass of an object</a:t>
            </a:r>
          </a:p>
          <a:p>
            <a:pPr lvl="1" eaLnBrk="1" hangingPunct="1"/>
            <a:r>
              <a:rPr lang="en-US" altLang="zh-CN" sz="2400" smtClean="0">
                <a:ea typeface="宋体" pitchFamily="2" charset="-122"/>
              </a:rPr>
              <a:t>R – radius of the Earth</a:t>
            </a:r>
          </a:p>
          <a:p>
            <a:pPr eaLnBrk="1" hangingPunct="1"/>
            <a:r>
              <a:rPr lang="en-US" altLang="zh-CN" sz="2800" smtClean="0">
                <a:ea typeface="宋体" pitchFamily="2" charset="-122"/>
              </a:rPr>
              <a:t>Direction: pointing downward</a:t>
            </a:r>
            <a:endParaRPr lang="en-US" altLang="en-US" smtClean="0"/>
          </a:p>
        </p:txBody>
      </p:sp>
      <p:graphicFrame>
        <p:nvGraphicFramePr>
          <p:cNvPr id="7170" name="Object 4"/>
          <p:cNvGraphicFramePr>
            <a:graphicFrameLocks noChangeAspect="1"/>
          </p:cNvGraphicFramePr>
          <p:nvPr/>
        </p:nvGraphicFramePr>
        <p:xfrm>
          <a:off x="3996532" y="2482850"/>
          <a:ext cx="2355454" cy="958850"/>
        </p:xfrm>
        <a:graphic>
          <a:graphicData uri="http://schemas.openxmlformats.org/presentationml/2006/ole">
            <mc:AlternateContent xmlns:mc="http://schemas.openxmlformats.org/markup-compatibility/2006">
              <mc:Choice xmlns:v="urn:schemas-microsoft-com:vml" Requires="v">
                <p:oleObj spid="_x0000_s49163" name="公式" r:id="rId4" imgW="762000" imgH="380910" progId="Equation.3">
                  <p:embed/>
                </p:oleObj>
              </mc:Choice>
              <mc:Fallback>
                <p:oleObj name="公式" r:id="rId4" imgW="762000" imgH="38091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6532" y="2482850"/>
                        <a:ext cx="2355454"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7875" y="876300"/>
            <a:ext cx="1714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7175" name="Picture 11" descr="bong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7438" y="3270251"/>
            <a:ext cx="341511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Line 12"/>
          <p:cNvSpPr>
            <a:spLocks noChangeShapeType="1"/>
          </p:cNvSpPr>
          <p:nvPr/>
        </p:nvSpPr>
        <p:spPr bwMode="auto">
          <a:xfrm>
            <a:off x="9509125" y="4000500"/>
            <a:ext cx="0" cy="12827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91063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10477500" cy="609600"/>
          </a:xfrm>
        </p:spPr>
        <p:txBody>
          <a:bodyPr/>
          <a:lstStyle/>
          <a:p>
            <a:pPr>
              <a:defRPr/>
            </a:pPr>
            <a:r>
              <a:rPr lang="en-US" sz="2800" b="1" dirty="0" smtClean="0">
                <a:solidFill>
                  <a:schemeClr val="accent6">
                    <a:lumMod val="60000"/>
                    <a:lumOff val="40000"/>
                  </a:schemeClr>
                </a:solidFill>
                <a:latin typeface="Times New Roman" panose="02020603050405020304" pitchFamily="18" charset="0"/>
                <a:cs typeface="Times New Roman" panose="02020603050405020304" pitchFamily="18" charset="0"/>
              </a:rPr>
              <a:t>Quick Quiz 5.4</a:t>
            </a:r>
            <a:endParaRPr lang="en-US" sz="2800" dirty="0">
              <a:latin typeface="Times New Roman" panose="02020603050405020304" pitchFamily="18" charset="0"/>
              <a:cs typeface="Times New Roman" panose="02020603050405020304" pitchFamily="18" charset="0"/>
            </a:endParaRPr>
          </a:p>
        </p:txBody>
      </p:sp>
      <p:sp>
        <p:nvSpPr>
          <p:cNvPr id="20483" name="Rectangle 2"/>
          <p:cNvSpPr>
            <a:spLocks noChangeArrowheads="1"/>
          </p:cNvSpPr>
          <p:nvPr/>
        </p:nvSpPr>
        <p:spPr bwMode="auto">
          <a:xfrm>
            <a:off x="190500" y="1524000"/>
            <a:ext cx="107632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2000" dirty="0">
                <a:latin typeface="Times New Roman" pitchFamily="18" charset="0"/>
                <a:cs typeface="Times New Roman" pitchFamily="18" charset="0"/>
              </a:rPr>
              <a:t>Suppose you are talking by interplanetary telephone to a friend, who lives on the Moon. He tells you that he has just won a newton of gold in a contest. Excitedly, you tell him that you entered the Earth version of the same contest and also won a newton of gold! Who is richer? (a) You are. (b) Your friend is. (c) You are equally rich</a:t>
            </a:r>
            <a:r>
              <a:rPr lang="en-US" altLang="en-US" sz="2000" dirty="0" smtClean="0">
                <a:latin typeface="Times New Roman" pitchFamily="18" charset="0"/>
                <a:cs typeface="Times New Roman" pitchFamily="18" charset="0"/>
              </a:rPr>
              <a:t>.</a:t>
            </a:r>
          </a:p>
          <a:p>
            <a:endParaRPr lang="en-US" altLang="en-US" sz="2000" dirty="0">
              <a:latin typeface="Times New Roman" pitchFamily="18" charset="0"/>
              <a:cs typeface="Times New Roman" pitchFamily="18" charset="0"/>
            </a:endParaRPr>
          </a:p>
          <a:p>
            <a:endParaRPr lang="en-US" altLang="en-US" sz="2000" dirty="0" smtClean="0">
              <a:latin typeface="Times New Roman" pitchFamily="18" charset="0"/>
              <a:cs typeface="Times New Roman" pitchFamily="18" charset="0"/>
            </a:endParaRPr>
          </a:p>
          <a:p>
            <a:r>
              <a:rPr lang="en-US" altLang="en-US" sz="2000" dirty="0" smtClean="0">
                <a:latin typeface="Times New Roman" pitchFamily="18" charset="0"/>
                <a:cs typeface="Times New Roman" pitchFamily="18" charset="0"/>
              </a:rPr>
              <a:t>Solution</a:t>
            </a:r>
            <a:r>
              <a:rPr lang="en-US" altLang="en-US" sz="2000" dirty="0">
                <a:latin typeface="Times New Roman" pitchFamily="18" charset="0"/>
                <a:cs typeface="Times New Roman" pitchFamily="18" charset="0"/>
              </a:rPr>
              <a:t>: (b). Because the value of g is smaller on the Moon than </a:t>
            </a:r>
            <a:r>
              <a:rPr lang="en-US" altLang="en-US" sz="2000" dirty="0" smtClean="0">
                <a:latin typeface="Times New Roman" pitchFamily="18" charset="0"/>
                <a:cs typeface="Times New Roman" pitchFamily="18" charset="0"/>
              </a:rPr>
              <a:t>on the </a:t>
            </a:r>
            <a:r>
              <a:rPr lang="en-US" altLang="en-US" sz="2000" dirty="0">
                <a:latin typeface="Times New Roman" pitchFamily="18" charset="0"/>
                <a:cs typeface="Times New Roman" pitchFamily="18" charset="0"/>
              </a:rPr>
              <a:t>Earth, more mass of gold would be required to represent 1 newton of weight on the Moon. Therefore, </a:t>
            </a:r>
            <a:r>
              <a:rPr lang="en-US" altLang="en-US" sz="2000" dirty="0" smtClean="0">
                <a:latin typeface="Times New Roman" pitchFamily="18" charset="0"/>
                <a:cs typeface="Times New Roman" pitchFamily="18" charset="0"/>
              </a:rPr>
              <a:t>your friend </a:t>
            </a:r>
            <a:r>
              <a:rPr lang="en-US" altLang="en-US" sz="2000" dirty="0">
                <a:latin typeface="Times New Roman" pitchFamily="18" charset="0"/>
                <a:cs typeface="Times New Roman" pitchFamily="18" charset="0"/>
              </a:rPr>
              <a:t>on the Moon is richer, by about a factor of 6!</a:t>
            </a:r>
          </a:p>
        </p:txBody>
      </p:sp>
    </p:spTree>
    <p:extLst>
      <p:ext uri="{BB962C8B-B14F-4D97-AF65-F5344CB8AC3E}">
        <p14:creationId xmlns:p14="http://schemas.microsoft.com/office/powerpoint/2010/main" val="29060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wipe(down)">
                                      <p:cBhvr>
                                        <p:cTn id="7" dur="580">
                                          <p:stCondLst>
                                            <p:cond delay="0"/>
                                          </p:stCondLst>
                                        </p:cTn>
                                        <p:tgtEl>
                                          <p:spTgt spid="20483">
                                            <p:txEl>
                                              <p:pRg st="3" end="3"/>
                                            </p:txEl>
                                          </p:spTgt>
                                        </p:tgtEl>
                                      </p:cBhvr>
                                    </p:animEffect>
                                    <p:anim calcmode="lin" valueType="num">
                                      <p:cBhvr>
                                        <p:cTn id="8" dur="1822" tmFilter="0,0; 0.14,0.36; 0.43,0.73; 0.71,0.91; 1.0,1.0">
                                          <p:stCondLst>
                                            <p:cond delay="0"/>
                                          </p:stCondLst>
                                        </p:cTn>
                                        <p:tgtEl>
                                          <p:spTgt spid="2048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48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48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48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48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483">
                                            <p:txEl>
                                              <p:pRg st="3" end="3"/>
                                            </p:txEl>
                                          </p:spTgt>
                                        </p:tgtEl>
                                      </p:cBhvr>
                                      <p:to x="100000" y="60000"/>
                                    </p:animScale>
                                    <p:animScale>
                                      <p:cBhvr>
                                        <p:cTn id="14" dur="166" decel="50000">
                                          <p:stCondLst>
                                            <p:cond delay="676"/>
                                          </p:stCondLst>
                                        </p:cTn>
                                        <p:tgtEl>
                                          <p:spTgt spid="20483">
                                            <p:txEl>
                                              <p:pRg st="3" end="3"/>
                                            </p:txEl>
                                          </p:spTgt>
                                        </p:tgtEl>
                                      </p:cBhvr>
                                      <p:to x="100000" y="100000"/>
                                    </p:animScale>
                                    <p:animScale>
                                      <p:cBhvr>
                                        <p:cTn id="15" dur="26">
                                          <p:stCondLst>
                                            <p:cond delay="1312"/>
                                          </p:stCondLst>
                                        </p:cTn>
                                        <p:tgtEl>
                                          <p:spTgt spid="20483">
                                            <p:txEl>
                                              <p:pRg st="3" end="3"/>
                                            </p:txEl>
                                          </p:spTgt>
                                        </p:tgtEl>
                                      </p:cBhvr>
                                      <p:to x="100000" y="80000"/>
                                    </p:animScale>
                                    <p:animScale>
                                      <p:cBhvr>
                                        <p:cTn id="16" dur="166" decel="50000">
                                          <p:stCondLst>
                                            <p:cond delay="1338"/>
                                          </p:stCondLst>
                                        </p:cTn>
                                        <p:tgtEl>
                                          <p:spTgt spid="20483">
                                            <p:txEl>
                                              <p:pRg st="3" end="3"/>
                                            </p:txEl>
                                          </p:spTgt>
                                        </p:tgtEl>
                                      </p:cBhvr>
                                      <p:to x="100000" y="100000"/>
                                    </p:animScale>
                                    <p:animScale>
                                      <p:cBhvr>
                                        <p:cTn id="17" dur="26">
                                          <p:stCondLst>
                                            <p:cond delay="1642"/>
                                          </p:stCondLst>
                                        </p:cTn>
                                        <p:tgtEl>
                                          <p:spTgt spid="20483">
                                            <p:txEl>
                                              <p:pRg st="3" end="3"/>
                                            </p:txEl>
                                          </p:spTgt>
                                        </p:tgtEl>
                                      </p:cBhvr>
                                      <p:to x="100000" y="90000"/>
                                    </p:animScale>
                                    <p:animScale>
                                      <p:cBhvr>
                                        <p:cTn id="18" dur="166" decel="50000">
                                          <p:stCondLst>
                                            <p:cond delay="1668"/>
                                          </p:stCondLst>
                                        </p:cTn>
                                        <p:tgtEl>
                                          <p:spTgt spid="20483">
                                            <p:txEl>
                                              <p:pRg st="3" end="3"/>
                                            </p:txEl>
                                          </p:spTgt>
                                        </p:tgtEl>
                                      </p:cBhvr>
                                      <p:to x="100000" y="100000"/>
                                    </p:animScale>
                                    <p:animScale>
                                      <p:cBhvr>
                                        <p:cTn id="19" dur="26">
                                          <p:stCondLst>
                                            <p:cond delay="1808"/>
                                          </p:stCondLst>
                                        </p:cTn>
                                        <p:tgtEl>
                                          <p:spTgt spid="20483">
                                            <p:txEl>
                                              <p:pRg st="3" end="3"/>
                                            </p:txEl>
                                          </p:spTgt>
                                        </p:tgtEl>
                                      </p:cBhvr>
                                      <p:to x="100000" y="95000"/>
                                    </p:animScale>
                                    <p:animScale>
                                      <p:cBhvr>
                                        <p:cTn id="20" dur="166" decel="50000">
                                          <p:stCondLst>
                                            <p:cond delay="1834"/>
                                          </p:stCondLst>
                                        </p:cTn>
                                        <p:tgtEl>
                                          <p:spTgt spid="2048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71500" y="762000"/>
            <a:ext cx="10020300" cy="508000"/>
          </a:xfrm>
        </p:spPr>
        <p:txBody>
          <a:bodyPr/>
          <a:lstStyle/>
          <a:p>
            <a:pPr eaLnBrk="1" hangingPunct="1"/>
            <a:r>
              <a:rPr lang="en-US" altLang="zh-CN" sz="4000" dirty="0" smtClean="0">
                <a:ea typeface="宋体" pitchFamily="2" charset="-122"/>
              </a:rPr>
              <a:t>The Laws of Motion</a:t>
            </a:r>
            <a:endParaRPr lang="en-US" altLang="en-US" sz="4000" dirty="0" smtClean="0"/>
          </a:p>
        </p:txBody>
      </p:sp>
      <p:sp>
        <p:nvSpPr>
          <p:cNvPr id="22532" name="Rectangle 3"/>
          <p:cNvSpPr>
            <a:spLocks noGrp="1" noChangeArrowheads="1"/>
          </p:cNvSpPr>
          <p:nvPr>
            <p:ph type="body" idx="1"/>
          </p:nvPr>
        </p:nvSpPr>
        <p:spPr>
          <a:xfrm>
            <a:off x="968375" y="1574800"/>
            <a:ext cx="9509125" cy="3556000"/>
          </a:xfrm>
        </p:spPr>
        <p:txBody>
          <a:bodyPr/>
          <a:lstStyle/>
          <a:p>
            <a:pPr eaLnBrk="1" hangingPunct="1"/>
            <a:r>
              <a:rPr lang="en-US" altLang="zh-CN" smtClean="0">
                <a:ea typeface="宋体" pitchFamily="2" charset="-122"/>
              </a:rPr>
              <a:t> Newton’s first law</a:t>
            </a:r>
          </a:p>
          <a:p>
            <a:pPr eaLnBrk="1" hangingPunct="1"/>
            <a:r>
              <a:rPr lang="en-US" altLang="zh-CN" smtClean="0">
                <a:ea typeface="宋体" pitchFamily="2" charset="-122"/>
              </a:rPr>
              <a:t> Force</a:t>
            </a:r>
            <a:endParaRPr lang="en-US" altLang="en-US" smtClean="0"/>
          </a:p>
          <a:p>
            <a:pPr eaLnBrk="1" hangingPunct="1"/>
            <a:r>
              <a:rPr lang="en-US" altLang="zh-CN" smtClean="0">
                <a:ea typeface="宋体" pitchFamily="2" charset="-122"/>
              </a:rPr>
              <a:t> Mass</a:t>
            </a:r>
            <a:endParaRPr lang="en-US" altLang="en-US" smtClean="0"/>
          </a:p>
          <a:p>
            <a:pPr eaLnBrk="1" hangingPunct="1"/>
            <a:r>
              <a:rPr lang="en-US" altLang="zh-CN" smtClean="0">
                <a:ea typeface="宋体" pitchFamily="2" charset="-122"/>
              </a:rPr>
              <a:t> Newton’s second law</a:t>
            </a:r>
            <a:endParaRPr lang="en-US" altLang="en-US" smtClean="0"/>
          </a:p>
          <a:p>
            <a:pPr eaLnBrk="1" hangingPunct="1"/>
            <a:r>
              <a:rPr lang="en-US" altLang="zh-CN" smtClean="0">
                <a:ea typeface="宋体" pitchFamily="2" charset="-122"/>
              </a:rPr>
              <a:t> Newton’s third law</a:t>
            </a:r>
          </a:p>
          <a:p>
            <a:pPr eaLnBrk="1" hangingPunct="1"/>
            <a:r>
              <a:rPr lang="en-US" altLang="zh-CN" smtClean="0">
                <a:ea typeface="宋体" pitchFamily="2" charset="-122"/>
              </a:rPr>
              <a:t> Examples</a:t>
            </a:r>
            <a:endParaRPr lang="en-US" altLang="en-US" smtClean="0"/>
          </a:p>
        </p:txBody>
      </p:sp>
      <p:sp>
        <p:nvSpPr>
          <p:cNvPr id="22533" name="Rectangle 5"/>
          <p:cNvSpPr>
            <a:spLocks noChangeArrowheads="1"/>
          </p:cNvSpPr>
          <p:nvPr/>
        </p:nvSpPr>
        <p:spPr bwMode="auto">
          <a:xfrm>
            <a:off x="5909470" y="5181600"/>
            <a:ext cx="558403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algn="l" eaLnBrk="1" hangingPunct="1"/>
            <a:r>
              <a:rPr lang="en-US" altLang="ko-KR" sz="1800" i="1">
                <a:solidFill>
                  <a:srgbClr val="000000"/>
                </a:solidFill>
                <a:latin typeface="Monotype Corsiva" pitchFamily="66" charset="0"/>
              </a:rPr>
              <a:t>Isaac Newton’s work represents one of the greatest contributions to science ever made by an individual.</a:t>
            </a:r>
            <a:endParaRPr lang="en-US" altLang="en-US" sz="1800" i="1">
              <a:solidFill>
                <a:srgbClr val="000000"/>
              </a:solidFill>
              <a:latin typeface="Monotype Corsiva" pitchFamily="66" charset="0"/>
            </a:endParaRPr>
          </a:p>
        </p:txBody>
      </p:sp>
      <p:pic>
        <p:nvPicPr>
          <p:cNvPr id="22534" name="Picture 6" descr="new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26" y="990600"/>
            <a:ext cx="3818686"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88802"/>
      </p:ext>
    </p:extLst>
  </p:cSld>
  <p:clrMapOvr>
    <a:masterClrMapping/>
  </p:clrMapOvr>
  <p:transition>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type="body" sz="half" idx="1"/>
          </p:nvPr>
        </p:nvSpPr>
        <p:spPr>
          <a:xfrm>
            <a:off x="571500" y="1447800"/>
            <a:ext cx="10493375" cy="4648200"/>
          </a:xfrm>
        </p:spPr>
        <p:txBody>
          <a:bodyPr/>
          <a:lstStyle/>
          <a:p>
            <a:pPr eaLnBrk="1" hangingPunct="1"/>
            <a:r>
              <a:rPr lang="en-US" altLang="en-US" sz="2400" smtClean="0"/>
              <a:t>The magnitude of the gravitational force acting on an object of mass </a:t>
            </a:r>
            <a:r>
              <a:rPr lang="en-US" altLang="en-US" sz="2400" i="1" smtClean="0">
                <a:latin typeface="Times New Roman" pitchFamily="18" charset="0"/>
                <a:cs typeface="Times New Roman" pitchFamily="18" charset="0"/>
              </a:rPr>
              <a:t>m</a:t>
            </a:r>
            <a:r>
              <a:rPr lang="en-US" altLang="en-US" sz="2400" smtClean="0"/>
              <a:t> near the Earth’s surface is called the weight </a:t>
            </a:r>
            <a:r>
              <a:rPr lang="en-US" altLang="en-US" sz="2400" i="1" smtClean="0">
                <a:latin typeface="Times New Roman" pitchFamily="18" charset="0"/>
                <a:cs typeface="Times New Roman" pitchFamily="18" charset="0"/>
              </a:rPr>
              <a:t>w</a:t>
            </a:r>
            <a:r>
              <a:rPr lang="en-US" altLang="en-US" sz="2400" smtClean="0"/>
              <a:t> of the object</a:t>
            </a:r>
            <a:r>
              <a:rPr lang="en-US" altLang="zh-CN" sz="2400" smtClean="0">
                <a:ea typeface="宋体" pitchFamily="2" charset="-122"/>
              </a:rPr>
              <a:t>: </a:t>
            </a:r>
            <a:r>
              <a:rPr lang="en-US" altLang="en-US" sz="2800" i="1" smtClean="0">
                <a:latin typeface="Times New Roman" pitchFamily="18" charset="0"/>
              </a:rPr>
              <a:t>w = mg</a:t>
            </a:r>
            <a:r>
              <a:rPr lang="en-US" altLang="en-US" sz="2400" smtClean="0"/>
              <a:t> </a:t>
            </a:r>
            <a:endParaRPr lang="en-US" altLang="zh-CN" sz="2400" smtClean="0">
              <a:ea typeface="宋体" pitchFamily="2" charset="-122"/>
            </a:endParaRPr>
          </a:p>
          <a:p>
            <a:pPr eaLnBrk="1" hangingPunct="1"/>
            <a:r>
              <a:rPr lang="en-US" altLang="en-US" sz="2400" b="1" i="1" smtClean="0">
                <a:latin typeface="Times New Roman" pitchFamily="18" charset="0"/>
              </a:rPr>
              <a:t>g</a:t>
            </a:r>
            <a:r>
              <a:rPr lang="en-US" altLang="en-US" sz="2400" i="1" smtClean="0"/>
              <a:t> </a:t>
            </a:r>
            <a:r>
              <a:rPr lang="en-US" altLang="en-US" sz="2400" smtClean="0"/>
              <a:t>can also be found from the Law of Universal Gravitation</a:t>
            </a:r>
            <a:endParaRPr lang="en-US" altLang="zh-CN" sz="2400" smtClean="0">
              <a:ea typeface="宋体" pitchFamily="2" charset="-122"/>
            </a:endParaRPr>
          </a:p>
          <a:p>
            <a:pPr eaLnBrk="1" hangingPunct="1"/>
            <a:r>
              <a:rPr kumimoji="1" lang="en-US" altLang="ko-KR" sz="2400" smtClean="0">
                <a:ea typeface="굴림" pitchFamily="34" charset="-127"/>
              </a:rPr>
              <a:t>Weight </a:t>
            </a:r>
            <a:r>
              <a:rPr kumimoji="1" lang="en-US" altLang="zh-CN" sz="2400" smtClean="0">
                <a:ea typeface="굴림" pitchFamily="34" charset="-127"/>
              </a:rPr>
              <a:t>has a </a:t>
            </a:r>
            <a:r>
              <a:rPr kumimoji="1" lang="en-US" altLang="ko-KR" sz="2400" smtClean="0">
                <a:ea typeface="굴림" pitchFamily="34" charset="-127"/>
              </a:rPr>
              <a:t>unit </a:t>
            </a:r>
            <a:r>
              <a:rPr kumimoji="1" lang="en-US" altLang="zh-CN" sz="2400" smtClean="0">
                <a:ea typeface="굴림" pitchFamily="34" charset="-127"/>
              </a:rPr>
              <a:t>of</a:t>
            </a:r>
            <a:r>
              <a:rPr kumimoji="1" lang="en-US" altLang="ko-KR" sz="2400" smtClean="0">
                <a:ea typeface="굴림" pitchFamily="34" charset="-127"/>
              </a:rPr>
              <a:t> N</a:t>
            </a:r>
            <a:endParaRPr kumimoji="1" lang="en-US" altLang="zh-CN" sz="2400" smtClean="0">
              <a:ea typeface="宋体" pitchFamily="2" charset="-122"/>
            </a:endParaRPr>
          </a:p>
          <a:p>
            <a:pPr eaLnBrk="1" hangingPunct="1"/>
            <a:endParaRPr kumimoji="1" lang="en-US" altLang="zh-CN" sz="2400" b="1" smtClean="0">
              <a:ea typeface="宋体" pitchFamily="2" charset="-122"/>
            </a:endParaRPr>
          </a:p>
          <a:p>
            <a:pPr eaLnBrk="1" hangingPunct="1"/>
            <a:endParaRPr kumimoji="1" lang="en-US" altLang="zh-CN" sz="2400" b="1" smtClean="0">
              <a:ea typeface="宋体" pitchFamily="2" charset="-122"/>
            </a:endParaRPr>
          </a:p>
          <a:p>
            <a:pPr eaLnBrk="1" hangingPunct="1"/>
            <a:endParaRPr kumimoji="1" lang="en-US" altLang="zh-CN" sz="2400" b="1" smtClean="0">
              <a:ea typeface="宋体" pitchFamily="2" charset="-122"/>
            </a:endParaRPr>
          </a:p>
          <a:p>
            <a:pPr eaLnBrk="1" hangingPunct="1"/>
            <a:endParaRPr kumimoji="1" lang="en-US" altLang="zh-CN" sz="2400" b="1" smtClean="0">
              <a:ea typeface="宋体" pitchFamily="2" charset="-122"/>
            </a:endParaRPr>
          </a:p>
          <a:p>
            <a:pPr eaLnBrk="1" hangingPunct="1"/>
            <a:r>
              <a:rPr lang="en-US" altLang="en-US" sz="2400" smtClean="0"/>
              <a:t>Weight depends upon location</a:t>
            </a:r>
          </a:p>
        </p:txBody>
      </p:sp>
      <p:sp>
        <p:nvSpPr>
          <p:cNvPr id="8199" name="Rectangle 2"/>
          <p:cNvSpPr>
            <a:spLocks noGrp="1" noChangeArrowheads="1"/>
          </p:cNvSpPr>
          <p:nvPr>
            <p:ph type="title"/>
          </p:nvPr>
        </p:nvSpPr>
        <p:spPr>
          <a:xfrm>
            <a:off x="571500" y="685800"/>
            <a:ext cx="9334500" cy="731838"/>
          </a:xfrm>
        </p:spPr>
        <p:txBody>
          <a:bodyPr/>
          <a:lstStyle/>
          <a:p>
            <a:pPr eaLnBrk="1" hangingPunct="1"/>
            <a:r>
              <a:rPr lang="en-US" altLang="en-US" sz="3600" dirty="0" smtClean="0"/>
              <a:t>Weight</a:t>
            </a:r>
            <a:endParaRPr lang="en-US" altLang="en-US" dirty="0" smtClean="0"/>
          </a:p>
        </p:txBody>
      </p:sp>
      <p:graphicFrame>
        <p:nvGraphicFramePr>
          <p:cNvPr id="8194" name="Object 7"/>
          <p:cNvGraphicFramePr>
            <a:graphicFrameLocks noGrp="1" noChangeAspect="1"/>
          </p:cNvGraphicFramePr>
          <p:nvPr>
            <p:ph sz="quarter" idx="2"/>
            <p:extLst>
              <p:ext uri="{D42A27DB-BD31-4B8C-83A1-F6EECF244321}">
                <p14:modId xmlns:p14="http://schemas.microsoft.com/office/powerpoint/2010/main" val="1958104495"/>
              </p:ext>
            </p:extLst>
          </p:nvPr>
        </p:nvGraphicFramePr>
        <p:xfrm>
          <a:off x="4038600" y="3276600"/>
          <a:ext cx="2256234" cy="538163"/>
        </p:xfrm>
        <a:graphic>
          <a:graphicData uri="http://schemas.openxmlformats.org/presentationml/2006/ole">
            <mc:AlternateContent xmlns:mc="http://schemas.openxmlformats.org/markup-compatibility/2006">
              <mc:Choice xmlns:v="urn:schemas-microsoft-com:vml" Requires="v">
                <p:oleObj spid="_x0000_s50205" name="公式" r:id="rId4" imgW="800100" imgH="228600" progId="Equation.3">
                  <p:embed/>
                </p:oleObj>
              </mc:Choice>
              <mc:Fallback>
                <p:oleObj name="公式" r:id="rId4" imgW="8001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3276600"/>
                        <a:ext cx="2256234"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200" name="Picture 4" descr="MP00640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7626" y="3517900"/>
            <a:ext cx="2893219"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Line 5"/>
          <p:cNvSpPr>
            <a:spLocks noChangeShapeType="1"/>
          </p:cNvSpPr>
          <p:nvPr/>
        </p:nvSpPr>
        <p:spPr bwMode="auto">
          <a:xfrm flipH="1">
            <a:off x="8477250" y="4572000"/>
            <a:ext cx="762000" cy="914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Text Box 6"/>
          <p:cNvSpPr txBox="1">
            <a:spLocks noChangeArrowheads="1"/>
          </p:cNvSpPr>
          <p:nvPr/>
        </p:nvSpPr>
        <p:spPr bwMode="auto">
          <a:xfrm>
            <a:off x="7381875" y="5435600"/>
            <a:ext cx="3619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algn="l" eaLnBrk="1" hangingPunct="1">
              <a:spcBef>
                <a:spcPct val="20000"/>
              </a:spcBef>
              <a:buSzPct val="50000"/>
              <a:buFont typeface="Wingdings" pitchFamily="2" charset="2"/>
              <a:buNone/>
            </a:pPr>
            <a:r>
              <a:rPr lang="en-US" altLang="en-US" sz="3200" b="0">
                <a:solidFill>
                  <a:srgbClr val="FF0000"/>
                </a:solidFill>
                <a:latin typeface="Comic Sans MS" pitchFamily="66" charset="0"/>
              </a:rPr>
              <a:t>R = 6,400 km</a:t>
            </a:r>
          </a:p>
        </p:txBody>
      </p:sp>
      <p:graphicFrame>
        <p:nvGraphicFramePr>
          <p:cNvPr id="8195" name="Object 9"/>
          <p:cNvGraphicFramePr>
            <a:graphicFrameLocks noGrp="1" noChangeAspect="1"/>
          </p:cNvGraphicFramePr>
          <p:nvPr>
            <p:ph sz="quarter" idx="3"/>
            <p:extLst>
              <p:ext uri="{D42A27DB-BD31-4B8C-83A1-F6EECF244321}">
                <p14:modId xmlns:p14="http://schemas.microsoft.com/office/powerpoint/2010/main" val="3542046895"/>
              </p:ext>
            </p:extLst>
          </p:nvPr>
        </p:nvGraphicFramePr>
        <p:xfrm>
          <a:off x="1295400" y="3886200"/>
          <a:ext cx="3399235" cy="852487"/>
        </p:xfrm>
        <a:graphic>
          <a:graphicData uri="http://schemas.openxmlformats.org/presentationml/2006/ole">
            <mc:AlternateContent xmlns:mc="http://schemas.openxmlformats.org/markup-compatibility/2006">
              <mc:Choice xmlns:v="urn:schemas-microsoft-com:vml" Requires="v">
                <p:oleObj spid="_x0000_s50206" name="公式" r:id="rId7" imgW="1247843" imgH="380910" progId="Equation.3">
                  <p:embed/>
                </p:oleObj>
              </mc:Choice>
              <mc:Fallback>
                <p:oleObj name="公式" r:id="rId7" imgW="1247843" imgH="38091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886200"/>
                        <a:ext cx="3399235"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11"/>
          <p:cNvGraphicFramePr>
            <a:graphicFrameLocks noChangeAspect="1"/>
          </p:cNvGraphicFramePr>
          <p:nvPr>
            <p:extLst>
              <p:ext uri="{D42A27DB-BD31-4B8C-83A1-F6EECF244321}">
                <p14:modId xmlns:p14="http://schemas.microsoft.com/office/powerpoint/2010/main" val="440189621"/>
              </p:ext>
            </p:extLst>
          </p:nvPr>
        </p:nvGraphicFramePr>
        <p:xfrm>
          <a:off x="1295400" y="3200400"/>
          <a:ext cx="1948656" cy="792162"/>
        </p:xfrm>
        <a:graphic>
          <a:graphicData uri="http://schemas.openxmlformats.org/presentationml/2006/ole">
            <mc:AlternateContent xmlns:mc="http://schemas.openxmlformats.org/markup-compatibility/2006">
              <mc:Choice xmlns:v="urn:schemas-microsoft-com:vml" Requires="v">
                <p:oleObj spid="_x0000_s50207" name="公式" r:id="rId9" imgW="762000" imgH="380910" progId="Equation.3">
                  <p:embed/>
                </p:oleObj>
              </mc:Choice>
              <mc:Fallback>
                <p:oleObj name="公式" r:id="rId9" imgW="762000" imgH="38091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3200400"/>
                        <a:ext cx="1948656"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36545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2"/>
          <p:cNvSpPr>
            <a:spLocks noGrp="1" noChangeArrowheads="1"/>
          </p:cNvSpPr>
          <p:nvPr>
            <p:ph type="title"/>
          </p:nvPr>
        </p:nvSpPr>
        <p:spPr>
          <a:xfrm>
            <a:off x="609600" y="762000"/>
            <a:ext cx="9391650" cy="655638"/>
          </a:xfrm>
        </p:spPr>
        <p:txBody>
          <a:bodyPr/>
          <a:lstStyle/>
          <a:p>
            <a:pPr eaLnBrk="1" hangingPunct="1"/>
            <a:r>
              <a:rPr lang="en-US" altLang="zh-CN" sz="3600" dirty="0" smtClean="0">
                <a:ea typeface="宋体" pitchFamily="2" charset="-122"/>
              </a:rPr>
              <a:t>Normal Force</a:t>
            </a:r>
            <a:endParaRPr lang="en-US" altLang="en-US" dirty="0" smtClean="0"/>
          </a:p>
        </p:txBody>
      </p:sp>
      <p:sp>
        <p:nvSpPr>
          <p:cNvPr id="9224" name="Rectangle 3"/>
          <p:cNvSpPr>
            <a:spLocks noGrp="1" noChangeArrowheads="1"/>
          </p:cNvSpPr>
          <p:nvPr>
            <p:ph type="body" sz="half" idx="1"/>
          </p:nvPr>
        </p:nvSpPr>
        <p:spPr/>
        <p:txBody>
          <a:bodyPr/>
          <a:lstStyle/>
          <a:p>
            <a:pPr eaLnBrk="1" hangingPunct="1"/>
            <a:r>
              <a:rPr lang="en-US" altLang="zh-CN" sz="2800" dirty="0" smtClean="0">
                <a:ea typeface="宋体" pitchFamily="2" charset="-122"/>
              </a:rPr>
              <a:t>Force from a solid surface which keeps object from falling through</a:t>
            </a:r>
          </a:p>
          <a:p>
            <a:pPr eaLnBrk="1" hangingPunct="1"/>
            <a:r>
              <a:rPr lang="en-US" altLang="zh-CN" sz="2800" dirty="0" smtClean="0">
                <a:ea typeface="宋体" pitchFamily="2" charset="-122"/>
              </a:rPr>
              <a:t>Direction: always </a:t>
            </a:r>
            <a:r>
              <a:rPr lang="en-US" altLang="zh-CN" sz="2800" dirty="0" smtClean="0">
                <a:solidFill>
                  <a:schemeClr val="accent2"/>
                </a:solidFill>
                <a:ea typeface="宋体" pitchFamily="2" charset="-122"/>
              </a:rPr>
              <a:t>perpendicular to the surface</a:t>
            </a:r>
          </a:p>
          <a:p>
            <a:pPr eaLnBrk="1" hangingPunct="1"/>
            <a:r>
              <a:rPr lang="en-US" altLang="zh-CN" sz="2800" dirty="0" smtClean="0">
                <a:ea typeface="宋体" pitchFamily="2" charset="-122"/>
              </a:rPr>
              <a:t>Magnitude: depends on situation</a:t>
            </a:r>
            <a:endParaRPr lang="en-US" altLang="en-US" sz="2800" dirty="0" smtClean="0">
              <a:ea typeface="宋体" pitchFamily="2" charset="-122"/>
            </a:endParaRPr>
          </a:p>
          <a:p>
            <a:pPr lvl="1" eaLnBrk="1" hangingPunct="1"/>
            <a:endParaRPr lang="en-US" altLang="en-US" dirty="0" smtClean="0">
              <a:solidFill>
                <a:schemeClr val="accent2"/>
              </a:solidFill>
            </a:endParaRPr>
          </a:p>
        </p:txBody>
      </p:sp>
      <p:graphicFrame>
        <p:nvGraphicFramePr>
          <p:cNvPr id="9218" name="Object 10"/>
          <p:cNvGraphicFramePr>
            <a:graphicFrameLocks noGrp="1" noChangeAspect="1"/>
          </p:cNvGraphicFramePr>
          <p:nvPr>
            <p:ph sz="quarter" idx="2"/>
          </p:nvPr>
        </p:nvGraphicFramePr>
        <p:xfrm>
          <a:off x="7826375" y="2451100"/>
          <a:ext cx="1016000" cy="241300"/>
        </p:xfrm>
        <a:graphic>
          <a:graphicData uri="http://schemas.openxmlformats.org/presentationml/2006/ole">
            <mc:AlternateContent xmlns:mc="http://schemas.openxmlformats.org/markup-compatibility/2006">
              <mc:Choice xmlns:v="urn:schemas-microsoft-com:vml" Requires="v">
                <p:oleObj spid="_x0000_s51238" name="公式" r:id="rId4" imgW="800100" imgH="228600" progId="Equation.3">
                  <p:embed/>
                </p:oleObj>
              </mc:Choice>
              <mc:Fallback>
                <p:oleObj name="公式" r:id="rId4" imgW="8001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6375" y="2451100"/>
                        <a:ext cx="10160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4486" y="1293813"/>
            <a:ext cx="3964781"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9" name="Object 14"/>
          <p:cNvGraphicFramePr>
            <a:graphicFrameLocks noChangeAspect="1"/>
          </p:cNvGraphicFramePr>
          <p:nvPr/>
        </p:nvGraphicFramePr>
        <p:xfrm>
          <a:off x="6848079" y="4206876"/>
          <a:ext cx="2399109" cy="538163"/>
        </p:xfrm>
        <a:graphic>
          <a:graphicData uri="http://schemas.openxmlformats.org/presentationml/2006/ole">
            <mc:AlternateContent xmlns:mc="http://schemas.openxmlformats.org/markup-compatibility/2006">
              <mc:Choice xmlns:v="urn:schemas-microsoft-com:vml" Requires="v">
                <p:oleObj spid="_x0000_s51239" name="公式" r:id="rId7" imgW="857385" imgH="228600" progId="Equation.3">
                  <p:embed/>
                </p:oleObj>
              </mc:Choice>
              <mc:Fallback>
                <p:oleObj name="公式" r:id="rId7" imgW="857385"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8079" y="4206876"/>
                        <a:ext cx="2399109"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16"/>
          <p:cNvGraphicFramePr>
            <a:graphicFrameLocks noChangeAspect="1"/>
          </p:cNvGraphicFramePr>
          <p:nvPr/>
        </p:nvGraphicFramePr>
        <p:xfrm>
          <a:off x="7165579" y="5365751"/>
          <a:ext cx="1444625" cy="454025"/>
        </p:xfrm>
        <a:graphic>
          <a:graphicData uri="http://schemas.openxmlformats.org/presentationml/2006/ole">
            <mc:AlternateContent xmlns:mc="http://schemas.openxmlformats.org/markup-compatibility/2006">
              <mc:Choice xmlns:v="urn:schemas-microsoft-com:vml" Requires="v">
                <p:oleObj spid="_x0000_s51240" name="公式" r:id="rId9" imgW="514485" imgH="190590" progId="Equation.3">
                  <p:embed/>
                </p:oleObj>
              </mc:Choice>
              <mc:Fallback>
                <p:oleObj name="公式" r:id="rId9" imgW="514485" imgH="19059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5579" y="5365751"/>
                        <a:ext cx="1444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17"/>
          <p:cNvGraphicFramePr>
            <a:graphicFrameLocks noChangeAspect="1"/>
          </p:cNvGraphicFramePr>
          <p:nvPr/>
        </p:nvGraphicFramePr>
        <p:xfrm>
          <a:off x="6828236" y="4752976"/>
          <a:ext cx="2502296" cy="538163"/>
        </p:xfrm>
        <a:graphic>
          <a:graphicData uri="http://schemas.openxmlformats.org/presentationml/2006/ole">
            <mc:AlternateContent xmlns:mc="http://schemas.openxmlformats.org/markup-compatibility/2006">
              <mc:Choice xmlns:v="urn:schemas-microsoft-com:vml" Requires="v">
                <p:oleObj spid="_x0000_s51241" name="公式" r:id="rId11" imgW="895485" imgH="228600" progId="Equation.3">
                  <p:embed/>
                </p:oleObj>
              </mc:Choice>
              <mc:Fallback>
                <p:oleObj name="公式" r:id="rId11" imgW="895485"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28236" y="4752976"/>
                        <a:ext cx="2502296"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Rectangle 9"/>
          <p:cNvSpPr>
            <a:spLocks noChangeArrowheads="1"/>
          </p:cNvSpPr>
          <p:nvPr/>
        </p:nvSpPr>
        <p:spPr bwMode="auto">
          <a:xfrm>
            <a:off x="10080625" y="4559300"/>
            <a:ext cx="1047750" cy="660400"/>
          </a:xfrm>
          <a:prstGeom prst="rect">
            <a:avLst/>
          </a:prstGeom>
          <a:solidFill>
            <a:srgbClr val="07595D"/>
          </a:solidFill>
          <a:ln w="9525" algn="ctr">
            <a:solidFill>
              <a:schemeClr val="bg2"/>
            </a:solidFill>
            <a:round/>
            <a:headEnd/>
            <a:tailEnd/>
          </a:ln>
        </p:spPr>
        <p:txBody>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endParaRPr lang="en-US" altLang="en-US">
              <a:solidFill>
                <a:srgbClr val="00CC00"/>
              </a:solidFill>
            </a:endParaRPr>
          </a:p>
        </p:txBody>
      </p:sp>
      <p:sp>
        <p:nvSpPr>
          <p:cNvPr id="9227" name="Rectangle 10"/>
          <p:cNvSpPr>
            <a:spLocks noChangeArrowheads="1"/>
          </p:cNvSpPr>
          <p:nvPr/>
        </p:nvSpPr>
        <p:spPr bwMode="auto">
          <a:xfrm>
            <a:off x="10302875" y="4165600"/>
            <a:ext cx="555625" cy="393700"/>
          </a:xfrm>
          <a:prstGeom prst="rect">
            <a:avLst/>
          </a:prstGeom>
          <a:solidFill>
            <a:srgbClr val="055B5F"/>
          </a:solidFill>
          <a:ln w="9525" algn="ctr">
            <a:solidFill>
              <a:schemeClr val="bg2"/>
            </a:solidFill>
            <a:round/>
            <a:headEnd/>
            <a:tailEnd/>
          </a:ln>
        </p:spPr>
        <p:txBody>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endParaRPr lang="en-US" altLang="en-US"/>
          </a:p>
        </p:txBody>
      </p:sp>
      <p:sp>
        <p:nvSpPr>
          <p:cNvPr id="9228" name="Rectangle 11"/>
          <p:cNvSpPr>
            <a:spLocks noChangeArrowheads="1"/>
          </p:cNvSpPr>
          <p:nvPr/>
        </p:nvSpPr>
        <p:spPr bwMode="auto">
          <a:xfrm>
            <a:off x="9763125" y="5232400"/>
            <a:ext cx="1666875" cy="177800"/>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endParaRPr lang="en-US" altLang="en-US"/>
          </a:p>
        </p:txBody>
      </p:sp>
      <p:sp>
        <p:nvSpPr>
          <p:cNvPr id="9229" name="Rectangle 12"/>
          <p:cNvSpPr>
            <a:spLocks noChangeArrowheads="1"/>
          </p:cNvSpPr>
          <p:nvPr/>
        </p:nvSpPr>
        <p:spPr bwMode="auto">
          <a:xfrm>
            <a:off x="9858375" y="5384800"/>
            <a:ext cx="206375" cy="584200"/>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endParaRPr lang="en-US" altLang="en-US"/>
          </a:p>
        </p:txBody>
      </p:sp>
      <p:sp>
        <p:nvSpPr>
          <p:cNvPr id="9230" name="Rectangle 13"/>
          <p:cNvSpPr>
            <a:spLocks noChangeArrowheads="1"/>
          </p:cNvSpPr>
          <p:nvPr/>
        </p:nvSpPr>
        <p:spPr bwMode="auto">
          <a:xfrm>
            <a:off x="11191875" y="5384800"/>
            <a:ext cx="206375" cy="584200"/>
          </a:xfrm>
          <a:prstGeom prst="rect">
            <a:avLst/>
          </a:prstGeom>
          <a:solidFill>
            <a:srgbClr val="FFCC9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endParaRPr lang="en-US" altLang="en-US"/>
          </a:p>
        </p:txBody>
      </p:sp>
    </p:spTree>
    <p:extLst>
      <p:ext uri="{BB962C8B-B14F-4D97-AF65-F5344CB8AC3E}">
        <p14:creationId xmlns:p14="http://schemas.microsoft.com/office/powerpoint/2010/main" val="3054931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236" y="1323975"/>
            <a:ext cx="5758656"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3"/>
          <p:cNvSpPr>
            <a:spLocks noGrp="1" noChangeArrowheads="1"/>
          </p:cNvSpPr>
          <p:nvPr>
            <p:ph type="title"/>
          </p:nvPr>
        </p:nvSpPr>
        <p:spPr>
          <a:xfrm>
            <a:off x="571500" y="838200"/>
            <a:ext cx="9254262" cy="579438"/>
          </a:xfrm>
        </p:spPr>
        <p:txBody>
          <a:bodyPr/>
          <a:lstStyle/>
          <a:p>
            <a:pPr eaLnBrk="1" hangingPunct="1"/>
            <a:r>
              <a:rPr lang="en-US" altLang="zh-CN" sz="3600" dirty="0" smtClean="0">
                <a:ea typeface="宋体" pitchFamily="2" charset="-122"/>
              </a:rPr>
              <a:t>Tension Force: </a:t>
            </a:r>
            <a:r>
              <a:rPr lang="en-US" altLang="zh-CN" sz="3600" b="1" i="1" dirty="0" smtClean="0">
                <a:latin typeface="Times New Roman" pitchFamily="18" charset="0"/>
                <a:ea typeface="宋体" pitchFamily="2" charset="-122"/>
              </a:rPr>
              <a:t>T</a:t>
            </a:r>
            <a:endParaRPr lang="en-US" altLang="en-US" b="1" i="1" dirty="0" smtClean="0">
              <a:latin typeface="Times New Roman" pitchFamily="18" charset="0"/>
              <a:ea typeface="宋体" pitchFamily="2" charset="-122"/>
            </a:endParaRPr>
          </a:p>
        </p:txBody>
      </p:sp>
      <p:sp>
        <p:nvSpPr>
          <p:cNvPr id="28677" name="Rectangle 4"/>
          <p:cNvSpPr>
            <a:spLocks noGrp="1" noChangeArrowheads="1"/>
          </p:cNvSpPr>
          <p:nvPr>
            <p:ph type="body" sz="half" idx="1"/>
          </p:nvPr>
        </p:nvSpPr>
        <p:spPr>
          <a:xfrm>
            <a:off x="396875" y="1447800"/>
            <a:ext cx="5572125" cy="4559300"/>
          </a:xfrm>
        </p:spPr>
        <p:txBody>
          <a:bodyPr/>
          <a:lstStyle/>
          <a:p>
            <a:pPr eaLnBrk="1" hangingPunct="1"/>
            <a:r>
              <a:rPr lang="en-US" altLang="zh-CN" sz="2800" dirty="0" smtClean="0">
                <a:ea typeface="宋体" pitchFamily="2" charset="-122"/>
              </a:rPr>
              <a:t>A taut rope exerts forces on whatever holds its ends</a:t>
            </a:r>
          </a:p>
          <a:p>
            <a:pPr eaLnBrk="1" hangingPunct="1"/>
            <a:r>
              <a:rPr lang="en-US" altLang="zh-CN" sz="2800" dirty="0" smtClean="0">
                <a:ea typeface="宋体" pitchFamily="2" charset="-122"/>
              </a:rPr>
              <a:t>Direction: always </a:t>
            </a:r>
            <a:r>
              <a:rPr lang="en-US" altLang="zh-CN" sz="2800" dirty="0" smtClean="0">
                <a:solidFill>
                  <a:schemeClr val="accent2"/>
                </a:solidFill>
                <a:ea typeface="宋体" pitchFamily="2" charset="-122"/>
              </a:rPr>
              <a:t>along the cord (rope, cable, string ……) and away from the object</a:t>
            </a:r>
          </a:p>
          <a:p>
            <a:pPr eaLnBrk="1" hangingPunct="1"/>
            <a:r>
              <a:rPr lang="en-US" altLang="zh-CN" sz="2800" dirty="0" smtClean="0">
                <a:ea typeface="宋体" pitchFamily="2" charset="-122"/>
              </a:rPr>
              <a:t>Magnitude: depend on situation</a:t>
            </a:r>
            <a:endParaRPr lang="en-US" altLang="en-US" dirty="0" smtClean="0">
              <a:solidFill>
                <a:schemeClr val="accent2"/>
              </a:solidFill>
            </a:endParaRPr>
          </a:p>
        </p:txBody>
      </p:sp>
      <p:pic>
        <p:nvPicPr>
          <p:cNvPr id="2867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6594" y="2881314"/>
            <a:ext cx="35480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5656" y="3789364"/>
            <a:ext cx="443111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8295" name="Line 7"/>
          <p:cNvSpPr>
            <a:spLocks noChangeShapeType="1"/>
          </p:cNvSpPr>
          <p:nvPr/>
        </p:nvSpPr>
        <p:spPr bwMode="auto">
          <a:xfrm flipH="1" flipV="1">
            <a:off x="7191375" y="4140200"/>
            <a:ext cx="746125" cy="368300"/>
          </a:xfrm>
          <a:prstGeom prst="line">
            <a:avLst/>
          </a:prstGeom>
          <a:noFill/>
          <a:ln w="635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8296" name="Line 8"/>
          <p:cNvSpPr>
            <a:spLocks noChangeShapeType="1"/>
          </p:cNvSpPr>
          <p:nvPr/>
        </p:nvSpPr>
        <p:spPr bwMode="auto">
          <a:xfrm flipV="1">
            <a:off x="6699250" y="4419601"/>
            <a:ext cx="0" cy="639763"/>
          </a:xfrm>
          <a:prstGeom prst="line">
            <a:avLst/>
          </a:prstGeom>
          <a:noFill/>
          <a:ln w="635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8297" name="Text Box 9"/>
          <p:cNvSpPr txBox="1">
            <a:spLocks noChangeArrowheads="1"/>
          </p:cNvSpPr>
          <p:nvPr/>
        </p:nvSpPr>
        <p:spPr bwMode="auto">
          <a:xfrm>
            <a:off x="7314406" y="3775075"/>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zh-CN">
                <a:solidFill>
                  <a:srgbClr val="009900"/>
                </a:solidFill>
              </a:rPr>
              <a:t>T1</a:t>
            </a:r>
            <a:endParaRPr lang="en-US" altLang="en-US">
              <a:solidFill>
                <a:srgbClr val="009900"/>
              </a:solidFill>
            </a:endParaRPr>
          </a:p>
        </p:txBody>
      </p:sp>
      <p:sp>
        <p:nvSpPr>
          <p:cNvPr id="908298" name="Text Box 10"/>
          <p:cNvSpPr txBox="1">
            <a:spLocks noChangeArrowheads="1"/>
          </p:cNvSpPr>
          <p:nvPr/>
        </p:nvSpPr>
        <p:spPr bwMode="auto">
          <a:xfrm>
            <a:off x="6044406" y="4575175"/>
            <a:ext cx="54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zh-CN">
                <a:solidFill>
                  <a:srgbClr val="009900"/>
                </a:solidFill>
              </a:rPr>
              <a:t>T2</a:t>
            </a:r>
            <a:endParaRPr lang="en-US" altLang="en-US">
              <a:solidFill>
                <a:srgbClr val="009900"/>
              </a:solidFill>
            </a:endParaRPr>
          </a:p>
        </p:txBody>
      </p:sp>
      <p:sp>
        <p:nvSpPr>
          <p:cNvPr id="908299" name="Text Box 11"/>
          <p:cNvSpPr txBox="1">
            <a:spLocks noChangeArrowheads="1"/>
          </p:cNvSpPr>
          <p:nvPr/>
        </p:nvSpPr>
        <p:spPr bwMode="auto">
          <a:xfrm>
            <a:off x="8951516" y="4295776"/>
            <a:ext cx="1748492" cy="461665"/>
          </a:xfrm>
          <a:prstGeom prst="rect">
            <a:avLst/>
          </a:prstGeom>
          <a:noFill/>
          <a:ln w="9525" algn="ctr">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zh-CN">
                <a:solidFill>
                  <a:srgbClr val="009900"/>
                </a:solidFill>
              </a:rPr>
              <a:t>T1 = T = T2</a:t>
            </a:r>
            <a:endParaRPr lang="en-US" altLang="en-US">
              <a:solidFill>
                <a:srgbClr val="009900"/>
              </a:solidFill>
            </a:endParaRPr>
          </a:p>
        </p:txBody>
      </p:sp>
    </p:spTree>
    <p:extLst>
      <p:ext uri="{BB962C8B-B14F-4D97-AF65-F5344CB8AC3E}">
        <p14:creationId xmlns:p14="http://schemas.microsoft.com/office/powerpoint/2010/main" val="4168032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08295"/>
                                        </p:tgtEl>
                                        <p:attrNameLst>
                                          <p:attrName>style.visibility</p:attrName>
                                        </p:attrNameLst>
                                      </p:cBhvr>
                                      <p:to>
                                        <p:strVal val="visible"/>
                                      </p:to>
                                    </p:set>
                                    <p:anim calcmode="lin" valueType="num">
                                      <p:cBhvr additive="base">
                                        <p:cTn id="7" dur="1000" fill="hold"/>
                                        <p:tgtEl>
                                          <p:spTgt spid="908295"/>
                                        </p:tgtEl>
                                        <p:attrNameLst>
                                          <p:attrName>ppt_x</p:attrName>
                                        </p:attrNameLst>
                                      </p:cBhvr>
                                      <p:tavLst>
                                        <p:tav tm="0">
                                          <p:val>
                                            <p:strVal val="1+#ppt_w/2"/>
                                          </p:val>
                                        </p:tav>
                                        <p:tav tm="100000">
                                          <p:val>
                                            <p:strVal val="#ppt_x"/>
                                          </p:val>
                                        </p:tav>
                                      </p:tavLst>
                                    </p:anim>
                                    <p:anim calcmode="lin" valueType="num">
                                      <p:cBhvr additive="base">
                                        <p:cTn id="8" dur="1000" fill="hold"/>
                                        <p:tgtEl>
                                          <p:spTgt spid="9082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8" presetClass="entr" presetSubtype="16" fill="hold" grpId="0" nodeType="afterEffect">
                                  <p:stCondLst>
                                    <p:cond delay="0"/>
                                  </p:stCondLst>
                                  <p:childTnLst>
                                    <p:set>
                                      <p:cBhvr>
                                        <p:cTn id="11" dur="1" fill="hold">
                                          <p:stCondLst>
                                            <p:cond delay="0"/>
                                          </p:stCondLst>
                                        </p:cTn>
                                        <p:tgtEl>
                                          <p:spTgt spid="908297"/>
                                        </p:tgtEl>
                                        <p:attrNameLst>
                                          <p:attrName>style.visibility</p:attrName>
                                        </p:attrNameLst>
                                      </p:cBhvr>
                                      <p:to>
                                        <p:strVal val="visible"/>
                                      </p:to>
                                    </p:set>
                                    <p:animEffect transition="in" filter="diamond(in)">
                                      <p:cBhvr>
                                        <p:cTn id="12" dur="1000"/>
                                        <p:tgtEl>
                                          <p:spTgt spid="9082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08296"/>
                                        </p:tgtEl>
                                        <p:attrNameLst>
                                          <p:attrName>style.visibility</p:attrName>
                                        </p:attrNameLst>
                                      </p:cBhvr>
                                      <p:to>
                                        <p:strVal val="visible"/>
                                      </p:to>
                                    </p:set>
                                    <p:anim calcmode="lin" valueType="num">
                                      <p:cBhvr additive="base">
                                        <p:cTn id="17" dur="1000" fill="hold"/>
                                        <p:tgtEl>
                                          <p:spTgt spid="908296"/>
                                        </p:tgtEl>
                                        <p:attrNameLst>
                                          <p:attrName>ppt_x</p:attrName>
                                        </p:attrNameLst>
                                      </p:cBhvr>
                                      <p:tavLst>
                                        <p:tav tm="0">
                                          <p:val>
                                            <p:strVal val="#ppt_x"/>
                                          </p:val>
                                        </p:tav>
                                        <p:tav tm="100000">
                                          <p:val>
                                            <p:strVal val="#ppt_x"/>
                                          </p:val>
                                        </p:tav>
                                      </p:tavLst>
                                    </p:anim>
                                    <p:anim calcmode="lin" valueType="num">
                                      <p:cBhvr additive="base">
                                        <p:cTn id="18" dur="1000" fill="hold"/>
                                        <p:tgtEl>
                                          <p:spTgt spid="90829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000"/>
                            </p:stCondLst>
                            <p:childTnLst>
                              <p:par>
                                <p:cTn id="20" presetID="8" presetClass="entr" presetSubtype="16" fill="hold" grpId="0" nodeType="afterEffect">
                                  <p:stCondLst>
                                    <p:cond delay="0"/>
                                  </p:stCondLst>
                                  <p:childTnLst>
                                    <p:set>
                                      <p:cBhvr>
                                        <p:cTn id="21" dur="1" fill="hold">
                                          <p:stCondLst>
                                            <p:cond delay="0"/>
                                          </p:stCondLst>
                                        </p:cTn>
                                        <p:tgtEl>
                                          <p:spTgt spid="908298"/>
                                        </p:tgtEl>
                                        <p:attrNameLst>
                                          <p:attrName>style.visibility</p:attrName>
                                        </p:attrNameLst>
                                      </p:cBhvr>
                                      <p:to>
                                        <p:strVal val="visible"/>
                                      </p:to>
                                    </p:set>
                                    <p:animEffect transition="in" filter="diamond(in)">
                                      <p:cBhvr>
                                        <p:cTn id="22" dur="1000"/>
                                        <p:tgtEl>
                                          <p:spTgt spid="9082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908299"/>
                                        </p:tgtEl>
                                        <p:attrNameLst>
                                          <p:attrName>style.visibility</p:attrName>
                                        </p:attrNameLst>
                                      </p:cBhvr>
                                      <p:to>
                                        <p:strVal val="visible"/>
                                      </p:to>
                                    </p:set>
                                    <p:animEffect transition="in" filter="diamond(in)">
                                      <p:cBhvr>
                                        <p:cTn id="27" dur="1000"/>
                                        <p:tgtEl>
                                          <p:spTgt spid="908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5" grpId="0" animBg="1"/>
      <p:bldP spid="908296" grpId="0" animBg="1"/>
      <p:bldP spid="908297" grpId="0"/>
      <p:bldP spid="908298" grpId="0"/>
      <p:bldP spid="90829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en-US" sz="1400" smtClean="0">
                <a:latin typeface="Arial" charset="0"/>
                <a:ea typeface="宋体" pitchFamily="2" charset="-122"/>
              </a:rPr>
              <a:t>Feb. 11-15, 2013</a:t>
            </a:r>
            <a:endParaRPr lang="en-US" altLang="zh-CN" sz="1400" smtClean="0">
              <a:latin typeface="Arial" charset="0"/>
              <a:ea typeface="宋体" pitchFamily="2" charset="-122"/>
            </a:endParaRPr>
          </a:p>
        </p:txBody>
      </p:sp>
      <p:sp>
        <p:nvSpPr>
          <p:cNvPr id="10244" name="Rectangle 2"/>
          <p:cNvSpPr>
            <a:spLocks noGrp="1" noChangeArrowheads="1"/>
          </p:cNvSpPr>
          <p:nvPr>
            <p:ph type="title"/>
          </p:nvPr>
        </p:nvSpPr>
        <p:spPr>
          <a:xfrm>
            <a:off x="3048000" y="762000"/>
            <a:ext cx="7874000" cy="482600"/>
          </a:xfrm>
        </p:spPr>
        <p:txBody>
          <a:bodyPr/>
          <a:lstStyle/>
          <a:p>
            <a:pPr eaLnBrk="1" hangingPunct="1"/>
            <a:r>
              <a:rPr lang="en-US" altLang="en-US" sz="3200" dirty="0" smtClean="0"/>
              <a:t>Newton’s </a:t>
            </a:r>
            <a:r>
              <a:rPr lang="en-US" altLang="zh-CN" sz="3200" dirty="0" smtClean="0">
                <a:ea typeface="宋体" pitchFamily="2" charset="-122"/>
              </a:rPr>
              <a:t>Third</a:t>
            </a:r>
            <a:r>
              <a:rPr lang="en-US" altLang="en-US" sz="3200" dirty="0" smtClean="0"/>
              <a:t> Law</a:t>
            </a:r>
            <a:endParaRPr lang="en-US" altLang="en-US" dirty="0" smtClean="0"/>
          </a:p>
        </p:txBody>
      </p:sp>
      <p:sp>
        <p:nvSpPr>
          <p:cNvPr id="10245" name="Rectangle 3"/>
          <p:cNvSpPr>
            <a:spLocks noGrp="1" noChangeArrowheads="1"/>
          </p:cNvSpPr>
          <p:nvPr>
            <p:ph type="body" sz="half" idx="1"/>
          </p:nvPr>
        </p:nvSpPr>
        <p:spPr>
          <a:xfrm>
            <a:off x="2921000" y="1358900"/>
            <a:ext cx="8001000" cy="1663700"/>
          </a:xfrm>
          <a:solidFill>
            <a:srgbClr val="FFFF99">
              <a:alpha val="49019"/>
            </a:srgbClr>
          </a:solidFill>
        </p:spPr>
        <p:txBody>
          <a:bodyPr/>
          <a:lstStyle/>
          <a:p>
            <a:pPr eaLnBrk="1" hangingPunct="1"/>
            <a:r>
              <a:rPr lang="en-US" altLang="en-US" sz="2400" smtClean="0"/>
              <a:t>If object 1 and object 2 interact, the force exerted by object 1 on object 2 is equal in magnitude but opposite in direction to the force exerted by object 2 on object 1</a:t>
            </a:r>
          </a:p>
          <a:p>
            <a:pPr eaLnBrk="1" hangingPunct="1"/>
            <a:endParaRPr lang="en-US" altLang="en-US" sz="2000" smtClean="0"/>
          </a:p>
        </p:txBody>
      </p:sp>
      <p:pic>
        <p:nvPicPr>
          <p:cNvPr id="10246" name="Picture 5" descr="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 y="25401"/>
            <a:ext cx="266898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 y="3190875"/>
            <a:ext cx="727273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Rectangle 11"/>
          <p:cNvSpPr>
            <a:spLocks noChangeArrowheads="1"/>
          </p:cNvSpPr>
          <p:nvPr/>
        </p:nvSpPr>
        <p:spPr bwMode="auto">
          <a:xfrm>
            <a:off x="27781" y="5453063"/>
            <a:ext cx="1077317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b="1">
                <a:solidFill>
                  <a:schemeClr val="tx1"/>
                </a:solidFill>
                <a:latin typeface="Times New Roman" pitchFamily="18" charset="0"/>
                <a:ea typeface="굴림" pitchFamily="34" charset="-127"/>
              </a:defRPr>
            </a:lvl1pPr>
            <a:lvl2pPr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lvl="1" algn="l" eaLnBrk="1" hangingPunct="1">
              <a:spcBef>
                <a:spcPct val="20000"/>
              </a:spcBef>
              <a:buClr>
                <a:schemeClr val="accent2"/>
              </a:buClr>
              <a:buSzPct val="65000"/>
              <a:buFont typeface="Wingdings" pitchFamily="2" charset="2"/>
              <a:buChar char="q"/>
            </a:pPr>
            <a:r>
              <a:rPr lang="en-US" altLang="zh-CN" b="0">
                <a:solidFill>
                  <a:schemeClr val="accent2"/>
                </a:solidFill>
                <a:latin typeface="Tahoma" pitchFamily="34" charset="0"/>
              </a:rPr>
              <a:t>  </a:t>
            </a:r>
            <a:r>
              <a:rPr lang="en-US" altLang="en-US" b="0">
                <a:solidFill>
                  <a:schemeClr val="accent2"/>
                </a:solidFill>
                <a:latin typeface="Tahoma" pitchFamily="34" charset="0"/>
              </a:rPr>
              <a:t>Equivalent to saying a single isolated force cannot exist</a:t>
            </a:r>
          </a:p>
        </p:txBody>
      </p:sp>
      <p:pic>
        <p:nvPicPr>
          <p:cNvPr id="10249"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3344" y="3478213"/>
            <a:ext cx="354806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2" name="Object 13"/>
          <p:cNvGraphicFramePr>
            <a:graphicFrameLocks noGrp="1" noChangeAspect="1"/>
          </p:cNvGraphicFramePr>
          <p:nvPr>
            <p:ph sz="half" idx="2"/>
          </p:nvPr>
        </p:nvGraphicFramePr>
        <p:xfrm>
          <a:off x="8080375" y="4314826"/>
          <a:ext cx="2682875" cy="671513"/>
        </p:xfrm>
        <a:graphic>
          <a:graphicData uri="http://schemas.openxmlformats.org/presentationml/2006/ole">
            <mc:AlternateContent xmlns:mc="http://schemas.openxmlformats.org/markup-compatibility/2006">
              <mc:Choice xmlns:v="urn:schemas-microsoft-com:vml" Requires="v">
                <p:oleObj spid="_x0000_s52233" name="公式" r:id="rId7" imgW="812447" imgH="253890" progId="Equation.3">
                  <p:embed/>
                </p:oleObj>
              </mc:Choice>
              <mc:Fallback>
                <p:oleObj name="公式" r:id="rId7" imgW="812447"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0375" y="4314826"/>
                        <a:ext cx="2682875" cy="671513"/>
                      </a:xfrm>
                      <a:prstGeom prst="rect">
                        <a:avLst/>
                      </a:prstGeom>
                      <a:solidFill>
                        <a:srgbClr val="FFFF66">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0016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533400" y="762000"/>
            <a:ext cx="9467850" cy="655638"/>
          </a:xfrm>
        </p:spPr>
        <p:txBody>
          <a:bodyPr/>
          <a:lstStyle/>
          <a:p>
            <a:pPr eaLnBrk="1" hangingPunct="1"/>
            <a:r>
              <a:rPr lang="en-US" altLang="en-US" sz="3200" dirty="0" smtClean="0"/>
              <a:t>Newton’s Third Law cont.</a:t>
            </a:r>
            <a:endParaRPr lang="en-US" altLang="en-US" dirty="0" smtClean="0"/>
          </a:p>
        </p:txBody>
      </p:sp>
      <p:sp>
        <p:nvSpPr>
          <p:cNvPr id="29700" name="Rectangle 3"/>
          <p:cNvSpPr>
            <a:spLocks noGrp="1" noChangeArrowheads="1"/>
          </p:cNvSpPr>
          <p:nvPr>
            <p:ph type="body" sz="half" idx="1"/>
          </p:nvPr>
        </p:nvSpPr>
        <p:spPr>
          <a:xfrm>
            <a:off x="190500" y="1600200"/>
            <a:ext cx="4762500" cy="4572000"/>
          </a:xfrm>
        </p:spPr>
        <p:txBody>
          <a:bodyPr/>
          <a:lstStyle/>
          <a:p>
            <a:pPr eaLnBrk="1" hangingPunct="1"/>
            <a:r>
              <a:rPr lang="en-US" altLang="en-US" sz="2400" smtClean="0"/>
              <a:t>F</a:t>
            </a:r>
            <a:r>
              <a:rPr lang="en-US" altLang="en-US" sz="2400" baseline="-25000" smtClean="0"/>
              <a:t>12</a:t>
            </a:r>
            <a:r>
              <a:rPr lang="en-US" altLang="en-US" sz="2400" smtClean="0"/>
              <a:t> may be called the </a:t>
            </a:r>
            <a:r>
              <a:rPr lang="en-US" altLang="en-US" sz="2400" i="1" smtClean="0"/>
              <a:t>action</a:t>
            </a:r>
            <a:r>
              <a:rPr lang="en-US" altLang="en-US" sz="2400" smtClean="0"/>
              <a:t> force and F</a:t>
            </a:r>
            <a:r>
              <a:rPr lang="en-US" altLang="en-US" sz="2400" baseline="-25000" smtClean="0"/>
              <a:t>21</a:t>
            </a:r>
            <a:r>
              <a:rPr lang="en-US" altLang="en-US" sz="2400" smtClean="0"/>
              <a:t> the </a:t>
            </a:r>
            <a:r>
              <a:rPr lang="en-US" altLang="en-US" sz="2400" i="1" smtClean="0"/>
              <a:t>reaction</a:t>
            </a:r>
            <a:r>
              <a:rPr lang="en-US" altLang="en-US" sz="2400" smtClean="0"/>
              <a:t> force</a:t>
            </a:r>
          </a:p>
          <a:p>
            <a:pPr lvl="1" eaLnBrk="1" hangingPunct="1"/>
            <a:r>
              <a:rPr lang="en-US" altLang="en-US" sz="2000" smtClean="0"/>
              <a:t>Actually, either force can be the action or the reaction force</a:t>
            </a:r>
          </a:p>
          <a:p>
            <a:pPr eaLnBrk="1" hangingPunct="1"/>
            <a:r>
              <a:rPr lang="en-US" altLang="en-US" sz="2400" smtClean="0"/>
              <a:t>The action and reaction forces act on </a:t>
            </a:r>
            <a:r>
              <a:rPr lang="en-US" altLang="en-US" sz="2400" b="1" smtClean="0"/>
              <a:t>different</a:t>
            </a:r>
            <a:r>
              <a:rPr lang="en-US" altLang="en-US" sz="2400" smtClean="0"/>
              <a:t> objects</a:t>
            </a:r>
          </a:p>
        </p:txBody>
      </p:sp>
      <p:pic>
        <p:nvPicPr>
          <p:cNvPr id="297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74814"/>
            <a:ext cx="638175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945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z="2400" b="1" smtClean="0"/>
              <a:t>Action-Reaction Examples, 2</a:t>
            </a:r>
          </a:p>
        </p:txBody>
      </p:sp>
      <mc:AlternateContent xmlns:mc="http://schemas.openxmlformats.org/markup-compatibility/2006" xmlns:a14="http://schemas.microsoft.com/office/drawing/2010/main">
        <mc:Choice Requires="a14">
          <p:sp>
            <p:nvSpPr>
              <p:cNvPr id="22531" name="Rectangle 3"/>
              <p:cNvSpPr>
                <a:spLocks noGrp="1" noChangeArrowheads="1"/>
              </p:cNvSpPr>
              <p:nvPr>
                <p:ph sz="half" idx="1"/>
              </p:nvPr>
            </p:nvSpPr>
            <p:spPr>
              <a:xfrm>
                <a:off x="571500" y="1676400"/>
                <a:ext cx="7245350" cy="4784725"/>
              </a:xfrm>
            </p:spPr>
            <p:txBody>
              <a:bodyPr/>
              <a:lstStyle/>
              <a:p>
                <a:pPr eaLnBrk="1" hangingPunct="1">
                  <a:lnSpc>
                    <a:spcPct val="90000"/>
                  </a:lnSpc>
                  <a:buFont typeface="Arial" charset="0"/>
                  <a:buChar char="●"/>
                </a:pPr>
                <a:r>
                  <a:rPr lang="en-US" altLang="en-US" sz="2000" dirty="0" smtClean="0">
                    <a:latin typeface="Times New Roman" pitchFamily="18" charset="0"/>
                    <a:cs typeface="Times New Roman" pitchFamily="18" charset="0"/>
                  </a:rPr>
                  <a:t> When a computer monitor is at rest on a table, the forces acting on the monitor are the normal force </a:t>
                </a:r>
                <a:r>
                  <a:rPr lang="en-US" altLang="en-US" sz="2000" b="1" i="1" dirty="0" smtClean="0">
                    <a:latin typeface="Times New Roman" pitchFamily="18" charset="0"/>
                    <a:cs typeface="Times New Roman" pitchFamily="18" charset="0"/>
                  </a:rPr>
                  <a:t>n</a:t>
                </a:r>
                <a:r>
                  <a:rPr lang="en-US" altLang="en-US" sz="2000" dirty="0" smtClean="0">
                    <a:latin typeface="Times New Roman" pitchFamily="18" charset="0"/>
                    <a:cs typeface="Times New Roman" pitchFamily="18" charset="0"/>
                  </a:rPr>
                  <a:t> and the gravitational force </a:t>
                </a:r>
                <a:r>
                  <a:rPr lang="en-US" altLang="en-US" sz="2000" b="1" dirty="0" err="1" smtClean="0">
                    <a:latin typeface="Times New Roman" pitchFamily="18" charset="0"/>
                    <a:cs typeface="Times New Roman" pitchFamily="18" charset="0"/>
                  </a:rPr>
                  <a:t>F</a:t>
                </a:r>
                <a:r>
                  <a:rPr lang="en-US" altLang="en-US" sz="2000" b="1" baseline="-10000" dirty="0" err="1" smtClean="0">
                    <a:latin typeface="Times New Roman" pitchFamily="18" charset="0"/>
                    <a:cs typeface="Times New Roman" pitchFamily="18" charset="0"/>
                  </a:rPr>
                  <a:t>g</a:t>
                </a:r>
                <a:r>
                  <a:rPr lang="en-US" altLang="en-US" sz="2000" b="1" dirty="0" smtClean="0">
                    <a:latin typeface="Times New Roman" pitchFamily="18" charset="0"/>
                    <a:cs typeface="Times New Roman" pitchFamily="18" charset="0"/>
                  </a:rPr>
                  <a:t>. </a:t>
                </a:r>
              </a:p>
              <a:p>
                <a:pPr eaLnBrk="1" hangingPunct="1">
                  <a:lnSpc>
                    <a:spcPct val="90000"/>
                  </a:lnSpc>
                  <a:buFont typeface="Arial" charset="0"/>
                  <a:buChar char="●"/>
                </a:pPr>
                <a:endParaRPr lang="en-US" altLang="en-US" sz="2000" b="1" dirty="0" smtClean="0">
                  <a:latin typeface="Times New Roman" pitchFamily="18" charset="0"/>
                  <a:cs typeface="Times New Roman" pitchFamily="18" charset="0"/>
                </a:endParaRPr>
              </a:p>
              <a:p>
                <a:pPr eaLnBrk="1" hangingPunct="1">
                  <a:lnSpc>
                    <a:spcPct val="90000"/>
                  </a:lnSpc>
                  <a:buFont typeface="Arial" charset="0"/>
                  <a:buChar char="●"/>
                </a:pPr>
                <a:r>
                  <a:rPr lang="en-US" altLang="en-US" sz="2000" dirty="0" smtClean="0">
                    <a:latin typeface="Times New Roman" pitchFamily="18" charset="0"/>
                    <a:cs typeface="Times New Roman" pitchFamily="18" charset="0"/>
                  </a:rPr>
                  <a:t>The reaction to </a:t>
                </a:r>
                <a:r>
                  <a:rPr lang="en-US" altLang="en-US" sz="2000" b="1" i="1" dirty="0" smtClean="0">
                    <a:latin typeface="Times New Roman" pitchFamily="18" charset="0"/>
                    <a:cs typeface="Times New Roman" pitchFamily="18" charset="0"/>
                  </a:rPr>
                  <a:t>n</a:t>
                </a:r>
                <a:r>
                  <a:rPr lang="en-US" altLang="en-US" sz="2000" dirty="0" smtClean="0">
                    <a:latin typeface="Times New Roman" pitchFamily="18" charset="0"/>
                    <a:cs typeface="Times New Roman" pitchFamily="18" charset="0"/>
                  </a:rPr>
                  <a:t> is the force </a:t>
                </a:r>
                <a:r>
                  <a:rPr lang="en-US" altLang="en-US" sz="2000" b="1" dirty="0" err="1" smtClean="0">
                    <a:latin typeface="Times New Roman" pitchFamily="18" charset="0"/>
                    <a:cs typeface="Times New Roman" pitchFamily="18" charset="0"/>
                  </a:rPr>
                  <a:t>F</a:t>
                </a:r>
                <a:r>
                  <a:rPr lang="en-US" altLang="en-US" sz="2000" b="1" baseline="-10000" dirty="0" err="1" smtClean="0">
                    <a:latin typeface="Times New Roman" pitchFamily="18" charset="0"/>
                    <a:cs typeface="Times New Roman" pitchFamily="18" charset="0"/>
                  </a:rPr>
                  <a:t>mt</a:t>
                </a:r>
                <a:r>
                  <a:rPr lang="en-US" altLang="en-US" sz="2000" dirty="0" smtClean="0">
                    <a:latin typeface="Times New Roman" pitchFamily="18" charset="0"/>
                    <a:cs typeface="Times New Roman" pitchFamily="18" charset="0"/>
                  </a:rPr>
                  <a:t> exerted by the monitor on the table. The reaction to </a:t>
                </a:r>
                <a:r>
                  <a:rPr lang="en-US" altLang="en-US" sz="2000" b="1" dirty="0" err="1" smtClean="0">
                    <a:latin typeface="Times New Roman" pitchFamily="18" charset="0"/>
                    <a:cs typeface="Times New Roman" pitchFamily="18" charset="0"/>
                  </a:rPr>
                  <a:t>F</a:t>
                </a:r>
                <a:r>
                  <a:rPr lang="en-US" altLang="en-US" sz="2000" b="1" baseline="-10000" dirty="0" err="1" smtClean="0">
                    <a:latin typeface="Times New Roman" pitchFamily="18" charset="0"/>
                    <a:cs typeface="Times New Roman" pitchFamily="18" charset="0"/>
                  </a:rPr>
                  <a:t>g</a:t>
                </a:r>
                <a:r>
                  <a:rPr lang="en-US" altLang="en-US" sz="2000" dirty="0" smtClean="0">
                    <a:latin typeface="Times New Roman" pitchFamily="18" charset="0"/>
                    <a:cs typeface="Times New Roman" pitchFamily="18" charset="0"/>
                  </a:rPr>
                  <a:t> is the force </a:t>
                </a:r>
                <a:r>
                  <a:rPr lang="en-US" altLang="en-US" sz="2000" b="1" dirty="0" err="1" smtClean="0">
                    <a:latin typeface="Times New Roman" pitchFamily="18" charset="0"/>
                    <a:cs typeface="Times New Roman" pitchFamily="18" charset="0"/>
                  </a:rPr>
                  <a:t>F</a:t>
                </a:r>
                <a:r>
                  <a:rPr lang="en-US" altLang="en-US" sz="2000" b="1" baseline="-12000" dirty="0" err="1" smtClean="0">
                    <a:latin typeface="Times New Roman" pitchFamily="18" charset="0"/>
                    <a:cs typeface="Times New Roman" pitchFamily="18" charset="0"/>
                  </a:rPr>
                  <a:t>mE</a:t>
                </a:r>
                <a:r>
                  <a:rPr lang="en-US" altLang="en-US" sz="2000" dirty="0" smtClean="0">
                    <a:latin typeface="Times New Roman" pitchFamily="18" charset="0"/>
                    <a:cs typeface="Times New Roman" pitchFamily="18" charset="0"/>
                  </a:rPr>
                  <a:t> exerted by the monitor on the Earth.</a:t>
                </a:r>
              </a:p>
              <a:p>
                <a:pPr eaLnBrk="1" hangingPunct="1">
                  <a:lnSpc>
                    <a:spcPct val="90000"/>
                  </a:lnSpc>
                  <a:buFont typeface="Arial" charset="0"/>
                  <a:buChar char="●"/>
                </a:pPr>
                <a:r>
                  <a:rPr lang="en-US" altLang="en-US" sz="2000" dirty="0">
                    <a:latin typeface="Times New Roman" pitchFamily="18" charset="0"/>
                    <a:cs typeface="Times New Roman" pitchFamily="18" charset="0"/>
                  </a:rPr>
                  <a:t>Remember that Newton’s third </a:t>
                </a:r>
                <a:r>
                  <a:rPr lang="en-US" altLang="en-US" sz="2000" dirty="0" smtClean="0">
                    <a:latin typeface="Times New Roman" pitchFamily="18" charset="0"/>
                    <a:cs typeface="Times New Roman" pitchFamily="18" charset="0"/>
                  </a:rPr>
                  <a:t>law action </a:t>
                </a:r>
                <a:r>
                  <a:rPr lang="en-US" altLang="en-US" sz="2000" dirty="0">
                    <a:latin typeface="Times New Roman" pitchFamily="18" charset="0"/>
                    <a:cs typeface="Times New Roman" pitchFamily="18" charset="0"/>
                  </a:rPr>
                  <a:t>and reaction forces act </a:t>
                </a:r>
                <a:r>
                  <a:rPr lang="en-US" altLang="en-US" sz="2000" dirty="0" smtClean="0">
                    <a:latin typeface="Times New Roman" pitchFamily="18" charset="0"/>
                    <a:cs typeface="Times New Roman" pitchFamily="18" charset="0"/>
                  </a:rPr>
                  <a:t>on different </a:t>
                </a:r>
                <a:r>
                  <a:rPr lang="en-US" altLang="en-US" sz="2000" dirty="0">
                    <a:latin typeface="Times New Roman" pitchFamily="18" charset="0"/>
                    <a:cs typeface="Times New Roman" pitchFamily="18" charset="0"/>
                  </a:rPr>
                  <a:t>objects. For example, </a:t>
                </a:r>
                <a:r>
                  <a:rPr lang="en-US" altLang="en-US" sz="2000" dirty="0" smtClean="0">
                    <a:latin typeface="Times New Roman" pitchFamily="18" charset="0"/>
                    <a:cs typeface="Times New Roman" pitchFamily="18" charset="0"/>
                  </a:rPr>
                  <a:t>in Figure </a:t>
                </a:r>
                <a:r>
                  <a:rPr lang="en-US" altLang="en-US" sz="2000" dirty="0">
                    <a:latin typeface="Times New Roman" pitchFamily="18" charset="0"/>
                    <a:cs typeface="Times New Roman" pitchFamily="18" charset="0"/>
                  </a:rPr>
                  <a:t>5.6</a:t>
                </a:r>
                <a:r>
                  <a:rPr lang="en-US" altLang="en-US" sz="2000" dirty="0" smtClean="0">
                    <a:latin typeface="Times New Roman" pitchFamily="18" charset="0"/>
                    <a:cs typeface="Times New Roman" pitchFamily="18" charset="0"/>
                  </a:rPr>
                  <a:t>, </a:t>
                </a:r>
              </a:p>
              <a:p>
                <a:pPr eaLnBrk="1" hangingPunct="1">
                  <a:lnSpc>
                    <a:spcPct val="90000"/>
                  </a:lnSpc>
                  <a:buFont typeface="Arial" charset="0"/>
                  <a:buChar char="●"/>
                </a:pPr>
                <a14:m>
                  <m:oMath xmlns:m="http://schemas.openxmlformats.org/officeDocument/2006/math">
                    <m:acc>
                      <m:accPr>
                        <m:chr m:val="⃗"/>
                        <m:ctrlPr>
                          <a:rPr lang="en-US" altLang="en-US" sz="2000" i="1" smtClean="0">
                            <a:latin typeface="Cambria Math"/>
                            <a:cs typeface="Times New Roman" pitchFamily="18" charset="0"/>
                          </a:rPr>
                        </m:ctrlPr>
                      </m:accPr>
                      <m:e>
                        <m:r>
                          <a:rPr lang="en-US" altLang="en-US" sz="2000" b="0" i="1" smtClean="0">
                            <a:latin typeface="Cambria Math"/>
                            <a:cs typeface="Times New Roman" pitchFamily="18" charset="0"/>
                          </a:rPr>
                          <m:t>𝑛</m:t>
                        </m:r>
                      </m:e>
                    </m:acc>
                    <m:r>
                      <a:rPr lang="en-US" altLang="en-US" sz="2000" b="0" i="1" smtClean="0">
                        <a:latin typeface="Cambria Math"/>
                        <a:cs typeface="Times New Roman" pitchFamily="18" charset="0"/>
                      </a:rPr>
                      <m:t>=</m:t>
                    </m:r>
                    <m:sSub>
                      <m:sSubPr>
                        <m:ctrlPr>
                          <a:rPr lang="en-US" altLang="en-US" sz="2000" i="1" smtClean="0">
                            <a:latin typeface="Cambria Math"/>
                            <a:cs typeface="Times New Roman" pitchFamily="18" charset="0"/>
                          </a:rPr>
                        </m:ctrlPr>
                      </m:sSubPr>
                      <m:e>
                        <m:acc>
                          <m:accPr>
                            <m:chr m:val="⃗"/>
                            <m:ctrlPr>
                              <a:rPr lang="en-US" altLang="en-US" sz="2000" i="1">
                                <a:latin typeface="Cambria Math"/>
                                <a:cs typeface="Times New Roman" pitchFamily="18" charset="0"/>
                              </a:rPr>
                            </m:ctrlPr>
                          </m:accPr>
                          <m:e>
                            <m:r>
                              <a:rPr lang="en-US" altLang="en-US" sz="2000" i="1">
                                <a:latin typeface="Cambria Math"/>
                                <a:cs typeface="Times New Roman" pitchFamily="18" charset="0"/>
                              </a:rPr>
                              <m:t>𝐹</m:t>
                            </m:r>
                          </m:e>
                        </m:acc>
                      </m:e>
                      <m:sub>
                        <m:r>
                          <a:rPr lang="en-US" altLang="en-US" sz="2000" b="0" i="1" smtClean="0">
                            <a:latin typeface="Cambria Math"/>
                            <a:cs typeface="Times New Roman" pitchFamily="18" charset="0"/>
                          </a:rPr>
                          <m:t>𝑡𝑚</m:t>
                        </m:r>
                      </m:sub>
                    </m:sSub>
                    <m:r>
                      <a:rPr lang="en-US" altLang="en-US" sz="2000" b="0" i="1" smtClean="0">
                        <a:latin typeface="Cambria Math"/>
                        <a:cs typeface="Times New Roman" pitchFamily="18" charset="0"/>
                      </a:rPr>
                      <m:t>=−</m:t>
                    </m:r>
                    <m:r>
                      <a:rPr lang="en-US" altLang="en-US" sz="2000" b="0" i="1" smtClean="0">
                        <a:latin typeface="Cambria Math"/>
                        <a:cs typeface="Times New Roman" pitchFamily="18" charset="0"/>
                      </a:rPr>
                      <m:t>𝑚</m:t>
                    </m:r>
                    <m:acc>
                      <m:accPr>
                        <m:chr m:val="⃗"/>
                        <m:ctrlPr>
                          <a:rPr lang="en-US" altLang="en-US" sz="2000" b="0" i="1" smtClean="0">
                            <a:latin typeface="Cambria Math"/>
                            <a:cs typeface="Times New Roman" pitchFamily="18" charset="0"/>
                          </a:rPr>
                        </m:ctrlPr>
                      </m:accPr>
                      <m:e>
                        <m:r>
                          <a:rPr lang="en-US" altLang="en-US" sz="2000" b="0" i="1" smtClean="0">
                            <a:latin typeface="Cambria Math"/>
                            <a:cs typeface="Times New Roman" pitchFamily="18" charset="0"/>
                          </a:rPr>
                          <m:t>𝑔</m:t>
                        </m:r>
                      </m:e>
                    </m:acc>
                    <m:r>
                      <a:rPr lang="en-US" altLang="en-US" sz="2000" b="0" i="1" smtClean="0">
                        <a:latin typeface="Cambria Math"/>
                        <a:cs typeface="Times New Roman" pitchFamily="18" charset="0"/>
                      </a:rPr>
                      <m:t>=−</m:t>
                    </m:r>
                    <m:sSub>
                      <m:sSubPr>
                        <m:ctrlPr>
                          <a:rPr lang="en-US" altLang="en-US" sz="2000" i="1">
                            <a:latin typeface="Cambria Math"/>
                            <a:cs typeface="Times New Roman" pitchFamily="18" charset="0"/>
                          </a:rPr>
                        </m:ctrlPr>
                      </m:sSubPr>
                      <m:e>
                        <m:acc>
                          <m:accPr>
                            <m:chr m:val="⃗"/>
                            <m:ctrlPr>
                              <a:rPr lang="en-US" altLang="en-US" sz="2000" i="1">
                                <a:latin typeface="Cambria Math"/>
                                <a:cs typeface="Times New Roman" pitchFamily="18" charset="0"/>
                              </a:rPr>
                            </m:ctrlPr>
                          </m:accPr>
                          <m:e>
                            <m:r>
                              <a:rPr lang="en-US" altLang="en-US" sz="2000" i="1">
                                <a:latin typeface="Cambria Math"/>
                                <a:cs typeface="Times New Roman" pitchFamily="18" charset="0"/>
                              </a:rPr>
                              <m:t>𝐹</m:t>
                            </m:r>
                          </m:e>
                        </m:acc>
                      </m:e>
                      <m:sub>
                        <m:r>
                          <a:rPr lang="en-US" altLang="en-US" sz="2000" b="0" i="1" smtClean="0">
                            <a:latin typeface="Cambria Math"/>
                            <a:cs typeface="Times New Roman" pitchFamily="18" charset="0"/>
                          </a:rPr>
                          <m:t>𝐸</m:t>
                        </m:r>
                        <m:r>
                          <a:rPr lang="en-US" altLang="en-US" sz="2000" i="1">
                            <a:latin typeface="Cambria Math"/>
                            <a:cs typeface="Times New Roman" pitchFamily="18" charset="0"/>
                          </a:rPr>
                          <m:t>𝑚</m:t>
                        </m:r>
                      </m:sub>
                    </m:sSub>
                  </m:oMath>
                </a14:m>
                <a:endParaRPr lang="en-US" altLang="en-US" sz="2000" dirty="0" smtClean="0">
                  <a:latin typeface="Times New Roman" pitchFamily="18" charset="0"/>
                  <a:cs typeface="Times New Roman" pitchFamily="18" charset="0"/>
                </a:endParaRPr>
              </a:p>
              <a:p>
                <a:pPr eaLnBrk="1" hangingPunct="1">
                  <a:lnSpc>
                    <a:spcPct val="90000"/>
                  </a:lnSpc>
                  <a:buFont typeface="Arial" charset="0"/>
                  <a:buChar char="●"/>
                </a:pPr>
                <a:r>
                  <a:rPr lang="en-US" altLang="en-US" sz="2000" dirty="0">
                    <a:latin typeface="Times New Roman" pitchFamily="18" charset="0"/>
                    <a:cs typeface="Times New Roman" pitchFamily="18" charset="0"/>
                  </a:rPr>
                  <a:t>The </a:t>
                </a:r>
                <a:r>
                  <a:rPr lang="en-US" altLang="en-US" sz="2000" dirty="0" smtClean="0">
                    <a:latin typeface="Times New Roman" pitchFamily="18" charset="0"/>
                    <a:cs typeface="Times New Roman" pitchFamily="18" charset="0"/>
                  </a:rPr>
                  <a:t>forces </a:t>
                </a:r>
                <a14:m>
                  <m:oMath xmlns:m="http://schemas.openxmlformats.org/officeDocument/2006/math">
                    <m:acc>
                      <m:accPr>
                        <m:chr m:val="⃗"/>
                        <m:ctrlPr>
                          <a:rPr lang="en-US" altLang="en-US" sz="2000" i="1">
                            <a:latin typeface="Cambria Math"/>
                            <a:cs typeface="Times New Roman" pitchFamily="18" charset="0"/>
                          </a:rPr>
                        </m:ctrlPr>
                      </m:accPr>
                      <m:e>
                        <m:r>
                          <a:rPr lang="en-US" altLang="en-US" sz="2000" i="1">
                            <a:latin typeface="Cambria Math"/>
                            <a:cs typeface="Times New Roman" pitchFamily="18" charset="0"/>
                          </a:rPr>
                          <m:t>𝑛</m:t>
                        </m:r>
                      </m:e>
                    </m:acc>
                  </m:oMath>
                </a14:m>
                <a:r>
                  <a:rPr lang="en-US" altLang="en-US" sz="2000" dirty="0" smtClean="0">
                    <a:latin typeface="Times New Roman" pitchFamily="18" charset="0"/>
                    <a:cs typeface="Times New Roman" pitchFamily="18" charset="0"/>
                  </a:rPr>
                  <a:t> and </a:t>
                </a:r>
                <a14:m>
                  <m:oMath xmlns:m="http://schemas.openxmlformats.org/officeDocument/2006/math">
                    <m:r>
                      <a:rPr lang="en-US" altLang="en-US" sz="2000" i="1">
                        <a:latin typeface="Cambria Math"/>
                        <a:cs typeface="Times New Roman" pitchFamily="18" charset="0"/>
                      </a:rPr>
                      <m:t>𝑚</m:t>
                    </m:r>
                    <m:acc>
                      <m:accPr>
                        <m:chr m:val="⃗"/>
                        <m:ctrlPr>
                          <a:rPr lang="en-US" altLang="en-US" sz="2000" i="1">
                            <a:latin typeface="Cambria Math"/>
                            <a:cs typeface="Times New Roman" pitchFamily="18" charset="0"/>
                          </a:rPr>
                        </m:ctrlPr>
                      </m:accPr>
                      <m:e>
                        <m:r>
                          <a:rPr lang="en-US" altLang="en-US" sz="2000" i="1">
                            <a:latin typeface="Cambria Math"/>
                            <a:cs typeface="Times New Roman" pitchFamily="18" charset="0"/>
                          </a:rPr>
                          <m:t>𝑔</m:t>
                        </m:r>
                      </m:e>
                    </m:acc>
                  </m:oMath>
                </a14:m>
                <a:r>
                  <a:rPr lang="en-US" altLang="en-US" sz="2000" dirty="0" smtClean="0">
                    <a:latin typeface="Times New Roman" pitchFamily="18" charset="0"/>
                    <a:cs typeface="Times New Roman" pitchFamily="18" charset="0"/>
                  </a:rPr>
                  <a:t> are equal </a:t>
                </a:r>
                <a:r>
                  <a:rPr lang="en-US" altLang="en-US" sz="2000" dirty="0">
                    <a:latin typeface="Times New Roman" pitchFamily="18" charset="0"/>
                    <a:cs typeface="Times New Roman" pitchFamily="18" charset="0"/>
                  </a:rPr>
                  <a:t>in magnitude and </a:t>
                </a:r>
                <a:r>
                  <a:rPr lang="en-US" altLang="en-US" sz="2000" dirty="0" smtClean="0">
                    <a:latin typeface="Times New Roman" pitchFamily="18" charset="0"/>
                    <a:cs typeface="Times New Roman" pitchFamily="18" charset="0"/>
                  </a:rPr>
                  <a:t>opposite in </a:t>
                </a:r>
                <a:r>
                  <a:rPr lang="en-US" altLang="en-US" sz="2000" dirty="0">
                    <a:latin typeface="Times New Roman" pitchFamily="18" charset="0"/>
                    <a:cs typeface="Times New Roman" pitchFamily="18" charset="0"/>
                  </a:rPr>
                  <a:t>direction, but they do not represent an action-reaction </a:t>
                </a:r>
                <a:r>
                  <a:rPr lang="en-US" altLang="en-US" sz="2000" dirty="0" smtClean="0">
                    <a:latin typeface="Times New Roman" pitchFamily="18" charset="0"/>
                    <a:cs typeface="Times New Roman" pitchFamily="18" charset="0"/>
                  </a:rPr>
                  <a:t>pair because </a:t>
                </a:r>
                <a:r>
                  <a:rPr lang="en-US" altLang="en-US" sz="2000" dirty="0">
                    <a:latin typeface="Times New Roman" pitchFamily="18" charset="0"/>
                    <a:cs typeface="Times New Roman" pitchFamily="18" charset="0"/>
                  </a:rPr>
                  <a:t>both forces act on </a:t>
                </a:r>
                <a:r>
                  <a:rPr lang="en-US" altLang="en-US" sz="2000" dirty="0" smtClean="0">
                    <a:latin typeface="Times New Roman" pitchFamily="18" charset="0"/>
                    <a:cs typeface="Times New Roman" pitchFamily="18" charset="0"/>
                  </a:rPr>
                  <a:t>the same </a:t>
                </a:r>
                <a:r>
                  <a:rPr lang="en-US" altLang="en-US" sz="2000" dirty="0">
                    <a:latin typeface="Times New Roman" pitchFamily="18" charset="0"/>
                    <a:cs typeface="Times New Roman" pitchFamily="18" charset="0"/>
                  </a:rPr>
                  <a:t>object, the monitor.</a:t>
                </a:r>
                <a:endParaRPr lang="en-US" altLang="en-US" sz="2000" dirty="0" smtClean="0">
                  <a:latin typeface="Times New Roman" pitchFamily="18" charset="0"/>
                  <a:cs typeface="Times New Roman" pitchFamily="18" charset="0"/>
                </a:endParaRPr>
              </a:p>
            </p:txBody>
          </p:sp>
        </mc:Choice>
        <mc:Fallback xmlns="">
          <p:sp>
            <p:nvSpPr>
              <p:cNvPr id="22531" name="Rectangle 3"/>
              <p:cNvSpPr>
                <a:spLocks noGrp="1" noRot="1" noChangeAspect="1" noMove="1" noResize="1" noEditPoints="1" noAdjustHandles="1" noChangeArrowheads="1" noChangeShapeType="1" noTextEdit="1"/>
              </p:cNvSpPr>
              <p:nvPr>
                <p:ph sz="half" idx="1"/>
              </p:nvPr>
            </p:nvSpPr>
            <p:spPr>
              <a:xfrm>
                <a:off x="571500" y="1676400"/>
                <a:ext cx="7245350" cy="4784725"/>
              </a:xfrm>
              <a:blipFill rotWithShape="1">
                <a:blip r:embed="rId2"/>
                <a:stretch>
                  <a:fillRect l="-2020" t="-2166" r="-1684"/>
                </a:stretch>
              </a:blipFill>
            </p:spPr>
            <p:txBody>
              <a:bodyPr/>
              <a:lstStyle/>
              <a:p>
                <a:r>
                  <a:rPr lang="en-US">
                    <a:noFill/>
                  </a:rPr>
                  <a:t> </a:t>
                </a:r>
              </a:p>
            </p:txBody>
          </p:sp>
        </mc:Fallback>
      </mc:AlternateContent>
      <p:sp>
        <p:nvSpPr>
          <p:cNvPr id="22532" name="TextBox 7"/>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5.6</a:t>
            </a:r>
          </a:p>
        </p:txBody>
      </p:sp>
      <p:pic>
        <p:nvPicPr>
          <p:cNvPr id="22533" name="Picture 8" descr="0506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6850" y="1217613"/>
            <a:ext cx="342265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z="2400" b="1" smtClean="0"/>
              <a:t>Free Body Diagram</a:t>
            </a:r>
          </a:p>
        </p:txBody>
      </p:sp>
      <p:sp>
        <p:nvSpPr>
          <p:cNvPr id="29699" name="Content Placeholder 2"/>
          <p:cNvSpPr>
            <a:spLocks noGrp="1"/>
          </p:cNvSpPr>
          <p:nvPr>
            <p:ph sz="half" idx="1"/>
          </p:nvPr>
        </p:nvSpPr>
        <p:spPr>
          <a:xfrm>
            <a:off x="571500" y="1676400"/>
            <a:ext cx="6477000" cy="4648200"/>
          </a:xfrm>
        </p:spPr>
        <p:txBody>
          <a:bodyPr/>
          <a:lstStyle/>
          <a:p>
            <a:pPr eaLnBrk="1" hangingPunct="1">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The most important step in solving problems involving Newton’s Laws is to draw the </a:t>
            </a:r>
            <a:r>
              <a:rPr lang="en-US" altLang="en-US" sz="2000" b="1" dirty="0" smtClean="0">
                <a:latin typeface="Times New Roman" panose="02020603050405020304" pitchFamily="18" charset="0"/>
                <a:cs typeface="Times New Roman" panose="02020603050405020304" pitchFamily="18" charset="0"/>
              </a:rPr>
              <a:t>free body diagram (FBD).</a:t>
            </a:r>
          </a:p>
          <a:p>
            <a:pPr eaLnBrk="1" hangingPunct="1">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Be sure to include only the forces acting on the object of interest.</a:t>
            </a:r>
          </a:p>
          <a:p>
            <a:pPr eaLnBrk="1" hangingPunct="1">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Include any field forces acting on the object.</a:t>
            </a:r>
          </a:p>
          <a:p>
            <a:pPr eaLnBrk="1" hangingPunct="1">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Do not assume the normal force equals the weight.</a:t>
            </a:r>
          </a:p>
          <a:p>
            <a:pPr marL="0" indent="0" eaLnBrk="1" hangingPunct="1">
              <a:buFontTx/>
              <a:buNone/>
              <a:defRPr/>
            </a:pPr>
            <a:endParaRPr lang="en-US" altLang="en-US" sz="1800" dirty="0" smtClean="0"/>
          </a:p>
        </p:txBody>
      </p:sp>
      <p:sp>
        <p:nvSpPr>
          <p:cNvPr id="23556" name="TextBox 4"/>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5.6</a:t>
            </a:r>
          </a:p>
        </p:txBody>
      </p:sp>
      <p:pic>
        <p:nvPicPr>
          <p:cNvPr id="23557" name="Picture 7" descr="0506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25" y="990600"/>
            <a:ext cx="21113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G05_06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86200"/>
            <a:ext cx="3181350" cy="267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10477500" cy="609600"/>
          </a:xfrm>
        </p:spPr>
        <p:txBody>
          <a:bodyPr/>
          <a:lstStyle/>
          <a:p>
            <a:pPr>
              <a:defRPr/>
            </a:pPr>
            <a:r>
              <a:rPr lang="en-US" sz="2800" b="1" dirty="0" smtClean="0">
                <a:solidFill>
                  <a:schemeClr val="accent6">
                    <a:lumMod val="60000"/>
                    <a:lumOff val="40000"/>
                  </a:schemeClr>
                </a:solidFill>
                <a:latin typeface="Times New Roman" panose="02020603050405020304" pitchFamily="18" charset="0"/>
                <a:cs typeface="Times New Roman" panose="02020603050405020304" pitchFamily="18" charset="0"/>
              </a:rPr>
              <a:t>Conceptual Example 5.3 </a:t>
            </a:r>
            <a:r>
              <a:rPr lang="en-US" sz="2800" dirty="0" smtClean="0">
                <a:latin typeface="Times New Roman" panose="02020603050405020304" pitchFamily="18" charset="0"/>
                <a:cs typeface="Times New Roman" panose="02020603050405020304" pitchFamily="18" charset="0"/>
              </a:rPr>
              <a:t>You Push Me and I’ll Push You</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190500" y="1524000"/>
                <a:ext cx="10763250" cy="4093428"/>
              </a:xfrm>
              <a:prstGeom prst="rect">
                <a:avLst/>
              </a:prstGeom>
            </p:spPr>
            <p:txBody>
              <a:bodyPr>
                <a:spAutoFit/>
              </a:bodyPr>
              <a:lstStyle/>
              <a:p>
                <a:pPr>
                  <a:defRPr/>
                </a:pPr>
                <a:r>
                  <a:rPr lang="en-US" sz="2000" dirty="0" smtClean="0">
                    <a:latin typeface="Times New Roman" panose="02020603050405020304" pitchFamily="18" charset="0"/>
                    <a:cs typeface="Times New Roman" panose="02020603050405020304" pitchFamily="18" charset="0"/>
                  </a:rPr>
                  <a:t>A large man and a small boy stand facing each other on frictionless ice.  They put their hands together and push against each other so that they move apart.</a:t>
                </a:r>
              </a:p>
              <a:p>
                <a:pPr marL="342900" indent="-342900">
                  <a:buFont typeface="+mj-lt"/>
                  <a:buAutoNum type="alphaUcPeriod"/>
                  <a:defRPr/>
                </a:pPr>
                <a:r>
                  <a:rPr lang="en-US" sz="2000" dirty="0">
                    <a:latin typeface="Times New Roman" panose="02020603050405020304" pitchFamily="18" charset="0"/>
                    <a:cs typeface="Times New Roman" panose="02020603050405020304" pitchFamily="18" charset="0"/>
                  </a:rPr>
                  <a:t>  Who moves away with the higher speed?</a:t>
                </a:r>
              </a:p>
              <a:p>
                <a:pPr marL="342900" indent="-342900">
                  <a:buFont typeface="+mj-lt"/>
                  <a:buAutoNum type="alphaUcPeriod"/>
                  <a:defRPr/>
                </a:pPr>
                <a:r>
                  <a:rPr lang="en-US" sz="2000" dirty="0">
                    <a:latin typeface="Times New Roman" panose="02020603050405020304" pitchFamily="18" charset="0"/>
                    <a:cs typeface="Times New Roman" panose="02020603050405020304" pitchFamily="18" charset="0"/>
                  </a:rPr>
                  <a:t>Who moves farther while their hands are in contact</a:t>
                </a:r>
                <a:r>
                  <a:rPr lang="en-US" sz="2000" dirty="0" smtClean="0">
                    <a:latin typeface="Times New Roman" panose="02020603050405020304" pitchFamily="18" charset="0"/>
                    <a:cs typeface="Times New Roman" panose="02020603050405020304" pitchFamily="18" charset="0"/>
                  </a:rPr>
                  <a:t>?</a:t>
                </a:r>
              </a:p>
              <a:p>
                <a:pPr marL="342900" indent="-342900">
                  <a:buFont typeface="+mj-lt"/>
                  <a:buAutoNum type="alphaUcPeriod"/>
                  <a:defRPr/>
                </a:pPr>
                <a:endParaRPr lang="en-US" sz="2000"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Solution (A):  smaller mass, experiences the greater acceleration. </a:t>
                </a:r>
                <a:r>
                  <a:rPr lang="en-US" sz="2000" dirty="0" smtClean="0">
                    <a:latin typeface="Times New Roman" panose="02020603050405020304" pitchFamily="18" charset="0"/>
                    <a:cs typeface="Times New Roman" panose="02020603050405020304" pitchFamily="18" charset="0"/>
                  </a:rPr>
                  <a:t>Both individuals </a:t>
                </a:r>
                <a:r>
                  <a:rPr lang="en-US" sz="2000" dirty="0">
                    <a:latin typeface="Times New Roman" panose="02020603050405020304" pitchFamily="18" charset="0"/>
                    <a:cs typeface="Times New Roman" panose="02020603050405020304" pitchFamily="18" charset="0"/>
                  </a:rPr>
                  <a:t>accelerate for the same amount of time, </a:t>
                </a:r>
                <a:r>
                  <a:rPr lang="en-US" sz="2000" dirty="0" smtClean="0">
                    <a:latin typeface="Times New Roman" panose="02020603050405020304" pitchFamily="18" charset="0"/>
                    <a:cs typeface="Times New Roman" panose="02020603050405020304" pitchFamily="18" charset="0"/>
                  </a:rPr>
                  <a:t>but the </a:t>
                </a:r>
                <a:r>
                  <a:rPr lang="en-US" sz="2000" dirty="0">
                    <a:latin typeface="Times New Roman" panose="02020603050405020304" pitchFamily="18" charset="0"/>
                    <a:cs typeface="Times New Roman" panose="02020603050405020304" pitchFamily="18" charset="0"/>
                  </a:rPr>
                  <a:t>greater acceleration of the boy over this time interval results in his moving away from the interaction </a:t>
                </a:r>
                <a:r>
                  <a:rPr lang="en-US" sz="2000" dirty="0" smtClean="0">
                    <a:latin typeface="Times New Roman" panose="02020603050405020304" pitchFamily="18" charset="0"/>
                    <a:cs typeface="Times New Roman" panose="02020603050405020304" pitchFamily="18" charset="0"/>
                  </a:rPr>
                  <a:t>with the </a:t>
                </a:r>
                <a:r>
                  <a:rPr lang="en-US" sz="2000" dirty="0">
                    <a:latin typeface="Times New Roman" panose="02020603050405020304" pitchFamily="18" charset="0"/>
                    <a:cs typeface="Times New Roman" panose="02020603050405020304" pitchFamily="18" charset="0"/>
                  </a:rPr>
                  <a:t>higher </a:t>
                </a:r>
                <a:r>
                  <a:rPr lang="en-US" sz="2000" dirty="0" smtClean="0">
                    <a:latin typeface="Times New Roman" panose="02020603050405020304" pitchFamily="18" charset="0"/>
                    <a:cs typeface="Times New Roman" panose="02020603050405020304" pitchFamily="18" charset="0"/>
                  </a:rPr>
                  <a:t>speed , since </a:t>
                </a:r>
                <a14:m>
                  <m:oMath xmlns:m="http://schemas.openxmlformats.org/officeDocument/2006/math">
                    <m:r>
                      <a:rPr lang="en-US" sz="2000" b="0" i="1" smtClean="0">
                        <a:latin typeface="Cambria Math"/>
                        <a:cs typeface="Times New Roman" panose="02020603050405020304" pitchFamily="18" charset="0"/>
                      </a:rPr>
                      <m:t>𝑣</m:t>
                    </m:r>
                    <m:r>
                      <a:rPr lang="en-US" sz="2000" b="0" i="1" smtClean="0">
                        <a:latin typeface="Cambria Math"/>
                        <a:cs typeface="Times New Roman" panose="02020603050405020304" pitchFamily="18" charset="0"/>
                      </a:rPr>
                      <m:t>=</m:t>
                    </m:r>
                    <m:r>
                      <a:rPr lang="en-US" sz="2000" b="0" i="1" smtClean="0">
                        <a:latin typeface="Cambria Math"/>
                        <a:cs typeface="Times New Roman" panose="02020603050405020304" pitchFamily="18" charset="0"/>
                      </a:rPr>
                      <m:t>𝑎𝑡</m:t>
                    </m:r>
                  </m:oMath>
                </a14:m>
                <a:r>
                  <a:rPr lang="en-US" sz="2000" dirty="0" smtClean="0">
                    <a:latin typeface="Times New Roman" panose="02020603050405020304" pitchFamily="18" charset="0"/>
                    <a:cs typeface="Times New Roman" panose="02020603050405020304" pitchFamily="18" charset="0"/>
                  </a:rPr>
                  <a:t>.</a:t>
                </a:r>
              </a:p>
              <a:p>
                <a:pPr>
                  <a:defRPr/>
                </a:pPr>
                <a:endParaRPr lang="en-US" sz="2000" dirty="0" smtClean="0">
                  <a:latin typeface="Times New Roman" panose="02020603050405020304" pitchFamily="18" charset="0"/>
                  <a:cs typeface="Times New Roman" panose="02020603050405020304" pitchFamily="18" charset="0"/>
                </a:endParaRPr>
              </a:p>
              <a:p>
                <a:pPr>
                  <a:defRPr/>
                </a:pPr>
                <a:r>
                  <a:rPr lang="en-US" sz="2000" dirty="0" smtClean="0">
                    <a:latin typeface="Times New Roman" panose="02020603050405020304" pitchFamily="18" charset="0"/>
                    <a:cs typeface="Times New Roman" panose="02020603050405020304" pitchFamily="18" charset="0"/>
                  </a:rPr>
                  <a:t>Solution (B</a:t>
                </a:r>
                <a:r>
                  <a:rPr lang="en-US" sz="2000" dirty="0">
                    <a:latin typeface="Times New Roman" panose="02020603050405020304" pitchFamily="18" charset="0"/>
                    <a:cs typeface="Times New Roman" panose="02020603050405020304" pitchFamily="18" charset="0"/>
                  </a:rPr>
                  <a:t>): Because the boy has the greater acceleration and therefore the greater average velocity, he moves farther </a:t>
                </a:r>
                <a:r>
                  <a:rPr lang="en-US" sz="2000" dirty="0" smtClean="0">
                    <a:latin typeface="Times New Roman" panose="02020603050405020304" pitchFamily="18" charset="0"/>
                    <a:cs typeface="Times New Roman" panose="02020603050405020304" pitchFamily="18" charset="0"/>
                  </a:rPr>
                  <a:t>than the </a:t>
                </a:r>
                <a:r>
                  <a:rPr lang="en-US" sz="2000" dirty="0">
                    <a:latin typeface="Times New Roman" panose="02020603050405020304" pitchFamily="18" charset="0"/>
                    <a:cs typeface="Times New Roman" panose="02020603050405020304" pitchFamily="18" charset="0"/>
                  </a:rPr>
                  <a:t>man during the time interval during which their</a:t>
                </a:r>
              </a:p>
              <a:p>
                <a:pPr>
                  <a:defRPr/>
                </a:pPr>
                <a:r>
                  <a:rPr lang="en-US" sz="2000" dirty="0">
                    <a:latin typeface="Times New Roman" panose="02020603050405020304" pitchFamily="18" charset="0"/>
                    <a:cs typeface="Times New Roman" panose="02020603050405020304" pitchFamily="18" charset="0"/>
                  </a:rPr>
                  <a:t>hands are in contact.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90500" y="1524000"/>
                <a:ext cx="10763250" cy="4093428"/>
              </a:xfrm>
              <a:prstGeom prst="rect">
                <a:avLst/>
              </a:prstGeom>
              <a:blipFill rotWithShape="1">
                <a:blip r:embed="rId2"/>
                <a:stretch>
                  <a:fillRect l="-566" t="-745" r="-1076"/>
                </a:stretch>
              </a:blipFill>
            </p:spPr>
            <p:txBody>
              <a:bodyPr/>
              <a:lstStyle/>
              <a:p>
                <a:r>
                  <a:rPr lang="en-US">
                    <a:noFill/>
                  </a:rPr>
                  <a:t> </a:t>
                </a:r>
              </a:p>
            </p:txBody>
          </p:sp>
        </mc:Fallback>
      </mc:AlternateContent>
    </p:spTree>
    <p:extLst>
      <p:ext uri="{BB962C8B-B14F-4D97-AF65-F5344CB8AC3E}">
        <p14:creationId xmlns:p14="http://schemas.microsoft.com/office/powerpoint/2010/main" val="3032959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en-US" sz="1400" smtClean="0">
                <a:latin typeface="Arial" charset="0"/>
                <a:ea typeface="宋体" pitchFamily="2" charset="-122"/>
              </a:rPr>
              <a:t>Feb. 11-15, 2013</a:t>
            </a:r>
            <a:endParaRPr lang="en-US" altLang="zh-CN" sz="1400" smtClean="0">
              <a:latin typeface="Arial" charset="0"/>
              <a:ea typeface="宋体" pitchFamily="2" charset="-122"/>
            </a:endParaRPr>
          </a:p>
        </p:txBody>
      </p:sp>
      <p:sp>
        <p:nvSpPr>
          <p:cNvPr id="12293" name="Rectangle 2"/>
          <p:cNvSpPr>
            <a:spLocks noGrp="1" noChangeArrowheads="1"/>
          </p:cNvSpPr>
          <p:nvPr>
            <p:ph type="title"/>
          </p:nvPr>
        </p:nvSpPr>
        <p:spPr>
          <a:xfrm>
            <a:off x="571500" y="685800"/>
            <a:ext cx="10287000" cy="609600"/>
          </a:xfrm>
        </p:spPr>
        <p:txBody>
          <a:bodyPr/>
          <a:lstStyle/>
          <a:p>
            <a:pPr eaLnBrk="1" hangingPunct="1"/>
            <a:r>
              <a:rPr lang="en-US" altLang="zh-CN" sz="2800" dirty="0" smtClean="0">
                <a:ea typeface="宋体" pitchFamily="2" charset="-122"/>
              </a:rPr>
              <a:t>Hints for </a:t>
            </a:r>
            <a:r>
              <a:rPr lang="en-US" altLang="en-US" sz="2800" dirty="0" smtClean="0"/>
              <a:t>Problem-Solving</a:t>
            </a:r>
            <a:endParaRPr lang="en-US" altLang="en-US" dirty="0" smtClean="0"/>
          </a:p>
        </p:txBody>
      </p:sp>
      <p:sp>
        <p:nvSpPr>
          <p:cNvPr id="12294" name="Rectangle 3"/>
          <p:cNvSpPr>
            <a:spLocks noGrp="1" noChangeArrowheads="1"/>
          </p:cNvSpPr>
          <p:nvPr>
            <p:ph type="body" idx="1"/>
          </p:nvPr>
        </p:nvSpPr>
        <p:spPr>
          <a:xfrm>
            <a:off x="698500" y="1231900"/>
            <a:ext cx="10414000" cy="4648200"/>
          </a:xfrm>
        </p:spPr>
        <p:txBody>
          <a:bodyPr/>
          <a:lstStyle/>
          <a:p>
            <a:pPr eaLnBrk="1" hangingPunct="1">
              <a:lnSpc>
                <a:spcPct val="90000"/>
              </a:lnSpc>
            </a:pPr>
            <a:r>
              <a:rPr lang="en-US" altLang="zh-CN" sz="2000" b="1" smtClean="0">
                <a:ea typeface="宋体" pitchFamily="2" charset="-122"/>
              </a:rPr>
              <a:t>Read</a:t>
            </a:r>
            <a:r>
              <a:rPr lang="en-US" altLang="zh-CN" sz="2000" smtClean="0">
                <a:ea typeface="宋体" pitchFamily="2" charset="-122"/>
              </a:rPr>
              <a:t> the problem carefully at least once</a:t>
            </a:r>
          </a:p>
          <a:p>
            <a:pPr eaLnBrk="1" hangingPunct="1">
              <a:lnSpc>
                <a:spcPct val="90000"/>
              </a:lnSpc>
            </a:pPr>
            <a:r>
              <a:rPr lang="en-US" altLang="en-US" sz="2000" b="1" smtClean="0"/>
              <a:t>Draw</a:t>
            </a:r>
            <a:r>
              <a:rPr lang="en-US" altLang="en-US" sz="2000" smtClean="0"/>
              <a:t> a</a:t>
            </a:r>
            <a:r>
              <a:rPr lang="en-US" altLang="zh-CN" sz="2000" smtClean="0">
                <a:ea typeface="宋体" pitchFamily="2" charset="-122"/>
              </a:rPr>
              <a:t> picture of the system, identify the object of primary interest, and  indicate forces with arrows</a:t>
            </a:r>
          </a:p>
          <a:p>
            <a:pPr eaLnBrk="1" hangingPunct="1">
              <a:lnSpc>
                <a:spcPct val="90000"/>
              </a:lnSpc>
            </a:pPr>
            <a:r>
              <a:rPr lang="en-US" altLang="zh-CN" sz="2000" b="1" smtClean="0">
                <a:ea typeface="宋体" pitchFamily="2" charset="-122"/>
              </a:rPr>
              <a:t>Label</a:t>
            </a:r>
            <a:r>
              <a:rPr lang="en-US" altLang="zh-CN" sz="2000" smtClean="0">
                <a:ea typeface="宋体" pitchFamily="2" charset="-122"/>
              </a:rPr>
              <a:t> each force in the picture in a way that will bring to mind what physical quantity the label stands for (e.g., T for tension)</a:t>
            </a:r>
          </a:p>
          <a:p>
            <a:pPr eaLnBrk="1" hangingPunct="1">
              <a:lnSpc>
                <a:spcPct val="90000"/>
              </a:lnSpc>
            </a:pPr>
            <a:r>
              <a:rPr lang="en-US" altLang="zh-CN" sz="2000" b="1" smtClean="0">
                <a:ea typeface="宋体" pitchFamily="2" charset="-122"/>
              </a:rPr>
              <a:t>Draw</a:t>
            </a:r>
            <a:r>
              <a:rPr lang="en-US" altLang="zh-CN" sz="2000" smtClean="0">
                <a:ea typeface="宋体" pitchFamily="2" charset="-122"/>
              </a:rPr>
              <a:t> a free-body</a:t>
            </a:r>
            <a:r>
              <a:rPr lang="en-US" altLang="en-US" sz="2000" smtClean="0"/>
              <a:t> diagram</a:t>
            </a:r>
            <a:r>
              <a:rPr lang="en-US" altLang="zh-CN" sz="2000" smtClean="0">
                <a:ea typeface="宋体" pitchFamily="2" charset="-122"/>
              </a:rPr>
              <a:t> of the object of interest, based on the labeled picture. If additional objects are involved, draw separate free-body diagram for them</a:t>
            </a:r>
            <a:endParaRPr lang="en-US" altLang="en-US" sz="2000" smtClean="0"/>
          </a:p>
          <a:p>
            <a:pPr eaLnBrk="1" hangingPunct="1">
              <a:lnSpc>
                <a:spcPct val="90000"/>
              </a:lnSpc>
            </a:pPr>
            <a:r>
              <a:rPr lang="en-US" altLang="en-US" sz="2000" b="1" smtClean="0"/>
              <a:t>Choose a convenient coordinate system</a:t>
            </a:r>
            <a:r>
              <a:rPr lang="en-US" altLang="en-US" sz="2000" smtClean="0"/>
              <a:t> for each object</a:t>
            </a:r>
          </a:p>
          <a:p>
            <a:pPr eaLnBrk="1" hangingPunct="1">
              <a:lnSpc>
                <a:spcPct val="90000"/>
              </a:lnSpc>
            </a:pPr>
            <a:r>
              <a:rPr lang="en-US" altLang="zh-CN" sz="2000" b="1" smtClean="0">
                <a:ea typeface="宋体" pitchFamily="2" charset="-122"/>
              </a:rPr>
              <a:t>Apply Newton’s second law.</a:t>
            </a:r>
            <a:r>
              <a:rPr lang="en-US" altLang="zh-CN" sz="2000" smtClean="0">
                <a:ea typeface="宋体" pitchFamily="2" charset="-122"/>
              </a:rPr>
              <a:t> The x- and y-components of Newton second law should be taken from the vector equation and written individually. This often results in two equations and two unknowns</a:t>
            </a:r>
          </a:p>
          <a:p>
            <a:pPr eaLnBrk="1" hangingPunct="1">
              <a:lnSpc>
                <a:spcPct val="90000"/>
              </a:lnSpc>
            </a:pPr>
            <a:r>
              <a:rPr lang="en-US" altLang="zh-CN" sz="2000" b="1" smtClean="0">
                <a:ea typeface="宋体" pitchFamily="2" charset="-122"/>
              </a:rPr>
              <a:t>Solve</a:t>
            </a:r>
            <a:r>
              <a:rPr lang="en-US" altLang="zh-CN" sz="2000" smtClean="0">
                <a:ea typeface="宋体" pitchFamily="2" charset="-122"/>
              </a:rPr>
              <a:t> for the desired unknown quantity, and substitute the numbers</a:t>
            </a:r>
            <a:endParaRPr lang="en-US" altLang="en-US" sz="2800" smtClean="0"/>
          </a:p>
        </p:txBody>
      </p:sp>
      <p:graphicFrame>
        <p:nvGraphicFramePr>
          <p:cNvPr id="12290" name="Object 4"/>
          <p:cNvGraphicFramePr>
            <a:graphicFrameLocks noChangeAspect="1"/>
          </p:cNvGraphicFramePr>
          <p:nvPr/>
        </p:nvGraphicFramePr>
        <p:xfrm>
          <a:off x="3317875" y="5346700"/>
          <a:ext cx="2016125" cy="528638"/>
        </p:xfrm>
        <a:graphic>
          <a:graphicData uri="http://schemas.openxmlformats.org/presentationml/2006/ole">
            <mc:AlternateContent xmlns:mc="http://schemas.openxmlformats.org/markup-compatibility/2006">
              <mc:Choice xmlns:v="urn:schemas-microsoft-com:vml" Requires="v">
                <p:oleObj spid="_x0000_s54280" name="公式" r:id="rId3" imgW="736600" imgH="241300" progId="Equation.3">
                  <p:embed/>
                </p:oleObj>
              </mc:Choice>
              <mc:Fallback>
                <p:oleObj name="公式" r:id="rId3" imgW="736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75" y="5346700"/>
                        <a:ext cx="2016125" cy="528638"/>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5"/>
          <p:cNvGraphicFramePr>
            <a:graphicFrameLocks noChangeAspect="1"/>
          </p:cNvGraphicFramePr>
          <p:nvPr/>
        </p:nvGraphicFramePr>
        <p:xfrm>
          <a:off x="6048375" y="5343526"/>
          <a:ext cx="2095500" cy="549275"/>
        </p:xfrm>
        <a:graphic>
          <a:graphicData uri="http://schemas.openxmlformats.org/presentationml/2006/ole">
            <mc:AlternateContent xmlns:mc="http://schemas.openxmlformats.org/markup-compatibility/2006">
              <mc:Choice xmlns:v="urn:schemas-microsoft-com:vml" Requires="v">
                <p:oleObj spid="_x0000_s54281" name="公式" r:id="rId5" imgW="736600" imgH="241300" progId="Equation.3">
                  <p:embed/>
                </p:oleObj>
              </mc:Choice>
              <mc:Fallback>
                <p:oleObj name="公式" r:id="rId5" imgW="7366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8375" y="5343526"/>
                        <a:ext cx="2095500" cy="549275"/>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0056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a:spLocks noGrp="1" noChangeArrowheads="1"/>
          </p:cNvSpPr>
          <p:nvPr>
            <p:ph type="title"/>
          </p:nvPr>
        </p:nvSpPr>
        <p:spPr>
          <a:xfrm>
            <a:off x="533400" y="838200"/>
            <a:ext cx="9467850" cy="579438"/>
          </a:xfrm>
        </p:spPr>
        <p:txBody>
          <a:bodyPr/>
          <a:lstStyle/>
          <a:p>
            <a:pPr eaLnBrk="1" hangingPunct="1"/>
            <a:r>
              <a:rPr lang="en-US" altLang="zh-CN" sz="3200" dirty="0" smtClean="0">
                <a:ea typeface="宋体" pitchFamily="2" charset="-122"/>
              </a:rPr>
              <a:t>Objects</a:t>
            </a:r>
            <a:r>
              <a:rPr lang="en-US" altLang="en-US" sz="3200" dirty="0" smtClean="0"/>
              <a:t> in Equilibrium</a:t>
            </a:r>
            <a:endParaRPr lang="en-US" altLang="en-US" dirty="0" smtClean="0"/>
          </a:p>
        </p:txBody>
      </p:sp>
      <p:sp>
        <p:nvSpPr>
          <p:cNvPr id="13320" name="Rectangle 3"/>
          <p:cNvSpPr>
            <a:spLocks noGrp="1" noChangeArrowheads="1"/>
          </p:cNvSpPr>
          <p:nvPr>
            <p:ph type="body" sz="half" idx="1"/>
          </p:nvPr>
        </p:nvSpPr>
        <p:spPr>
          <a:xfrm>
            <a:off x="571500" y="1524000"/>
            <a:ext cx="10144125" cy="4572000"/>
          </a:xfrm>
        </p:spPr>
        <p:txBody>
          <a:bodyPr/>
          <a:lstStyle/>
          <a:p>
            <a:pPr eaLnBrk="1" hangingPunct="1"/>
            <a:r>
              <a:rPr lang="en-US" altLang="zh-CN" sz="2800" dirty="0" smtClean="0">
                <a:ea typeface="宋体" pitchFamily="2" charset="-122"/>
              </a:rPr>
              <a:t>Objects that are either at rest or moving with constant velocity are said to be in </a:t>
            </a:r>
            <a:r>
              <a:rPr lang="en-US" altLang="en-US" sz="2800" b="1" dirty="0" smtClean="0"/>
              <a:t>equilibrium</a:t>
            </a:r>
          </a:p>
          <a:p>
            <a:pPr eaLnBrk="1" hangingPunct="1"/>
            <a:r>
              <a:rPr lang="en-US" altLang="zh-CN" sz="2800" dirty="0" smtClean="0">
                <a:ea typeface="宋体" pitchFamily="2" charset="-122"/>
              </a:rPr>
              <a:t>A</a:t>
            </a:r>
            <a:r>
              <a:rPr lang="en-US" altLang="en-US" sz="2800" dirty="0" smtClean="0"/>
              <a:t>cceleration of an object can be modeled as zero</a:t>
            </a:r>
            <a:r>
              <a:rPr lang="en-US" altLang="zh-CN" sz="2800" dirty="0" smtClean="0">
                <a:ea typeface="宋体" pitchFamily="2" charset="-122"/>
              </a:rPr>
              <a:t>:   </a:t>
            </a:r>
          </a:p>
          <a:p>
            <a:pPr eaLnBrk="1" hangingPunct="1"/>
            <a:r>
              <a:rPr lang="en-US" altLang="en-US" sz="2800" dirty="0" smtClean="0"/>
              <a:t>Mathematically, the net force acting on the object is zero</a:t>
            </a:r>
          </a:p>
          <a:p>
            <a:pPr eaLnBrk="1" hangingPunct="1"/>
            <a:endParaRPr lang="en-US" altLang="zh-CN" sz="2800" dirty="0" smtClean="0">
              <a:ea typeface="宋体" pitchFamily="2" charset="-122"/>
            </a:endParaRPr>
          </a:p>
          <a:p>
            <a:pPr eaLnBrk="1" hangingPunct="1"/>
            <a:r>
              <a:rPr lang="en-US" altLang="zh-CN" sz="2800" dirty="0" smtClean="0">
                <a:ea typeface="宋体" pitchFamily="2" charset="-122"/>
              </a:rPr>
              <a:t>Equivalent to the set of component equations given by</a:t>
            </a:r>
            <a:endParaRPr lang="en-US" altLang="en-US" sz="2800" dirty="0" smtClean="0"/>
          </a:p>
          <a:p>
            <a:pPr eaLnBrk="1" hangingPunct="1"/>
            <a:endParaRPr lang="en-US" altLang="en-US" sz="2800" dirty="0" smtClean="0"/>
          </a:p>
        </p:txBody>
      </p:sp>
      <p:graphicFrame>
        <p:nvGraphicFramePr>
          <p:cNvPr id="13314" name="Object 4"/>
          <p:cNvGraphicFramePr>
            <a:graphicFrameLocks noChangeAspect="1"/>
          </p:cNvGraphicFramePr>
          <p:nvPr>
            <p:extLst>
              <p:ext uri="{D42A27DB-BD31-4B8C-83A1-F6EECF244321}">
                <p14:modId xmlns:p14="http://schemas.microsoft.com/office/powerpoint/2010/main" val="1535485665"/>
              </p:ext>
            </p:extLst>
          </p:nvPr>
        </p:nvGraphicFramePr>
        <p:xfrm>
          <a:off x="4038600" y="4267200"/>
          <a:ext cx="1444625" cy="538162"/>
        </p:xfrm>
        <a:graphic>
          <a:graphicData uri="http://schemas.openxmlformats.org/presentationml/2006/ole">
            <mc:AlternateContent xmlns:mc="http://schemas.openxmlformats.org/markup-compatibility/2006">
              <mc:Choice xmlns:v="urn:schemas-microsoft-com:vml" Requires="v">
                <p:oleObj spid="_x0000_s55310" name="公式" r:id="rId3" imgW="571252" imgH="266584" progId="Equation.3">
                  <p:embed/>
                </p:oleObj>
              </mc:Choice>
              <mc:Fallback>
                <p:oleObj name="公式" r:id="rId3" imgW="571252"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267200"/>
                        <a:ext cx="1444625"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5"/>
          <p:cNvGraphicFramePr>
            <a:graphicFrameLocks noChangeAspect="1"/>
          </p:cNvGraphicFramePr>
          <p:nvPr>
            <p:extLst>
              <p:ext uri="{D42A27DB-BD31-4B8C-83A1-F6EECF244321}">
                <p14:modId xmlns:p14="http://schemas.microsoft.com/office/powerpoint/2010/main" val="859717710"/>
              </p:ext>
            </p:extLst>
          </p:nvPr>
        </p:nvGraphicFramePr>
        <p:xfrm>
          <a:off x="2667000" y="3200400"/>
          <a:ext cx="1174750" cy="469900"/>
        </p:xfrm>
        <a:graphic>
          <a:graphicData uri="http://schemas.openxmlformats.org/presentationml/2006/ole">
            <mc:AlternateContent xmlns:mc="http://schemas.openxmlformats.org/markup-compatibility/2006">
              <mc:Choice xmlns:v="urn:schemas-microsoft-com:vml" Requires="v">
                <p:oleObj spid="_x0000_s55311" name="公式" r:id="rId5" imgW="355138" imgH="177569" progId="Equation.3">
                  <p:embed/>
                </p:oleObj>
              </mc:Choice>
              <mc:Fallback>
                <p:oleObj name="公式" r:id="rId5" imgW="355138" imgH="1775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200400"/>
                        <a:ext cx="117475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6"/>
          <p:cNvGraphicFramePr>
            <a:graphicFrameLocks noGrp="1" noChangeAspect="1"/>
          </p:cNvGraphicFramePr>
          <p:nvPr>
            <p:ph sz="quarter" idx="2"/>
          </p:nvPr>
        </p:nvGraphicFramePr>
        <p:xfrm>
          <a:off x="3659188" y="5016500"/>
          <a:ext cx="1585516" cy="528638"/>
        </p:xfrm>
        <a:graphic>
          <a:graphicData uri="http://schemas.openxmlformats.org/presentationml/2006/ole">
            <mc:AlternateContent xmlns:mc="http://schemas.openxmlformats.org/markup-compatibility/2006">
              <mc:Choice xmlns:v="urn:schemas-microsoft-com:vml" Requires="v">
                <p:oleObj spid="_x0000_s55312" name="公式" r:id="rId7" imgW="609336" imgH="253890" progId="Equation.3">
                  <p:embed/>
                </p:oleObj>
              </mc:Choice>
              <mc:Fallback>
                <p:oleObj name="公式" r:id="rId7" imgW="609336"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9188" y="5016500"/>
                        <a:ext cx="1585516" cy="528638"/>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7"/>
          <p:cNvGraphicFramePr>
            <a:graphicFrameLocks noGrp="1" noChangeAspect="1"/>
          </p:cNvGraphicFramePr>
          <p:nvPr>
            <p:ph sz="quarter" idx="3"/>
          </p:nvPr>
        </p:nvGraphicFramePr>
        <p:xfrm>
          <a:off x="6399611" y="5013326"/>
          <a:ext cx="1647031" cy="549275"/>
        </p:xfrm>
        <a:graphic>
          <a:graphicData uri="http://schemas.openxmlformats.org/presentationml/2006/ole">
            <mc:AlternateContent xmlns:mc="http://schemas.openxmlformats.org/markup-compatibility/2006">
              <mc:Choice xmlns:v="urn:schemas-microsoft-com:vml" Requires="v">
                <p:oleObj spid="_x0000_s55313" name="公式" r:id="rId9" imgW="609336" imgH="253890" progId="Equation.3">
                  <p:embed/>
                </p:oleObj>
              </mc:Choice>
              <mc:Fallback>
                <p:oleObj name="公式" r:id="rId9" imgW="609336" imgH="25389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9611" y="5013326"/>
                        <a:ext cx="1647031" cy="549275"/>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5989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sz="4000" dirty="0" smtClean="0">
                <a:ea typeface="宋体" pitchFamily="2" charset="-122"/>
              </a:rPr>
              <a:t>Dynamics</a:t>
            </a:r>
            <a:endParaRPr lang="en-US" altLang="en-US" sz="4000" dirty="0" smtClean="0"/>
          </a:p>
        </p:txBody>
      </p:sp>
      <p:sp>
        <p:nvSpPr>
          <p:cNvPr id="23556" name="Rectangle 3"/>
          <p:cNvSpPr>
            <a:spLocks noGrp="1" noChangeArrowheads="1"/>
          </p:cNvSpPr>
          <p:nvPr>
            <p:ph type="body" idx="1"/>
          </p:nvPr>
        </p:nvSpPr>
        <p:spPr/>
        <p:txBody>
          <a:bodyPr/>
          <a:lstStyle/>
          <a:p>
            <a:pPr eaLnBrk="1" hangingPunct="1"/>
            <a:r>
              <a:rPr lang="en-US" altLang="en-US" sz="2800" dirty="0" smtClean="0"/>
              <a:t>Describes the relationship between the motion of objects in our everyday world and the forces acting on them</a:t>
            </a:r>
          </a:p>
          <a:p>
            <a:pPr eaLnBrk="1" hangingPunct="1"/>
            <a:r>
              <a:rPr lang="en-US" altLang="zh-CN" sz="2800" dirty="0" smtClean="0">
                <a:ea typeface="宋体" pitchFamily="2" charset="-122"/>
              </a:rPr>
              <a:t>Language of Dynamics</a:t>
            </a:r>
          </a:p>
          <a:p>
            <a:pPr lvl="1" eaLnBrk="1" hangingPunct="1">
              <a:lnSpc>
                <a:spcPct val="110000"/>
              </a:lnSpc>
            </a:pPr>
            <a:r>
              <a:rPr lang="en-US" altLang="ko-KR" sz="2400" b="1" dirty="0" smtClean="0">
                <a:solidFill>
                  <a:srgbClr val="FF0000"/>
                </a:solidFill>
                <a:latin typeface="Arial" charset="0"/>
                <a:ea typeface="굴림" pitchFamily="34" charset="-127"/>
              </a:rPr>
              <a:t>Force: </a:t>
            </a:r>
            <a:r>
              <a:rPr lang="en-US" altLang="ko-KR" sz="2400" dirty="0" smtClean="0">
                <a:latin typeface="Arial" charset="0"/>
                <a:ea typeface="굴림" pitchFamily="34" charset="-127"/>
              </a:rPr>
              <a:t>The measure of interaction between </a:t>
            </a:r>
            <a:r>
              <a:rPr lang="en-US" altLang="ko-KR" sz="2400" b="1" dirty="0" smtClean="0">
                <a:latin typeface="Arial" charset="0"/>
                <a:ea typeface="굴림" pitchFamily="34" charset="-127"/>
              </a:rPr>
              <a:t>two objects</a:t>
            </a:r>
            <a:r>
              <a:rPr lang="en-US" altLang="ko-KR" sz="2400" dirty="0" smtClean="0">
                <a:latin typeface="Arial" charset="0"/>
                <a:ea typeface="굴림" pitchFamily="34" charset="-127"/>
              </a:rPr>
              <a:t> (pull or push). It is a vector quantity – it has a </a:t>
            </a:r>
            <a:r>
              <a:rPr lang="en-US" altLang="ko-KR" sz="2400" b="1" i="1" dirty="0" smtClean="0">
                <a:latin typeface="Arial" charset="0"/>
                <a:ea typeface="굴림" pitchFamily="34" charset="-127"/>
              </a:rPr>
              <a:t>magnitude and direction</a:t>
            </a:r>
          </a:p>
          <a:p>
            <a:pPr lvl="1" eaLnBrk="1" hangingPunct="1">
              <a:lnSpc>
                <a:spcPct val="110000"/>
              </a:lnSpc>
            </a:pPr>
            <a:r>
              <a:rPr lang="en-US" altLang="ko-KR" sz="2400" b="1" dirty="0" smtClean="0">
                <a:solidFill>
                  <a:srgbClr val="FF0000"/>
                </a:solidFill>
                <a:latin typeface="Arial" charset="0"/>
                <a:ea typeface="굴림" pitchFamily="34" charset="-127"/>
              </a:rPr>
              <a:t>Mass: </a:t>
            </a:r>
            <a:r>
              <a:rPr lang="en-US" altLang="ko-KR" sz="2400" dirty="0" smtClean="0">
                <a:latin typeface="Arial" charset="0"/>
                <a:ea typeface="굴림" pitchFamily="34" charset="-127"/>
              </a:rPr>
              <a:t>The measure of how difficult it is to change object’s velocity (sluggishness or inertia of the object)</a:t>
            </a:r>
            <a:endParaRPr lang="en-US" altLang="en-US" sz="2400" dirty="0" smtClean="0">
              <a:latin typeface="Arial" charset="0"/>
            </a:endParaRPr>
          </a:p>
        </p:txBody>
      </p:sp>
    </p:spTree>
    <p:extLst>
      <p:ext uri="{BB962C8B-B14F-4D97-AF65-F5344CB8AC3E}">
        <p14:creationId xmlns:p14="http://schemas.microsoft.com/office/powerpoint/2010/main" val="1636550300"/>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33400" y="762000"/>
            <a:ext cx="9467850" cy="533400"/>
          </a:xfrm>
        </p:spPr>
        <p:txBody>
          <a:bodyPr/>
          <a:lstStyle/>
          <a:p>
            <a:pPr eaLnBrk="1" hangingPunct="1"/>
            <a:r>
              <a:rPr lang="en-US" altLang="en-US" sz="3200" dirty="0" smtClean="0"/>
              <a:t>Equilibrium, Example 1</a:t>
            </a:r>
            <a:endParaRPr lang="en-US" altLang="en-US" dirty="0" smtClean="0"/>
          </a:p>
        </p:txBody>
      </p:sp>
      <p:sp>
        <p:nvSpPr>
          <p:cNvPr id="14341" name="Rectangle 3"/>
          <p:cNvSpPr>
            <a:spLocks noGrp="1" noChangeArrowheads="1"/>
          </p:cNvSpPr>
          <p:nvPr>
            <p:ph type="body" sz="half" idx="1"/>
          </p:nvPr>
        </p:nvSpPr>
        <p:spPr>
          <a:xfrm>
            <a:off x="857250" y="1406526"/>
            <a:ext cx="6445250" cy="4335463"/>
          </a:xfrm>
        </p:spPr>
        <p:txBody>
          <a:bodyPr/>
          <a:lstStyle/>
          <a:p>
            <a:pPr eaLnBrk="1" hangingPunct="1"/>
            <a:r>
              <a:rPr lang="en-US" altLang="en-US" sz="2800" smtClean="0"/>
              <a:t>A lamp is suspended from a chain of negligible mass</a:t>
            </a:r>
          </a:p>
          <a:p>
            <a:pPr eaLnBrk="1" hangingPunct="1"/>
            <a:r>
              <a:rPr lang="en-US" altLang="en-US" sz="2800" smtClean="0"/>
              <a:t>The forces acting on the lamp are</a:t>
            </a:r>
          </a:p>
          <a:p>
            <a:pPr lvl="1" eaLnBrk="1" hangingPunct="1"/>
            <a:r>
              <a:rPr lang="en-US" altLang="en-US" sz="2400" smtClean="0"/>
              <a:t>the downward force of gravity </a:t>
            </a:r>
          </a:p>
          <a:p>
            <a:pPr lvl="1" eaLnBrk="1" hangingPunct="1"/>
            <a:r>
              <a:rPr lang="en-US" altLang="en-US" sz="2400" smtClean="0"/>
              <a:t>the upward tension in the chain</a:t>
            </a:r>
          </a:p>
          <a:p>
            <a:pPr eaLnBrk="1" hangingPunct="1"/>
            <a:r>
              <a:rPr lang="en-US" altLang="en-US" sz="2800" smtClean="0"/>
              <a:t>Applying equilibrium gives</a:t>
            </a:r>
          </a:p>
          <a:p>
            <a:pPr lvl="1" eaLnBrk="1" hangingPunct="1"/>
            <a:endParaRPr lang="en-US" altLang="en-US" sz="2400" smtClean="0"/>
          </a:p>
        </p:txBody>
      </p:sp>
      <p:graphicFrame>
        <p:nvGraphicFramePr>
          <p:cNvPr id="14338" name="Object 4"/>
          <p:cNvGraphicFramePr>
            <a:graphicFrameLocks noChangeAspect="1"/>
          </p:cNvGraphicFramePr>
          <p:nvPr/>
        </p:nvGraphicFramePr>
        <p:xfrm>
          <a:off x="1524000" y="5105401"/>
          <a:ext cx="5715000" cy="568325"/>
        </p:xfrm>
        <a:graphic>
          <a:graphicData uri="http://schemas.openxmlformats.org/presentationml/2006/ole">
            <mc:AlternateContent xmlns:mc="http://schemas.openxmlformats.org/markup-compatibility/2006">
              <mc:Choice xmlns:v="urn:schemas-microsoft-com:vml" Requires="v">
                <p:oleObj spid="_x0000_s56325" name="Equation" r:id="rId3" imgW="2044700" imgH="254000" progId="Equation.DSMT4">
                  <p:embed/>
                </p:oleObj>
              </mc:Choice>
              <mc:Fallback>
                <p:oleObj name="Equation" r:id="rId3" imgW="20447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105401"/>
                        <a:ext cx="571500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2" name="Picture 5" descr="0507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4562" y="1217613"/>
            <a:ext cx="3817938"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421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685800" y="762000"/>
            <a:ext cx="10172700" cy="393700"/>
          </a:xfrm>
        </p:spPr>
        <p:txBody>
          <a:bodyPr/>
          <a:lstStyle/>
          <a:p>
            <a:pPr eaLnBrk="1" hangingPunct="1"/>
            <a:r>
              <a:rPr lang="en-US" altLang="en-US" sz="3200" dirty="0" smtClean="0"/>
              <a:t>Equilibrium, Example 2</a:t>
            </a:r>
            <a:endParaRPr lang="en-US" altLang="en-US" dirty="0" smtClean="0"/>
          </a:p>
        </p:txBody>
      </p:sp>
      <mc:AlternateContent xmlns:mc="http://schemas.openxmlformats.org/markup-compatibility/2006" xmlns:a14="http://schemas.microsoft.com/office/drawing/2010/main">
        <mc:Choice Requires="a14">
          <p:sp>
            <p:nvSpPr>
              <p:cNvPr id="15366" name="Rectangle 3"/>
              <p:cNvSpPr>
                <a:spLocks noGrp="1" noChangeArrowheads="1"/>
              </p:cNvSpPr>
              <p:nvPr>
                <p:ph type="body" sz="half" idx="1"/>
              </p:nvPr>
            </p:nvSpPr>
            <p:spPr>
              <a:xfrm>
                <a:off x="571500" y="1371600"/>
                <a:ext cx="10344548" cy="1600200"/>
              </a:xfrm>
            </p:spPr>
            <p:txBody>
              <a:bodyPr/>
              <a:lstStyle/>
              <a:p>
                <a:pPr eaLnBrk="1" hangingPunct="1"/>
                <a:r>
                  <a:rPr lang="en-US" altLang="zh-CN" sz="2400" dirty="0" smtClean="0">
                    <a:ea typeface="宋体" pitchFamily="2" charset="-122"/>
                  </a:rPr>
                  <a:t>A traffic light weighing 100 N hangs from a vertical cable tied to two other cables that are fastened to a support. The upper cables make angles of 37</a:t>
                </a:r>
                <a14:m>
                  <m:oMath xmlns:m="http://schemas.openxmlformats.org/officeDocument/2006/math">
                    <m:r>
                      <a:rPr lang="en-US" altLang="zh-CN" sz="2400" i="1" smtClean="0">
                        <a:latin typeface="Cambria Math"/>
                        <a:ea typeface="Cambria Math"/>
                      </a:rPr>
                      <m:t>°</m:t>
                    </m:r>
                  </m:oMath>
                </a14:m>
                <a:r>
                  <a:rPr lang="en-US" altLang="zh-CN" sz="2400" dirty="0" smtClean="0">
                    <a:ea typeface="宋体" pitchFamily="2" charset="-122"/>
                    <a:cs typeface="Tahoma" pitchFamily="34" charset="0"/>
                  </a:rPr>
                  <a:t> </a:t>
                </a:r>
                <a:r>
                  <a:rPr lang="en-US" altLang="zh-CN" sz="2400" dirty="0" smtClean="0">
                    <a:ea typeface="宋体" pitchFamily="2" charset="-122"/>
                  </a:rPr>
                  <a:t>and 53</a:t>
                </a:r>
                <a14:m>
                  <m:oMath xmlns:m="http://schemas.openxmlformats.org/officeDocument/2006/math">
                    <m:r>
                      <a:rPr lang="en-US" altLang="zh-CN" sz="2400" i="1" smtClean="0">
                        <a:latin typeface="Cambria Math"/>
                        <a:ea typeface="Cambria Math"/>
                      </a:rPr>
                      <m:t>°</m:t>
                    </m:r>
                  </m:oMath>
                </a14:m>
                <a:r>
                  <a:rPr lang="en-US" altLang="zh-CN" sz="2400" dirty="0" smtClean="0">
                    <a:ea typeface="宋体" pitchFamily="2" charset="-122"/>
                  </a:rPr>
                  <a:t> with the horizontal. Find the tension in each of the three cables.</a:t>
                </a:r>
                <a:endParaRPr lang="en-US" altLang="en-US" sz="2400" dirty="0" smtClean="0">
                  <a:cs typeface="Tahoma" pitchFamily="34" charset="0"/>
                </a:endParaRPr>
              </a:p>
            </p:txBody>
          </p:sp>
        </mc:Choice>
        <mc:Fallback xmlns="">
          <p:sp>
            <p:nvSpPr>
              <p:cNvPr id="15366" name="Rectangle 3"/>
              <p:cNvSpPr>
                <a:spLocks noGrp="1" noRot="1" noChangeAspect="1" noMove="1" noResize="1" noEditPoints="1" noAdjustHandles="1" noChangeArrowheads="1" noChangeShapeType="1" noTextEdit="1"/>
              </p:cNvSpPr>
              <p:nvPr>
                <p:ph type="body" sz="half" idx="1"/>
              </p:nvPr>
            </p:nvSpPr>
            <p:spPr>
              <a:xfrm>
                <a:off x="571500" y="1371600"/>
                <a:ext cx="10344548" cy="1600200"/>
              </a:xfrm>
              <a:blipFill rotWithShape="1">
                <a:blip r:embed="rId3"/>
                <a:stretch>
                  <a:fillRect l="-1709" t="-11027" r="-1061"/>
                </a:stretch>
              </a:blipFill>
            </p:spPr>
            <p:txBody>
              <a:bodyPr/>
              <a:lstStyle/>
              <a:p>
                <a:r>
                  <a:rPr lang="en-US">
                    <a:noFill/>
                  </a:rPr>
                  <a:t> </a:t>
                </a:r>
              </a:p>
            </p:txBody>
          </p:sp>
        </mc:Fallback>
      </mc:AlternateContent>
      <p:pic>
        <p:nvPicPr>
          <p:cNvPr id="15367" name="Picture 4" descr="0510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4510" y="2286000"/>
            <a:ext cx="373086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5"/>
          <p:cNvSpPr>
            <a:spLocks noChangeArrowheads="1"/>
          </p:cNvSpPr>
          <p:nvPr/>
        </p:nvSpPr>
        <p:spPr bwMode="auto">
          <a:xfrm>
            <a:off x="545705" y="2857500"/>
            <a:ext cx="6979046"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algn="l" eaLnBrk="1" hangingPunct="1">
              <a:spcBef>
                <a:spcPct val="20000"/>
              </a:spcBef>
              <a:buClr>
                <a:srgbClr val="9999FF"/>
              </a:buClr>
              <a:buSzPct val="80000"/>
              <a:buFont typeface="Wingdings" pitchFamily="2" charset="2"/>
              <a:buChar char="q"/>
            </a:pPr>
            <a:r>
              <a:rPr lang="en-US" altLang="en-US" b="0" dirty="0">
                <a:latin typeface="Tahoma" pitchFamily="34" charset="0"/>
              </a:rPr>
              <a:t>Conceptualize the traffic light</a:t>
            </a:r>
          </a:p>
          <a:p>
            <a:pPr lvl="1" algn="l" eaLnBrk="1" hangingPunct="1">
              <a:spcBef>
                <a:spcPct val="20000"/>
              </a:spcBef>
              <a:buClr>
                <a:srgbClr val="9999FF"/>
              </a:buClr>
              <a:buSzPct val="65000"/>
              <a:buFont typeface="Wingdings" pitchFamily="2" charset="2"/>
              <a:buChar char="n"/>
            </a:pPr>
            <a:r>
              <a:rPr lang="en-US" altLang="en-US" sz="2200" b="0" dirty="0">
                <a:latin typeface="Tahoma" pitchFamily="34" charset="0"/>
              </a:rPr>
              <a:t>Assume cables don’t break</a:t>
            </a:r>
          </a:p>
          <a:p>
            <a:pPr lvl="1" algn="l" eaLnBrk="1" hangingPunct="1">
              <a:spcBef>
                <a:spcPct val="20000"/>
              </a:spcBef>
              <a:buClr>
                <a:srgbClr val="9999FF"/>
              </a:buClr>
              <a:buSzPct val="65000"/>
              <a:buFont typeface="Wingdings" pitchFamily="2" charset="2"/>
              <a:buChar char="n"/>
            </a:pPr>
            <a:r>
              <a:rPr lang="en-US" altLang="en-US" sz="2200" b="0" dirty="0">
                <a:latin typeface="Tahoma" pitchFamily="34" charset="0"/>
              </a:rPr>
              <a:t>Nothing is moving</a:t>
            </a:r>
          </a:p>
          <a:p>
            <a:pPr algn="l" eaLnBrk="1" hangingPunct="1">
              <a:spcBef>
                <a:spcPct val="20000"/>
              </a:spcBef>
              <a:buClr>
                <a:srgbClr val="9999FF"/>
              </a:buClr>
              <a:buSzPct val="80000"/>
              <a:buFont typeface="Wingdings" pitchFamily="2" charset="2"/>
              <a:buChar char="q"/>
            </a:pPr>
            <a:r>
              <a:rPr lang="en-US" altLang="en-US" b="0" dirty="0">
                <a:latin typeface="Tahoma" pitchFamily="34" charset="0"/>
              </a:rPr>
              <a:t>Categorize as an equilibrium problem</a:t>
            </a:r>
          </a:p>
          <a:p>
            <a:pPr lvl="1" algn="l" eaLnBrk="1" hangingPunct="1">
              <a:spcBef>
                <a:spcPct val="20000"/>
              </a:spcBef>
              <a:buClr>
                <a:srgbClr val="9999FF"/>
              </a:buClr>
              <a:buSzPct val="65000"/>
              <a:buFont typeface="Wingdings" pitchFamily="2" charset="2"/>
              <a:buChar char="n"/>
            </a:pPr>
            <a:r>
              <a:rPr lang="en-US" altLang="en-US" sz="2200" b="0" dirty="0">
                <a:latin typeface="Tahoma" pitchFamily="34" charset="0"/>
              </a:rPr>
              <a:t>No movement, so acceleration is zero</a:t>
            </a:r>
          </a:p>
          <a:p>
            <a:pPr lvl="1" algn="l" eaLnBrk="1" hangingPunct="1">
              <a:spcBef>
                <a:spcPct val="20000"/>
              </a:spcBef>
              <a:buClr>
                <a:srgbClr val="9999FF"/>
              </a:buClr>
              <a:buSzPct val="65000"/>
              <a:buFont typeface="Wingdings" pitchFamily="2" charset="2"/>
              <a:buChar char="n"/>
            </a:pPr>
            <a:r>
              <a:rPr lang="en-US" altLang="en-US" sz="2200" b="0" dirty="0">
                <a:latin typeface="Tahoma" pitchFamily="34" charset="0"/>
              </a:rPr>
              <a:t>Model as a</a:t>
            </a:r>
            <a:r>
              <a:rPr lang="en-US" altLang="zh-CN" sz="2200" b="0" dirty="0">
                <a:latin typeface="Tahoma" pitchFamily="34" charset="0"/>
                <a:ea typeface="宋体" pitchFamily="2" charset="-122"/>
              </a:rPr>
              <a:t>n object</a:t>
            </a:r>
            <a:r>
              <a:rPr lang="en-US" altLang="en-US" sz="2200" b="0" dirty="0">
                <a:latin typeface="Tahoma" pitchFamily="34" charset="0"/>
              </a:rPr>
              <a:t> in equilibrium</a:t>
            </a:r>
          </a:p>
        </p:txBody>
      </p:sp>
      <p:graphicFrame>
        <p:nvGraphicFramePr>
          <p:cNvPr id="15362" name="Object 6"/>
          <p:cNvGraphicFramePr>
            <a:graphicFrameLocks noChangeAspect="1"/>
          </p:cNvGraphicFramePr>
          <p:nvPr/>
        </p:nvGraphicFramePr>
        <p:xfrm>
          <a:off x="1912938" y="5448300"/>
          <a:ext cx="1585516" cy="528638"/>
        </p:xfrm>
        <a:graphic>
          <a:graphicData uri="http://schemas.openxmlformats.org/presentationml/2006/ole">
            <mc:AlternateContent xmlns:mc="http://schemas.openxmlformats.org/markup-compatibility/2006">
              <mc:Choice xmlns:v="urn:schemas-microsoft-com:vml" Requires="v">
                <p:oleObj spid="_x0000_s57350" name="公式" r:id="rId5" imgW="609336" imgH="253890" progId="Equation.3">
                  <p:embed/>
                </p:oleObj>
              </mc:Choice>
              <mc:Fallback>
                <p:oleObj name="公式" r:id="rId5" imgW="609336"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2938" y="5448300"/>
                        <a:ext cx="1585516" cy="528638"/>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7"/>
          <p:cNvGraphicFramePr>
            <a:graphicFrameLocks noChangeAspect="1"/>
          </p:cNvGraphicFramePr>
          <p:nvPr/>
        </p:nvGraphicFramePr>
        <p:xfrm>
          <a:off x="4653361" y="5445126"/>
          <a:ext cx="1647031" cy="549275"/>
        </p:xfrm>
        <a:graphic>
          <a:graphicData uri="http://schemas.openxmlformats.org/presentationml/2006/ole">
            <mc:AlternateContent xmlns:mc="http://schemas.openxmlformats.org/markup-compatibility/2006">
              <mc:Choice xmlns:v="urn:schemas-microsoft-com:vml" Requires="v">
                <p:oleObj spid="_x0000_s57351" name="公式" r:id="rId7" imgW="609336" imgH="253890" progId="Equation.3">
                  <p:embed/>
                </p:oleObj>
              </mc:Choice>
              <mc:Fallback>
                <p:oleObj name="公式" r:id="rId7" imgW="609336"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3361" y="5445126"/>
                        <a:ext cx="1647031" cy="549275"/>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7678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a:xfrm>
            <a:off x="571500" y="762000"/>
            <a:ext cx="9410700" cy="655638"/>
          </a:xfrm>
        </p:spPr>
        <p:txBody>
          <a:bodyPr/>
          <a:lstStyle/>
          <a:p>
            <a:pPr eaLnBrk="1" hangingPunct="1"/>
            <a:r>
              <a:rPr lang="en-US" altLang="en-US" sz="3200" dirty="0" smtClean="0"/>
              <a:t>Equilibrium, Example 2</a:t>
            </a:r>
            <a:endParaRPr lang="en-US" altLang="en-US" dirty="0" smtClean="0"/>
          </a:p>
        </p:txBody>
      </p:sp>
      <p:sp>
        <p:nvSpPr>
          <p:cNvPr id="16391" name="Rectangle 3"/>
          <p:cNvSpPr>
            <a:spLocks noGrp="1" noChangeArrowheads="1"/>
          </p:cNvSpPr>
          <p:nvPr>
            <p:ph type="body" sz="half" idx="1"/>
          </p:nvPr>
        </p:nvSpPr>
        <p:spPr>
          <a:xfrm>
            <a:off x="349250" y="1447800"/>
            <a:ext cx="6143625" cy="4648200"/>
          </a:xfrm>
        </p:spPr>
        <p:txBody>
          <a:bodyPr/>
          <a:lstStyle/>
          <a:p>
            <a:pPr eaLnBrk="1" hangingPunct="1"/>
            <a:r>
              <a:rPr lang="en-US" altLang="en-US" sz="2400" smtClean="0"/>
              <a:t>Need </a:t>
            </a:r>
            <a:r>
              <a:rPr lang="en-US" altLang="zh-CN" sz="2400" smtClean="0">
                <a:ea typeface="宋体" pitchFamily="2" charset="-122"/>
              </a:rPr>
              <a:t>2</a:t>
            </a:r>
            <a:r>
              <a:rPr lang="en-US" altLang="en-US" sz="2400" smtClean="0"/>
              <a:t> free-body diagrams</a:t>
            </a:r>
          </a:p>
          <a:p>
            <a:pPr lvl="1" eaLnBrk="1" hangingPunct="1"/>
            <a:r>
              <a:rPr lang="en-US" altLang="en-US" sz="2000" smtClean="0"/>
              <a:t>Apply equilibrium equation to light</a:t>
            </a:r>
            <a:r>
              <a:rPr lang="en-US" altLang="en-US" sz="2400" smtClean="0"/>
              <a:t> </a:t>
            </a:r>
            <a:endParaRPr lang="en-US" altLang="zh-CN" sz="2400" smtClean="0">
              <a:ea typeface="宋体" pitchFamily="2" charset="-122"/>
            </a:endParaRPr>
          </a:p>
          <a:p>
            <a:pPr lvl="1" eaLnBrk="1" hangingPunct="1"/>
            <a:endParaRPr lang="en-US" altLang="zh-CN" sz="2400" smtClean="0">
              <a:ea typeface="宋体" pitchFamily="2" charset="-122"/>
            </a:endParaRPr>
          </a:p>
          <a:p>
            <a:pPr lvl="1" eaLnBrk="1" hangingPunct="1"/>
            <a:endParaRPr lang="en-US" altLang="zh-CN" sz="2000" smtClean="0">
              <a:ea typeface="宋体" pitchFamily="2" charset="-122"/>
            </a:endParaRPr>
          </a:p>
          <a:p>
            <a:pPr lvl="1" eaLnBrk="1" hangingPunct="1"/>
            <a:r>
              <a:rPr lang="en-US" altLang="en-US" sz="2000" smtClean="0"/>
              <a:t>Apply equilibrium equations to knot </a:t>
            </a:r>
          </a:p>
        </p:txBody>
      </p:sp>
      <p:graphicFrame>
        <p:nvGraphicFramePr>
          <p:cNvPr id="16386" name="Object 4"/>
          <p:cNvGraphicFramePr>
            <a:graphicFrameLocks noGrp="1" noChangeAspect="1"/>
          </p:cNvGraphicFramePr>
          <p:nvPr>
            <p:ph sz="quarter" idx="2"/>
          </p:nvPr>
        </p:nvGraphicFramePr>
        <p:xfrm>
          <a:off x="7413625" y="2317750"/>
          <a:ext cx="1841500" cy="508000"/>
        </p:xfrm>
        <a:graphic>
          <a:graphicData uri="http://schemas.openxmlformats.org/presentationml/2006/ole">
            <mc:AlternateContent xmlns:mc="http://schemas.openxmlformats.org/markup-compatibility/2006">
              <mc:Choice xmlns:v="urn:schemas-microsoft-com:vml" Requires="v">
                <p:oleObj spid="_x0000_s58373" name="公式" r:id="rId4" imgW="1473200" imgH="508000" progId="Equation.3">
                  <p:embed/>
                </p:oleObj>
              </mc:Choice>
              <mc:Fallback>
                <p:oleObj name="公式" r:id="rId4" imgW="14732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3625" y="2317750"/>
                        <a:ext cx="1841500" cy="508000"/>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2" name="Picture 5" descr="0510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1625" y="1524000"/>
            <a:ext cx="1357313"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6" descr="0510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1125" y="1460500"/>
            <a:ext cx="342304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7" name="Object 7"/>
          <p:cNvGraphicFramePr>
            <a:graphicFrameLocks noChangeAspect="1"/>
          </p:cNvGraphicFramePr>
          <p:nvPr/>
        </p:nvGraphicFramePr>
        <p:xfrm>
          <a:off x="2254251" y="2351088"/>
          <a:ext cx="2813844" cy="773112"/>
        </p:xfrm>
        <a:graphic>
          <a:graphicData uri="http://schemas.openxmlformats.org/presentationml/2006/ole">
            <mc:AlternateContent xmlns:mc="http://schemas.openxmlformats.org/markup-compatibility/2006">
              <mc:Choice xmlns:v="urn:schemas-microsoft-com:vml" Requires="v">
                <p:oleObj spid="_x0000_s58374" name="公式" r:id="rId8" imgW="1473200" imgH="508000" progId="Equation.3">
                  <p:embed/>
                </p:oleObj>
              </mc:Choice>
              <mc:Fallback>
                <p:oleObj name="公式" r:id="rId8" imgW="14732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1" y="2351088"/>
                        <a:ext cx="2813844" cy="773112"/>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8"/>
          <p:cNvGraphicFramePr>
            <a:graphicFrameLocks noChangeAspect="1"/>
          </p:cNvGraphicFramePr>
          <p:nvPr/>
        </p:nvGraphicFramePr>
        <p:xfrm>
          <a:off x="1125142" y="3640139"/>
          <a:ext cx="5264546" cy="2262187"/>
        </p:xfrm>
        <a:graphic>
          <a:graphicData uri="http://schemas.openxmlformats.org/presentationml/2006/ole">
            <mc:AlternateContent xmlns:mc="http://schemas.openxmlformats.org/markup-compatibility/2006">
              <mc:Choice xmlns:v="urn:schemas-microsoft-com:vml" Requires="v">
                <p:oleObj spid="_x0000_s58375" name="公式" r:id="rId9" imgW="2755900" imgH="1485900" progId="Equation.3">
                  <p:embed/>
                </p:oleObj>
              </mc:Choice>
              <mc:Fallback>
                <p:oleObj name="公式" r:id="rId9" imgW="2755900" imgH="14859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5142" y="3640139"/>
                        <a:ext cx="5264546" cy="2262187"/>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7334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en-US" sz="1400" smtClean="0">
                <a:latin typeface="Arial" charset="0"/>
                <a:ea typeface="宋体" pitchFamily="2" charset="-122"/>
              </a:rPr>
              <a:t>Feb. 11-15, 2013</a:t>
            </a:r>
            <a:endParaRPr lang="en-US" altLang="zh-CN" sz="1400" smtClean="0">
              <a:latin typeface="Arial" charset="0"/>
              <a:ea typeface="宋体" pitchFamily="2" charset="-122"/>
            </a:endParaRPr>
          </a:p>
        </p:txBody>
      </p:sp>
      <p:sp>
        <p:nvSpPr>
          <p:cNvPr id="17414" name="Rectangle 2"/>
          <p:cNvSpPr>
            <a:spLocks noGrp="1" noChangeArrowheads="1"/>
          </p:cNvSpPr>
          <p:nvPr>
            <p:ph type="title"/>
          </p:nvPr>
        </p:nvSpPr>
        <p:spPr/>
        <p:txBody>
          <a:bodyPr/>
          <a:lstStyle/>
          <a:p>
            <a:pPr eaLnBrk="1" hangingPunct="1"/>
            <a:r>
              <a:rPr lang="en-US" altLang="zh-CN" sz="3600" dirty="0" smtClean="0">
                <a:ea typeface="宋体" pitchFamily="2" charset="-122"/>
              </a:rPr>
              <a:t>Accelerating Objects</a:t>
            </a:r>
            <a:endParaRPr lang="en-US" altLang="en-US" dirty="0" smtClean="0"/>
          </a:p>
        </p:txBody>
      </p:sp>
      <p:sp>
        <p:nvSpPr>
          <p:cNvPr id="17415" name="Rectangle 3"/>
          <p:cNvSpPr>
            <a:spLocks noGrp="1" noChangeArrowheads="1"/>
          </p:cNvSpPr>
          <p:nvPr>
            <p:ph type="body" idx="1"/>
          </p:nvPr>
        </p:nvSpPr>
        <p:spPr/>
        <p:txBody>
          <a:bodyPr/>
          <a:lstStyle/>
          <a:p>
            <a:pPr eaLnBrk="1" hangingPunct="1"/>
            <a:r>
              <a:rPr lang="en-US" altLang="en-US" sz="2800" smtClean="0"/>
              <a:t>If an object that can be modeled as a particle experiences an acceleration, there must be a nonzero net force acting on it</a:t>
            </a:r>
          </a:p>
          <a:p>
            <a:pPr eaLnBrk="1" hangingPunct="1"/>
            <a:r>
              <a:rPr lang="en-US" altLang="en-US" sz="2800" smtClean="0"/>
              <a:t>Draw a free-body diagram</a:t>
            </a:r>
          </a:p>
          <a:p>
            <a:pPr eaLnBrk="1" hangingPunct="1"/>
            <a:r>
              <a:rPr lang="en-US" altLang="en-US" sz="2800" smtClean="0"/>
              <a:t>Apply Newton’s Second Law in component form</a:t>
            </a:r>
          </a:p>
        </p:txBody>
      </p:sp>
      <p:graphicFrame>
        <p:nvGraphicFramePr>
          <p:cNvPr id="17410" name="Object 4"/>
          <p:cNvGraphicFramePr>
            <a:graphicFrameLocks noChangeAspect="1"/>
          </p:cNvGraphicFramePr>
          <p:nvPr/>
        </p:nvGraphicFramePr>
        <p:xfrm>
          <a:off x="4050110" y="3922713"/>
          <a:ext cx="2389188" cy="741362"/>
        </p:xfrm>
        <a:graphic>
          <a:graphicData uri="http://schemas.openxmlformats.org/presentationml/2006/ole">
            <mc:AlternateContent xmlns:mc="http://schemas.openxmlformats.org/markup-compatibility/2006">
              <mc:Choice xmlns:v="urn:schemas-microsoft-com:vml" Requires="v">
                <p:oleObj spid="_x0000_s59397" name="公式" r:id="rId3" imgW="685502" imgH="266584" progId="Equation.3">
                  <p:embed/>
                </p:oleObj>
              </mc:Choice>
              <mc:Fallback>
                <p:oleObj name="公式" r:id="rId3" imgW="685502"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0110" y="3922713"/>
                        <a:ext cx="2389188" cy="74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5"/>
          <p:cNvGraphicFramePr>
            <a:graphicFrameLocks noChangeAspect="1"/>
          </p:cNvGraphicFramePr>
          <p:nvPr/>
        </p:nvGraphicFramePr>
        <p:xfrm>
          <a:off x="1982392" y="4876800"/>
          <a:ext cx="2399109" cy="630238"/>
        </p:xfrm>
        <a:graphic>
          <a:graphicData uri="http://schemas.openxmlformats.org/presentationml/2006/ole">
            <mc:AlternateContent xmlns:mc="http://schemas.openxmlformats.org/markup-compatibility/2006">
              <mc:Choice xmlns:v="urn:schemas-microsoft-com:vml" Requires="v">
                <p:oleObj spid="_x0000_s59398" name="公式" r:id="rId5" imgW="774364" imgH="253890" progId="Equation.3">
                  <p:embed/>
                </p:oleObj>
              </mc:Choice>
              <mc:Fallback>
                <p:oleObj name="公式" r:id="rId5" imgW="774364"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2392" y="4876800"/>
                        <a:ext cx="2399109" cy="630238"/>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6"/>
          <p:cNvGraphicFramePr>
            <a:graphicFrameLocks noChangeAspect="1"/>
          </p:cNvGraphicFramePr>
          <p:nvPr/>
        </p:nvGraphicFramePr>
        <p:xfrm>
          <a:off x="5415360" y="4835526"/>
          <a:ext cx="2530078" cy="663575"/>
        </p:xfrm>
        <a:graphic>
          <a:graphicData uri="http://schemas.openxmlformats.org/presentationml/2006/ole">
            <mc:AlternateContent xmlns:mc="http://schemas.openxmlformats.org/markup-compatibility/2006">
              <mc:Choice xmlns:v="urn:schemas-microsoft-com:vml" Requires="v">
                <p:oleObj spid="_x0000_s59399" name="公式" r:id="rId7" imgW="774364" imgH="253890" progId="Equation.3">
                  <p:embed/>
                </p:oleObj>
              </mc:Choice>
              <mc:Fallback>
                <p:oleObj name="公式" r:id="rId7" imgW="774364"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5360" y="4835526"/>
                        <a:ext cx="2530078" cy="663575"/>
                      </a:xfrm>
                      <a:prstGeom prst="rect">
                        <a:avLst/>
                      </a:prstGeom>
                      <a:solidFill>
                        <a:srgbClr val="FFFF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08841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71500" y="838200"/>
            <a:ext cx="9429750" cy="579438"/>
          </a:xfrm>
        </p:spPr>
        <p:txBody>
          <a:bodyPr/>
          <a:lstStyle/>
          <a:p>
            <a:pPr eaLnBrk="1" hangingPunct="1"/>
            <a:r>
              <a:rPr lang="en-US" altLang="en-US" sz="2800" b="1" smtClean="0"/>
              <a:t>Newton’s Second Law, Example 1</a:t>
            </a:r>
          </a:p>
        </p:txBody>
      </p:sp>
      <p:sp>
        <p:nvSpPr>
          <p:cNvPr id="35843" name="Rectangle 3"/>
          <p:cNvSpPr>
            <a:spLocks noGrp="1" noChangeArrowheads="1"/>
          </p:cNvSpPr>
          <p:nvPr>
            <p:ph type="body" sz="half" idx="1"/>
          </p:nvPr>
        </p:nvSpPr>
        <p:spPr>
          <a:xfrm>
            <a:off x="571500" y="1719263"/>
            <a:ext cx="6191250" cy="4529137"/>
          </a:xfrm>
        </p:spPr>
        <p:txBody>
          <a:bodyPr/>
          <a:lstStyle/>
          <a:p>
            <a:pPr eaLnBrk="1" hangingPunct="1">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Forces acting on the crate:</a:t>
            </a:r>
          </a:p>
          <a:p>
            <a:pPr lvl="1" eaLnBrk="1" hangingPunct="1">
              <a:defRPr/>
            </a:pPr>
            <a:r>
              <a:rPr lang="en-US" altLang="en-US" sz="2000" dirty="0" smtClean="0">
                <a:latin typeface="Times New Roman" panose="02020603050405020304" pitchFamily="18" charset="0"/>
                <a:cs typeface="Times New Roman" panose="02020603050405020304" pitchFamily="18" charset="0"/>
              </a:rPr>
              <a:t>A tension, acting through the rope, is the magnitude of force </a:t>
            </a:r>
          </a:p>
          <a:p>
            <a:pPr lvl="1" eaLnBrk="1" hangingPunct="1">
              <a:defRPr/>
            </a:pPr>
            <a:r>
              <a:rPr lang="en-US" altLang="en-US" sz="2000" dirty="0" smtClean="0">
                <a:latin typeface="Times New Roman" panose="02020603050405020304" pitchFamily="18" charset="0"/>
                <a:cs typeface="Times New Roman" panose="02020603050405020304" pitchFamily="18" charset="0"/>
              </a:rPr>
              <a:t>The gravitational force, </a:t>
            </a:r>
            <a:endParaRPr lang="en-US" altLang="en-US" sz="2000" i="1" dirty="0" smtClean="0">
              <a:latin typeface="Times New Roman" panose="02020603050405020304" pitchFamily="18" charset="0"/>
              <a:cs typeface="Times New Roman" panose="02020603050405020304" pitchFamily="18" charset="0"/>
            </a:endParaRPr>
          </a:p>
          <a:p>
            <a:pPr lvl="1" eaLnBrk="1" hangingPunct="1">
              <a:defRPr/>
            </a:pPr>
            <a:r>
              <a:rPr lang="en-US" altLang="en-US" sz="2000" dirty="0" smtClean="0">
                <a:latin typeface="Times New Roman" panose="02020603050405020304" pitchFamily="18" charset="0"/>
                <a:cs typeface="Times New Roman" panose="02020603050405020304" pitchFamily="18" charset="0"/>
              </a:rPr>
              <a:t>The normal force, </a:t>
            </a:r>
            <a:r>
              <a:rPr lang="en-US" altLang="en-US" sz="2000" b="1"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exerted by the floor</a:t>
            </a:r>
          </a:p>
          <a:p>
            <a:pPr marL="228600" lvl="1" indent="0" eaLnBrk="1" hangingPunct="1">
              <a:buFont typeface="Wingdings" pitchFamily="2" charset="2"/>
              <a:buNone/>
              <a:defRPr/>
            </a:pPr>
            <a:r>
              <a:rPr lang="en-US" altLang="en-US" sz="2000" dirty="0" smtClean="0">
                <a:latin typeface="Times New Roman" panose="02020603050405020304" pitchFamily="18" charset="0"/>
                <a:cs typeface="Times New Roman" panose="02020603050405020304" pitchFamily="18" charset="0"/>
              </a:rPr>
              <a:t>Apply Newton’s Second Law in component form:</a:t>
            </a:r>
            <a:r>
              <a:rPr lang="en-US" altLang="en-US" sz="2000" dirty="0" smtClean="0"/>
              <a:t> </a:t>
            </a:r>
          </a:p>
          <a:p>
            <a:pPr marL="228600" lvl="1" indent="0" eaLnBrk="1" hangingPunct="1">
              <a:buFont typeface="Wingdings" pitchFamily="2" charset="2"/>
              <a:buNone/>
              <a:defRPr/>
            </a:pPr>
            <a:endParaRPr lang="en-US" altLang="en-US" sz="2000" dirty="0" smtClean="0">
              <a:latin typeface="Times New Roman" panose="02020603050405020304" pitchFamily="18" charset="0"/>
              <a:cs typeface="Times New Roman" panose="02020603050405020304" pitchFamily="18" charset="0"/>
            </a:endParaRPr>
          </a:p>
        </p:txBody>
      </p:sp>
      <p:graphicFrame>
        <p:nvGraphicFramePr>
          <p:cNvPr id="28676" name="Object 6"/>
          <p:cNvGraphicFramePr>
            <a:graphicFrameLocks noGrp="1" noChangeAspect="1"/>
          </p:cNvGraphicFramePr>
          <p:nvPr>
            <p:ph sz="quarter" idx="3"/>
            <p:extLst>
              <p:ext uri="{D42A27DB-BD31-4B8C-83A1-F6EECF244321}">
                <p14:modId xmlns:p14="http://schemas.microsoft.com/office/powerpoint/2010/main" val="3622383923"/>
              </p:ext>
            </p:extLst>
          </p:nvPr>
        </p:nvGraphicFramePr>
        <p:xfrm>
          <a:off x="1600200" y="2438400"/>
          <a:ext cx="261937" cy="304800"/>
        </p:xfrm>
        <a:graphic>
          <a:graphicData uri="http://schemas.openxmlformats.org/presentationml/2006/ole">
            <mc:AlternateContent xmlns:mc="http://schemas.openxmlformats.org/markup-compatibility/2006">
              <mc:Choice xmlns:v="urn:schemas-microsoft-com:vml" Requires="v">
                <p:oleObj spid="_x0000_s28768" name="Equation" r:id="rId3" imgW="139639" imgH="203112" progId="Equation.DSMT4">
                  <p:embed/>
                </p:oleObj>
              </mc:Choice>
              <mc:Fallback>
                <p:oleObj name="Equation" r:id="rId3" imgW="139639" imgH="203112"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438400"/>
                        <a:ext cx="261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8"/>
          <p:cNvGraphicFramePr>
            <a:graphicFrameLocks noChangeAspect="1"/>
          </p:cNvGraphicFramePr>
          <p:nvPr>
            <p:extLst>
              <p:ext uri="{D42A27DB-BD31-4B8C-83A1-F6EECF244321}">
                <p14:modId xmlns:p14="http://schemas.microsoft.com/office/powerpoint/2010/main" val="757306237"/>
              </p:ext>
            </p:extLst>
          </p:nvPr>
        </p:nvGraphicFramePr>
        <p:xfrm>
          <a:off x="3505200" y="2895600"/>
          <a:ext cx="317500" cy="381000"/>
        </p:xfrm>
        <a:graphic>
          <a:graphicData uri="http://schemas.openxmlformats.org/presentationml/2006/ole">
            <mc:AlternateContent xmlns:mc="http://schemas.openxmlformats.org/markup-compatibility/2006">
              <mc:Choice xmlns:v="urn:schemas-microsoft-com:vml" Requires="v">
                <p:oleObj spid="_x0000_s28769" name="Equation" r:id="rId5" imgW="177569" imgH="266353" progId="Equation.DSMT4">
                  <p:embed/>
                </p:oleObj>
              </mc:Choice>
              <mc:Fallback>
                <p:oleObj name="Equation" r:id="rId5" imgW="177569" imgH="266353"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895600"/>
                        <a:ext cx="317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9"/>
          <p:cNvGraphicFramePr>
            <a:graphicFrameLocks noChangeAspect="1"/>
          </p:cNvGraphicFramePr>
          <p:nvPr>
            <p:extLst>
              <p:ext uri="{D42A27DB-BD31-4B8C-83A1-F6EECF244321}">
                <p14:modId xmlns:p14="http://schemas.microsoft.com/office/powerpoint/2010/main" val="4226781079"/>
              </p:ext>
            </p:extLst>
          </p:nvPr>
        </p:nvGraphicFramePr>
        <p:xfrm>
          <a:off x="2852737" y="3352800"/>
          <a:ext cx="271463" cy="304800"/>
        </p:xfrm>
        <a:graphic>
          <a:graphicData uri="http://schemas.openxmlformats.org/presentationml/2006/ole">
            <mc:AlternateContent xmlns:mc="http://schemas.openxmlformats.org/markup-compatibility/2006">
              <mc:Choice xmlns:v="urn:schemas-microsoft-com:vml" Requires="v">
                <p:oleObj spid="_x0000_s28770" name="Equation" r:id="rId7" imgW="126725" imgH="177415" progId="Equation.DSMT4">
                  <p:embed/>
                </p:oleObj>
              </mc:Choice>
              <mc:Fallback>
                <p:oleObj name="Equation" r:id="rId7" imgW="126725" imgH="17741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2737" y="3352800"/>
                        <a:ext cx="2714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5.7</a:t>
            </a:r>
          </a:p>
        </p:txBody>
      </p:sp>
      <p:pic>
        <p:nvPicPr>
          <p:cNvPr id="28680" name="Picture 10" descr="0508ab"/>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8500" y="1362075"/>
            <a:ext cx="2649538"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81" name="Object 1"/>
          <p:cNvGraphicFramePr>
            <a:graphicFrameLocks noChangeAspect="1"/>
          </p:cNvGraphicFramePr>
          <p:nvPr/>
        </p:nvGraphicFramePr>
        <p:xfrm>
          <a:off x="1809750" y="4592638"/>
          <a:ext cx="2333625" cy="436562"/>
        </p:xfrm>
        <a:graphic>
          <a:graphicData uri="http://schemas.openxmlformats.org/presentationml/2006/ole">
            <mc:AlternateContent xmlns:mc="http://schemas.openxmlformats.org/markup-compatibility/2006">
              <mc:Choice xmlns:v="urn:schemas-microsoft-com:vml" Requires="v">
                <p:oleObj spid="_x0000_s28771" name="Equation" r:id="rId10" imgW="1079032" imgH="253890" progId="Equation.DSMT4">
                  <p:embed/>
                </p:oleObj>
              </mc:Choice>
              <mc:Fallback>
                <p:oleObj name="Equation" r:id="rId10" imgW="1079032" imgH="253890" progId="Equation.DSMT4">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9750" y="4592638"/>
                        <a:ext cx="23336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2" name="Object 2"/>
          <p:cNvGraphicFramePr>
            <a:graphicFrameLocks noChangeAspect="1"/>
          </p:cNvGraphicFramePr>
          <p:nvPr/>
        </p:nvGraphicFramePr>
        <p:xfrm>
          <a:off x="1047750" y="5170488"/>
          <a:ext cx="4095750" cy="468312"/>
        </p:xfrm>
        <a:graphic>
          <a:graphicData uri="http://schemas.openxmlformats.org/presentationml/2006/ole">
            <mc:AlternateContent xmlns:mc="http://schemas.openxmlformats.org/markup-compatibility/2006">
              <mc:Choice xmlns:v="urn:schemas-microsoft-com:vml" Requires="v">
                <p:oleObj spid="_x0000_s28772" name="Equation" r:id="rId12" imgW="1777229" imgH="253890" progId="Equation.DSMT4">
                  <p:embed/>
                </p:oleObj>
              </mc:Choice>
              <mc:Fallback>
                <p:oleObj name="Equation" r:id="rId12" imgW="1777229" imgH="253890" progId="Equation.DSMT4">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7750" y="5170488"/>
                        <a:ext cx="40957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Rectangle 2"/>
          <p:cNvSpPr>
            <a:spLocks noGrp="1" noChangeArrowheads="1"/>
          </p:cNvSpPr>
          <p:nvPr>
            <p:ph type="title"/>
          </p:nvPr>
        </p:nvSpPr>
        <p:spPr>
          <a:xfrm>
            <a:off x="571500" y="685800"/>
            <a:ext cx="10287000" cy="558800"/>
          </a:xfrm>
        </p:spPr>
        <p:txBody>
          <a:bodyPr/>
          <a:lstStyle/>
          <a:p>
            <a:pPr eaLnBrk="1" hangingPunct="1"/>
            <a:r>
              <a:rPr lang="en-US" altLang="zh-CN" sz="3200" dirty="0" smtClean="0">
                <a:ea typeface="宋体" pitchFamily="2" charset="-122"/>
              </a:rPr>
              <a:t>Accelerating Objects</a:t>
            </a:r>
            <a:r>
              <a:rPr lang="en-US" altLang="en-US" sz="3200" dirty="0" smtClean="0"/>
              <a:t>, Example </a:t>
            </a:r>
            <a:r>
              <a:rPr lang="en-US" altLang="zh-CN" sz="3200" dirty="0" smtClean="0">
                <a:ea typeface="宋体" pitchFamily="2" charset="-122"/>
              </a:rPr>
              <a:t>1</a:t>
            </a:r>
            <a:endParaRPr lang="en-US" altLang="en-US" dirty="0" smtClean="0"/>
          </a:p>
        </p:txBody>
      </p:sp>
      <p:sp>
        <p:nvSpPr>
          <p:cNvPr id="18443" name="Rectangle 3"/>
          <p:cNvSpPr>
            <a:spLocks noGrp="1" noChangeArrowheads="1"/>
          </p:cNvSpPr>
          <p:nvPr>
            <p:ph type="body" sz="half" idx="1"/>
          </p:nvPr>
        </p:nvSpPr>
        <p:spPr>
          <a:xfrm>
            <a:off x="571500" y="1270000"/>
            <a:ext cx="10366375" cy="4648200"/>
          </a:xfrm>
        </p:spPr>
        <p:txBody>
          <a:bodyPr/>
          <a:lstStyle/>
          <a:p>
            <a:pPr eaLnBrk="1" hangingPunct="1"/>
            <a:r>
              <a:rPr lang="en-US" altLang="zh-CN" sz="2400" smtClean="0">
                <a:ea typeface="宋体" pitchFamily="2" charset="-122"/>
              </a:rPr>
              <a:t>A man weighs himself with a scale in an elevator. While the elevator is at rest, he measures a weight of 800 N.</a:t>
            </a:r>
          </a:p>
          <a:p>
            <a:pPr lvl="1" eaLnBrk="1" hangingPunct="1"/>
            <a:r>
              <a:rPr lang="en-US" altLang="zh-CN" sz="2000" smtClean="0">
                <a:ea typeface="宋体" pitchFamily="2" charset="-122"/>
                <a:cs typeface="Tahoma" pitchFamily="34" charset="0"/>
              </a:rPr>
              <a:t>What weight does the scale read if the elevator accelerates upward at 2.0 m/s</a:t>
            </a:r>
            <a:r>
              <a:rPr lang="en-US" altLang="zh-CN" sz="2000" baseline="30000" smtClean="0">
                <a:ea typeface="宋体" pitchFamily="2" charset="-122"/>
                <a:cs typeface="Tahoma" pitchFamily="34" charset="0"/>
              </a:rPr>
              <a:t>2</a:t>
            </a:r>
            <a:r>
              <a:rPr lang="en-US" altLang="zh-CN" sz="2000" smtClean="0">
                <a:ea typeface="宋体" pitchFamily="2" charset="-122"/>
                <a:cs typeface="Tahoma" pitchFamily="34" charset="0"/>
              </a:rPr>
              <a:t>?   a = 2.0 m/s</a:t>
            </a:r>
            <a:r>
              <a:rPr lang="en-US" altLang="zh-CN" sz="2000" baseline="30000" smtClean="0">
                <a:ea typeface="宋体" pitchFamily="2" charset="-122"/>
                <a:cs typeface="Tahoma" pitchFamily="34" charset="0"/>
              </a:rPr>
              <a:t>2</a:t>
            </a:r>
            <a:endParaRPr lang="en-US" altLang="zh-CN" sz="2000" smtClean="0">
              <a:ea typeface="宋体" pitchFamily="2" charset="-122"/>
              <a:cs typeface="Tahoma" pitchFamily="34" charset="0"/>
            </a:endParaRPr>
          </a:p>
          <a:p>
            <a:pPr lvl="1" eaLnBrk="1" hangingPunct="1"/>
            <a:r>
              <a:rPr lang="en-US" altLang="zh-CN" sz="2000" smtClean="0">
                <a:ea typeface="宋体" pitchFamily="2" charset="-122"/>
                <a:cs typeface="Tahoma" pitchFamily="34" charset="0"/>
              </a:rPr>
              <a:t>What weight does the scale read if the elevator accelerates downward at 2.0 m/s</a:t>
            </a:r>
            <a:r>
              <a:rPr lang="en-US" altLang="zh-CN" sz="2000" baseline="30000" smtClean="0">
                <a:ea typeface="宋体" pitchFamily="2" charset="-122"/>
                <a:cs typeface="Tahoma" pitchFamily="34" charset="0"/>
              </a:rPr>
              <a:t>2</a:t>
            </a:r>
            <a:r>
              <a:rPr lang="en-US" altLang="zh-CN" sz="2000" smtClean="0">
                <a:ea typeface="宋体" pitchFamily="2" charset="-122"/>
                <a:cs typeface="Tahoma" pitchFamily="34" charset="0"/>
              </a:rPr>
              <a:t>?  </a:t>
            </a:r>
            <a:r>
              <a:rPr lang="en-US" altLang="zh-CN" sz="2000" smtClean="0">
                <a:ea typeface="宋体" pitchFamily="2" charset="-122"/>
              </a:rPr>
              <a:t>a = - 2.0 m/s</a:t>
            </a:r>
            <a:r>
              <a:rPr lang="en-US" altLang="zh-CN" sz="2000" baseline="30000" smtClean="0">
                <a:ea typeface="宋体" pitchFamily="2" charset="-122"/>
              </a:rPr>
              <a:t>2</a:t>
            </a:r>
            <a:endParaRPr lang="en-US" altLang="zh-CN" sz="2000" smtClean="0">
              <a:ea typeface="宋体" pitchFamily="2" charset="-122"/>
            </a:endParaRPr>
          </a:p>
          <a:p>
            <a:pPr lvl="1" eaLnBrk="1" hangingPunct="1"/>
            <a:endParaRPr lang="en-US" altLang="en-US" sz="2000" baseline="30000" smtClean="0">
              <a:cs typeface="Tahoma" pitchFamily="34" charset="0"/>
            </a:endParaRPr>
          </a:p>
        </p:txBody>
      </p:sp>
      <p:sp>
        <p:nvSpPr>
          <p:cNvPr id="18444" name="Rectangle 4"/>
          <p:cNvSpPr>
            <a:spLocks noChangeArrowheads="1"/>
          </p:cNvSpPr>
          <p:nvPr/>
        </p:nvSpPr>
        <p:spPr bwMode="auto">
          <a:xfrm>
            <a:off x="498079" y="3467100"/>
            <a:ext cx="6979046"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algn="l" eaLnBrk="1" hangingPunct="1">
              <a:spcBef>
                <a:spcPct val="20000"/>
              </a:spcBef>
              <a:buClr>
                <a:srgbClr val="9999FF"/>
              </a:buClr>
              <a:buSzPct val="80000"/>
              <a:buFont typeface="Wingdings" pitchFamily="2" charset="2"/>
              <a:buChar char="q"/>
            </a:pPr>
            <a:r>
              <a:rPr lang="en-US" altLang="zh-CN" sz="2000" b="0">
                <a:solidFill>
                  <a:schemeClr val="bg2"/>
                </a:solidFill>
                <a:latin typeface="Tahoma" pitchFamily="34" charset="0"/>
                <a:ea typeface="宋体" pitchFamily="2" charset="-122"/>
              </a:rPr>
              <a:t>Upward:</a:t>
            </a:r>
          </a:p>
          <a:p>
            <a:pPr algn="l" eaLnBrk="1" hangingPunct="1">
              <a:spcBef>
                <a:spcPct val="20000"/>
              </a:spcBef>
              <a:buClr>
                <a:srgbClr val="9999FF"/>
              </a:buClr>
              <a:buSzPct val="80000"/>
              <a:buFont typeface="Wingdings" pitchFamily="2" charset="2"/>
              <a:buChar char="q"/>
            </a:pPr>
            <a:endParaRPr lang="en-US" altLang="zh-CN" sz="2000" b="0">
              <a:solidFill>
                <a:schemeClr val="bg2"/>
              </a:solidFill>
              <a:latin typeface="Tahoma" pitchFamily="34" charset="0"/>
              <a:ea typeface="宋体" pitchFamily="2" charset="-122"/>
            </a:endParaRPr>
          </a:p>
          <a:p>
            <a:pPr algn="l" eaLnBrk="1" hangingPunct="1">
              <a:spcBef>
                <a:spcPct val="20000"/>
              </a:spcBef>
              <a:buClr>
                <a:srgbClr val="9999FF"/>
              </a:buClr>
              <a:buSzPct val="80000"/>
              <a:buFont typeface="Wingdings" pitchFamily="2" charset="2"/>
              <a:buChar char="q"/>
            </a:pPr>
            <a:endParaRPr lang="en-US" altLang="zh-CN" b="0">
              <a:solidFill>
                <a:schemeClr val="bg2"/>
              </a:solidFill>
              <a:latin typeface="Tahoma" pitchFamily="34" charset="0"/>
              <a:ea typeface="宋体" pitchFamily="2" charset="-122"/>
            </a:endParaRPr>
          </a:p>
          <a:p>
            <a:pPr algn="l" eaLnBrk="1" hangingPunct="1">
              <a:spcBef>
                <a:spcPct val="20000"/>
              </a:spcBef>
              <a:buClr>
                <a:srgbClr val="9999FF"/>
              </a:buClr>
              <a:buSzPct val="80000"/>
              <a:buFont typeface="Wingdings" pitchFamily="2" charset="2"/>
              <a:buChar char="q"/>
            </a:pPr>
            <a:endParaRPr lang="en-US" altLang="zh-CN" b="0">
              <a:solidFill>
                <a:schemeClr val="bg2"/>
              </a:solidFill>
              <a:latin typeface="Tahoma" pitchFamily="34" charset="0"/>
              <a:ea typeface="宋体" pitchFamily="2" charset="-122"/>
            </a:endParaRPr>
          </a:p>
          <a:p>
            <a:pPr algn="l" eaLnBrk="1" hangingPunct="1">
              <a:spcBef>
                <a:spcPct val="20000"/>
              </a:spcBef>
              <a:buClr>
                <a:srgbClr val="9999FF"/>
              </a:buClr>
              <a:buSzPct val="80000"/>
              <a:buFont typeface="Wingdings" pitchFamily="2" charset="2"/>
              <a:buChar char="q"/>
            </a:pPr>
            <a:r>
              <a:rPr lang="en-US" altLang="zh-CN" sz="2000" b="0">
                <a:solidFill>
                  <a:schemeClr val="bg2"/>
                </a:solidFill>
                <a:latin typeface="Tahoma" pitchFamily="34" charset="0"/>
                <a:ea typeface="宋体" pitchFamily="2" charset="-122"/>
              </a:rPr>
              <a:t>Downward:</a:t>
            </a:r>
            <a:endParaRPr lang="en-US" altLang="en-US" sz="2000" b="0">
              <a:solidFill>
                <a:schemeClr val="bg2"/>
              </a:solidFill>
              <a:latin typeface="Tahoma" pitchFamily="34" charset="0"/>
            </a:endParaRPr>
          </a:p>
        </p:txBody>
      </p:sp>
      <p:graphicFrame>
        <p:nvGraphicFramePr>
          <p:cNvPr id="18434" name="Object 5"/>
          <p:cNvGraphicFramePr>
            <a:graphicFrameLocks noChangeAspect="1"/>
          </p:cNvGraphicFramePr>
          <p:nvPr/>
        </p:nvGraphicFramePr>
        <p:xfrm>
          <a:off x="2627313" y="3454400"/>
          <a:ext cx="2921000" cy="446088"/>
        </p:xfrm>
        <a:graphic>
          <a:graphicData uri="http://schemas.openxmlformats.org/presentationml/2006/ole">
            <mc:AlternateContent xmlns:mc="http://schemas.openxmlformats.org/markup-compatibility/2006">
              <mc:Choice xmlns:v="urn:schemas-microsoft-com:vml" Requires="v">
                <p:oleObj spid="_x0000_s60425" name="公式" r:id="rId3" imgW="1333500" imgH="254000" progId="Equation.3">
                  <p:embed/>
                </p:oleObj>
              </mc:Choice>
              <mc:Fallback>
                <p:oleObj name="公式" r:id="rId3" imgW="13335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454400"/>
                        <a:ext cx="2921000" cy="446088"/>
                      </a:xfrm>
                      <a:prstGeom prst="rect">
                        <a:avLst/>
                      </a:prstGeom>
                      <a:noFill/>
                      <a:ln>
                        <a:noFill/>
                      </a:ln>
                      <a:effectLst/>
                      <a:extLst>
                        <a:ext uri="{909E8E84-426E-40DD-AFC4-6F175D3DCCD1}">
                          <a14:hiddenFill xmlns:a14="http://schemas.microsoft.com/office/drawing/2010/main">
                            <a:solidFill>
                              <a:srgbClr val="FFFF66">
                                <a:alpha val="5019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45" name="Picture 6" descr="eleva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76" y="3136900"/>
            <a:ext cx="1258094"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7" descr="eleva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26" y="3136900"/>
            <a:ext cx="1258094"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7512" name="Line 8"/>
          <p:cNvSpPr>
            <a:spLocks noChangeShapeType="1"/>
          </p:cNvSpPr>
          <p:nvPr/>
        </p:nvSpPr>
        <p:spPr bwMode="auto">
          <a:xfrm>
            <a:off x="8588375" y="4965700"/>
            <a:ext cx="0" cy="685800"/>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7513" name="Text Box 9"/>
          <p:cNvSpPr txBox="1">
            <a:spLocks noChangeArrowheads="1"/>
          </p:cNvSpPr>
          <p:nvPr/>
        </p:nvSpPr>
        <p:spPr bwMode="auto">
          <a:xfrm>
            <a:off x="8647906" y="5451475"/>
            <a:ext cx="577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zh-CN" i="1">
                <a:solidFill>
                  <a:srgbClr val="000000"/>
                </a:solidFill>
              </a:rPr>
              <a:t>mg</a:t>
            </a:r>
            <a:endParaRPr lang="en-US" altLang="en-US" i="1">
              <a:solidFill>
                <a:srgbClr val="000000"/>
              </a:solidFill>
            </a:endParaRPr>
          </a:p>
        </p:txBody>
      </p:sp>
      <p:sp>
        <p:nvSpPr>
          <p:cNvPr id="917514" name="Line 10"/>
          <p:cNvSpPr>
            <a:spLocks noChangeShapeType="1"/>
          </p:cNvSpPr>
          <p:nvPr/>
        </p:nvSpPr>
        <p:spPr bwMode="auto">
          <a:xfrm>
            <a:off x="8588375" y="3924300"/>
            <a:ext cx="0" cy="1054100"/>
          </a:xfrm>
          <a:prstGeom prst="line">
            <a:avLst/>
          </a:prstGeom>
          <a:noFill/>
          <a:ln w="63500">
            <a:solidFill>
              <a:srgbClr val="0099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17515" name="Text Box 11"/>
          <p:cNvSpPr txBox="1">
            <a:spLocks noChangeArrowheads="1"/>
          </p:cNvSpPr>
          <p:nvPr/>
        </p:nvSpPr>
        <p:spPr bwMode="auto">
          <a:xfrm>
            <a:off x="8032751" y="3521075"/>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zh-CN">
                <a:solidFill>
                  <a:srgbClr val="009900"/>
                </a:solidFill>
              </a:rPr>
              <a:t>N</a:t>
            </a:r>
            <a:endParaRPr lang="en-US" altLang="en-US">
              <a:solidFill>
                <a:srgbClr val="009900"/>
              </a:solidFill>
            </a:endParaRPr>
          </a:p>
        </p:txBody>
      </p:sp>
      <p:graphicFrame>
        <p:nvGraphicFramePr>
          <p:cNvPr id="18435" name="Object 12"/>
          <p:cNvGraphicFramePr>
            <a:graphicFrameLocks noChangeAspect="1"/>
          </p:cNvGraphicFramePr>
          <p:nvPr/>
        </p:nvGraphicFramePr>
        <p:xfrm>
          <a:off x="946548" y="4010025"/>
          <a:ext cx="2996406" cy="1022350"/>
        </p:xfrm>
        <a:graphic>
          <a:graphicData uri="http://schemas.openxmlformats.org/presentationml/2006/ole">
            <mc:AlternateContent xmlns:mc="http://schemas.openxmlformats.org/markup-compatibility/2006">
              <mc:Choice xmlns:v="urn:schemas-microsoft-com:vml" Requires="v">
                <p:oleObj spid="_x0000_s60426" name="Equation" r:id="rId6" imgW="1549080" imgH="660240" progId="Equation.3">
                  <p:embed/>
                </p:oleObj>
              </mc:Choice>
              <mc:Fallback>
                <p:oleObj name="Equation" r:id="rId6" imgW="1549080" imgH="660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548" y="4010025"/>
                        <a:ext cx="2996406" cy="1022350"/>
                      </a:xfrm>
                      <a:prstGeom prst="rect">
                        <a:avLst/>
                      </a:prstGeom>
                      <a:noFill/>
                      <a:ln>
                        <a:noFill/>
                      </a:ln>
                      <a:effectLst/>
                      <a:extLst>
                        <a:ext uri="{909E8E84-426E-40DD-AFC4-6F175D3DCCD1}">
                          <a14:hiddenFill xmlns:a14="http://schemas.microsoft.com/office/drawing/2010/main">
                            <a:solidFill>
                              <a:srgbClr val="FFFF66">
                                <a:alpha val="5019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13"/>
          <p:cNvGraphicFramePr>
            <a:graphicFrameLocks noChangeAspect="1"/>
          </p:cNvGraphicFramePr>
          <p:nvPr/>
        </p:nvGraphicFramePr>
        <p:xfrm>
          <a:off x="-3813968" y="6670675"/>
          <a:ext cx="3813969" cy="374650"/>
        </p:xfrm>
        <a:graphic>
          <a:graphicData uri="http://schemas.openxmlformats.org/presentationml/2006/ole">
            <mc:AlternateContent xmlns:mc="http://schemas.openxmlformats.org/markup-compatibility/2006">
              <mc:Choice xmlns:v="urn:schemas-microsoft-com:vml" Requires="v">
                <p:oleObj spid="_x0000_s60427" name="公式" r:id="rId8" imgW="1651000" imgH="203200" progId="Equation.3">
                  <p:embed/>
                </p:oleObj>
              </mc:Choice>
              <mc:Fallback>
                <p:oleObj name="公式" r:id="rId8" imgW="16510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3968" y="6670675"/>
                        <a:ext cx="3813969" cy="374650"/>
                      </a:xfrm>
                      <a:prstGeom prst="rect">
                        <a:avLst/>
                      </a:prstGeom>
                      <a:noFill/>
                      <a:ln>
                        <a:noFill/>
                      </a:ln>
                      <a:effectLst/>
                      <a:extLst>
                        <a:ext uri="{909E8E84-426E-40DD-AFC4-6F175D3DCCD1}">
                          <a14:hiddenFill xmlns:a14="http://schemas.microsoft.com/office/drawing/2010/main">
                            <a:solidFill>
                              <a:srgbClr val="FFFF66">
                                <a:alpha val="5019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14"/>
          <p:cNvGraphicFramePr>
            <a:graphicFrameLocks noChangeAspect="1"/>
          </p:cNvGraphicFramePr>
          <p:nvPr/>
        </p:nvGraphicFramePr>
        <p:xfrm>
          <a:off x="4375548" y="4440239"/>
          <a:ext cx="1615281" cy="504825"/>
        </p:xfrm>
        <a:graphic>
          <a:graphicData uri="http://schemas.openxmlformats.org/presentationml/2006/ole">
            <mc:AlternateContent xmlns:mc="http://schemas.openxmlformats.org/markup-compatibility/2006">
              <mc:Choice xmlns:v="urn:schemas-microsoft-com:vml" Requires="v">
                <p:oleObj spid="_x0000_s60428" name="公式" r:id="rId10" imgW="520474" imgH="203112" progId="Equation.3">
                  <p:embed/>
                </p:oleObj>
              </mc:Choice>
              <mc:Fallback>
                <p:oleObj name="公式" r:id="rId10" imgW="520474" imgH="20311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5548" y="4440239"/>
                        <a:ext cx="1615281" cy="504825"/>
                      </a:xfrm>
                      <a:prstGeom prst="rect">
                        <a:avLst/>
                      </a:prstGeom>
                      <a:solidFill>
                        <a:srgbClr val="FFFF66">
                          <a:alpha val="50195"/>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15"/>
          <p:cNvGraphicFramePr>
            <a:graphicFrameLocks noChangeAspect="1"/>
          </p:cNvGraphicFramePr>
          <p:nvPr/>
        </p:nvGraphicFramePr>
        <p:xfrm>
          <a:off x="2790031" y="5114925"/>
          <a:ext cx="3899298" cy="374650"/>
        </p:xfrm>
        <a:graphic>
          <a:graphicData uri="http://schemas.openxmlformats.org/presentationml/2006/ole">
            <mc:AlternateContent xmlns:mc="http://schemas.openxmlformats.org/markup-compatibility/2006">
              <mc:Choice xmlns:v="urn:schemas-microsoft-com:vml" Requires="v">
                <p:oleObj spid="_x0000_s60429" name="Equation" r:id="rId12" imgW="1688760" imgH="203040" progId="Equation.3">
                  <p:embed/>
                </p:oleObj>
              </mc:Choice>
              <mc:Fallback>
                <p:oleObj name="Equation" r:id="rId12" imgW="168876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0031" y="5114925"/>
                        <a:ext cx="3899298" cy="374650"/>
                      </a:xfrm>
                      <a:prstGeom prst="rect">
                        <a:avLst/>
                      </a:prstGeom>
                      <a:noFill/>
                      <a:ln>
                        <a:noFill/>
                      </a:ln>
                      <a:effectLst/>
                      <a:extLst>
                        <a:ext uri="{909E8E84-426E-40DD-AFC4-6F175D3DCCD1}">
                          <a14:hiddenFill xmlns:a14="http://schemas.microsoft.com/office/drawing/2010/main">
                            <a:solidFill>
                              <a:srgbClr val="FFFF66">
                                <a:alpha val="5019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6"/>
          <p:cNvGraphicFramePr>
            <a:graphicFrameLocks noChangeAspect="1"/>
          </p:cNvGraphicFramePr>
          <p:nvPr/>
        </p:nvGraphicFramePr>
        <p:xfrm>
          <a:off x="2724548" y="5516563"/>
          <a:ext cx="1583531" cy="495300"/>
        </p:xfrm>
        <a:graphic>
          <a:graphicData uri="http://schemas.openxmlformats.org/presentationml/2006/ole">
            <mc:AlternateContent xmlns:mc="http://schemas.openxmlformats.org/markup-compatibility/2006">
              <mc:Choice xmlns:v="urn:schemas-microsoft-com:vml" Requires="v">
                <p:oleObj spid="_x0000_s60430" name="公式" r:id="rId14" imgW="520474" imgH="203112" progId="Equation.3">
                  <p:embed/>
                </p:oleObj>
              </mc:Choice>
              <mc:Fallback>
                <p:oleObj name="公式" r:id="rId14" imgW="520474" imgH="203112"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24548" y="5516563"/>
                        <a:ext cx="1583531" cy="495300"/>
                      </a:xfrm>
                      <a:prstGeom prst="rect">
                        <a:avLst/>
                      </a:prstGeom>
                      <a:solidFill>
                        <a:srgbClr val="FFFF66">
                          <a:alpha val="50195"/>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7521" name="Line 17"/>
          <p:cNvSpPr>
            <a:spLocks noChangeShapeType="1"/>
          </p:cNvSpPr>
          <p:nvPr/>
        </p:nvSpPr>
        <p:spPr bwMode="auto">
          <a:xfrm>
            <a:off x="10525125" y="4965700"/>
            <a:ext cx="0" cy="685800"/>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7522" name="Text Box 18"/>
          <p:cNvSpPr txBox="1">
            <a:spLocks noChangeArrowheads="1"/>
          </p:cNvSpPr>
          <p:nvPr/>
        </p:nvSpPr>
        <p:spPr bwMode="auto">
          <a:xfrm>
            <a:off x="10584656" y="5451475"/>
            <a:ext cx="577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zh-CN" i="1">
                <a:solidFill>
                  <a:srgbClr val="000000"/>
                </a:solidFill>
              </a:rPr>
              <a:t>mg</a:t>
            </a:r>
            <a:endParaRPr lang="en-US" altLang="en-US" i="1">
              <a:solidFill>
                <a:srgbClr val="000000"/>
              </a:solidFill>
            </a:endParaRPr>
          </a:p>
        </p:txBody>
      </p:sp>
      <p:sp>
        <p:nvSpPr>
          <p:cNvPr id="917523" name="Line 19"/>
          <p:cNvSpPr>
            <a:spLocks noChangeShapeType="1"/>
          </p:cNvSpPr>
          <p:nvPr/>
        </p:nvSpPr>
        <p:spPr bwMode="auto">
          <a:xfrm>
            <a:off x="10525125" y="4470400"/>
            <a:ext cx="0" cy="457200"/>
          </a:xfrm>
          <a:prstGeom prst="line">
            <a:avLst/>
          </a:prstGeom>
          <a:noFill/>
          <a:ln w="63500">
            <a:solidFill>
              <a:srgbClr val="0099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17524" name="Text Box 20"/>
          <p:cNvSpPr txBox="1">
            <a:spLocks noChangeArrowheads="1"/>
          </p:cNvSpPr>
          <p:nvPr/>
        </p:nvSpPr>
        <p:spPr bwMode="auto">
          <a:xfrm>
            <a:off x="10556876" y="4016375"/>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r>
              <a:rPr lang="en-US" altLang="zh-CN">
                <a:solidFill>
                  <a:srgbClr val="009900"/>
                </a:solidFill>
              </a:rPr>
              <a:t>N</a:t>
            </a:r>
            <a:endParaRPr lang="en-US" altLang="en-US">
              <a:solidFill>
                <a:srgbClr val="009900"/>
              </a:solidFill>
            </a:endParaRPr>
          </a:p>
        </p:txBody>
      </p:sp>
      <p:sp>
        <p:nvSpPr>
          <p:cNvPr id="18455" name="Line 21"/>
          <p:cNvSpPr>
            <a:spLocks noChangeShapeType="1"/>
          </p:cNvSpPr>
          <p:nvPr/>
        </p:nvSpPr>
        <p:spPr bwMode="auto">
          <a:xfrm>
            <a:off x="10080625" y="3695700"/>
            <a:ext cx="15875" cy="723900"/>
          </a:xfrm>
          <a:prstGeom prst="line">
            <a:avLst/>
          </a:prstGeom>
          <a:noFill/>
          <a:ln w="1016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8440" name="Object 22"/>
          <p:cNvGraphicFramePr>
            <a:graphicFrameLocks noGrp="1" noChangeAspect="1"/>
          </p:cNvGraphicFramePr>
          <p:nvPr>
            <p:ph sz="half" idx="2"/>
          </p:nvPr>
        </p:nvGraphicFramePr>
        <p:xfrm>
          <a:off x="4127500" y="3987800"/>
          <a:ext cx="3375423" cy="342900"/>
        </p:xfrm>
        <a:graphic>
          <a:graphicData uri="http://schemas.openxmlformats.org/presentationml/2006/ole">
            <mc:AlternateContent xmlns:mc="http://schemas.openxmlformats.org/markup-compatibility/2006">
              <mc:Choice xmlns:v="urn:schemas-microsoft-com:vml" Requires="v">
                <p:oleObj spid="_x0000_s60431" name="Equation" r:id="rId16" imgW="1600200" imgH="203040" progId="Equation.3">
                  <p:embed/>
                </p:oleObj>
              </mc:Choice>
              <mc:Fallback>
                <p:oleObj name="Equation" r:id="rId16" imgW="1600200" imgH="203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27500" y="3987800"/>
                        <a:ext cx="3375423" cy="342900"/>
                      </a:xfrm>
                      <a:prstGeom prst="rect">
                        <a:avLst/>
                      </a:prstGeom>
                      <a:noFill/>
                      <a:ln>
                        <a:noFill/>
                      </a:ln>
                      <a:effectLst/>
                      <a:extLst>
                        <a:ext uri="{909E8E84-426E-40DD-AFC4-6F175D3DCCD1}">
                          <a14:hiddenFill xmlns:a14="http://schemas.microsoft.com/office/drawing/2010/main">
                            <a:solidFill>
                              <a:srgbClr val="FFFF66">
                                <a:alpha val="5019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1489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7512"/>
                                        </p:tgtEl>
                                        <p:attrNameLst>
                                          <p:attrName>style.visibility</p:attrName>
                                        </p:attrNameLst>
                                      </p:cBhvr>
                                      <p:to>
                                        <p:strVal val="visible"/>
                                      </p:to>
                                    </p:set>
                                    <p:anim calcmode="lin" valueType="num">
                                      <p:cBhvr additive="base">
                                        <p:cTn id="7" dur="500" fill="hold"/>
                                        <p:tgtEl>
                                          <p:spTgt spid="917512"/>
                                        </p:tgtEl>
                                        <p:attrNameLst>
                                          <p:attrName>ppt_x</p:attrName>
                                        </p:attrNameLst>
                                      </p:cBhvr>
                                      <p:tavLst>
                                        <p:tav tm="0">
                                          <p:val>
                                            <p:strVal val="#ppt_x"/>
                                          </p:val>
                                        </p:tav>
                                        <p:tav tm="100000">
                                          <p:val>
                                            <p:strVal val="#ppt_x"/>
                                          </p:val>
                                        </p:tav>
                                      </p:tavLst>
                                    </p:anim>
                                    <p:anim calcmode="lin" valueType="num">
                                      <p:cBhvr additive="base">
                                        <p:cTn id="8" dur="500" fill="hold"/>
                                        <p:tgtEl>
                                          <p:spTgt spid="91751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917513"/>
                                        </p:tgtEl>
                                        <p:attrNameLst>
                                          <p:attrName>style.visibility</p:attrName>
                                        </p:attrNameLst>
                                      </p:cBhvr>
                                      <p:to>
                                        <p:strVal val="visible"/>
                                      </p:to>
                                    </p:set>
                                    <p:animEffect transition="in" filter="box(in)">
                                      <p:cBhvr>
                                        <p:cTn id="12" dur="500"/>
                                        <p:tgtEl>
                                          <p:spTgt spid="9175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917514"/>
                                        </p:tgtEl>
                                        <p:attrNameLst>
                                          <p:attrName>style.visibility</p:attrName>
                                        </p:attrNameLst>
                                      </p:cBhvr>
                                      <p:to>
                                        <p:strVal val="visible"/>
                                      </p:to>
                                    </p:set>
                                    <p:anim calcmode="lin" valueType="num">
                                      <p:cBhvr additive="base">
                                        <p:cTn id="17" dur="500" fill="hold"/>
                                        <p:tgtEl>
                                          <p:spTgt spid="917514"/>
                                        </p:tgtEl>
                                        <p:attrNameLst>
                                          <p:attrName>ppt_x</p:attrName>
                                        </p:attrNameLst>
                                      </p:cBhvr>
                                      <p:tavLst>
                                        <p:tav tm="0">
                                          <p:val>
                                            <p:strVal val="#ppt_x"/>
                                          </p:val>
                                        </p:tav>
                                        <p:tav tm="100000">
                                          <p:val>
                                            <p:strVal val="#ppt_x"/>
                                          </p:val>
                                        </p:tav>
                                      </p:tavLst>
                                    </p:anim>
                                    <p:anim calcmode="lin" valueType="num">
                                      <p:cBhvr additive="base">
                                        <p:cTn id="18" dur="500" fill="hold"/>
                                        <p:tgtEl>
                                          <p:spTgt spid="917514"/>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917515"/>
                                        </p:tgtEl>
                                        <p:attrNameLst>
                                          <p:attrName>style.visibility</p:attrName>
                                        </p:attrNameLst>
                                      </p:cBhvr>
                                      <p:to>
                                        <p:strVal val="visible"/>
                                      </p:to>
                                    </p:set>
                                    <p:animEffect transition="in" filter="box(in)">
                                      <p:cBhvr>
                                        <p:cTn id="22" dur="500"/>
                                        <p:tgtEl>
                                          <p:spTgt spid="9175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17521"/>
                                        </p:tgtEl>
                                        <p:attrNameLst>
                                          <p:attrName>style.visibility</p:attrName>
                                        </p:attrNameLst>
                                      </p:cBhvr>
                                      <p:to>
                                        <p:strVal val="visible"/>
                                      </p:to>
                                    </p:set>
                                    <p:anim calcmode="lin" valueType="num">
                                      <p:cBhvr additive="base">
                                        <p:cTn id="27" dur="500" fill="hold"/>
                                        <p:tgtEl>
                                          <p:spTgt spid="917521"/>
                                        </p:tgtEl>
                                        <p:attrNameLst>
                                          <p:attrName>ppt_x</p:attrName>
                                        </p:attrNameLst>
                                      </p:cBhvr>
                                      <p:tavLst>
                                        <p:tav tm="0">
                                          <p:val>
                                            <p:strVal val="#ppt_x"/>
                                          </p:val>
                                        </p:tav>
                                        <p:tav tm="100000">
                                          <p:val>
                                            <p:strVal val="#ppt_x"/>
                                          </p:val>
                                        </p:tav>
                                      </p:tavLst>
                                    </p:anim>
                                    <p:anim calcmode="lin" valueType="num">
                                      <p:cBhvr additive="base">
                                        <p:cTn id="28" dur="500" fill="hold"/>
                                        <p:tgtEl>
                                          <p:spTgt spid="917521"/>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917522"/>
                                        </p:tgtEl>
                                        <p:attrNameLst>
                                          <p:attrName>style.visibility</p:attrName>
                                        </p:attrNameLst>
                                      </p:cBhvr>
                                      <p:to>
                                        <p:strVal val="visible"/>
                                      </p:to>
                                    </p:set>
                                    <p:animEffect transition="in" filter="box(in)">
                                      <p:cBhvr>
                                        <p:cTn id="32" dur="500"/>
                                        <p:tgtEl>
                                          <p:spTgt spid="9175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917523"/>
                                        </p:tgtEl>
                                        <p:attrNameLst>
                                          <p:attrName>style.visibility</p:attrName>
                                        </p:attrNameLst>
                                      </p:cBhvr>
                                      <p:to>
                                        <p:strVal val="visible"/>
                                      </p:to>
                                    </p:set>
                                    <p:anim calcmode="lin" valueType="num">
                                      <p:cBhvr additive="base">
                                        <p:cTn id="37" dur="500" fill="hold"/>
                                        <p:tgtEl>
                                          <p:spTgt spid="917523"/>
                                        </p:tgtEl>
                                        <p:attrNameLst>
                                          <p:attrName>ppt_x</p:attrName>
                                        </p:attrNameLst>
                                      </p:cBhvr>
                                      <p:tavLst>
                                        <p:tav tm="0">
                                          <p:val>
                                            <p:strVal val="#ppt_x"/>
                                          </p:val>
                                        </p:tav>
                                        <p:tav tm="100000">
                                          <p:val>
                                            <p:strVal val="#ppt_x"/>
                                          </p:val>
                                        </p:tav>
                                      </p:tavLst>
                                    </p:anim>
                                    <p:anim calcmode="lin" valueType="num">
                                      <p:cBhvr additive="base">
                                        <p:cTn id="38" dur="500" fill="hold"/>
                                        <p:tgtEl>
                                          <p:spTgt spid="917523"/>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4" presetClass="entr" presetSubtype="16" fill="hold" grpId="0" nodeType="afterEffect">
                                  <p:stCondLst>
                                    <p:cond delay="0"/>
                                  </p:stCondLst>
                                  <p:childTnLst>
                                    <p:set>
                                      <p:cBhvr>
                                        <p:cTn id="41" dur="1" fill="hold">
                                          <p:stCondLst>
                                            <p:cond delay="0"/>
                                          </p:stCondLst>
                                        </p:cTn>
                                        <p:tgtEl>
                                          <p:spTgt spid="917524"/>
                                        </p:tgtEl>
                                        <p:attrNameLst>
                                          <p:attrName>style.visibility</p:attrName>
                                        </p:attrNameLst>
                                      </p:cBhvr>
                                      <p:to>
                                        <p:strVal val="visible"/>
                                      </p:to>
                                    </p:set>
                                    <p:animEffect transition="in" filter="box(in)">
                                      <p:cBhvr>
                                        <p:cTn id="42" dur="500"/>
                                        <p:tgtEl>
                                          <p:spTgt spid="91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12" grpId="0" animBg="1"/>
      <p:bldP spid="917513" grpId="0"/>
      <p:bldP spid="917514" grpId="0" animBg="1"/>
      <p:bldP spid="917515" grpId="0"/>
      <p:bldP spid="917521" grpId="0" animBg="1"/>
      <p:bldP spid="917522" grpId="0"/>
      <p:bldP spid="917523" grpId="0" animBg="1"/>
      <p:bldP spid="9175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1500" y="838200"/>
            <a:ext cx="9429750" cy="579438"/>
          </a:xfrm>
        </p:spPr>
        <p:txBody>
          <a:bodyPr/>
          <a:lstStyle/>
          <a:p>
            <a:pPr eaLnBrk="1" hangingPunct="1"/>
            <a:r>
              <a:rPr lang="en-US" altLang="en-US" sz="2800" b="1" smtClean="0"/>
              <a:t>Note About the Normal Force</a:t>
            </a:r>
          </a:p>
        </p:txBody>
      </p:sp>
      <p:sp>
        <p:nvSpPr>
          <p:cNvPr id="37891" name="Rectangle 3"/>
          <p:cNvSpPr>
            <a:spLocks noGrp="1" noChangeArrowheads="1"/>
          </p:cNvSpPr>
          <p:nvPr>
            <p:ph type="body" sz="half" idx="1"/>
          </p:nvPr>
        </p:nvSpPr>
        <p:spPr>
          <a:xfrm>
            <a:off x="571500" y="1719263"/>
            <a:ext cx="5810250" cy="4452937"/>
          </a:xfrm>
        </p:spPr>
        <p:txBody>
          <a:bodyPr/>
          <a:lstStyle/>
          <a:p>
            <a:pPr eaLnBrk="1" hangingPunct="1">
              <a:lnSpc>
                <a:spcPct val="90000"/>
              </a:lnSpc>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The normal force is </a:t>
            </a:r>
            <a:r>
              <a:rPr lang="en-US" altLang="en-US" sz="2000" b="1" dirty="0" smtClean="0">
                <a:latin typeface="Times New Roman" panose="02020603050405020304" pitchFamily="18" charset="0"/>
                <a:cs typeface="Times New Roman" panose="02020603050405020304" pitchFamily="18" charset="0"/>
              </a:rPr>
              <a:t>not</a:t>
            </a:r>
            <a:r>
              <a:rPr lang="en-US" altLang="en-US" sz="2000" dirty="0" smtClean="0">
                <a:latin typeface="Times New Roman" panose="02020603050405020304" pitchFamily="18" charset="0"/>
                <a:cs typeface="Times New Roman" panose="02020603050405020304" pitchFamily="18" charset="0"/>
              </a:rPr>
              <a:t> always equal to the gravitational force of the object.</a:t>
            </a:r>
          </a:p>
          <a:p>
            <a:pPr eaLnBrk="1" hangingPunct="1">
              <a:lnSpc>
                <a:spcPct val="90000"/>
              </a:lnSpc>
              <a:buFont typeface="Times New Roman" panose="02020603050405020304" pitchFamily="18" charset="0"/>
              <a:buChar char="●"/>
              <a:defRPr/>
            </a:pPr>
            <a:r>
              <a:rPr lang="en-US" altLang="en-US" sz="2000" dirty="0" smtClean="0">
                <a:latin typeface="Times New Roman" panose="02020603050405020304" pitchFamily="18" charset="0"/>
                <a:cs typeface="Times New Roman" panose="02020603050405020304" pitchFamily="18" charset="0"/>
              </a:rPr>
              <a:t>For example, in this case </a:t>
            </a:r>
          </a:p>
          <a:p>
            <a:pPr marL="0" indent="0" eaLnBrk="1" hangingPunct="1">
              <a:lnSpc>
                <a:spcPct val="90000"/>
              </a:lnSpc>
              <a:buFontTx/>
              <a:buNone/>
              <a:defRPr/>
            </a:pPr>
            <a:endParaRPr lang="en-US" altLang="en-US" sz="1800" dirty="0" smtClean="0"/>
          </a:p>
          <a:p>
            <a:pPr marL="0" indent="0" eaLnBrk="1" hangingPunct="1">
              <a:lnSpc>
                <a:spcPct val="90000"/>
              </a:lnSpc>
              <a:buFontTx/>
              <a:buNone/>
              <a:defRPr/>
            </a:pPr>
            <a:endParaRPr lang="en-US" altLang="en-US" sz="1800" dirty="0" smtClean="0"/>
          </a:p>
          <a:p>
            <a:pPr marL="0" indent="0" eaLnBrk="1" hangingPunct="1">
              <a:lnSpc>
                <a:spcPct val="90000"/>
              </a:lnSpc>
              <a:buFontTx/>
              <a:buNone/>
              <a:defRPr/>
            </a:pPr>
            <a:endParaRPr lang="en-US" altLang="en-US" sz="1800" dirty="0"/>
          </a:p>
          <a:p>
            <a:pPr marL="0" indent="0" eaLnBrk="1" hangingPunct="1">
              <a:lnSpc>
                <a:spcPct val="90000"/>
              </a:lnSpc>
              <a:buFontTx/>
              <a:buNone/>
              <a:defRPr/>
            </a:pPr>
            <a:endParaRPr lang="en-US" altLang="en-US" sz="1800" dirty="0" smtClean="0"/>
          </a:p>
          <a:p>
            <a:pPr marL="0" indent="0" eaLnBrk="1" hangingPunct="1">
              <a:lnSpc>
                <a:spcPct val="90000"/>
              </a:lnSpc>
              <a:buFontTx/>
              <a:buNone/>
              <a:defRPr/>
            </a:pPr>
            <a:endParaRPr lang="en-US" altLang="en-US" sz="1800" dirty="0" smtClean="0"/>
          </a:p>
          <a:p>
            <a:pPr marL="0" indent="0" eaLnBrk="1" hangingPunct="1">
              <a:lnSpc>
                <a:spcPct val="90000"/>
              </a:lnSpc>
              <a:buFontTx/>
              <a:buNone/>
              <a:defRPr/>
            </a:pPr>
            <a:r>
              <a:rPr lang="en-US" altLang="en-US" sz="1800" b="1" dirty="0" smtClean="0"/>
              <a:t>  </a:t>
            </a:r>
            <a:r>
              <a:rPr lang="en-US" altLang="en-US" sz="1800" dirty="0" smtClean="0"/>
              <a:t>  </a:t>
            </a:r>
            <a:r>
              <a:rPr lang="en-US" altLang="en-US" sz="2000" dirty="0" smtClean="0"/>
              <a:t>may also be less than </a:t>
            </a:r>
          </a:p>
        </p:txBody>
      </p:sp>
      <p:graphicFrame>
        <p:nvGraphicFramePr>
          <p:cNvPr id="29700" name="Object 5"/>
          <p:cNvGraphicFramePr>
            <a:graphicFrameLocks noChangeAspect="1"/>
          </p:cNvGraphicFramePr>
          <p:nvPr/>
        </p:nvGraphicFramePr>
        <p:xfrm>
          <a:off x="762000" y="3017838"/>
          <a:ext cx="3124200" cy="1127125"/>
        </p:xfrm>
        <a:graphic>
          <a:graphicData uri="http://schemas.openxmlformats.org/presentationml/2006/ole">
            <mc:AlternateContent xmlns:mc="http://schemas.openxmlformats.org/markup-compatibility/2006">
              <mc:Choice xmlns:v="urn:schemas-microsoft-com:vml" Requires="v">
                <p:oleObj spid="_x0000_s29756" name="Equation" r:id="rId3" imgW="1459866" imgH="482391" progId="Equation.DSMT4">
                  <p:embed/>
                </p:oleObj>
              </mc:Choice>
              <mc:Fallback>
                <p:oleObj name="Equation" r:id="rId3" imgW="1459866" imgH="48239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017838"/>
                        <a:ext cx="3124200" cy="1127125"/>
                      </a:xfrm>
                      <a:prstGeom prst="rect">
                        <a:avLst/>
                      </a:prstGeom>
                      <a:noFill/>
                      <a:ln>
                        <a:noFill/>
                      </a:ln>
                      <a:extLst/>
                    </p:spPr>
                  </p:pic>
                </p:oleObj>
              </mc:Fallback>
            </mc:AlternateContent>
          </a:graphicData>
        </a:graphic>
      </p:graphicFrame>
      <p:graphicFrame>
        <p:nvGraphicFramePr>
          <p:cNvPr id="29701" name="Object 8"/>
          <p:cNvGraphicFramePr>
            <a:graphicFrameLocks noGrp="1" noChangeAspect="1"/>
          </p:cNvGraphicFramePr>
          <p:nvPr>
            <p:ph sz="quarter" idx="3"/>
          </p:nvPr>
        </p:nvGraphicFramePr>
        <p:xfrm>
          <a:off x="571500" y="4724400"/>
          <a:ext cx="285750" cy="320675"/>
        </p:xfrm>
        <a:graphic>
          <a:graphicData uri="http://schemas.openxmlformats.org/presentationml/2006/ole">
            <mc:AlternateContent xmlns:mc="http://schemas.openxmlformats.org/markup-compatibility/2006">
              <mc:Choice xmlns:v="urn:schemas-microsoft-com:vml" Requires="v">
                <p:oleObj spid="_x0000_s29757" name="Equation" r:id="rId5" imgW="126725" imgH="177415" progId="Equation.DSMT4">
                  <p:embed/>
                </p:oleObj>
              </mc:Choice>
              <mc:Fallback>
                <p:oleObj name="Equation" r:id="rId5" imgW="126725" imgH="177415"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 y="4724400"/>
                        <a:ext cx="2857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10"/>
          <p:cNvGraphicFramePr>
            <a:graphicFrameLocks noChangeAspect="1"/>
          </p:cNvGraphicFramePr>
          <p:nvPr/>
        </p:nvGraphicFramePr>
        <p:xfrm>
          <a:off x="3429000" y="4724400"/>
          <a:ext cx="317500" cy="381000"/>
        </p:xfrm>
        <a:graphic>
          <a:graphicData uri="http://schemas.openxmlformats.org/presentationml/2006/ole">
            <mc:AlternateContent xmlns:mc="http://schemas.openxmlformats.org/markup-compatibility/2006">
              <mc:Choice xmlns:v="urn:schemas-microsoft-com:vml" Requires="v">
                <p:oleObj spid="_x0000_s29758" name="Equation" r:id="rId7" imgW="177569" imgH="266353" progId="Equation.DSMT4">
                  <p:embed/>
                </p:oleObj>
              </mc:Choice>
              <mc:Fallback>
                <p:oleObj name="Equation" r:id="rId7" imgW="177569" imgH="266353"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724400"/>
                        <a:ext cx="31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5.7</a:t>
            </a:r>
          </a:p>
        </p:txBody>
      </p:sp>
      <p:pic>
        <p:nvPicPr>
          <p:cNvPr id="29704" name="Picture 10" descr="05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5588" y="1295400"/>
            <a:ext cx="463391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1500" y="762000"/>
            <a:ext cx="10287000" cy="609600"/>
          </a:xfrm>
        </p:spPr>
        <p:txBody>
          <a:bodyPr/>
          <a:lstStyle/>
          <a:p>
            <a:pPr eaLnBrk="1" hangingPunct="1"/>
            <a:r>
              <a:rPr lang="en-US" altLang="en-US" sz="2400" b="1" smtClean="0">
                <a:solidFill>
                  <a:schemeClr val="tx1"/>
                </a:solidFill>
              </a:rPr>
              <a:t>Problem 5.6</a:t>
            </a:r>
            <a:r>
              <a:rPr lang="en-US" altLang="en-US" smtClean="0"/>
              <a:t>  The Runway Car</a:t>
            </a:r>
          </a:p>
        </p:txBody>
      </p:sp>
      <p:sp>
        <p:nvSpPr>
          <p:cNvPr id="46083" name="Rectangle 3"/>
          <p:cNvSpPr>
            <a:spLocks noGrp="1" noRot="1" noChangeAspect="1" noMove="1" noResize="1" noEditPoints="1" noAdjustHandles="1" noChangeArrowheads="1" noChangeShapeType="1" noTextEdit="1"/>
          </p:cNvSpPr>
          <p:nvPr>
            <p:ph sz="half" idx="1"/>
          </p:nvPr>
        </p:nvSpPr>
        <p:spPr>
          <a:xfrm>
            <a:off x="190500" y="1447800"/>
            <a:ext cx="5429250" cy="4438650"/>
          </a:xfrm>
          <a:blipFill rotWithShape="1">
            <a:blip r:embed="rId2"/>
            <a:stretch>
              <a:fillRect l="-3506" t="-2473" r="-4769" b="-3159"/>
            </a:stretch>
          </a:blipFill>
          <a:extLst/>
        </p:spPr>
        <p:txBody>
          <a:bodyPr/>
          <a:lstStyle/>
          <a:p>
            <a:pPr>
              <a:defRPr/>
            </a:pPr>
            <a:r>
              <a:rPr lang="en-US" dirty="0">
                <a:noFill/>
              </a:rPr>
              <a:t> </a:t>
            </a:r>
          </a:p>
        </p:txBody>
      </p:sp>
      <p:sp>
        <p:nvSpPr>
          <p:cNvPr id="32772"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5.7</a:t>
            </a:r>
          </a:p>
        </p:txBody>
      </p:sp>
      <p:pic>
        <p:nvPicPr>
          <p:cNvPr id="32773" name="Picture 7" descr="05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939925"/>
            <a:ext cx="561975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1000"/>
                                        <p:tgtEl>
                                          <p:spTgt spid="46083">
                                            <p:txEl>
                                              <p:pRg st="0" end="0"/>
                                            </p:txEl>
                                          </p:spTgt>
                                        </p:tgtEl>
                                      </p:cBhvr>
                                    </p:animEffect>
                                    <p:anim calcmode="lin" valueType="num">
                                      <p:cBhvr>
                                        <p:cTn id="8" dur="10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083">
                                            <p:txEl>
                                              <p:charRg st="2" end="2"/>
                                            </p:txEl>
                                          </p:spTgt>
                                        </p:tgtEl>
                                        <p:attrNameLst>
                                          <p:attrName>style.visibility</p:attrName>
                                        </p:attrNameLst>
                                      </p:cBhvr>
                                      <p:to>
                                        <p:strVal val="visible"/>
                                      </p:to>
                                    </p:set>
                                    <p:animEffect transition="in" filter="fade">
                                      <p:cBhvr>
                                        <p:cTn id="14" dur="1000"/>
                                        <p:tgtEl>
                                          <p:spTgt spid="46083">
                                            <p:txEl>
                                              <p:charRg st="2" end="2"/>
                                            </p:txEl>
                                          </p:spTgt>
                                        </p:tgtEl>
                                      </p:cBhvr>
                                    </p:animEffect>
                                    <p:anim calcmode="lin" valueType="num">
                                      <p:cBhvr>
                                        <p:cTn id="15" dur="1000" fill="hold"/>
                                        <p:tgtEl>
                                          <p:spTgt spid="46083">
                                            <p:txEl>
                                              <p:char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6083">
                                            <p:txEl>
                                              <p:char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6083">
                                            <p:txEl>
                                              <p:charRg st="2" end="2"/>
                                            </p:txEl>
                                          </p:spTgt>
                                        </p:tgtEl>
                                        <p:attrNameLst>
                                          <p:attrName>style.visibility</p:attrName>
                                        </p:attrNameLst>
                                      </p:cBhvr>
                                      <p:to>
                                        <p:strVal val="visible"/>
                                      </p:to>
                                    </p:set>
                                    <p:animEffect transition="in" filter="fade">
                                      <p:cBhvr>
                                        <p:cTn id="21" dur="1000"/>
                                        <p:tgtEl>
                                          <p:spTgt spid="46083">
                                            <p:txEl>
                                              <p:charRg st="2" end="2"/>
                                            </p:txEl>
                                          </p:spTgt>
                                        </p:tgtEl>
                                      </p:cBhvr>
                                    </p:animEffect>
                                    <p:anim calcmode="lin" valueType="num">
                                      <p:cBhvr>
                                        <p:cTn id="22" dur="1000" fill="hold"/>
                                        <p:tgtEl>
                                          <p:spTgt spid="46083">
                                            <p:txEl>
                                              <p:char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6083">
                                            <p:txEl>
                                              <p:char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z="2400" b="1" smtClean="0">
                <a:solidFill>
                  <a:schemeClr val="tx1"/>
                </a:solidFill>
              </a:rPr>
              <a:t>Problem 5.7:</a:t>
            </a:r>
            <a:r>
              <a:rPr lang="en-US" altLang="en-US" sz="2400" b="1" smtClean="0"/>
              <a:t>  One Block Pushes Another </a:t>
            </a:r>
            <a:endParaRPr lang="en-US" altLang="en-US" b="1" smtClean="0"/>
          </a:p>
        </p:txBody>
      </p:sp>
      <p:sp>
        <p:nvSpPr>
          <p:cNvPr id="47107" name="Rectangle 3"/>
          <p:cNvSpPr>
            <a:spLocks noGrp="1" noChangeArrowheads="1"/>
          </p:cNvSpPr>
          <p:nvPr>
            <p:ph idx="1"/>
          </p:nvPr>
        </p:nvSpPr>
        <p:spPr>
          <a:xfrm>
            <a:off x="571500" y="1676400"/>
            <a:ext cx="6515100" cy="4495800"/>
          </a:xfrm>
        </p:spPr>
        <p:txBody>
          <a:bodyPr/>
          <a:lstStyle/>
          <a:p>
            <a:pPr marL="0" indent="0" eaLnBrk="1" hangingPunct="1">
              <a:buFontTx/>
              <a:buNone/>
            </a:pPr>
            <a:r>
              <a:rPr lang="en-US" altLang="en-US" sz="2400" smtClean="0">
                <a:latin typeface="Times New Roman" pitchFamily="18" charset="0"/>
                <a:cs typeface="Times New Roman" pitchFamily="18" charset="0"/>
              </a:rPr>
              <a:t>Two blocks of masses </a:t>
            </a:r>
            <a:r>
              <a:rPr lang="en-US" altLang="en-US" sz="2400" i="1" smtClean="0">
                <a:latin typeface="Times New Roman" pitchFamily="18" charset="0"/>
                <a:cs typeface="Times New Roman" pitchFamily="18" charset="0"/>
              </a:rPr>
              <a:t>m</a:t>
            </a:r>
            <a:r>
              <a:rPr lang="en-US" altLang="en-US" sz="2400" i="1" baseline="-25000" smtClean="0">
                <a:latin typeface="Times New Roman" pitchFamily="18" charset="0"/>
                <a:cs typeface="Times New Roman" pitchFamily="18" charset="0"/>
              </a:rPr>
              <a:t>1 </a:t>
            </a:r>
            <a:r>
              <a:rPr lang="en-US" altLang="en-US" sz="2400" smtClean="0">
                <a:latin typeface="Times New Roman" pitchFamily="18" charset="0"/>
                <a:cs typeface="Times New Roman" pitchFamily="18" charset="0"/>
              </a:rPr>
              <a:t> and </a:t>
            </a:r>
            <a:r>
              <a:rPr lang="en-US" altLang="en-US" sz="2400" i="1" smtClean="0">
                <a:latin typeface="Times New Roman" pitchFamily="18" charset="0"/>
                <a:cs typeface="Times New Roman" pitchFamily="18" charset="0"/>
              </a:rPr>
              <a:t>m</a:t>
            </a:r>
            <a:r>
              <a:rPr lang="en-US" altLang="en-US" sz="2400" i="1" baseline="-25000" smtClean="0">
                <a:latin typeface="Times New Roman" pitchFamily="18" charset="0"/>
                <a:cs typeface="Times New Roman" pitchFamily="18" charset="0"/>
              </a:rPr>
              <a:t>2</a:t>
            </a:r>
            <a:r>
              <a:rPr lang="en-US" altLang="en-US" sz="2400" smtClean="0">
                <a:latin typeface="Times New Roman" pitchFamily="18" charset="0"/>
                <a:cs typeface="Times New Roman" pitchFamily="18" charset="0"/>
              </a:rPr>
              <a:t>,  with  </a:t>
            </a:r>
            <a:r>
              <a:rPr lang="en-US" altLang="en-US" sz="2400" i="1" smtClean="0">
                <a:latin typeface="Times New Roman" pitchFamily="18" charset="0"/>
                <a:cs typeface="Times New Roman" pitchFamily="18" charset="0"/>
              </a:rPr>
              <a:t>m</a:t>
            </a:r>
            <a:r>
              <a:rPr lang="en-US" altLang="en-US" sz="2400" i="1" baseline="-25000" smtClean="0">
                <a:latin typeface="Times New Roman" pitchFamily="18" charset="0"/>
                <a:cs typeface="Times New Roman" pitchFamily="18" charset="0"/>
              </a:rPr>
              <a:t>1</a:t>
            </a:r>
            <a:r>
              <a:rPr lang="en-US" altLang="en-US" sz="2400" smtClean="0">
                <a:latin typeface="Times New Roman" pitchFamily="18" charset="0"/>
                <a:cs typeface="Times New Roman" pitchFamily="18" charset="0"/>
              </a:rPr>
              <a:t> &gt;</a:t>
            </a:r>
            <a:r>
              <a:rPr lang="en-US" altLang="en-US" sz="2400" i="1" smtClean="0">
                <a:latin typeface="Times New Roman" pitchFamily="18" charset="0"/>
                <a:cs typeface="Times New Roman" pitchFamily="18" charset="0"/>
              </a:rPr>
              <a:t> m</a:t>
            </a:r>
            <a:r>
              <a:rPr lang="en-US" altLang="en-US" sz="2400" i="1" baseline="-25000" smtClean="0">
                <a:latin typeface="Times New Roman" pitchFamily="18" charset="0"/>
                <a:cs typeface="Times New Roman" pitchFamily="18" charset="0"/>
              </a:rPr>
              <a:t>2</a:t>
            </a:r>
            <a:r>
              <a:rPr lang="en-US" altLang="en-US" sz="2400" smtClean="0">
                <a:latin typeface="Times New Roman" pitchFamily="18" charset="0"/>
                <a:cs typeface="Times New Roman" pitchFamily="18" charset="0"/>
              </a:rPr>
              <a:t>, are placed in contact with each other on a frictionless, horizontal surface as in Active Figure. </a:t>
            </a:r>
          </a:p>
          <a:p>
            <a:pPr marL="0" indent="0" eaLnBrk="1" hangingPunct="1">
              <a:buFontTx/>
              <a:buNone/>
            </a:pPr>
            <a:r>
              <a:rPr lang="en-US" altLang="en-US" sz="2400" smtClean="0">
                <a:latin typeface="Times New Roman" pitchFamily="18" charset="0"/>
                <a:cs typeface="Times New Roman" pitchFamily="18" charset="0"/>
              </a:rPr>
              <a:t>A constant horizontal force is applied to </a:t>
            </a:r>
            <a:r>
              <a:rPr lang="en-US" altLang="en-US" sz="2400" i="1" smtClean="0">
                <a:latin typeface="Times New Roman" pitchFamily="18" charset="0"/>
                <a:cs typeface="Times New Roman" pitchFamily="18" charset="0"/>
              </a:rPr>
              <a:t>m</a:t>
            </a:r>
            <a:r>
              <a:rPr lang="en-US" altLang="en-US" sz="2400" i="1" baseline="-25000" smtClean="0">
                <a:latin typeface="Times New Roman" pitchFamily="18" charset="0"/>
                <a:cs typeface="Times New Roman" pitchFamily="18" charset="0"/>
              </a:rPr>
              <a:t>1</a:t>
            </a:r>
            <a:r>
              <a:rPr lang="en-US" altLang="en-US" sz="2400" smtClean="0">
                <a:latin typeface="Times New Roman" pitchFamily="18" charset="0"/>
                <a:cs typeface="Times New Roman" pitchFamily="18" charset="0"/>
              </a:rPr>
              <a:t> as shown.</a:t>
            </a:r>
          </a:p>
          <a:p>
            <a:pPr marL="0" indent="0" eaLnBrk="1" hangingPunct="1">
              <a:buFontTx/>
              <a:buNone/>
            </a:pPr>
            <a:r>
              <a:rPr lang="en-US" altLang="en-US" sz="2400" b="1" smtClean="0">
                <a:latin typeface="Times New Roman" pitchFamily="18" charset="0"/>
                <a:cs typeface="Times New Roman" pitchFamily="18" charset="0"/>
              </a:rPr>
              <a:t>(a) </a:t>
            </a:r>
            <a:r>
              <a:rPr lang="en-US" altLang="en-US" sz="2400" smtClean="0">
                <a:latin typeface="Times New Roman" pitchFamily="18" charset="0"/>
                <a:cs typeface="Times New Roman" pitchFamily="18" charset="0"/>
              </a:rPr>
              <a:t>Find the magnitude of the acceleration of the system.</a:t>
            </a:r>
          </a:p>
          <a:p>
            <a:pPr marL="0" indent="0" eaLnBrk="1" hangingPunct="1">
              <a:buFontTx/>
              <a:buNone/>
            </a:pPr>
            <a:r>
              <a:rPr lang="en-US" altLang="en-US" sz="2400" smtClean="0">
                <a:latin typeface="Times New Roman" pitchFamily="18" charset="0"/>
                <a:cs typeface="Times New Roman" pitchFamily="18" charset="0"/>
              </a:rPr>
              <a:t/>
            </a:r>
            <a:br>
              <a:rPr lang="en-US" altLang="en-US" sz="2400" smtClean="0">
                <a:latin typeface="Times New Roman" pitchFamily="18" charset="0"/>
                <a:cs typeface="Times New Roman" pitchFamily="18" charset="0"/>
              </a:rPr>
            </a:br>
            <a:r>
              <a:rPr lang="en-US" altLang="en-US" sz="2400" smtClean="0">
                <a:latin typeface="Times New Roman" pitchFamily="18" charset="0"/>
                <a:cs typeface="Times New Roman" pitchFamily="18" charset="0"/>
              </a:rPr>
              <a:t> </a:t>
            </a:r>
            <a:r>
              <a:rPr lang="en-US" altLang="en-US" sz="2400" b="1" smtClean="0">
                <a:latin typeface="Times New Roman" pitchFamily="18" charset="0"/>
                <a:cs typeface="Times New Roman" pitchFamily="18" charset="0"/>
              </a:rPr>
              <a:t>(b) </a:t>
            </a:r>
            <a:r>
              <a:rPr lang="en-US" altLang="en-US" sz="2400" smtClean="0">
                <a:latin typeface="Times New Roman" pitchFamily="18" charset="0"/>
                <a:cs typeface="Times New Roman" pitchFamily="18" charset="0"/>
              </a:rPr>
              <a:t>Determine the magnitude of the contact force between the two blocks.</a:t>
            </a:r>
          </a:p>
          <a:p>
            <a:pPr marL="0" indent="0" eaLnBrk="1" hangingPunct="1">
              <a:buFontTx/>
              <a:buNone/>
            </a:pPr>
            <a:r>
              <a:rPr lang="en-US" altLang="en-US" sz="2400" smtClean="0">
                <a:latin typeface="Times New Roman" pitchFamily="18" charset="0"/>
                <a:cs typeface="Times New Roman" pitchFamily="18" charset="0"/>
              </a:rPr>
              <a:t/>
            </a:r>
            <a:br>
              <a:rPr lang="en-US" altLang="en-US" sz="2400" smtClean="0">
                <a:latin typeface="Times New Roman" pitchFamily="18" charset="0"/>
                <a:cs typeface="Times New Roman" pitchFamily="18" charset="0"/>
              </a:rPr>
            </a:br>
            <a:r>
              <a:rPr lang="en-US" altLang="en-US" sz="2400" smtClean="0">
                <a:latin typeface="Times New Roman" pitchFamily="18" charset="0"/>
                <a:cs typeface="Times New Roman" pitchFamily="18" charset="0"/>
              </a:rPr>
              <a:t> </a:t>
            </a:r>
            <a:br>
              <a:rPr lang="en-US" altLang="en-US" sz="2400" smtClean="0">
                <a:latin typeface="Times New Roman" pitchFamily="18" charset="0"/>
                <a:cs typeface="Times New Roman" pitchFamily="18" charset="0"/>
              </a:rPr>
            </a:br>
            <a:endParaRPr lang="en-US" altLang="en-US" sz="2400" smtClean="0">
              <a:latin typeface="Times New Roman" pitchFamily="18" charset="0"/>
              <a:cs typeface="Times New Roman" pitchFamily="18" charset="0"/>
            </a:endParaRPr>
          </a:p>
        </p:txBody>
      </p:sp>
      <p:sp>
        <p:nvSpPr>
          <p:cNvPr id="33796" name="TextBox 3"/>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5.7</a:t>
            </a:r>
          </a:p>
        </p:txBody>
      </p:sp>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013" y="1968500"/>
            <a:ext cx="4408487"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1000"/>
                                        <p:tgtEl>
                                          <p:spTgt spid="47107">
                                            <p:txEl>
                                              <p:pRg st="0" end="0"/>
                                            </p:txEl>
                                          </p:spTgt>
                                        </p:tgtEl>
                                      </p:cBhvr>
                                    </p:animEffect>
                                    <p:anim calcmode="lin" valueType="num">
                                      <p:cBhvr>
                                        <p:cTn id="8" dur="10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10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fade">
                                      <p:cBhvr>
                                        <p:cTn id="12" dur="1000"/>
                                        <p:tgtEl>
                                          <p:spTgt spid="47107">
                                            <p:txEl>
                                              <p:pRg st="1" end="1"/>
                                            </p:txEl>
                                          </p:spTgt>
                                        </p:tgtEl>
                                      </p:cBhvr>
                                    </p:animEffect>
                                    <p:anim calcmode="lin" valueType="num">
                                      <p:cBhvr>
                                        <p:cTn id="13" dur="10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7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Effect transition="in" filter="fade">
                                      <p:cBhvr>
                                        <p:cTn id="19" dur="1000"/>
                                        <p:tgtEl>
                                          <p:spTgt spid="47107">
                                            <p:txEl>
                                              <p:pRg st="2" end="2"/>
                                            </p:txEl>
                                          </p:spTgt>
                                        </p:tgtEl>
                                      </p:cBhvr>
                                    </p:animEffect>
                                    <p:anim calcmode="lin" valueType="num">
                                      <p:cBhvr>
                                        <p:cTn id="20" dur="10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71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47107">
                                            <p:txEl>
                                              <p:pRg st="3" end="3"/>
                                            </p:txEl>
                                          </p:spTgt>
                                        </p:tgtEl>
                                        <p:attrNameLst>
                                          <p:attrName>style.visibility</p:attrName>
                                        </p:attrNameLst>
                                      </p:cBhvr>
                                      <p:to>
                                        <p:strVal val="visible"/>
                                      </p:to>
                                    </p:set>
                                    <p:animEffect transition="in" filter="fade">
                                      <p:cBhvr>
                                        <p:cTn id="26" dur="1000"/>
                                        <p:tgtEl>
                                          <p:spTgt spid="47107">
                                            <p:txEl>
                                              <p:pRg st="3" end="3"/>
                                            </p:txEl>
                                          </p:spTgt>
                                        </p:tgtEl>
                                      </p:cBhvr>
                                    </p:animEffect>
                                    <p:anim calcmode="lin" valueType="num">
                                      <p:cBhvr>
                                        <p:cTn id="27" dur="10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71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b="1" smtClean="0"/>
              <a:t>Problem 5.8:</a:t>
            </a:r>
            <a:r>
              <a:rPr lang="en-US" altLang="en-US" smtClean="0"/>
              <a:t>   Apparent weight versus true weight</a:t>
            </a:r>
          </a:p>
        </p:txBody>
      </p:sp>
      <p:sp>
        <p:nvSpPr>
          <p:cNvPr id="5" name="Rectangle 4"/>
          <p:cNvSpPr>
            <a:spLocks noChangeArrowheads="1"/>
          </p:cNvSpPr>
          <p:nvPr/>
        </p:nvSpPr>
        <p:spPr bwMode="auto">
          <a:xfrm>
            <a:off x="381000" y="1806575"/>
            <a:ext cx="55626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2000">
                <a:latin typeface="Times New Roman" pitchFamily="18" charset="0"/>
                <a:cs typeface="Times New Roman" pitchFamily="18" charset="0"/>
              </a:rPr>
              <a:t>A person weighs a fish of mass </a:t>
            </a:r>
            <a:r>
              <a:rPr lang="en-US" altLang="en-US" sz="2000" i="1">
                <a:latin typeface="Times New Roman" pitchFamily="18" charset="0"/>
                <a:cs typeface="Times New Roman" pitchFamily="18" charset="0"/>
              </a:rPr>
              <a:t>m </a:t>
            </a:r>
            <a:r>
              <a:rPr lang="en-US" altLang="en-US" sz="2000">
                <a:latin typeface="Times New Roman" pitchFamily="18" charset="0"/>
                <a:cs typeface="Times New Roman" pitchFamily="18" charset="0"/>
              </a:rPr>
              <a:t>on a spring scale attached to the ceiling of an elevator as illustrated in Figure.</a:t>
            </a:r>
          </a:p>
          <a:p>
            <a:r>
              <a:rPr lang="en-US" altLang="en-US" sz="2000">
                <a:latin typeface="Times New Roman" pitchFamily="18" charset="0"/>
                <a:cs typeface="Times New Roman" pitchFamily="18" charset="0"/>
              </a:rPr>
              <a:t/>
            </a:r>
            <a:br>
              <a:rPr lang="en-US" altLang="en-US" sz="2000">
                <a:latin typeface="Times New Roman" pitchFamily="18" charset="0"/>
                <a:cs typeface="Times New Roman" pitchFamily="18" charset="0"/>
              </a:rPr>
            </a:br>
            <a:r>
              <a:rPr lang="en-US" altLang="en-US" sz="2000" b="1">
                <a:latin typeface="Times New Roman" pitchFamily="18" charset="0"/>
                <a:cs typeface="Times New Roman" pitchFamily="18" charset="0"/>
              </a:rPr>
              <a:t>(A) </a:t>
            </a:r>
            <a:r>
              <a:rPr lang="en-US" altLang="en-US" sz="2000">
                <a:latin typeface="Times New Roman" pitchFamily="18" charset="0"/>
                <a:cs typeface="Times New Roman" pitchFamily="18" charset="0"/>
              </a:rPr>
              <a:t>Show that if the elevator accelerates either upward or downward, the spring scale gives a reading that is different from the weight of the fish.</a:t>
            </a:r>
          </a:p>
          <a:p>
            <a:endParaRPr lang="en-US" altLang="en-US" sz="2000">
              <a:latin typeface="Times New Roman" pitchFamily="18" charset="0"/>
              <a:cs typeface="Times New Roman" pitchFamily="18" charset="0"/>
            </a:endParaRPr>
          </a:p>
          <a:p>
            <a:r>
              <a:rPr lang="en-US" altLang="en-US" sz="2000" b="1">
                <a:latin typeface="Times New Roman" pitchFamily="18" charset="0"/>
                <a:cs typeface="Times New Roman" pitchFamily="18" charset="0"/>
              </a:rPr>
              <a:t>(B) </a:t>
            </a:r>
            <a:r>
              <a:rPr lang="en-US" altLang="en-US" sz="2000">
                <a:latin typeface="Times New Roman" pitchFamily="18" charset="0"/>
                <a:cs typeface="Times New Roman" pitchFamily="18" charset="0"/>
              </a:rPr>
              <a:t>Evaluate the scale readings for a 40.0-N fish if the elevator moves with an acceleration </a:t>
            </a:r>
            <a:r>
              <a:rPr lang="en-US" altLang="en-US" sz="2000" i="1">
                <a:latin typeface="Times New Roman" pitchFamily="18" charset="0"/>
                <a:cs typeface="Times New Roman" pitchFamily="18" charset="0"/>
              </a:rPr>
              <a:t>a</a:t>
            </a:r>
            <a:r>
              <a:rPr lang="en-US" altLang="en-US" sz="2000" i="1" baseline="-25000">
                <a:latin typeface="Times New Roman" pitchFamily="18" charset="0"/>
                <a:cs typeface="Times New Roman" pitchFamily="18" charset="0"/>
              </a:rPr>
              <a:t>y</a:t>
            </a:r>
            <a:r>
              <a:rPr lang="en-US" altLang="en-US" sz="2000" i="1">
                <a:latin typeface="Times New Roman" pitchFamily="18" charset="0"/>
                <a:cs typeface="Times New Roman" pitchFamily="18" charset="0"/>
              </a:rPr>
              <a:t> =±</a:t>
            </a:r>
            <a:r>
              <a:rPr lang="en-US" altLang="en-US" sz="2000">
                <a:latin typeface="Times New Roman" pitchFamily="18" charset="0"/>
                <a:cs typeface="Times New Roman" pitchFamily="18" charset="0"/>
              </a:rPr>
              <a:t>2.00 m/s</a:t>
            </a:r>
            <a:r>
              <a:rPr lang="en-US" altLang="en-US" sz="2000" baseline="30000">
                <a:latin typeface="Times New Roman" pitchFamily="18" charset="0"/>
                <a:cs typeface="Times New Roman" pitchFamily="18" charset="0"/>
              </a:rPr>
              <a:t>2</a:t>
            </a:r>
            <a:r>
              <a:rPr lang="en-US" altLang="en-US" sz="2000">
                <a:latin typeface="Times New Roman" pitchFamily="18" charset="0"/>
                <a:cs typeface="Times New Roman" pitchFamily="18" charset="0"/>
              </a:rPr>
              <a:t>.</a:t>
            </a:r>
            <a:r>
              <a:rPr lang="en-US" altLang="en-US">
                <a:latin typeface="Times New Roman" pitchFamily="18" charset="0"/>
                <a:cs typeface="Times New Roman" pitchFamily="18" charset="0"/>
              </a:rPr>
              <a:t/>
            </a:r>
            <a:br>
              <a:rPr lang="en-US" altLang="en-US">
                <a:latin typeface="Times New Roman" pitchFamily="18" charset="0"/>
                <a:cs typeface="Times New Roman" pitchFamily="18" charset="0"/>
              </a:rPr>
            </a:br>
            <a:endParaRPr lang="en-US" altLang="en-US">
              <a:latin typeface="Times New Roman" pitchFamily="18" charset="0"/>
              <a:cs typeface="Times New Roman" pitchFamily="18" charset="0"/>
            </a:endParaRPr>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447800"/>
            <a:ext cx="53911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285750" y="4495800"/>
            <a:ext cx="5657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a:latin typeface="Times New Roman" pitchFamily="18" charset="0"/>
                <a:cs typeface="Times New Roman" pitchFamily="18" charset="0"/>
              </a:rPr>
              <a:t/>
            </a:r>
            <a:br>
              <a:rPr lang="en-US" altLang="en-US">
                <a:latin typeface="Times New Roman" pitchFamily="18" charset="0"/>
                <a:cs typeface="Times New Roman" pitchFamily="18" charset="0"/>
              </a:rPr>
            </a:br>
            <a:endParaRPr lang="en-US" altLang="en-US">
              <a:latin typeface="Times New Roman" pitchFamily="18" charset="0"/>
              <a:cs typeface="Times New Roman" pitchFamily="18" charset="0"/>
            </a:endParaRPr>
          </a:p>
        </p:txBody>
      </p:sp>
      <p:pic>
        <p:nvPicPr>
          <p:cNvPr id="348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4805363"/>
            <a:ext cx="1655763"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800" b="1" smtClean="0"/>
              <a:t>The Concept of Force</a:t>
            </a:r>
            <a:endParaRPr lang="en-US" altLang="en-US" b="1" smtClean="0"/>
          </a:p>
        </p:txBody>
      </p:sp>
      <p:sp>
        <p:nvSpPr>
          <p:cNvPr id="20483" name="Rectangle 3"/>
          <p:cNvSpPr>
            <a:spLocks noGrp="1" noChangeArrowheads="1"/>
          </p:cNvSpPr>
          <p:nvPr>
            <p:ph idx="1"/>
          </p:nvPr>
        </p:nvSpPr>
        <p:spPr/>
        <p:txBody>
          <a:bodyPr/>
          <a:lstStyle/>
          <a:p>
            <a:pPr eaLnBrk="1" hangingPunct="1">
              <a:buFont typeface="Wingdings" pitchFamily="2" charset="2"/>
              <a:buChar char="§"/>
            </a:pPr>
            <a:r>
              <a:rPr lang="en-US" altLang="en-US" sz="2400" smtClean="0">
                <a:latin typeface="Times New Roman" pitchFamily="18" charset="0"/>
                <a:cs typeface="Times New Roman" pitchFamily="18" charset="0"/>
              </a:rPr>
              <a:t>Forces in everyday experience</a:t>
            </a:r>
          </a:p>
          <a:p>
            <a:pPr lvl="1" eaLnBrk="1" hangingPunct="1"/>
            <a:r>
              <a:rPr lang="en-US" altLang="en-US" sz="2400" b="1" smtClean="0">
                <a:latin typeface="Times New Roman" pitchFamily="18" charset="0"/>
                <a:cs typeface="Times New Roman" pitchFamily="18" charset="0"/>
              </a:rPr>
              <a:t>Push or pull on an object to move it</a:t>
            </a:r>
          </a:p>
          <a:p>
            <a:pPr lvl="1" eaLnBrk="1" hangingPunct="1"/>
            <a:r>
              <a:rPr lang="en-US" altLang="en-US" sz="2400" b="1" smtClean="0">
                <a:latin typeface="Times New Roman" pitchFamily="18" charset="0"/>
                <a:cs typeface="Times New Roman" pitchFamily="18" charset="0"/>
              </a:rPr>
              <a:t>Throw or kick a ball.</a:t>
            </a:r>
          </a:p>
          <a:p>
            <a:pPr eaLnBrk="1" hangingPunct="1">
              <a:buFont typeface="Wingdings" pitchFamily="2" charset="2"/>
              <a:buChar char="§"/>
            </a:pPr>
            <a:r>
              <a:rPr lang="en-US" altLang="en-US" sz="2400" smtClean="0">
                <a:latin typeface="Times New Roman" pitchFamily="18" charset="0"/>
                <a:cs typeface="Times New Roman" pitchFamily="18" charset="0"/>
              </a:rPr>
              <a:t>In these examples the word force refer to an interaction with an object by means of muscular activity and some change in the object’s velocity.</a:t>
            </a:r>
          </a:p>
          <a:p>
            <a:pPr algn="just" eaLnBrk="1" hangingPunct="1">
              <a:buFont typeface="Wingdings" pitchFamily="2" charset="2"/>
              <a:buChar char="§"/>
            </a:pPr>
            <a:r>
              <a:rPr lang="en-US" altLang="en-US" sz="2400" b="1" smtClean="0">
                <a:latin typeface="Times New Roman" pitchFamily="18" charset="0"/>
                <a:cs typeface="Times New Roman" pitchFamily="18" charset="0"/>
              </a:rPr>
              <a:t>Forces are what cause any change in the velocity of an object.</a:t>
            </a:r>
          </a:p>
          <a:p>
            <a:pPr lvl="1" algn="just" eaLnBrk="1" hangingPunct="1"/>
            <a:r>
              <a:rPr lang="en-US" altLang="en-US" sz="2400" smtClean="0">
                <a:latin typeface="Times New Roman" pitchFamily="18" charset="0"/>
                <a:cs typeface="Times New Roman" pitchFamily="18" charset="0"/>
              </a:rPr>
              <a:t>Newton’s definition</a:t>
            </a:r>
          </a:p>
          <a:p>
            <a:pPr lvl="1" algn="just" eaLnBrk="1" hangingPunct="1"/>
            <a:r>
              <a:rPr lang="en-US" altLang="en-US" sz="2400" b="1" smtClean="0">
                <a:latin typeface="Times New Roman" pitchFamily="18" charset="0"/>
                <a:cs typeface="Times New Roman" pitchFamily="18" charset="0"/>
              </a:rPr>
              <a:t>A force is that which causes an acceleration</a:t>
            </a:r>
          </a:p>
        </p:txBody>
      </p:sp>
      <p:sp>
        <p:nvSpPr>
          <p:cNvPr id="6148"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5.1</a:t>
            </a:r>
          </a:p>
        </p:txBody>
      </p:sp>
      <p:pic>
        <p:nvPicPr>
          <p:cNvPr id="5" name="Content Placeholder 3" descr="FG05_09-02AE"/>
          <p:cNvPicPr>
            <a:picLocks noChangeAspect="1" noChangeArrowheads="1"/>
          </p:cNvPicPr>
          <p:nvPr/>
        </p:nvPicPr>
        <p:blipFill>
          <a:blip r:embed="rId2">
            <a:extLst>
              <a:ext uri="{28A0092B-C50C-407E-A947-70E740481C1C}">
                <a14:useLocalDpi xmlns:a14="http://schemas.microsoft.com/office/drawing/2010/main" val="0"/>
              </a:ext>
            </a:extLst>
          </a:blip>
          <a:srcRect l="1350" t="14760" b="14760"/>
          <a:stretch>
            <a:fillRect/>
          </a:stretch>
        </p:blipFill>
        <p:spPr bwMode="auto">
          <a:xfrm>
            <a:off x="7239000" y="1050925"/>
            <a:ext cx="4191000"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fade">
                                      <p:cBhvr>
                                        <p:cTn id="12" dur="1000"/>
                                        <p:tgtEl>
                                          <p:spTgt spid="20483">
                                            <p:txEl>
                                              <p:pRg st="0" end="0"/>
                                            </p:txEl>
                                          </p:spTgt>
                                        </p:tgtEl>
                                      </p:cBhvr>
                                    </p:animEffect>
                                    <p:anim calcmode="lin" valueType="num">
                                      <p:cBhvr>
                                        <p:cTn id="13" dur="1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48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483">
                                            <p:txEl>
                                              <p:pRg st="1" end="1"/>
                                            </p:txEl>
                                          </p:spTgt>
                                        </p:tgtEl>
                                        <p:attrNameLst>
                                          <p:attrName>style.visibility</p:attrName>
                                        </p:attrNameLst>
                                      </p:cBhvr>
                                      <p:to>
                                        <p:strVal val="visible"/>
                                      </p:to>
                                    </p:set>
                                    <p:animEffect transition="in" filter="fade">
                                      <p:cBhvr>
                                        <p:cTn id="17" dur="1000"/>
                                        <p:tgtEl>
                                          <p:spTgt spid="20483">
                                            <p:txEl>
                                              <p:pRg st="1" end="1"/>
                                            </p:txEl>
                                          </p:spTgt>
                                        </p:tgtEl>
                                      </p:cBhvr>
                                    </p:animEffect>
                                    <p:anim calcmode="lin" valueType="num">
                                      <p:cBhvr>
                                        <p:cTn id="18"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048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483">
                                            <p:txEl>
                                              <p:pRg st="2" end="2"/>
                                            </p:txEl>
                                          </p:spTgt>
                                        </p:tgtEl>
                                        <p:attrNameLst>
                                          <p:attrName>style.visibility</p:attrName>
                                        </p:attrNameLst>
                                      </p:cBhvr>
                                      <p:to>
                                        <p:strVal val="visible"/>
                                      </p:to>
                                    </p:set>
                                    <p:animEffect transition="in" filter="fade">
                                      <p:cBhvr>
                                        <p:cTn id="22" dur="1000"/>
                                        <p:tgtEl>
                                          <p:spTgt spid="20483">
                                            <p:txEl>
                                              <p:pRg st="2" end="2"/>
                                            </p:txEl>
                                          </p:spTgt>
                                        </p:tgtEl>
                                      </p:cBhvr>
                                    </p:animEffect>
                                    <p:anim calcmode="lin" valueType="num">
                                      <p:cBhvr>
                                        <p:cTn id="23"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0483">
                                            <p:txEl>
                                              <p:pRg st="3" end="3"/>
                                            </p:txEl>
                                          </p:spTgt>
                                        </p:tgtEl>
                                        <p:attrNameLst>
                                          <p:attrName>style.visibility</p:attrName>
                                        </p:attrNameLst>
                                      </p:cBhvr>
                                      <p:to>
                                        <p:strVal val="visible"/>
                                      </p:to>
                                    </p:set>
                                    <p:animEffect transition="in" filter="fade">
                                      <p:cBhvr>
                                        <p:cTn id="29" dur="1000"/>
                                        <p:tgtEl>
                                          <p:spTgt spid="20483">
                                            <p:txEl>
                                              <p:pRg st="3" end="3"/>
                                            </p:txEl>
                                          </p:spTgt>
                                        </p:tgtEl>
                                      </p:cBhvr>
                                    </p:animEffect>
                                    <p:anim calcmode="lin" valueType="num">
                                      <p:cBhvr>
                                        <p:cTn id="30"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04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0483">
                                            <p:txEl>
                                              <p:pRg st="4" end="4"/>
                                            </p:txEl>
                                          </p:spTgt>
                                        </p:tgtEl>
                                        <p:attrNameLst>
                                          <p:attrName>style.visibility</p:attrName>
                                        </p:attrNameLst>
                                      </p:cBhvr>
                                      <p:to>
                                        <p:strVal val="visible"/>
                                      </p:to>
                                    </p:set>
                                    <p:animEffect transition="in" filter="fade">
                                      <p:cBhvr>
                                        <p:cTn id="36" dur="1000"/>
                                        <p:tgtEl>
                                          <p:spTgt spid="20483">
                                            <p:txEl>
                                              <p:pRg st="4" end="4"/>
                                            </p:txEl>
                                          </p:spTgt>
                                        </p:tgtEl>
                                      </p:cBhvr>
                                    </p:animEffect>
                                    <p:anim calcmode="lin" valueType="num">
                                      <p:cBhvr>
                                        <p:cTn id="37"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048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0483">
                                            <p:txEl>
                                              <p:pRg st="5" end="5"/>
                                            </p:txEl>
                                          </p:spTgt>
                                        </p:tgtEl>
                                        <p:attrNameLst>
                                          <p:attrName>style.visibility</p:attrName>
                                        </p:attrNameLst>
                                      </p:cBhvr>
                                      <p:to>
                                        <p:strVal val="visible"/>
                                      </p:to>
                                    </p:set>
                                    <p:animEffect transition="in" filter="fade">
                                      <p:cBhvr>
                                        <p:cTn id="41" dur="1000"/>
                                        <p:tgtEl>
                                          <p:spTgt spid="20483">
                                            <p:txEl>
                                              <p:pRg st="5" end="5"/>
                                            </p:txEl>
                                          </p:spTgt>
                                        </p:tgtEl>
                                      </p:cBhvr>
                                    </p:animEffect>
                                    <p:anim calcmode="lin" valueType="num">
                                      <p:cBhvr>
                                        <p:cTn id="42"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048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0483">
                                            <p:txEl>
                                              <p:pRg st="6" end="6"/>
                                            </p:txEl>
                                          </p:spTgt>
                                        </p:tgtEl>
                                        <p:attrNameLst>
                                          <p:attrName>style.visibility</p:attrName>
                                        </p:attrNameLst>
                                      </p:cBhvr>
                                      <p:to>
                                        <p:strVal val="visible"/>
                                      </p:to>
                                    </p:set>
                                    <p:animEffect transition="in" filter="fade">
                                      <p:cBhvr>
                                        <p:cTn id="46" dur="1000"/>
                                        <p:tgtEl>
                                          <p:spTgt spid="20483">
                                            <p:txEl>
                                              <p:pRg st="6" end="6"/>
                                            </p:txEl>
                                          </p:spTgt>
                                        </p:tgtEl>
                                      </p:cBhvr>
                                    </p:animEffect>
                                    <p:anim calcmode="lin" valueType="num">
                                      <p:cBhvr>
                                        <p:cTn id="47"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048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b="1" smtClean="0"/>
              <a:t>Problem 5.8</a:t>
            </a:r>
            <a:r>
              <a:rPr lang="en-US" altLang="en-US" smtClean="0"/>
              <a:t>   Weighing a Fish in an Elevator</a:t>
            </a: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738" y="1828800"/>
            <a:ext cx="410686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95250" y="1752600"/>
            <a:ext cx="695007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a:r>
              <a:rPr lang="en-US" altLang="en-US" sz="2400">
                <a:solidFill>
                  <a:srgbClr val="FF0000"/>
                </a:solidFill>
                <a:latin typeface="Times New Roman" pitchFamily="18" charset="0"/>
                <a:cs typeface="Times New Roman" pitchFamily="18" charset="0"/>
              </a:rPr>
              <a:t>What If? </a:t>
            </a:r>
            <a:r>
              <a:rPr lang="en-US" altLang="en-US" sz="2400">
                <a:latin typeface="Times New Roman" pitchFamily="18" charset="0"/>
                <a:cs typeface="Times New Roman" pitchFamily="18" charset="0"/>
              </a:rPr>
              <a:t>Suppose the elevator cable breaks and the elevator and its contents are in free-fall .What happens to the reading on the scale?</a:t>
            </a:r>
          </a:p>
          <a:p>
            <a:pPr algn="just"/>
            <a:r>
              <a:rPr lang="en-US" altLang="en-US" sz="2400" b="1">
                <a:latin typeface="Times New Roman" pitchFamily="18" charset="0"/>
                <a:cs typeface="Times New Roman" pitchFamily="18" charset="0"/>
              </a:rPr>
              <a:t>Answer: </a:t>
            </a:r>
            <a:r>
              <a:rPr lang="en-US" altLang="en-US" sz="2400">
                <a:latin typeface="Times New Roman" pitchFamily="18" charset="0"/>
                <a:cs typeface="Times New Roman" pitchFamily="18" charset="0"/>
              </a:rPr>
              <a:t>If  the  elevator  falls  freely,  its  acceleration is a</a:t>
            </a:r>
            <a:r>
              <a:rPr lang="en-US" altLang="en-US" sz="2400" baseline="-8000">
                <a:latin typeface="Times New Roman" pitchFamily="18" charset="0"/>
                <a:cs typeface="Times New Roman" pitchFamily="18" charset="0"/>
              </a:rPr>
              <a:t>y </a:t>
            </a:r>
            <a:r>
              <a:rPr lang="en-US" altLang="en-US" sz="2400">
                <a:latin typeface="Times New Roman" pitchFamily="18" charset="0"/>
                <a:cs typeface="Times New Roman" pitchFamily="18" charset="0"/>
              </a:rPr>
              <a:t>= -g. We see from (2) </a:t>
            </a:r>
          </a:p>
          <a:p>
            <a:pPr algn="just"/>
            <a:r>
              <a:rPr lang="en-US" altLang="en-US" sz="2400">
                <a:latin typeface="Times New Roman" pitchFamily="18" charset="0"/>
                <a:cs typeface="Times New Roman" pitchFamily="18" charset="0"/>
              </a:rPr>
              <a:t>T = m(g-a</a:t>
            </a:r>
            <a:r>
              <a:rPr lang="en-US" altLang="en-US" sz="2400" baseline="-8000">
                <a:latin typeface="Times New Roman" pitchFamily="18" charset="0"/>
                <a:cs typeface="Times New Roman" pitchFamily="18" charset="0"/>
              </a:rPr>
              <a:t>y</a:t>
            </a:r>
            <a:r>
              <a:rPr lang="en-US" altLang="en-US" sz="2400">
                <a:latin typeface="Times New Roman" pitchFamily="18" charset="0"/>
                <a:cs typeface="Times New Roman" pitchFamily="18" charset="0"/>
              </a:rPr>
              <a:t>), that the scale reading T is zero in this case; that is, the fish appears to be weightless.</a:t>
            </a:r>
          </a:p>
          <a:p>
            <a:pPr algn="just"/>
            <a:r>
              <a:rPr lang="en-US" altLang="en-US" b="1">
                <a:latin typeface="Times New Roman" pitchFamily="18" charset="0"/>
                <a:cs typeface="Times New Roman" pitchFamily="18" charset="0"/>
              </a:rPr>
              <a:t/>
            </a:r>
            <a:br>
              <a:rPr lang="en-US" altLang="en-US" b="1">
                <a:latin typeface="Times New Roman" pitchFamily="18" charset="0"/>
                <a:cs typeface="Times New Roman" pitchFamily="18" charset="0"/>
              </a:rPr>
            </a:br>
            <a:endParaRPr lang="en-US" altLang="en-US" b="1">
              <a:latin typeface="Times New Roman" pitchFamily="18" charset="0"/>
              <a:cs typeface="Times New Roman" pitchFamily="18" charset="0"/>
            </a:endParaRPr>
          </a:p>
        </p:txBody>
      </p:sp>
      <p:pic>
        <p:nvPicPr>
          <p:cNvPr id="358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0" y="4648200"/>
            <a:ext cx="1655763"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z="2800" b="1" smtClean="0"/>
              <a:t>Problem 5.9:  </a:t>
            </a:r>
            <a:r>
              <a:rPr lang="en-US" altLang="en-US" sz="2800" smtClean="0"/>
              <a:t>The Atwood’s Machine</a:t>
            </a:r>
            <a:endParaRPr lang="en-US" altLang="en-US" sz="2400" smtClean="0"/>
          </a:p>
        </p:txBody>
      </p:sp>
      <p:sp>
        <p:nvSpPr>
          <p:cNvPr id="36867"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5.7</a:t>
            </a:r>
          </a:p>
        </p:txBody>
      </p:sp>
      <p:pic>
        <p:nvPicPr>
          <p:cNvPr id="36868" name="Picture 7" descr="0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225" y="1676400"/>
            <a:ext cx="4613275"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6"/>
          <p:cNvSpPr>
            <a:spLocks noChangeArrowheads="1"/>
          </p:cNvSpPr>
          <p:nvPr/>
        </p:nvSpPr>
        <p:spPr bwMode="auto">
          <a:xfrm>
            <a:off x="95250" y="1676400"/>
            <a:ext cx="62865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a:r>
              <a:rPr lang="en-US" altLang="en-US" sz="2400">
                <a:latin typeface="Times New Roman" pitchFamily="18" charset="0"/>
                <a:cs typeface="Times New Roman" pitchFamily="18" charset="0"/>
              </a:rPr>
              <a:t>When two objects of unequal mass are hung vertically over a frictionless pulley of negligible mass as in Active Figure, the arrangement is called an </a:t>
            </a:r>
            <a:r>
              <a:rPr lang="en-US" altLang="en-US" sz="2400" i="1">
                <a:latin typeface="Times New Roman" pitchFamily="18" charset="0"/>
                <a:cs typeface="Times New Roman" pitchFamily="18" charset="0"/>
              </a:rPr>
              <a:t>Atwood machine</a:t>
            </a:r>
            <a:r>
              <a:rPr lang="en-US" altLang="en-US" sz="2400">
                <a:latin typeface="Times New Roman" pitchFamily="18" charset="0"/>
                <a:cs typeface="Times New Roman" pitchFamily="18" charset="0"/>
              </a:rPr>
              <a:t>. </a:t>
            </a:r>
          </a:p>
          <a:p>
            <a:pPr algn="just"/>
            <a:r>
              <a:rPr lang="en-US" altLang="en-US" sz="2400">
                <a:latin typeface="Times New Roman" pitchFamily="18" charset="0"/>
                <a:cs typeface="Times New Roman" pitchFamily="18" charset="0"/>
              </a:rPr>
              <a:t>The device is sometimes used in the laboratory to calculate the value of </a:t>
            </a:r>
            <a:r>
              <a:rPr lang="en-US" altLang="en-US" sz="2400" i="1">
                <a:latin typeface="Times New Roman" pitchFamily="18" charset="0"/>
                <a:cs typeface="Times New Roman" pitchFamily="18" charset="0"/>
              </a:rPr>
              <a:t>g</a:t>
            </a:r>
            <a:r>
              <a:rPr lang="en-US" altLang="en-US" sz="2400">
                <a:latin typeface="Times New Roman" pitchFamily="18" charset="0"/>
                <a:cs typeface="Times New Roman" pitchFamily="18" charset="0"/>
              </a:rPr>
              <a:t>. </a:t>
            </a:r>
          </a:p>
          <a:p>
            <a:pPr algn="just"/>
            <a:endParaRPr lang="en-US" altLang="en-US" sz="2400">
              <a:latin typeface="Times New Roman" pitchFamily="18" charset="0"/>
              <a:cs typeface="Times New Roman" pitchFamily="18" charset="0"/>
            </a:endParaRPr>
          </a:p>
          <a:p>
            <a:pPr algn="just"/>
            <a:r>
              <a:rPr lang="en-US" altLang="en-US" sz="2400" b="1">
                <a:latin typeface="Times New Roman" pitchFamily="18" charset="0"/>
                <a:cs typeface="Times New Roman" pitchFamily="18" charset="0"/>
              </a:rPr>
              <a:t>Determine the magnitude of the acceleration of the two objects and the tension in the lightweight cord.</a:t>
            </a:r>
            <a:r>
              <a:rPr lang="en-US" altLang="en-US" sz="2400">
                <a:latin typeface="Times New Roman" pitchFamily="18" charset="0"/>
                <a:cs typeface="Times New Roman" pitchFamily="18" charset="0"/>
              </a:rPr>
              <a:t/>
            </a:r>
            <a:br>
              <a:rPr lang="en-US" altLang="en-US" sz="2400">
                <a:latin typeface="Times New Roman" pitchFamily="18" charset="0"/>
                <a:cs typeface="Times New Roman" pitchFamily="18" charset="0"/>
              </a:rPr>
            </a:br>
            <a:endParaRPr lang="en-US" altLang="en-US"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z="2800" b="1" smtClean="0"/>
              <a:t>Problem 5.9:  </a:t>
            </a:r>
            <a:r>
              <a:rPr lang="en-US" altLang="en-US" sz="2800" smtClean="0"/>
              <a:t>The Atwood’s Machine</a:t>
            </a:r>
            <a:endParaRPr lang="en-US" altLang="en-US" sz="2400" smtClean="0"/>
          </a:p>
        </p:txBody>
      </p:sp>
      <p:sp>
        <p:nvSpPr>
          <p:cNvPr id="37891"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5.7</a:t>
            </a:r>
          </a:p>
        </p:txBody>
      </p:sp>
      <p:pic>
        <p:nvPicPr>
          <p:cNvPr id="37892" name="Picture 7" descr="0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225" y="1676400"/>
            <a:ext cx="4613275"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6"/>
          <p:cNvSpPr>
            <a:spLocks noChangeArrowheads="1"/>
          </p:cNvSpPr>
          <p:nvPr/>
        </p:nvSpPr>
        <p:spPr bwMode="auto">
          <a:xfrm>
            <a:off x="95250" y="1676400"/>
            <a:ext cx="62865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2400">
                <a:solidFill>
                  <a:srgbClr val="FF0000"/>
                </a:solidFill>
                <a:latin typeface="Times New Roman" pitchFamily="18" charset="0"/>
                <a:cs typeface="Times New Roman" pitchFamily="18" charset="0"/>
              </a:rPr>
              <a:t>What  If? </a:t>
            </a:r>
            <a:r>
              <a:rPr lang="en-US" altLang="en-US" sz="2400">
                <a:latin typeface="Times New Roman" pitchFamily="18" charset="0"/>
                <a:cs typeface="Times New Roman" pitchFamily="18" charset="0"/>
              </a:rPr>
              <a:t>(A) Describe the  motion of the  system  if the objects have equal masses, that is, m</a:t>
            </a:r>
            <a:r>
              <a:rPr lang="en-US" altLang="en-US" sz="2400" baseline="-25000">
                <a:latin typeface="Times New Roman" pitchFamily="18" charset="0"/>
                <a:cs typeface="Times New Roman" pitchFamily="18" charset="0"/>
              </a:rPr>
              <a:t>1</a:t>
            </a:r>
            <a:r>
              <a:rPr lang="en-US" altLang="en-US" sz="2400">
                <a:latin typeface="Times New Roman" pitchFamily="18" charset="0"/>
                <a:cs typeface="Times New Roman" pitchFamily="18" charset="0"/>
              </a:rPr>
              <a:t>= m</a:t>
            </a:r>
            <a:r>
              <a:rPr lang="en-US" altLang="en-US" sz="2400" baseline="-25000">
                <a:latin typeface="Times New Roman" pitchFamily="18" charset="0"/>
                <a:cs typeface="Times New Roman" pitchFamily="18" charset="0"/>
              </a:rPr>
              <a:t>2</a:t>
            </a:r>
            <a:r>
              <a:rPr lang="en-US" altLang="en-US" sz="2400">
                <a:latin typeface="Times New Roman" pitchFamily="18" charset="0"/>
                <a:cs typeface="Times New Roman" pitchFamily="18" charset="0"/>
              </a:rPr>
              <a:t>. </a:t>
            </a:r>
          </a:p>
          <a:p>
            <a:r>
              <a:rPr lang="en-US" altLang="en-US" sz="2400">
                <a:latin typeface="Times New Roman" pitchFamily="18" charset="0"/>
                <a:cs typeface="Times New Roman" pitchFamily="18" charset="0"/>
              </a:rPr>
              <a:t>(B) Describe the motion of the system if one of the masses is much larger than the other, m</a:t>
            </a:r>
            <a:r>
              <a:rPr lang="en-US" altLang="en-US" sz="2400" baseline="-25000">
                <a:latin typeface="Times New Roman" pitchFamily="18" charset="0"/>
                <a:cs typeface="Times New Roman" pitchFamily="18" charset="0"/>
              </a:rPr>
              <a:t>1</a:t>
            </a:r>
            <a:r>
              <a:rPr lang="en-US" altLang="en-US" sz="2400">
                <a:latin typeface="Times New Roman" pitchFamily="18" charset="0"/>
                <a:cs typeface="Times New Roman" pitchFamily="18" charset="0"/>
              </a:rPr>
              <a:t>&gt;&gt; m</a:t>
            </a:r>
            <a:r>
              <a:rPr lang="en-US" altLang="en-US" sz="2400" baseline="-25000">
                <a:latin typeface="Times New Roman" pitchFamily="18" charset="0"/>
                <a:cs typeface="Times New Roman" pitchFamily="18" charset="0"/>
              </a:rPr>
              <a:t>2</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solidFill>
                  <a:schemeClr val="tx1"/>
                </a:solidFill>
              </a:rPr>
              <a:t>Problem 5.10:</a:t>
            </a:r>
            <a:r>
              <a:rPr lang="en-US" altLang="en-US" smtClean="0"/>
              <a:t> Acceleration of two Objects connected by a cord</a:t>
            </a:r>
          </a:p>
        </p:txBody>
      </p:sp>
      <p:sp>
        <p:nvSpPr>
          <p:cNvPr id="38915"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5.7</a:t>
            </a:r>
          </a:p>
        </p:txBody>
      </p:sp>
      <p:pic>
        <p:nvPicPr>
          <p:cNvPr id="38916" name="Picture 7" descr="0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0" y="1371600"/>
            <a:ext cx="44545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6"/>
          <p:cNvSpPr>
            <a:spLocks noChangeArrowheads="1"/>
          </p:cNvSpPr>
          <p:nvPr/>
        </p:nvSpPr>
        <p:spPr bwMode="auto">
          <a:xfrm>
            <a:off x="457200" y="1765300"/>
            <a:ext cx="6286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a:r>
              <a:rPr lang="en-US" altLang="en-US" sz="2400">
                <a:latin typeface="Times New Roman" pitchFamily="18" charset="0"/>
                <a:cs typeface="Times New Roman" pitchFamily="18" charset="0"/>
              </a:rPr>
              <a:t>A ball of mass </a:t>
            </a:r>
            <a:r>
              <a:rPr lang="en-US" altLang="en-US" sz="2400" i="1">
                <a:latin typeface="Times New Roman" pitchFamily="18" charset="0"/>
                <a:cs typeface="Times New Roman" pitchFamily="18" charset="0"/>
              </a:rPr>
              <a:t>m</a:t>
            </a:r>
            <a:r>
              <a:rPr lang="en-US" altLang="en-US" sz="2400" i="1" baseline="-25000">
                <a:latin typeface="Times New Roman" pitchFamily="18" charset="0"/>
                <a:cs typeface="Times New Roman" pitchFamily="18" charset="0"/>
              </a:rPr>
              <a:t>1</a:t>
            </a:r>
            <a:r>
              <a:rPr lang="en-US" altLang="en-US" sz="2400">
                <a:latin typeface="Times New Roman" pitchFamily="18" charset="0"/>
                <a:cs typeface="Times New Roman" pitchFamily="18" charset="0"/>
              </a:rPr>
              <a:t> and a block of mass </a:t>
            </a:r>
            <a:r>
              <a:rPr lang="en-US" altLang="en-US" sz="2400" i="1">
                <a:latin typeface="Times New Roman" pitchFamily="18" charset="0"/>
                <a:cs typeface="Times New Roman" pitchFamily="18" charset="0"/>
              </a:rPr>
              <a:t>m</a:t>
            </a:r>
            <a:r>
              <a:rPr lang="en-US" altLang="en-US" sz="2400" i="1" baseline="-25000">
                <a:latin typeface="Times New Roman" pitchFamily="18" charset="0"/>
                <a:cs typeface="Times New Roman" pitchFamily="18" charset="0"/>
              </a:rPr>
              <a:t>2</a:t>
            </a:r>
            <a:r>
              <a:rPr lang="en-US" altLang="en-US" sz="2400">
                <a:latin typeface="Times New Roman" pitchFamily="18" charset="0"/>
                <a:cs typeface="Times New Roman" pitchFamily="18" charset="0"/>
              </a:rPr>
              <a:t> are attached by a lightweight cord that passes over a frictionless pulley of negligible mass as in Figure.</a:t>
            </a:r>
          </a:p>
          <a:p>
            <a:pPr algn="just"/>
            <a:endParaRPr lang="en-US" altLang="en-US" sz="2400">
              <a:latin typeface="Times New Roman" pitchFamily="18" charset="0"/>
              <a:cs typeface="Times New Roman" pitchFamily="18" charset="0"/>
            </a:endParaRPr>
          </a:p>
          <a:p>
            <a:r>
              <a:rPr lang="en-US" altLang="en-US" sz="2400">
                <a:latin typeface="Times New Roman" pitchFamily="18" charset="0"/>
                <a:cs typeface="Times New Roman" pitchFamily="18" charset="0"/>
              </a:rPr>
              <a:t> The block lies on a frictionless incline of angle </a:t>
            </a:r>
            <a:r>
              <a:rPr lang="en-US" altLang="en-US" sz="2400">
                <a:latin typeface="Times New Roman" pitchFamily="18" charset="0"/>
                <a:cs typeface="Times New Roman" pitchFamily="18" charset="0"/>
                <a:sym typeface="Symbol" pitchFamily="18" charset="2"/>
              </a:rPr>
              <a:t></a:t>
            </a:r>
            <a:r>
              <a:rPr lang="en-US" altLang="en-US" sz="2400">
                <a:latin typeface="Times New Roman" pitchFamily="18" charset="0"/>
                <a:cs typeface="Times New Roman" pitchFamily="18" charset="0"/>
              </a:rPr>
              <a:t>. </a:t>
            </a:r>
          </a:p>
          <a:p>
            <a:pPr algn="just"/>
            <a:endParaRPr lang="en-US" altLang="en-US" sz="2400">
              <a:latin typeface="Times New Roman" pitchFamily="18" charset="0"/>
              <a:cs typeface="Times New Roman" pitchFamily="18" charset="0"/>
            </a:endParaRPr>
          </a:p>
          <a:p>
            <a:r>
              <a:rPr lang="en-US" altLang="en-US" sz="2400" b="1">
                <a:latin typeface="Times New Roman" pitchFamily="18" charset="0"/>
                <a:cs typeface="Times New Roman" pitchFamily="18" charset="0"/>
              </a:rPr>
              <a:t>Find the magnitude of the acceleration of the two objects and the tension in the cord</a:t>
            </a:r>
            <a:r>
              <a:rPr lang="en-US" altLang="en-US" sz="2400">
                <a:latin typeface="Times New Roman" pitchFamily="18" charset="0"/>
                <a:cs typeface="Times New Roman" pitchFamily="18" charset="0"/>
              </a:rPr>
              <a:t>.</a:t>
            </a:r>
            <a:br>
              <a:rPr lang="en-US" altLang="en-US" sz="2400">
                <a:latin typeface="Times New Roman" pitchFamily="18" charset="0"/>
                <a:cs typeface="Times New Roman" pitchFamily="18" charset="0"/>
              </a:rPr>
            </a:br>
            <a:endParaRPr lang="en-US" altLang="en-US"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Problem 5.10:</a:t>
            </a:r>
            <a:endParaRPr lang="en-US" altLang="en-US" b="1" smtClean="0"/>
          </a:p>
        </p:txBody>
      </p:sp>
      <p:sp>
        <p:nvSpPr>
          <p:cNvPr id="43011" name="Rectangle 3"/>
          <p:cNvSpPr>
            <a:spLocks noGrp="1" noChangeArrowheads="1"/>
          </p:cNvSpPr>
          <p:nvPr>
            <p:ph sz="half" idx="1"/>
          </p:nvPr>
        </p:nvSpPr>
        <p:spPr>
          <a:xfrm>
            <a:off x="571500" y="1676400"/>
            <a:ext cx="5524500" cy="4343400"/>
          </a:xfrm>
        </p:spPr>
        <p:txBody>
          <a:bodyPr/>
          <a:lstStyle/>
          <a:p>
            <a:pPr eaLnBrk="1" hangingPunct="1">
              <a:lnSpc>
                <a:spcPct val="90000"/>
              </a:lnSpc>
              <a:buFont typeface="Times New Roman" panose="02020603050405020304" pitchFamily="18" charset="0"/>
              <a:buChar char="●"/>
              <a:defRPr/>
            </a:pPr>
            <a:r>
              <a:rPr lang="en-US" altLang="en-US" sz="2000" dirty="0" smtClean="0">
                <a:solidFill>
                  <a:srgbClr val="FF0000"/>
                </a:solidFill>
                <a:latin typeface="Times New Roman" pitchFamily="18" charset="0"/>
                <a:cs typeface="Times New Roman" pitchFamily="18" charset="0"/>
              </a:rPr>
              <a:t>What If? </a:t>
            </a:r>
            <a:r>
              <a:rPr lang="en-US" altLang="en-US" sz="2000" dirty="0" smtClean="0">
                <a:latin typeface="Times New Roman" pitchFamily="18" charset="0"/>
                <a:cs typeface="Times New Roman" pitchFamily="18" charset="0"/>
              </a:rPr>
              <a:t>(A) What happens in this situation if the angle </a:t>
            </a:r>
            <a:r>
              <a:rPr lang="en-US" altLang="en-US" sz="2000" dirty="0" smtClean="0">
                <a:latin typeface="Times New Roman" pitchFamily="18" charset="0"/>
                <a:cs typeface="Times New Roman" pitchFamily="18" charset="0"/>
                <a:sym typeface="Symbol" pitchFamily="18" charset="2"/>
              </a:rPr>
              <a:t> </a:t>
            </a:r>
            <a:r>
              <a:rPr lang="en-US" altLang="en-US" sz="2000" dirty="0" smtClean="0">
                <a:latin typeface="Times New Roman" pitchFamily="18" charset="0"/>
                <a:cs typeface="Times New Roman" pitchFamily="18" charset="0"/>
              </a:rPr>
              <a:t>= 90</a:t>
            </a:r>
            <a:r>
              <a:rPr lang="en-US" altLang="en-US" sz="2000" dirty="0" smtClean="0">
                <a:latin typeface="Times New Roman" pitchFamily="18" charset="0"/>
                <a:cs typeface="Times New Roman" pitchFamily="18" charset="0"/>
                <a:sym typeface="Symbol" pitchFamily="18" charset="2"/>
              </a:rPr>
              <a:t></a:t>
            </a:r>
            <a:r>
              <a:rPr lang="en-US" altLang="en-US" sz="2000" dirty="0" smtClean="0">
                <a:latin typeface="Times New Roman" pitchFamily="18" charset="0"/>
                <a:cs typeface="Times New Roman" pitchFamily="18" charset="0"/>
              </a:rPr>
              <a:t> ? </a:t>
            </a:r>
          </a:p>
          <a:p>
            <a:pPr marL="0" indent="0" eaLnBrk="1" hangingPunct="1">
              <a:lnSpc>
                <a:spcPct val="90000"/>
              </a:lnSpc>
              <a:buFontTx/>
              <a:buNone/>
              <a:defRPr/>
            </a:pPr>
            <a:r>
              <a:rPr lang="en-US" altLang="en-US" sz="2000" dirty="0" smtClean="0">
                <a:latin typeface="Times New Roman" pitchFamily="18" charset="0"/>
                <a:cs typeface="Times New Roman" pitchFamily="18" charset="0"/>
              </a:rPr>
              <a:t>(B) What happens if the mass m</a:t>
            </a:r>
            <a:r>
              <a:rPr lang="en-US" altLang="en-US" sz="2000" baseline="-10000" dirty="0" smtClean="0">
                <a:latin typeface="Times New Roman" pitchFamily="18" charset="0"/>
                <a:cs typeface="Times New Roman" pitchFamily="18" charset="0"/>
              </a:rPr>
              <a:t>1</a:t>
            </a:r>
            <a:r>
              <a:rPr lang="en-US" altLang="en-US" sz="2000" dirty="0" smtClean="0">
                <a:latin typeface="Times New Roman" pitchFamily="18" charset="0"/>
                <a:cs typeface="Times New Roman" pitchFamily="18" charset="0"/>
              </a:rPr>
              <a:t>= 0?</a:t>
            </a:r>
          </a:p>
        </p:txBody>
      </p:sp>
      <p:sp>
        <p:nvSpPr>
          <p:cNvPr id="39940"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5.7</a:t>
            </a:r>
          </a:p>
        </p:txBody>
      </p:sp>
      <p:pic>
        <p:nvPicPr>
          <p:cNvPr id="39941" name="Picture 7" descr="0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1143000"/>
            <a:ext cx="44545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z="2800" b="1" smtClean="0"/>
              <a:t>Forces of Friction</a:t>
            </a:r>
            <a:endParaRPr lang="en-US" altLang="en-US" b="1" smtClean="0"/>
          </a:p>
        </p:txBody>
      </p:sp>
      <p:sp>
        <p:nvSpPr>
          <p:cNvPr id="44035" name="Rectangle 3"/>
          <p:cNvSpPr>
            <a:spLocks noGrp="1" noChangeArrowheads="1"/>
          </p:cNvSpPr>
          <p:nvPr>
            <p:ph idx="1"/>
          </p:nvPr>
        </p:nvSpPr>
        <p:spPr>
          <a:xfrm>
            <a:off x="533400" y="1676400"/>
            <a:ext cx="10363200" cy="3733800"/>
          </a:xfrm>
        </p:spPr>
        <p:txBody>
          <a:bodyPr/>
          <a:lstStyle/>
          <a:p>
            <a:pPr eaLnBrk="1" hangingPunct="1">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When an object is in motion on a surface or through a viscous medium, there will be a resistance to the motion. This is due to the interactions between the object and its environment.</a:t>
            </a:r>
            <a:endParaRPr lang="en-US" altLang="en-US" sz="2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This resistance is called the </a:t>
            </a:r>
            <a:r>
              <a:rPr lang="en-US" altLang="en-US" sz="2000" b="1" i="1" dirty="0" smtClean="0">
                <a:latin typeface="Times New Roman" panose="02020603050405020304" pitchFamily="18" charset="0"/>
                <a:cs typeface="Times New Roman" panose="02020603050405020304" pitchFamily="18" charset="0"/>
              </a:rPr>
              <a:t>force of friction.</a:t>
            </a:r>
          </a:p>
          <a:p>
            <a:pPr eaLnBrk="1" hangingPunct="1">
              <a:buFont typeface="Arial" panose="020B0604020202020204" pitchFamily="34" charset="0"/>
              <a:buChar char="●"/>
              <a:defRPr/>
            </a:pPr>
            <a:r>
              <a:rPr lang="en-US" altLang="en-US" sz="2000" b="1" i="1" dirty="0" smtClean="0">
                <a:latin typeface="Times New Roman" panose="02020603050405020304" pitchFamily="18" charset="0"/>
                <a:cs typeface="Times New Roman" panose="02020603050405020304" pitchFamily="18" charset="0"/>
              </a:rPr>
              <a:t>Forces of friction are very important in our everyday lives. They allow us to walk or run and are necessary for the motion of wheeled vehicles.</a:t>
            </a:r>
          </a:p>
          <a:p>
            <a:pPr marL="0" indent="0" eaLnBrk="1" hangingPunct="1">
              <a:buFontTx/>
              <a:buNone/>
              <a:defRPr/>
            </a:pPr>
            <a:endParaRPr lang="en-US" altLang="en-US" sz="1800" dirty="0" smtClean="0"/>
          </a:p>
          <a:p>
            <a:pPr marL="0" indent="0" eaLnBrk="1" hangingPunct="1">
              <a:buFontTx/>
              <a:buNone/>
              <a:defRPr/>
            </a:pPr>
            <a:endParaRPr lang="en-US" altLang="en-US" sz="1800" b="1" i="1" dirty="0" smtClean="0"/>
          </a:p>
          <a:p>
            <a:pPr lvl="1" eaLnBrk="1" hangingPunct="1">
              <a:defRPr/>
            </a:pPr>
            <a:endParaRPr lang="en-US" altLang="en-US" sz="1800" dirty="0" smtClean="0"/>
          </a:p>
          <a:p>
            <a:pPr marL="0" indent="0" eaLnBrk="1" hangingPunct="1">
              <a:buFontTx/>
              <a:buNone/>
              <a:defRPr/>
            </a:pPr>
            <a:endParaRPr lang="en-US"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342900" y="1219200"/>
            <a:ext cx="6438900" cy="4876800"/>
          </a:xfrm>
        </p:spPr>
        <p:txBody>
          <a:bodyPr/>
          <a:lstStyle/>
          <a:p>
            <a:pPr eaLnBrk="1" hangingPunct="1">
              <a:buFont typeface="Arial" charset="0"/>
              <a:buChar char="●"/>
            </a:pPr>
            <a:r>
              <a:rPr lang="en-US" altLang="en-US" sz="2000" smtClean="0">
                <a:latin typeface="Times New Roman" pitchFamily="18" charset="0"/>
                <a:cs typeface="Times New Roman" pitchFamily="18" charset="0"/>
              </a:rPr>
              <a:t>If we apply an external horizontal force </a:t>
            </a:r>
            <a:r>
              <a:rPr lang="en-US" altLang="en-US" sz="2000" b="1" smtClean="0">
                <a:latin typeface="Times New Roman" pitchFamily="18" charset="0"/>
                <a:cs typeface="Times New Roman" pitchFamily="18" charset="0"/>
              </a:rPr>
              <a:t>F</a:t>
            </a:r>
            <a:r>
              <a:rPr lang="en-US" altLang="en-US" sz="2000" smtClean="0">
                <a:latin typeface="Times New Roman" pitchFamily="18" charset="0"/>
                <a:cs typeface="Times New Roman" pitchFamily="18" charset="0"/>
              </a:rPr>
              <a:t> to the trash can, acting to the right, the trash can remains stationary if </a:t>
            </a:r>
            <a:r>
              <a:rPr lang="en-US" altLang="en-US" sz="2000" b="1" smtClean="0">
                <a:latin typeface="Times New Roman" pitchFamily="18" charset="0"/>
                <a:cs typeface="Times New Roman" pitchFamily="18" charset="0"/>
              </a:rPr>
              <a:t>F</a:t>
            </a:r>
            <a:r>
              <a:rPr lang="en-US" altLang="en-US" sz="2000" smtClean="0">
                <a:latin typeface="Times New Roman" pitchFamily="18" charset="0"/>
                <a:cs typeface="Times New Roman" pitchFamily="18" charset="0"/>
              </a:rPr>
              <a:t> is small. The force that </a:t>
            </a:r>
            <a:r>
              <a:rPr lang="en-US" altLang="en-US" sz="2000" b="1" smtClean="0">
                <a:latin typeface="Times New Roman" pitchFamily="18" charset="0"/>
                <a:cs typeface="Times New Roman" pitchFamily="18" charset="0"/>
              </a:rPr>
              <a:t>counteracts</a:t>
            </a:r>
            <a:r>
              <a:rPr lang="en-US" altLang="en-US" sz="2000" smtClean="0">
                <a:latin typeface="Times New Roman" pitchFamily="18" charset="0"/>
                <a:cs typeface="Times New Roman" pitchFamily="18" charset="0"/>
              </a:rPr>
              <a:t> </a:t>
            </a:r>
            <a:r>
              <a:rPr lang="en-US" altLang="en-US" sz="2000" b="1" smtClean="0">
                <a:latin typeface="Times New Roman" pitchFamily="18" charset="0"/>
                <a:cs typeface="Times New Roman" pitchFamily="18" charset="0"/>
              </a:rPr>
              <a:t>F</a:t>
            </a:r>
            <a:r>
              <a:rPr lang="en-US" altLang="en-US" sz="2000" smtClean="0">
                <a:latin typeface="Times New Roman" pitchFamily="18" charset="0"/>
                <a:cs typeface="Times New Roman" pitchFamily="18" charset="0"/>
              </a:rPr>
              <a:t> and keeps the trash can from moving acts to the left and is called the </a:t>
            </a:r>
            <a:r>
              <a:rPr lang="en-US" altLang="en-US" sz="2000" b="1" smtClean="0">
                <a:latin typeface="Times New Roman" pitchFamily="18" charset="0"/>
                <a:cs typeface="Times New Roman" pitchFamily="18" charset="0"/>
              </a:rPr>
              <a:t>force of static friction     . </a:t>
            </a:r>
            <a:r>
              <a:rPr lang="en-US" altLang="en-US" sz="2000" smtClean="0">
                <a:latin typeface="Times New Roman" pitchFamily="18" charset="0"/>
                <a:cs typeface="Times New Roman" pitchFamily="18" charset="0"/>
              </a:rPr>
              <a:t>As long as the can is not moving         .</a:t>
            </a:r>
          </a:p>
          <a:p>
            <a:pPr eaLnBrk="1" hangingPunct="1">
              <a:buFont typeface="Arial" charset="0"/>
              <a:buChar char="●"/>
            </a:pPr>
            <a:r>
              <a:rPr lang="en-US" altLang="en-US" sz="2000" smtClean="0">
                <a:latin typeface="Times New Roman" pitchFamily="18" charset="0"/>
                <a:cs typeface="Times New Roman" pitchFamily="18" charset="0"/>
              </a:rPr>
              <a:t>Thus, if </a:t>
            </a:r>
            <a:r>
              <a:rPr lang="en-US" altLang="en-US" sz="2000" b="1" smtClean="0">
                <a:latin typeface="Times New Roman" pitchFamily="18" charset="0"/>
                <a:cs typeface="Times New Roman" pitchFamily="18" charset="0"/>
              </a:rPr>
              <a:t>F</a:t>
            </a:r>
            <a:r>
              <a:rPr lang="en-US" altLang="en-US" sz="2000" smtClean="0">
                <a:latin typeface="Times New Roman" pitchFamily="18" charset="0"/>
                <a:cs typeface="Times New Roman" pitchFamily="18" charset="0"/>
              </a:rPr>
              <a:t> is increased    , also increased and vise versa. </a:t>
            </a:r>
          </a:p>
          <a:p>
            <a:pPr eaLnBrk="1" hangingPunct="1">
              <a:buFont typeface="Arial" charset="0"/>
              <a:buChar char="●"/>
            </a:pPr>
            <a:r>
              <a:rPr lang="en-US" altLang="en-US" sz="2000" smtClean="0">
                <a:latin typeface="Times New Roman" pitchFamily="18" charset="0"/>
                <a:cs typeface="Times New Roman" pitchFamily="18" charset="0"/>
              </a:rPr>
              <a:t>If we increase the magnitude of </a:t>
            </a:r>
            <a:r>
              <a:rPr lang="en-US" altLang="en-US" sz="2000" b="1" smtClean="0">
                <a:latin typeface="Times New Roman" pitchFamily="18" charset="0"/>
                <a:cs typeface="Times New Roman" pitchFamily="18" charset="0"/>
              </a:rPr>
              <a:t>F</a:t>
            </a:r>
            <a:r>
              <a:rPr lang="en-US" altLang="en-US" sz="2000" smtClean="0">
                <a:latin typeface="Times New Roman" pitchFamily="18" charset="0"/>
                <a:cs typeface="Times New Roman" pitchFamily="18" charset="0"/>
              </a:rPr>
              <a:t>, as  in figure (b), the trash can then eventually slips. When the can trash is on the verge of slipping    , has its maximum         , as shown in figure.</a:t>
            </a:r>
          </a:p>
          <a:p>
            <a:pPr eaLnBrk="1" hangingPunct="1">
              <a:buFont typeface="Arial" charset="0"/>
              <a:buChar char="●"/>
            </a:pPr>
            <a:r>
              <a:rPr lang="en-US" altLang="en-US" sz="2000" smtClean="0">
                <a:latin typeface="Times New Roman" pitchFamily="18" charset="0"/>
                <a:cs typeface="Times New Roman" pitchFamily="18" charset="0"/>
              </a:rPr>
              <a:t>When </a:t>
            </a:r>
            <a:r>
              <a:rPr lang="en-US" altLang="en-US" sz="2000" b="1" smtClean="0">
                <a:latin typeface="Times New Roman" pitchFamily="18" charset="0"/>
                <a:cs typeface="Times New Roman" pitchFamily="18" charset="0"/>
              </a:rPr>
              <a:t>F</a:t>
            </a:r>
            <a:r>
              <a:rPr lang="en-US" altLang="en-US" sz="2000" smtClean="0">
                <a:latin typeface="Times New Roman" pitchFamily="18" charset="0"/>
                <a:cs typeface="Times New Roman" pitchFamily="18" charset="0"/>
              </a:rPr>
              <a:t> exceeds        , the trash can moves and accelerates to the right, when the trash can is in motion, the friction force is less than         , as can be viewed.</a:t>
            </a:r>
          </a:p>
          <a:p>
            <a:pPr eaLnBrk="1" hangingPunct="1">
              <a:buFont typeface="Arial" charset="0"/>
              <a:buChar char="●"/>
            </a:pPr>
            <a:r>
              <a:rPr lang="en-US" altLang="en-US" sz="2000" smtClean="0">
                <a:latin typeface="Times New Roman" pitchFamily="18" charset="0"/>
                <a:cs typeface="Times New Roman" pitchFamily="18" charset="0"/>
              </a:rPr>
              <a:t>  The force of friction experienced by an object in motion is called  </a:t>
            </a:r>
            <a:r>
              <a:rPr lang="en-US" altLang="en-US" sz="2000" b="1" i="1" smtClean="0">
                <a:latin typeface="Times New Roman" pitchFamily="18" charset="0"/>
                <a:cs typeface="Times New Roman" pitchFamily="18" charset="0"/>
              </a:rPr>
              <a:t>force of kinetic friction </a:t>
            </a:r>
          </a:p>
          <a:p>
            <a:endParaRPr lang="en-US" altLang="en-US" smtClean="0"/>
          </a:p>
        </p:txBody>
      </p:sp>
      <p:pic>
        <p:nvPicPr>
          <p:cNvPr id="4" name="Picture 11" descr="0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143000"/>
            <a:ext cx="4424363"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88" name="Object 4"/>
          <p:cNvGraphicFramePr>
            <a:graphicFrameLocks noChangeAspect="1"/>
          </p:cNvGraphicFramePr>
          <p:nvPr/>
        </p:nvGraphicFramePr>
        <p:xfrm>
          <a:off x="1524000" y="2286000"/>
          <a:ext cx="228600" cy="315913"/>
        </p:xfrm>
        <a:graphic>
          <a:graphicData uri="http://schemas.openxmlformats.org/presentationml/2006/ole">
            <mc:AlternateContent xmlns:mc="http://schemas.openxmlformats.org/markup-compatibility/2006">
              <mc:Choice xmlns:v="urn:schemas-microsoft-com:vml" Requires="v">
                <p:oleObj spid="_x0000_s42132" name="Equation" r:id="rId4" imgW="165028" imgH="228501" progId="Equation.3">
                  <p:embed/>
                </p:oleObj>
              </mc:Choice>
              <mc:Fallback>
                <p:oleObj name="Equation" r:id="rId4" imgW="165028" imgH="22850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86000"/>
                        <a:ext cx="228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5"/>
          <p:cNvGraphicFramePr>
            <a:graphicFrameLocks noChangeAspect="1"/>
          </p:cNvGraphicFramePr>
          <p:nvPr/>
        </p:nvGraphicFramePr>
        <p:xfrm>
          <a:off x="5181600" y="2362200"/>
          <a:ext cx="609600" cy="304800"/>
        </p:xfrm>
        <a:graphic>
          <a:graphicData uri="http://schemas.openxmlformats.org/presentationml/2006/ole">
            <mc:AlternateContent xmlns:mc="http://schemas.openxmlformats.org/markup-compatibility/2006">
              <mc:Choice xmlns:v="urn:schemas-microsoft-com:vml" Requires="v">
                <p:oleObj spid="_x0000_s42133" name="Equation" r:id="rId6" imgW="457200" imgH="228600" progId="Equation.3">
                  <p:embed/>
                </p:oleObj>
              </mc:Choice>
              <mc:Fallback>
                <p:oleObj name="Equation" r:id="rId6" imgW="4572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2362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6"/>
          <p:cNvGraphicFramePr>
            <a:graphicFrameLocks noChangeAspect="1"/>
          </p:cNvGraphicFramePr>
          <p:nvPr/>
        </p:nvGraphicFramePr>
        <p:xfrm>
          <a:off x="2971800" y="2743200"/>
          <a:ext cx="241300" cy="333375"/>
        </p:xfrm>
        <a:graphic>
          <a:graphicData uri="http://schemas.openxmlformats.org/presentationml/2006/ole">
            <mc:AlternateContent xmlns:mc="http://schemas.openxmlformats.org/markup-compatibility/2006">
              <mc:Choice xmlns:v="urn:schemas-microsoft-com:vml" Requires="v">
                <p:oleObj spid="_x0000_s42134" name="Equation" r:id="rId8" imgW="165028" imgH="228501" progId="Equation.3">
                  <p:embed/>
                </p:oleObj>
              </mc:Choice>
              <mc:Fallback>
                <p:oleObj name="Equation" r:id="rId8" imgW="165028" imgH="228501"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2743200"/>
                        <a:ext cx="241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7"/>
          <p:cNvGraphicFramePr>
            <a:graphicFrameLocks noChangeAspect="1"/>
          </p:cNvGraphicFramePr>
          <p:nvPr/>
        </p:nvGraphicFramePr>
        <p:xfrm>
          <a:off x="2438400" y="3722688"/>
          <a:ext cx="241300" cy="333375"/>
        </p:xfrm>
        <a:graphic>
          <a:graphicData uri="http://schemas.openxmlformats.org/presentationml/2006/ole">
            <mc:AlternateContent xmlns:mc="http://schemas.openxmlformats.org/markup-compatibility/2006">
              <mc:Choice xmlns:v="urn:schemas-microsoft-com:vml" Requires="v">
                <p:oleObj spid="_x0000_s42135" name="Equation" r:id="rId10" imgW="165028" imgH="228501" progId="Equation.3">
                  <p:embed/>
                </p:oleObj>
              </mc:Choice>
              <mc:Fallback>
                <p:oleObj name="Equation" r:id="rId10" imgW="165028"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3722688"/>
                        <a:ext cx="241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8"/>
          <p:cNvGraphicFramePr>
            <a:graphicFrameLocks noChangeAspect="1"/>
          </p:cNvGraphicFramePr>
          <p:nvPr/>
        </p:nvGraphicFramePr>
        <p:xfrm>
          <a:off x="4572000" y="3708400"/>
          <a:ext cx="457200" cy="361950"/>
        </p:xfrm>
        <a:graphic>
          <a:graphicData uri="http://schemas.openxmlformats.org/presentationml/2006/ole">
            <mc:AlternateContent xmlns:mc="http://schemas.openxmlformats.org/markup-compatibility/2006">
              <mc:Choice xmlns:v="urn:schemas-microsoft-com:vml" Requires="v">
                <p:oleObj spid="_x0000_s42136" name="Equation" r:id="rId11" imgW="355446" imgH="241195" progId="Equation.3">
                  <p:embed/>
                </p:oleObj>
              </mc:Choice>
              <mc:Fallback>
                <p:oleObj name="Equation" r:id="rId11" imgW="355446" imgH="241195"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3708400"/>
                        <a:ext cx="457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9"/>
          <p:cNvGraphicFramePr>
            <a:graphicFrameLocks noChangeAspect="1"/>
          </p:cNvGraphicFramePr>
          <p:nvPr/>
        </p:nvGraphicFramePr>
        <p:xfrm>
          <a:off x="2362200" y="4419600"/>
          <a:ext cx="457200" cy="361950"/>
        </p:xfrm>
        <a:graphic>
          <a:graphicData uri="http://schemas.openxmlformats.org/presentationml/2006/ole">
            <mc:AlternateContent xmlns:mc="http://schemas.openxmlformats.org/markup-compatibility/2006">
              <mc:Choice xmlns:v="urn:schemas-microsoft-com:vml" Requires="v">
                <p:oleObj spid="_x0000_s42137" name="Equation" r:id="rId13" imgW="355446" imgH="241195" progId="Equation.3">
                  <p:embed/>
                </p:oleObj>
              </mc:Choice>
              <mc:Fallback>
                <p:oleObj name="Equation" r:id="rId13" imgW="355446" imgH="241195"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4419600"/>
                        <a:ext cx="457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10"/>
          <p:cNvGraphicFramePr>
            <a:graphicFrameLocks noChangeAspect="1"/>
          </p:cNvGraphicFramePr>
          <p:nvPr/>
        </p:nvGraphicFramePr>
        <p:xfrm>
          <a:off x="2438400" y="4953000"/>
          <a:ext cx="457200" cy="361950"/>
        </p:xfrm>
        <a:graphic>
          <a:graphicData uri="http://schemas.openxmlformats.org/presentationml/2006/ole">
            <mc:AlternateContent xmlns:mc="http://schemas.openxmlformats.org/markup-compatibility/2006">
              <mc:Choice xmlns:v="urn:schemas-microsoft-com:vml" Requires="v">
                <p:oleObj spid="_x0000_s42138" name="Equation" r:id="rId14" imgW="355446" imgH="241195" progId="Equation.3">
                  <p:embed/>
                </p:oleObj>
              </mc:Choice>
              <mc:Fallback>
                <p:oleObj name="Equation" r:id="rId14" imgW="355446" imgH="241195"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4953000"/>
                        <a:ext cx="457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11"/>
          <p:cNvGraphicFramePr>
            <a:graphicFrameLocks noChangeAspect="1"/>
          </p:cNvGraphicFramePr>
          <p:nvPr/>
        </p:nvGraphicFramePr>
        <p:xfrm>
          <a:off x="3810000" y="5703888"/>
          <a:ext cx="304800" cy="392112"/>
        </p:xfrm>
        <a:graphic>
          <a:graphicData uri="http://schemas.openxmlformats.org/presentationml/2006/ole">
            <mc:AlternateContent xmlns:mc="http://schemas.openxmlformats.org/markup-compatibility/2006">
              <mc:Choice xmlns:v="urn:schemas-microsoft-com:vml" Requires="v">
                <p:oleObj spid="_x0000_s42139" name="Equation" r:id="rId15" imgW="177646" imgH="228402" progId="Equation.3">
                  <p:embed/>
                </p:oleObj>
              </mc:Choice>
              <mc:Fallback>
                <p:oleObj name="Equation" r:id="rId15" imgW="177646" imgH="228402"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5703888"/>
                        <a:ext cx="3048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z="2400" b="1" smtClean="0"/>
              <a:t>Forces of Friction</a:t>
            </a:r>
            <a:r>
              <a:rPr lang="en-US" altLang="en-US" smtClean="0"/>
              <a:t> </a:t>
            </a:r>
          </a:p>
        </p:txBody>
      </p:sp>
      <p:sp>
        <p:nvSpPr>
          <p:cNvPr id="43011" name="Rectangle 3"/>
          <p:cNvSpPr>
            <a:spLocks noGrp="1" noChangeArrowheads="1"/>
          </p:cNvSpPr>
          <p:nvPr>
            <p:ph idx="1"/>
          </p:nvPr>
        </p:nvSpPr>
        <p:spPr>
          <a:xfrm>
            <a:off x="571500" y="1676400"/>
            <a:ext cx="10477500" cy="4495800"/>
          </a:xfrm>
        </p:spPr>
        <p:txBody>
          <a:bodyPr/>
          <a:lstStyle/>
          <a:p>
            <a:pPr eaLnBrk="1" hangingPunct="1">
              <a:buFont typeface="Arial" charset="0"/>
              <a:buChar char="●"/>
              <a:defRPr/>
            </a:pPr>
            <a:r>
              <a:rPr lang="en-US" altLang="en-US" sz="1800" dirty="0" smtClean="0">
                <a:latin typeface="Times New Roman" panose="02020603050405020304" pitchFamily="18" charset="0"/>
                <a:cs typeface="Times New Roman" panose="02020603050405020304" pitchFamily="18" charset="0"/>
              </a:rPr>
              <a:t>Experimentally, to a good approximation, both,        and      are proportional to the magnitude of the normal force.</a:t>
            </a:r>
          </a:p>
          <a:p>
            <a:pPr marL="0" indent="0" eaLnBrk="1" hangingPunct="1">
              <a:buFontTx/>
              <a:buNone/>
              <a:defRPr/>
            </a:pPr>
            <a:r>
              <a:rPr lang="en-US" altLang="en-US" sz="1800" dirty="0" smtClean="0">
                <a:latin typeface="Times New Roman" panose="02020603050405020304" pitchFamily="18" charset="0"/>
                <a:cs typeface="Times New Roman" panose="02020603050405020304" pitchFamily="18" charset="0"/>
              </a:rPr>
              <a:t>The magnitude of static friction in between any two surfaces in contact can have </a:t>
            </a:r>
          </a:p>
          <a:p>
            <a:pPr marL="0" indent="0" eaLnBrk="1" hangingPunct="1">
              <a:buFontTx/>
              <a:buNone/>
              <a:defRPr/>
            </a:pPr>
            <a:r>
              <a:rPr lang="en-US" altLang="en-US" sz="1800" dirty="0" smtClean="0">
                <a:latin typeface="Times New Roman" panose="02020603050405020304" pitchFamily="18" charset="0"/>
                <a:cs typeface="Times New Roman" panose="02020603050405020304" pitchFamily="18" charset="0"/>
              </a:rPr>
              <a:t>               </a:t>
            </a:r>
          </a:p>
          <a:p>
            <a:pPr eaLnBrk="1" hangingPunct="1">
              <a:buFont typeface="Arial" charset="0"/>
              <a:buChar char="●"/>
              <a:defRPr/>
            </a:pPr>
            <a:r>
              <a:rPr lang="en-US" altLang="en-US" sz="1800" dirty="0" smtClean="0">
                <a:latin typeface="Times New Roman" panose="02020603050405020304" pitchFamily="18" charset="0"/>
                <a:cs typeface="Times New Roman" panose="02020603050405020304" pitchFamily="18" charset="0"/>
              </a:rPr>
              <a:t>       is the </a:t>
            </a:r>
            <a:r>
              <a:rPr lang="en-US" altLang="en-US" sz="1800" b="1" dirty="0" smtClean="0">
                <a:latin typeface="Times New Roman" panose="02020603050405020304" pitchFamily="18" charset="0"/>
                <a:cs typeface="Times New Roman" panose="02020603050405020304" pitchFamily="18" charset="0"/>
              </a:rPr>
              <a:t>coefficient of static friction</a:t>
            </a:r>
          </a:p>
          <a:p>
            <a:pPr eaLnBrk="1" hangingPunct="1">
              <a:buFont typeface="Arial" charset="0"/>
              <a:buChar char="●"/>
              <a:defRPr/>
            </a:pPr>
            <a:r>
              <a:rPr lang="en-US" altLang="en-US" sz="1800" dirty="0" smtClean="0">
                <a:latin typeface="Times New Roman" panose="02020603050405020304" pitchFamily="18" charset="0"/>
                <a:cs typeface="Times New Roman" panose="02020603050405020304" pitchFamily="18" charset="0"/>
              </a:rPr>
              <a:t>For static friction, the equals sign is holds only</a:t>
            </a:r>
            <a:r>
              <a:rPr lang="en-US" altLang="en-US" sz="1800" b="1" dirty="0" smtClean="0">
                <a:latin typeface="Times New Roman" panose="02020603050405020304" pitchFamily="18" charset="0"/>
                <a:cs typeface="Times New Roman" panose="02020603050405020304" pitchFamily="18" charset="0"/>
              </a:rPr>
              <a:t> when the surfaces of the verge of slipping that is when </a:t>
            </a:r>
          </a:p>
          <a:p>
            <a:pPr eaLnBrk="1" hangingPunct="1">
              <a:buFont typeface="Arial" charset="0"/>
              <a:buChar char="●"/>
              <a:defRPr/>
            </a:pPr>
            <a:endParaRPr lang="el-GR" altLang="en-US"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en-US" sz="1800" dirty="0" smtClean="0">
                <a:latin typeface="Times New Roman" panose="02020603050405020304" pitchFamily="18" charset="0"/>
                <a:cs typeface="Times New Roman" panose="02020603050405020304" pitchFamily="18" charset="0"/>
              </a:rPr>
              <a:t>Inequality holds for static friction if the surfaces </a:t>
            </a:r>
            <a:r>
              <a:rPr lang="en-US" altLang="en-US" sz="1800" b="1" dirty="0" smtClean="0">
                <a:latin typeface="Times New Roman" panose="02020603050405020304" pitchFamily="18" charset="0"/>
                <a:cs typeface="Times New Roman" panose="02020603050405020304" pitchFamily="18" charset="0"/>
              </a:rPr>
              <a:t>are not on the verge of slipping</a:t>
            </a:r>
            <a:r>
              <a:rPr lang="en-US" altLang="en-US" sz="1800" dirty="0" smtClean="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lang="en-US" altLang="en-US"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en-US" sz="1800" dirty="0" smtClean="0">
                <a:latin typeface="Times New Roman" panose="02020603050405020304" pitchFamily="18" charset="0"/>
                <a:cs typeface="Times New Roman" panose="02020603050405020304" pitchFamily="18" charset="0"/>
              </a:rPr>
              <a:t>The magnitude of kinetic friction acting between two surfaces is                   ,</a:t>
            </a:r>
          </a:p>
          <a:p>
            <a:pPr lvl="1" eaLnBrk="1" hangingPunct="1">
              <a:buFont typeface="Arial" charset="0"/>
              <a:buChar char="●"/>
              <a:defRPr/>
            </a:pPr>
            <a:r>
              <a:rPr lang="en-US" altLang="en-US" sz="1800" dirty="0" smtClean="0">
                <a:latin typeface="Times New Roman" panose="02020603050405020304" pitchFamily="18" charset="0"/>
                <a:cs typeface="Times New Roman" panose="02020603050405020304" pitchFamily="18" charset="0"/>
              </a:rPr>
              <a:t>     , is called </a:t>
            </a:r>
            <a:r>
              <a:rPr lang="en-US" altLang="en-US" sz="1800" b="1" dirty="0" smtClean="0">
                <a:latin typeface="Times New Roman" panose="02020603050405020304" pitchFamily="18" charset="0"/>
                <a:cs typeface="Times New Roman" panose="02020603050405020304" pitchFamily="18" charset="0"/>
              </a:rPr>
              <a:t>coefficient of kinetic friction</a:t>
            </a:r>
            <a:r>
              <a:rPr lang="en-US" altLang="en-US" sz="1800" dirty="0" smtClean="0">
                <a:latin typeface="Times New Roman" panose="02020603050405020304" pitchFamily="18" charset="0"/>
                <a:cs typeface="Times New Roman" panose="02020603050405020304" pitchFamily="18" charset="0"/>
              </a:rPr>
              <a:t>     </a:t>
            </a:r>
          </a:p>
        </p:txBody>
      </p:sp>
      <p:sp>
        <p:nvSpPr>
          <p:cNvPr id="43012" name="TextBox 3"/>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5.8</a:t>
            </a:r>
          </a:p>
        </p:txBody>
      </p:sp>
      <p:graphicFrame>
        <p:nvGraphicFramePr>
          <p:cNvPr id="43013" name="Object 1"/>
          <p:cNvGraphicFramePr>
            <a:graphicFrameLocks noChangeAspect="1"/>
          </p:cNvGraphicFramePr>
          <p:nvPr/>
        </p:nvGraphicFramePr>
        <p:xfrm>
          <a:off x="5257800" y="1619250"/>
          <a:ext cx="457200" cy="361950"/>
        </p:xfrm>
        <a:graphic>
          <a:graphicData uri="http://schemas.openxmlformats.org/presentationml/2006/ole">
            <mc:AlternateContent xmlns:mc="http://schemas.openxmlformats.org/markup-compatibility/2006">
              <mc:Choice xmlns:v="urn:schemas-microsoft-com:vml" Requires="v">
                <p:oleObj spid="_x0000_s43139" name="Equation" r:id="rId3" imgW="355446" imgH="241195" progId="Equation.3">
                  <p:embed/>
                </p:oleObj>
              </mc:Choice>
              <mc:Fallback>
                <p:oleObj name="Equation" r:id="rId3" imgW="355446" imgH="241195"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19250"/>
                        <a:ext cx="457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4" name="Object 2"/>
          <p:cNvGraphicFramePr>
            <a:graphicFrameLocks noChangeAspect="1"/>
          </p:cNvGraphicFramePr>
          <p:nvPr/>
        </p:nvGraphicFramePr>
        <p:xfrm>
          <a:off x="6096000" y="1600200"/>
          <a:ext cx="304800" cy="392113"/>
        </p:xfrm>
        <a:graphic>
          <a:graphicData uri="http://schemas.openxmlformats.org/presentationml/2006/ole">
            <mc:AlternateContent xmlns:mc="http://schemas.openxmlformats.org/markup-compatibility/2006">
              <mc:Choice xmlns:v="urn:schemas-microsoft-com:vml" Requires="v">
                <p:oleObj spid="_x0000_s43140" name="Equation" r:id="rId5" imgW="177646" imgH="228402" progId="Equation.3">
                  <p:embed/>
                </p:oleObj>
              </mc:Choice>
              <mc:Fallback>
                <p:oleObj name="Equation" r:id="rId5" imgW="177646" imgH="228402"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600200"/>
                        <a:ext cx="304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3"/>
          <p:cNvGraphicFramePr>
            <a:graphicFrameLocks noChangeAspect="1"/>
          </p:cNvGraphicFramePr>
          <p:nvPr/>
        </p:nvGraphicFramePr>
        <p:xfrm>
          <a:off x="1600200" y="2603500"/>
          <a:ext cx="1246188" cy="520700"/>
        </p:xfrm>
        <a:graphic>
          <a:graphicData uri="http://schemas.openxmlformats.org/presentationml/2006/ole">
            <mc:AlternateContent xmlns:mc="http://schemas.openxmlformats.org/markup-compatibility/2006">
              <mc:Choice xmlns:v="urn:schemas-microsoft-com:vml" Requires="v">
                <p:oleObj spid="_x0000_s43141" name="Equation" r:id="rId7" imgW="545863" imgH="228501" progId="Equation.3">
                  <p:embed/>
                </p:oleObj>
              </mc:Choice>
              <mc:Fallback>
                <p:oleObj name="Equation" r:id="rId7" imgW="545863" imgH="228501"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603500"/>
                        <a:ext cx="12461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Object 4"/>
          <p:cNvGraphicFramePr>
            <a:graphicFrameLocks noChangeAspect="1"/>
          </p:cNvGraphicFramePr>
          <p:nvPr/>
        </p:nvGraphicFramePr>
        <p:xfrm>
          <a:off x="990600" y="3124200"/>
          <a:ext cx="381000" cy="392113"/>
        </p:xfrm>
        <a:graphic>
          <a:graphicData uri="http://schemas.openxmlformats.org/presentationml/2006/ole">
            <mc:AlternateContent xmlns:mc="http://schemas.openxmlformats.org/markup-compatibility/2006">
              <mc:Choice xmlns:v="urn:schemas-microsoft-com:vml" Requires="v">
                <p:oleObj spid="_x0000_s43142" name="Equation" r:id="rId9" imgW="177646" imgH="228402" progId="Equation.3">
                  <p:embed/>
                </p:oleObj>
              </mc:Choice>
              <mc:Fallback>
                <p:oleObj name="Equation" r:id="rId9" imgW="177646" imgH="228402"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124200"/>
                        <a:ext cx="3810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7" name="Object 5"/>
          <p:cNvGraphicFramePr>
            <a:graphicFrameLocks noChangeAspect="1"/>
          </p:cNvGraphicFramePr>
          <p:nvPr/>
        </p:nvGraphicFramePr>
        <p:xfrm>
          <a:off x="1182688" y="3952875"/>
          <a:ext cx="1714500" cy="401638"/>
        </p:xfrm>
        <a:graphic>
          <a:graphicData uri="http://schemas.openxmlformats.org/presentationml/2006/ole">
            <mc:AlternateContent xmlns:mc="http://schemas.openxmlformats.org/markup-compatibility/2006">
              <mc:Choice xmlns:v="urn:schemas-microsoft-com:vml" Requires="v">
                <p:oleObj spid="_x0000_s43143" name="Equation" r:id="rId11" imgW="1028520" imgH="241200" progId="Equation.3">
                  <p:embed/>
                </p:oleObj>
              </mc:Choice>
              <mc:Fallback>
                <p:oleObj name="Equation" r:id="rId11" imgW="1028520" imgH="2412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2688" y="3952875"/>
                        <a:ext cx="17145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8" name="Object 6"/>
          <p:cNvGraphicFramePr>
            <a:graphicFrameLocks noChangeAspect="1"/>
          </p:cNvGraphicFramePr>
          <p:nvPr/>
        </p:nvGraphicFramePr>
        <p:xfrm>
          <a:off x="1447800" y="4746625"/>
          <a:ext cx="1276350" cy="511175"/>
        </p:xfrm>
        <a:graphic>
          <a:graphicData uri="http://schemas.openxmlformats.org/presentationml/2006/ole">
            <mc:AlternateContent xmlns:mc="http://schemas.openxmlformats.org/markup-compatibility/2006">
              <mc:Choice xmlns:v="urn:schemas-microsoft-com:vml" Requires="v">
                <p:oleObj spid="_x0000_s43144" name="Equation" r:id="rId13" imgW="571252" imgH="228501" progId="Equation.3">
                  <p:embed/>
                </p:oleObj>
              </mc:Choice>
              <mc:Fallback>
                <p:oleObj name="Equation" r:id="rId13" imgW="571252" imgH="228501"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4746625"/>
                        <a:ext cx="12763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9" name="Object 7"/>
          <p:cNvGraphicFramePr>
            <a:graphicFrameLocks noChangeAspect="1"/>
          </p:cNvGraphicFramePr>
          <p:nvPr/>
        </p:nvGraphicFramePr>
        <p:xfrm>
          <a:off x="990600" y="5627688"/>
          <a:ext cx="407988" cy="392112"/>
        </p:xfrm>
        <a:graphic>
          <a:graphicData uri="http://schemas.openxmlformats.org/presentationml/2006/ole">
            <mc:AlternateContent xmlns:mc="http://schemas.openxmlformats.org/markup-compatibility/2006">
              <mc:Choice xmlns:v="urn:schemas-microsoft-com:vml" Requires="v">
                <p:oleObj spid="_x0000_s43145" name="Equation" r:id="rId15" imgW="190500" imgH="228600" progId="Equation.3">
                  <p:embed/>
                </p:oleObj>
              </mc:Choice>
              <mc:Fallback>
                <p:oleObj name="Equation" r:id="rId15" imgW="190500" imgH="228600"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5627688"/>
                        <a:ext cx="40798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Some Coefficients of Friction</a:t>
            </a:r>
          </a:p>
        </p:txBody>
      </p:sp>
      <p:sp>
        <p:nvSpPr>
          <p:cNvPr id="44035" name="TextBox 4"/>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5.8</a:t>
            </a:r>
          </a:p>
        </p:txBody>
      </p:sp>
      <p:pic>
        <p:nvPicPr>
          <p:cNvPr id="44036" name="Picture 6" descr="05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524000"/>
            <a:ext cx="72390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914400"/>
            <a:ext cx="10287000" cy="609600"/>
          </a:xfrm>
        </p:spPr>
        <p:txBody>
          <a:bodyPr/>
          <a:lstStyle/>
          <a:p>
            <a:pPr eaLnBrk="1" hangingPunct="1"/>
            <a:r>
              <a:rPr lang="en-US" altLang="en-US" smtClean="0"/>
              <a:t>Friction Problem 1</a:t>
            </a:r>
          </a:p>
        </p:txBody>
      </p:sp>
      <p:sp>
        <p:nvSpPr>
          <p:cNvPr id="45059" name="Rectangle 3"/>
          <p:cNvSpPr>
            <a:spLocks noGrp="1" noChangeArrowheads="1"/>
          </p:cNvSpPr>
          <p:nvPr>
            <p:ph sz="half" idx="1"/>
          </p:nvPr>
        </p:nvSpPr>
        <p:spPr>
          <a:xfrm>
            <a:off x="76200" y="1676400"/>
            <a:ext cx="6340475" cy="4572000"/>
          </a:xfrm>
        </p:spPr>
        <p:txBody>
          <a:bodyPr/>
          <a:lstStyle/>
          <a:p>
            <a:pPr marL="228600" lvl="1" indent="0" eaLnBrk="1" hangingPunct="1">
              <a:lnSpc>
                <a:spcPct val="90000"/>
              </a:lnSpc>
              <a:buFont typeface="Wingdings" pitchFamily="2" charset="2"/>
              <a:buNone/>
            </a:pPr>
            <a:r>
              <a:rPr lang="en-US" altLang="en-US" sz="2000" smtClean="0">
                <a:latin typeface="Times New Roman" pitchFamily="18" charset="0"/>
                <a:ea typeface="Tahoma" pitchFamily="34" charset="0"/>
                <a:cs typeface="Times New Roman" pitchFamily="18" charset="0"/>
              </a:rPr>
              <a:t>The following is a simple method of measuring coefficients of friction: Suppose a block is placed on a rough surface inclined relative to the horizontal, as shown in Figure.</a:t>
            </a:r>
          </a:p>
          <a:p>
            <a:pPr marL="228600" lvl="1" indent="0" eaLnBrk="1" hangingPunct="1">
              <a:lnSpc>
                <a:spcPct val="90000"/>
              </a:lnSpc>
              <a:buFont typeface="Wingdings" pitchFamily="2" charset="2"/>
              <a:buNone/>
            </a:pPr>
            <a:r>
              <a:rPr lang="en-US" altLang="en-US" sz="2000" smtClean="0">
                <a:latin typeface="Times New Roman" pitchFamily="18" charset="0"/>
                <a:ea typeface="Tahoma" pitchFamily="34" charset="0"/>
                <a:cs typeface="Times New Roman" pitchFamily="18" charset="0"/>
              </a:rPr>
              <a:t>The incline angle is increased until the block starts to move. Show that by measuring the critical angle     at which this slipping just occurs, we can obtain      </a:t>
            </a:r>
            <a:r>
              <a:rPr lang="en-US" altLang="en-US" sz="1800" smtClean="0"/>
              <a:t>.</a:t>
            </a:r>
          </a:p>
        </p:txBody>
      </p:sp>
      <p:sp>
        <p:nvSpPr>
          <p:cNvPr id="45060"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5.8</a:t>
            </a:r>
          </a:p>
        </p:txBody>
      </p:sp>
      <p:pic>
        <p:nvPicPr>
          <p:cNvPr id="45061" name="Picture 7" descr="05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1844675"/>
            <a:ext cx="49371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062" name="Object 1"/>
          <p:cNvGraphicFramePr>
            <a:graphicFrameLocks noChangeAspect="1"/>
          </p:cNvGraphicFramePr>
          <p:nvPr/>
        </p:nvGraphicFramePr>
        <p:xfrm>
          <a:off x="4552950" y="2895600"/>
          <a:ext cx="323850" cy="447675"/>
        </p:xfrm>
        <a:graphic>
          <a:graphicData uri="http://schemas.openxmlformats.org/presentationml/2006/ole">
            <mc:AlternateContent xmlns:mc="http://schemas.openxmlformats.org/markup-compatibility/2006">
              <mc:Choice xmlns:v="urn:schemas-microsoft-com:vml" Requires="v">
                <p:oleObj spid="_x0000_s45098" name="Equation" r:id="rId4" imgW="164880" imgH="228600" progId="Equation.3">
                  <p:embed/>
                </p:oleObj>
              </mc:Choice>
              <mc:Fallback>
                <p:oleObj name="Equation" r:id="rId4" imgW="16488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950" y="2895600"/>
                        <a:ext cx="3238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2"/>
          <p:cNvGraphicFramePr>
            <a:graphicFrameLocks noChangeAspect="1"/>
          </p:cNvGraphicFramePr>
          <p:nvPr/>
        </p:nvGraphicFramePr>
        <p:xfrm>
          <a:off x="3810000" y="3124200"/>
          <a:ext cx="320675" cy="400050"/>
        </p:xfrm>
        <a:graphic>
          <a:graphicData uri="http://schemas.openxmlformats.org/presentationml/2006/ole">
            <mc:AlternateContent xmlns:mc="http://schemas.openxmlformats.org/markup-compatibility/2006">
              <mc:Choice xmlns:v="urn:schemas-microsoft-com:vml" Requires="v">
                <p:oleObj spid="_x0000_s45099" name="Equation" r:id="rId6" imgW="177480" imgH="228600" progId="Equation.3">
                  <p:embed/>
                </p:oleObj>
              </mc:Choice>
              <mc:Fallback>
                <p:oleObj name="Equation" r:id="rId6" imgW="177480" imgH="2286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3124200"/>
                        <a:ext cx="320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0500" y="914400"/>
            <a:ext cx="9429750" cy="503238"/>
          </a:xfrm>
        </p:spPr>
        <p:txBody>
          <a:bodyPr/>
          <a:lstStyle/>
          <a:p>
            <a:pPr eaLnBrk="1" hangingPunct="1"/>
            <a:r>
              <a:rPr lang="en-US" altLang="en-US" sz="3200" b="1" dirty="0" smtClean="0"/>
              <a:t>Classes of Forces</a:t>
            </a:r>
            <a:endParaRPr lang="en-US" altLang="en-US" b="1" dirty="0" smtClean="0"/>
          </a:p>
        </p:txBody>
      </p:sp>
      <p:sp>
        <p:nvSpPr>
          <p:cNvPr id="21507" name="Rectangle 3"/>
          <p:cNvSpPr>
            <a:spLocks noGrp="1" noChangeArrowheads="1"/>
          </p:cNvSpPr>
          <p:nvPr>
            <p:ph type="body" sz="half" idx="2"/>
          </p:nvPr>
        </p:nvSpPr>
        <p:spPr>
          <a:xfrm>
            <a:off x="190500" y="3962400"/>
            <a:ext cx="11049000" cy="2209800"/>
          </a:xfrm>
        </p:spPr>
        <p:txBody>
          <a:bodyPr/>
          <a:lstStyle/>
          <a:p>
            <a:pPr eaLnBrk="1" hangingPunct="1">
              <a:buFont typeface="Wingdings" pitchFamily="2" charset="2"/>
              <a:buChar char="§"/>
            </a:pPr>
            <a:r>
              <a:rPr lang="en-US" altLang="en-US" sz="2400" b="1" dirty="0" smtClean="0"/>
              <a:t>Contact forces involve physical contact between two objects</a:t>
            </a:r>
          </a:p>
          <a:p>
            <a:pPr lvl="1" eaLnBrk="1" hangingPunct="1"/>
            <a:r>
              <a:rPr lang="en-US" altLang="en-US" sz="2400" b="1" dirty="0" smtClean="0"/>
              <a:t>Examples a, b, c</a:t>
            </a:r>
          </a:p>
          <a:p>
            <a:pPr eaLnBrk="1" hangingPunct="1">
              <a:buFont typeface="Wingdings" pitchFamily="2" charset="2"/>
              <a:buChar char="§"/>
            </a:pPr>
            <a:r>
              <a:rPr lang="en-US" altLang="en-US" sz="2400" b="1" dirty="0" smtClean="0"/>
              <a:t>Field forces does not involve physical contact between two objects they act through empty space</a:t>
            </a:r>
          </a:p>
          <a:p>
            <a:pPr lvl="1" eaLnBrk="1" hangingPunct="1"/>
            <a:r>
              <a:rPr lang="en-US" altLang="en-US" sz="2400" b="1" dirty="0" smtClean="0"/>
              <a:t>Examples d, e, f</a:t>
            </a:r>
          </a:p>
        </p:txBody>
      </p:sp>
      <p:sp>
        <p:nvSpPr>
          <p:cNvPr id="7172"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5.1</a:t>
            </a:r>
          </a:p>
        </p:txBody>
      </p:sp>
      <p:pic>
        <p:nvPicPr>
          <p:cNvPr id="21509" name="Picture 7" descr="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003300"/>
            <a:ext cx="74517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fade">
                                      <p:cBhvr>
                                        <p:cTn id="7" dur="1000"/>
                                        <p:tgtEl>
                                          <p:spTgt spid="21509"/>
                                        </p:tgtEl>
                                      </p:cBhvr>
                                    </p:animEffect>
                                    <p:anim calcmode="lin" valueType="num">
                                      <p:cBhvr>
                                        <p:cTn id="8" dur="1000" fill="hold"/>
                                        <p:tgtEl>
                                          <p:spTgt spid="21509"/>
                                        </p:tgtEl>
                                        <p:attrNameLst>
                                          <p:attrName>ppt_x</p:attrName>
                                        </p:attrNameLst>
                                      </p:cBhvr>
                                      <p:tavLst>
                                        <p:tav tm="0">
                                          <p:val>
                                            <p:strVal val="#ppt_x"/>
                                          </p:val>
                                        </p:tav>
                                        <p:tav tm="100000">
                                          <p:val>
                                            <p:strVal val="#ppt_x"/>
                                          </p:val>
                                        </p:tav>
                                      </p:tavLst>
                                    </p:anim>
                                    <p:anim calcmode="lin" valueType="num">
                                      <p:cBhvr>
                                        <p:cTn id="9" dur="1000" fill="hold"/>
                                        <p:tgtEl>
                                          <p:spTgt spid="2150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1507">
                                            <p:txEl>
                                              <p:pRg st="0" end="0"/>
                                            </p:txEl>
                                          </p:spTgt>
                                        </p:tgtEl>
                                        <p:attrNameLst>
                                          <p:attrName>style.visibility</p:attrName>
                                        </p:attrNameLst>
                                      </p:cBhvr>
                                      <p:to>
                                        <p:strVal val="visible"/>
                                      </p:to>
                                    </p:set>
                                    <p:animEffect transition="in" filter="fade">
                                      <p:cBhvr>
                                        <p:cTn id="14" dur="1000"/>
                                        <p:tgtEl>
                                          <p:spTgt spid="21507">
                                            <p:txEl>
                                              <p:pRg st="0" end="0"/>
                                            </p:txEl>
                                          </p:spTgt>
                                        </p:tgtEl>
                                      </p:cBhvr>
                                    </p:animEffect>
                                    <p:anim calcmode="lin" valueType="num">
                                      <p:cBhvr>
                                        <p:cTn id="15"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150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1507">
                                            <p:txEl>
                                              <p:pRg st="1" end="1"/>
                                            </p:txEl>
                                          </p:spTgt>
                                        </p:tgtEl>
                                        <p:attrNameLst>
                                          <p:attrName>style.visibility</p:attrName>
                                        </p:attrNameLst>
                                      </p:cBhvr>
                                      <p:to>
                                        <p:strVal val="visible"/>
                                      </p:to>
                                    </p:set>
                                    <p:animEffect transition="in" filter="fade">
                                      <p:cBhvr>
                                        <p:cTn id="19" dur="1000"/>
                                        <p:tgtEl>
                                          <p:spTgt spid="21507">
                                            <p:txEl>
                                              <p:pRg st="1" end="1"/>
                                            </p:txEl>
                                          </p:spTgt>
                                        </p:tgtEl>
                                      </p:cBhvr>
                                    </p:animEffect>
                                    <p:anim calcmode="lin" valueType="num">
                                      <p:cBhvr>
                                        <p:cTn id="20"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1507">
                                            <p:txEl>
                                              <p:pRg st="2" end="2"/>
                                            </p:txEl>
                                          </p:spTgt>
                                        </p:tgtEl>
                                        <p:attrNameLst>
                                          <p:attrName>style.visibility</p:attrName>
                                        </p:attrNameLst>
                                      </p:cBhvr>
                                      <p:to>
                                        <p:strVal val="visible"/>
                                      </p:to>
                                    </p:set>
                                    <p:animEffect transition="in" filter="fade">
                                      <p:cBhvr>
                                        <p:cTn id="26" dur="1000"/>
                                        <p:tgtEl>
                                          <p:spTgt spid="21507">
                                            <p:txEl>
                                              <p:pRg st="2" end="2"/>
                                            </p:txEl>
                                          </p:spTgt>
                                        </p:tgtEl>
                                      </p:cBhvr>
                                    </p:animEffect>
                                    <p:anim calcmode="lin" valueType="num">
                                      <p:cBhvr>
                                        <p:cTn id="27"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150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1507">
                                            <p:txEl>
                                              <p:pRg st="3" end="3"/>
                                            </p:txEl>
                                          </p:spTgt>
                                        </p:tgtEl>
                                        <p:attrNameLst>
                                          <p:attrName>style.visibility</p:attrName>
                                        </p:attrNameLst>
                                      </p:cBhvr>
                                      <p:to>
                                        <p:strVal val="visible"/>
                                      </p:to>
                                    </p:set>
                                    <p:animEffect transition="in" filter="fade">
                                      <p:cBhvr>
                                        <p:cTn id="31" dur="1000"/>
                                        <p:tgtEl>
                                          <p:spTgt spid="21507">
                                            <p:txEl>
                                              <p:pRg st="3" end="3"/>
                                            </p:txEl>
                                          </p:spTgt>
                                        </p:tgtEl>
                                      </p:cBhvr>
                                    </p:animEffect>
                                    <p:anim calcmode="lin" valueType="num">
                                      <p:cBhvr>
                                        <p:cTn id="32"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15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71500" y="838200"/>
            <a:ext cx="9429750" cy="579438"/>
          </a:xfrm>
        </p:spPr>
        <p:txBody>
          <a:bodyPr/>
          <a:lstStyle/>
          <a:p>
            <a:pPr eaLnBrk="1" hangingPunct="1"/>
            <a:r>
              <a:rPr lang="en-US" altLang="en-US" smtClean="0"/>
              <a:t>Friction, Problem 2</a:t>
            </a:r>
          </a:p>
        </p:txBody>
      </p:sp>
      <p:sp>
        <p:nvSpPr>
          <p:cNvPr id="46083" name="Rectangle 3"/>
          <p:cNvSpPr>
            <a:spLocks noGrp="1" noChangeArrowheads="1"/>
          </p:cNvSpPr>
          <p:nvPr>
            <p:ph type="body" sz="half" idx="1"/>
          </p:nvPr>
        </p:nvSpPr>
        <p:spPr>
          <a:xfrm>
            <a:off x="381000" y="1719263"/>
            <a:ext cx="5715000" cy="4300537"/>
          </a:xfrm>
        </p:spPr>
        <p:txBody>
          <a:bodyPr/>
          <a:lstStyle/>
          <a:p>
            <a:pPr marL="0" indent="0" eaLnBrk="1" hangingPunct="1">
              <a:lnSpc>
                <a:spcPct val="90000"/>
              </a:lnSpc>
              <a:buFontTx/>
              <a:buNone/>
            </a:pPr>
            <a:r>
              <a:rPr lang="en-US" altLang="en-US" sz="2000" smtClean="0">
                <a:latin typeface="Times New Roman" pitchFamily="18" charset="0"/>
                <a:cs typeface="Times New Roman" pitchFamily="18" charset="0"/>
              </a:rPr>
              <a:t>A hockey disk on a frozen pond is given an initial speed of 20.0 m/s. If the disk always remains on the ice and slides 115 m before coming to rest, determine the coefficient of kinetic friction between the disk and ice.</a:t>
            </a:r>
          </a:p>
        </p:txBody>
      </p:sp>
      <p:sp>
        <p:nvSpPr>
          <p:cNvPr id="46084"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5.8</a:t>
            </a:r>
          </a:p>
        </p:txBody>
      </p:sp>
      <p:pic>
        <p:nvPicPr>
          <p:cNvPr id="46085" name="Picture 7" descr="05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225" y="1952625"/>
            <a:ext cx="50323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 y="838200"/>
            <a:ext cx="9429750" cy="579438"/>
          </a:xfrm>
        </p:spPr>
        <p:txBody>
          <a:bodyPr/>
          <a:lstStyle/>
          <a:p>
            <a:pPr eaLnBrk="1" hangingPunct="1"/>
            <a:r>
              <a:rPr lang="en-US" altLang="en-US" smtClean="0"/>
              <a:t>Friction, Problem 3</a:t>
            </a:r>
          </a:p>
        </p:txBody>
      </p:sp>
      <p:sp>
        <p:nvSpPr>
          <p:cNvPr id="47107" name="Rectangle 3"/>
          <p:cNvSpPr>
            <a:spLocks noGrp="1" noChangeArrowheads="1"/>
          </p:cNvSpPr>
          <p:nvPr>
            <p:ph type="body" sz="half" idx="2"/>
          </p:nvPr>
        </p:nvSpPr>
        <p:spPr>
          <a:xfrm>
            <a:off x="304800" y="1371600"/>
            <a:ext cx="10591800" cy="2133600"/>
          </a:xfrm>
        </p:spPr>
        <p:txBody>
          <a:bodyPr/>
          <a:lstStyle/>
          <a:p>
            <a:pPr marL="0" indent="0" eaLnBrk="1" hangingPunct="1">
              <a:lnSpc>
                <a:spcPct val="90000"/>
              </a:lnSpc>
              <a:buFontTx/>
              <a:buNone/>
            </a:pPr>
            <a:r>
              <a:rPr lang="en-US" altLang="en-US" sz="2000" smtClean="0">
                <a:latin typeface="Times New Roman" pitchFamily="18" charset="0"/>
                <a:cs typeface="Times New Roman" pitchFamily="18" charset="0"/>
              </a:rPr>
              <a:t>A block of mass m</a:t>
            </a:r>
            <a:r>
              <a:rPr lang="en-US" altLang="en-US" sz="2000" baseline="-25000" smtClean="0">
                <a:latin typeface="Times New Roman" pitchFamily="18" charset="0"/>
                <a:cs typeface="Times New Roman" pitchFamily="18" charset="0"/>
              </a:rPr>
              <a:t>1</a:t>
            </a:r>
            <a:r>
              <a:rPr lang="en-US" altLang="en-US" sz="2000" smtClean="0">
                <a:latin typeface="Times New Roman" pitchFamily="18" charset="0"/>
                <a:cs typeface="Times New Roman" pitchFamily="18" charset="0"/>
              </a:rPr>
              <a:t> on a rough, horizontal surface is connected to a ball of mass m</a:t>
            </a:r>
            <a:r>
              <a:rPr lang="en-US" altLang="en-US" sz="2000" baseline="-25000" smtClean="0">
                <a:latin typeface="Times New Roman" pitchFamily="18" charset="0"/>
                <a:cs typeface="Times New Roman" pitchFamily="18" charset="0"/>
              </a:rPr>
              <a:t>2</a:t>
            </a:r>
            <a:r>
              <a:rPr lang="en-US" altLang="en-US" sz="2000" smtClean="0">
                <a:latin typeface="Times New Roman" pitchFamily="18" charset="0"/>
                <a:cs typeface="Times New Roman" pitchFamily="18" charset="0"/>
              </a:rPr>
              <a:t> by a light weight cord over a lightweight, frictionless pulley, as shown in Figure. A force of magnitude F at an angle </a:t>
            </a:r>
            <a:r>
              <a:rPr lang="en-US" altLang="en-US" sz="2000" smtClean="0">
                <a:latin typeface="Times New Roman" pitchFamily="18" charset="0"/>
                <a:cs typeface="Times New Roman" pitchFamily="18" charset="0"/>
                <a:sym typeface="Symbol" pitchFamily="18" charset="2"/>
              </a:rPr>
              <a:t> </a:t>
            </a:r>
            <a:r>
              <a:rPr lang="en-US" altLang="en-US" sz="2000" smtClean="0">
                <a:latin typeface="Times New Roman" pitchFamily="18" charset="0"/>
                <a:cs typeface="Times New Roman" pitchFamily="18" charset="0"/>
              </a:rPr>
              <a:t>with the horizontal is applied to the block as shown. The coefficient of kinetic friction between the block and surface is </a:t>
            </a:r>
            <a:r>
              <a:rPr lang="en-US" altLang="en-US" sz="2000" smtClean="0">
                <a:latin typeface="Times New Roman" pitchFamily="18" charset="0"/>
                <a:cs typeface="Times New Roman" pitchFamily="18" charset="0"/>
                <a:sym typeface="Symbol" pitchFamily="18" charset="2"/>
              </a:rPr>
              <a:t></a:t>
            </a:r>
            <a:r>
              <a:rPr lang="en-US" altLang="en-US" sz="2000" baseline="-25000" smtClean="0">
                <a:latin typeface="Times New Roman" pitchFamily="18" charset="0"/>
                <a:cs typeface="Times New Roman" pitchFamily="18" charset="0"/>
              </a:rPr>
              <a:t>k</a:t>
            </a:r>
            <a:r>
              <a:rPr lang="en-US" altLang="en-US" sz="2000" smtClean="0">
                <a:latin typeface="Times New Roman" pitchFamily="18" charset="0"/>
                <a:cs typeface="Times New Roman" pitchFamily="18" charset="0"/>
              </a:rPr>
              <a:t>. Determine the magnitude of the acceleration of the two objects</a:t>
            </a:r>
            <a:endParaRPr lang="en-US" altLang="en-US" sz="2400" smtClean="0">
              <a:latin typeface="Times New Roman" pitchFamily="18" charset="0"/>
              <a:cs typeface="Times New Roman" pitchFamily="18" charset="0"/>
            </a:endParaRPr>
          </a:p>
        </p:txBody>
      </p:sp>
      <p:sp>
        <p:nvSpPr>
          <p:cNvPr id="47108" name="TextBox 5"/>
          <p:cNvSpPr txBox="1">
            <a:spLocks noChangeArrowheads="1"/>
          </p:cNvSpPr>
          <p:nvPr/>
        </p:nvSpPr>
        <p:spPr bwMode="auto">
          <a:xfrm>
            <a:off x="4476750" y="62484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5.8</a:t>
            </a:r>
          </a:p>
        </p:txBody>
      </p:sp>
      <p:pic>
        <p:nvPicPr>
          <p:cNvPr id="47109" name="Picture 7" descr="05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674687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28600" y="0"/>
            <a:ext cx="9772650" cy="685800"/>
          </a:xfrm>
        </p:spPr>
        <p:txBody>
          <a:bodyPr/>
          <a:lstStyle/>
          <a:p>
            <a:pPr eaLnBrk="1" hangingPunct="1"/>
            <a:r>
              <a:rPr lang="en-US" altLang="en-US" sz="3600" dirty="0" smtClean="0"/>
              <a:t>Forces</a:t>
            </a:r>
            <a:endParaRPr lang="en-US" altLang="en-US" dirty="0" smtClean="0"/>
          </a:p>
        </p:txBody>
      </p:sp>
      <p:sp>
        <p:nvSpPr>
          <p:cNvPr id="24580" name="Rectangle 3"/>
          <p:cNvSpPr>
            <a:spLocks noGrp="1" noChangeArrowheads="1"/>
          </p:cNvSpPr>
          <p:nvPr>
            <p:ph type="body" sz="half" idx="1"/>
          </p:nvPr>
        </p:nvSpPr>
        <p:spPr>
          <a:xfrm>
            <a:off x="2667000" y="2311400"/>
            <a:ext cx="4953000" cy="3632200"/>
          </a:xfrm>
        </p:spPr>
        <p:txBody>
          <a:bodyPr/>
          <a:lstStyle/>
          <a:p>
            <a:pPr eaLnBrk="1" hangingPunct="1"/>
            <a:r>
              <a:rPr lang="en-US" altLang="zh-CN" sz="2800" dirty="0" smtClean="0">
                <a:latin typeface="Arial" charset="0"/>
                <a:ea typeface="宋体" pitchFamily="2" charset="-122"/>
              </a:rPr>
              <a:t>Gravitational Force</a:t>
            </a:r>
          </a:p>
          <a:p>
            <a:pPr eaLnBrk="1" hangingPunct="1"/>
            <a:r>
              <a:rPr lang="en-US" altLang="zh-CN" sz="2800" dirty="0" smtClean="0">
                <a:latin typeface="Arial" charset="0"/>
                <a:ea typeface="宋体" pitchFamily="2" charset="-122"/>
              </a:rPr>
              <a:t>Archimedes Force</a:t>
            </a:r>
          </a:p>
          <a:p>
            <a:pPr eaLnBrk="1" hangingPunct="1"/>
            <a:r>
              <a:rPr lang="en-US" altLang="zh-CN" sz="2800" dirty="0" smtClean="0">
                <a:latin typeface="Arial" charset="0"/>
                <a:ea typeface="宋体" pitchFamily="2" charset="-122"/>
              </a:rPr>
              <a:t>Friction Force</a:t>
            </a:r>
          </a:p>
          <a:p>
            <a:pPr eaLnBrk="1" hangingPunct="1"/>
            <a:r>
              <a:rPr lang="en-US" altLang="zh-CN" sz="2800" dirty="0" smtClean="0">
                <a:latin typeface="Arial" charset="0"/>
                <a:ea typeface="宋体" pitchFamily="2" charset="-122"/>
              </a:rPr>
              <a:t>Tension Force</a:t>
            </a:r>
          </a:p>
          <a:p>
            <a:pPr eaLnBrk="1" hangingPunct="1"/>
            <a:r>
              <a:rPr lang="en-US" altLang="zh-CN" sz="2800" dirty="0" smtClean="0">
                <a:latin typeface="Arial" charset="0"/>
                <a:ea typeface="宋体" pitchFamily="2" charset="-122"/>
              </a:rPr>
              <a:t>Spring Force</a:t>
            </a:r>
          </a:p>
          <a:p>
            <a:pPr eaLnBrk="1" hangingPunct="1"/>
            <a:r>
              <a:rPr lang="en-US" altLang="zh-CN" sz="2800" dirty="0" smtClean="0">
                <a:latin typeface="Arial" charset="0"/>
                <a:ea typeface="宋体" pitchFamily="2" charset="-122"/>
              </a:rPr>
              <a:t>Normal Force</a:t>
            </a:r>
            <a:endParaRPr lang="en-US" altLang="en-US" sz="2800" b="1" dirty="0" smtClean="0"/>
          </a:p>
        </p:txBody>
      </p:sp>
      <p:pic>
        <p:nvPicPr>
          <p:cNvPr id="245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25" y="4254501"/>
            <a:ext cx="36671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458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875" y="317500"/>
            <a:ext cx="1785938"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4583" name="Picture 10" descr="inc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164138"/>
            <a:ext cx="2190750"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3136901"/>
            <a:ext cx="257175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4585" name="Picture 13" descr="bong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1563" y="2378075"/>
            <a:ext cx="2764235"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14" descr="TN00332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4800" y="762000"/>
            <a:ext cx="286742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7" name="AutoShape 15"/>
          <p:cNvSpPr>
            <a:spLocks noChangeArrowheads="1"/>
          </p:cNvSpPr>
          <p:nvPr/>
        </p:nvSpPr>
        <p:spPr bwMode="auto">
          <a:xfrm>
            <a:off x="793750" y="1841500"/>
            <a:ext cx="762000" cy="152400"/>
          </a:xfrm>
          <a:prstGeom prst="rightArrow">
            <a:avLst>
              <a:gd name="adj1" fmla="val 50000"/>
              <a:gd name="adj2" fmla="val 100000"/>
            </a:avLst>
          </a:prstGeom>
          <a:gradFill rotWithShape="0">
            <a:gsLst>
              <a:gs pos="0">
                <a:srgbClr val="FF0000"/>
              </a:gs>
              <a:gs pos="100000">
                <a:srgbClr val="FFFFFF"/>
              </a:gs>
            </a:gsLst>
            <a:lin ang="5400000" scaled="1"/>
          </a:gradFill>
          <a:ln w="25400">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endParaRPr lang="en-US" altLang="en-US"/>
          </a:p>
        </p:txBody>
      </p:sp>
      <p:sp>
        <p:nvSpPr>
          <p:cNvPr id="24588" name="AutoShape 16"/>
          <p:cNvSpPr>
            <a:spLocks noChangeArrowheads="1"/>
          </p:cNvSpPr>
          <p:nvPr/>
        </p:nvSpPr>
        <p:spPr bwMode="auto">
          <a:xfrm>
            <a:off x="1936751" y="1689100"/>
            <a:ext cx="1220391" cy="304800"/>
          </a:xfrm>
          <a:prstGeom prst="leftArrow">
            <a:avLst>
              <a:gd name="adj1" fmla="val 50000"/>
              <a:gd name="adj2" fmla="val 80078"/>
            </a:avLst>
          </a:prstGeom>
          <a:gradFill rotWithShape="0">
            <a:gsLst>
              <a:gs pos="0">
                <a:srgbClr val="FF0000"/>
              </a:gs>
              <a:gs pos="100000">
                <a:srgbClr val="FFFFFF"/>
              </a:gs>
            </a:gsLst>
            <a:lin ang="5400000" scaled="1"/>
          </a:gradFill>
          <a:ln w="25400">
            <a:solidFill>
              <a:schemeClr val="tx1"/>
            </a:solidFill>
            <a:miter lim="800000"/>
            <a:headEnd/>
            <a:tailEnd/>
          </a:ln>
        </p:spPr>
        <p:txBody>
          <a:bodyPr wrap="none" anchor="ctr"/>
          <a:lstStyle>
            <a:lvl1pPr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eaLnBrk="1" hangingPunct="1"/>
            <a:endParaRPr lang="en-US" altLang="en-US"/>
          </a:p>
        </p:txBody>
      </p:sp>
      <p:sp>
        <p:nvSpPr>
          <p:cNvPr id="24589" name="Line 17"/>
          <p:cNvSpPr>
            <a:spLocks noChangeShapeType="1"/>
          </p:cNvSpPr>
          <p:nvPr/>
        </p:nvSpPr>
        <p:spPr bwMode="auto">
          <a:xfrm>
            <a:off x="9080500" y="2959100"/>
            <a:ext cx="0" cy="762000"/>
          </a:xfrm>
          <a:prstGeom prst="line">
            <a:avLst/>
          </a:prstGeom>
          <a:noFill/>
          <a:ln w="158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62744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381000" y="685800"/>
            <a:ext cx="10363200" cy="609600"/>
          </a:xfrm>
        </p:spPr>
        <p:txBody>
          <a:bodyPr/>
          <a:lstStyle/>
          <a:p>
            <a:pPr eaLnBrk="1" hangingPunct="1"/>
            <a:r>
              <a:rPr lang="en-US" altLang="zh-CN" sz="3200" dirty="0" smtClean="0">
                <a:ea typeface="宋体" pitchFamily="2" charset="-122"/>
              </a:rPr>
              <a:t>Vector Nature of </a:t>
            </a:r>
            <a:r>
              <a:rPr lang="en-US" altLang="en-US" sz="3200" dirty="0" smtClean="0"/>
              <a:t>Force</a:t>
            </a:r>
            <a:endParaRPr lang="en-US" altLang="en-US" dirty="0" smtClean="0"/>
          </a:p>
        </p:txBody>
      </p:sp>
      <p:sp>
        <p:nvSpPr>
          <p:cNvPr id="2054" name="Rectangle 3"/>
          <p:cNvSpPr>
            <a:spLocks noGrp="1" noChangeArrowheads="1"/>
          </p:cNvSpPr>
          <p:nvPr>
            <p:ph type="body" sz="half" idx="1"/>
          </p:nvPr>
        </p:nvSpPr>
        <p:spPr>
          <a:xfrm>
            <a:off x="571500" y="1447800"/>
            <a:ext cx="10477500" cy="4648200"/>
          </a:xfrm>
        </p:spPr>
        <p:txBody>
          <a:bodyPr/>
          <a:lstStyle/>
          <a:p>
            <a:pPr eaLnBrk="1" hangingPunct="1"/>
            <a:r>
              <a:rPr lang="en-US" altLang="en-US" sz="2800" dirty="0" smtClean="0"/>
              <a:t>Vector </a:t>
            </a:r>
            <a:r>
              <a:rPr lang="en-US" altLang="zh-CN" sz="2800" dirty="0" smtClean="0">
                <a:ea typeface="宋体" pitchFamily="2" charset="-122"/>
              </a:rPr>
              <a:t>force: has </a:t>
            </a:r>
            <a:r>
              <a:rPr lang="en-US" altLang="ko-KR" sz="2800" b="1" i="1" dirty="0" smtClean="0">
                <a:latin typeface="Arial" charset="0"/>
                <a:ea typeface="굴림" pitchFamily="34" charset="-127"/>
              </a:rPr>
              <a:t>magnitude and </a:t>
            </a:r>
            <a:r>
              <a:rPr lang="en-US" altLang="ko-KR" sz="2800" b="1" i="1" dirty="0" smtClean="0">
                <a:solidFill>
                  <a:schemeClr val="accent2"/>
                </a:solidFill>
                <a:latin typeface="Arial" charset="0"/>
                <a:ea typeface="굴림" pitchFamily="34" charset="-127"/>
              </a:rPr>
              <a:t>direction</a:t>
            </a:r>
            <a:r>
              <a:rPr lang="en-US" altLang="en-US" sz="2800" dirty="0" smtClean="0"/>
              <a:t> </a:t>
            </a:r>
            <a:endParaRPr lang="en-US" altLang="zh-CN" sz="2800" dirty="0" smtClean="0">
              <a:ea typeface="宋体" pitchFamily="2" charset="-122"/>
            </a:endParaRPr>
          </a:p>
          <a:p>
            <a:pPr eaLnBrk="1" hangingPunct="1"/>
            <a:r>
              <a:rPr lang="en-US" altLang="zh-CN" sz="2800" dirty="0" smtClean="0">
                <a:ea typeface="宋体" pitchFamily="2" charset="-122"/>
              </a:rPr>
              <a:t>Net Force: a resultant force acting on object</a:t>
            </a:r>
          </a:p>
          <a:p>
            <a:pPr eaLnBrk="1" hangingPunct="1"/>
            <a:endParaRPr lang="en-US" altLang="zh-CN" sz="2800" dirty="0" smtClean="0">
              <a:ea typeface="宋体" pitchFamily="2" charset="-122"/>
            </a:endParaRPr>
          </a:p>
          <a:p>
            <a:pPr eaLnBrk="1" hangingPunct="1"/>
            <a:r>
              <a:rPr lang="en-US" altLang="zh-CN" sz="2800" dirty="0" smtClean="0">
                <a:ea typeface="宋体" pitchFamily="2" charset="-122"/>
              </a:rPr>
              <a:t>You must use the rules of vector addition to obtain the net force on an object</a:t>
            </a:r>
            <a:endParaRPr lang="en-US" altLang="en-US" sz="2800" b="1" dirty="0" smtClean="0"/>
          </a:p>
        </p:txBody>
      </p:sp>
      <p:graphicFrame>
        <p:nvGraphicFramePr>
          <p:cNvPr id="2050" name="Object 6"/>
          <p:cNvGraphicFramePr>
            <a:graphicFrameLocks noGrp="1" noChangeAspect="1"/>
          </p:cNvGraphicFramePr>
          <p:nvPr>
            <p:ph sz="quarter" idx="2"/>
            <p:extLst>
              <p:ext uri="{D42A27DB-BD31-4B8C-83A1-F6EECF244321}">
                <p14:modId xmlns:p14="http://schemas.microsoft.com/office/powerpoint/2010/main" val="1968898422"/>
              </p:ext>
            </p:extLst>
          </p:nvPr>
        </p:nvGraphicFramePr>
        <p:xfrm>
          <a:off x="2611438" y="2286000"/>
          <a:ext cx="5270500" cy="585788"/>
        </p:xfrm>
        <a:graphic>
          <a:graphicData uri="http://schemas.openxmlformats.org/presentationml/2006/ole">
            <mc:AlternateContent xmlns:mc="http://schemas.openxmlformats.org/markup-compatibility/2006">
              <mc:Choice xmlns:v="urn:schemas-microsoft-com:vml" Requires="v">
                <p:oleObj spid="_x0000_s46114" name="公式" r:id="rId4" imgW="1916868" imgH="266584" progId="Equation.3">
                  <p:embed/>
                </p:oleObj>
              </mc:Choice>
              <mc:Fallback>
                <p:oleObj name="公式" r:id="rId4" imgW="1916868" imgH="26658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1438" y="2286000"/>
                        <a:ext cx="527050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8"/>
          <p:cNvGraphicFramePr>
            <a:graphicFrameLocks noGrp="1" noChangeAspect="1"/>
          </p:cNvGraphicFramePr>
          <p:nvPr>
            <p:ph sz="quarter" idx="3"/>
          </p:nvPr>
        </p:nvGraphicFramePr>
        <p:xfrm>
          <a:off x="7627938" y="4454526"/>
          <a:ext cx="3284141" cy="1249363"/>
        </p:xfrm>
        <a:graphic>
          <a:graphicData uri="http://schemas.openxmlformats.org/presentationml/2006/ole">
            <mc:AlternateContent xmlns:mc="http://schemas.openxmlformats.org/markup-compatibility/2006">
              <mc:Choice xmlns:v="urn:schemas-microsoft-com:vml" Requires="v">
                <p:oleObj spid="_x0000_s46115" name="Equation" r:id="rId6" imgW="1549080" imgH="736560" progId="Equation.DSMT4">
                  <p:embed/>
                </p:oleObj>
              </mc:Choice>
              <mc:Fallback>
                <p:oleObj name="Equation" r:id="rId6" imgW="1549080" imgH="7365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7938" y="4454526"/>
                        <a:ext cx="3284141" cy="124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8" descr="0502 cop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000" y="3535715"/>
            <a:ext cx="3124200" cy="295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0502 copy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3200399"/>
            <a:ext cx="2476500" cy="340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9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71500" y="762000"/>
            <a:ext cx="10287000" cy="609600"/>
          </a:xfrm>
        </p:spPr>
        <p:txBody>
          <a:bodyPr/>
          <a:lstStyle/>
          <a:p>
            <a:pPr eaLnBrk="1" hangingPunct="1"/>
            <a:r>
              <a:rPr lang="en-US" altLang="en-US" sz="2800" b="1" smtClean="0"/>
              <a:t>Newton’s First Law </a:t>
            </a:r>
            <a:endParaRPr lang="en-US" altLang="en-US" b="1" smtClean="0"/>
          </a:p>
        </p:txBody>
      </p:sp>
      <p:sp>
        <p:nvSpPr>
          <p:cNvPr id="11267" name="Rectangle 3"/>
          <p:cNvSpPr>
            <a:spLocks noGrp="1" noChangeArrowheads="1"/>
          </p:cNvSpPr>
          <p:nvPr>
            <p:ph idx="1"/>
          </p:nvPr>
        </p:nvSpPr>
        <p:spPr>
          <a:xfrm>
            <a:off x="381000" y="1371600"/>
            <a:ext cx="10477500" cy="4800600"/>
          </a:xfrm>
        </p:spPr>
        <p:txBody>
          <a:bodyPr/>
          <a:lstStyle/>
          <a:p>
            <a:pPr eaLnBrk="1" hangingPunct="1">
              <a:buFont typeface="Arial" charset="0"/>
              <a:buChar char="●"/>
            </a:pPr>
            <a:r>
              <a:rPr lang="en-US" altLang="en-US" sz="2400" dirty="0" smtClean="0">
                <a:latin typeface="Times New Roman" pitchFamily="18" charset="0"/>
                <a:cs typeface="Times New Roman" pitchFamily="18" charset="0"/>
              </a:rPr>
              <a:t>In the </a:t>
            </a:r>
            <a:r>
              <a:rPr lang="en-US" altLang="en-US" sz="2400" b="1" dirty="0" smtClean="0">
                <a:latin typeface="Times New Roman" pitchFamily="18" charset="0"/>
                <a:cs typeface="Times New Roman" pitchFamily="18" charset="0"/>
              </a:rPr>
              <a:t>absence</a:t>
            </a:r>
            <a:r>
              <a:rPr lang="en-US" altLang="en-US" sz="2400" dirty="0" smtClean="0">
                <a:latin typeface="Times New Roman" pitchFamily="18" charset="0"/>
                <a:cs typeface="Times New Roman" pitchFamily="18" charset="0"/>
              </a:rPr>
              <a:t> of external forces and when viewed from an </a:t>
            </a:r>
            <a:r>
              <a:rPr lang="en-US" altLang="en-US" sz="2400" b="1" dirty="0" smtClean="0">
                <a:latin typeface="Times New Roman" pitchFamily="18" charset="0"/>
                <a:cs typeface="Times New Roman" pitchFamily="18" charset="0"/>
              </a:rPr>
              <a:t>inertial reference frame</a:t>
            </a:r>
            <a:r>
              <a:rPr lang="en-US" altLang="en-US" sz="2400" dirty="0" smtClean="0">
                <a:latin typeface="Times New Roman" pitchFamily="18" charset="0"/>
                <a:cs typeface="Times New Roman" pitchFamily="18" charset="0"/>
              </a:rPr>
              <a:t>, an object at rest remains at rest and an object in motion continues in motion with a constant velocity (that is, with a constant speed in a straight line).</a:t>
            </a:r>
          </a:p>
          <a:p>
            <a:pPr eaLnBrk="1" hangingPunct="1">
              <a:buFont typeface="Arial" charset="0"/>
              <a:buChar char="●"/>
            </a:pPr>
            <a:r>
              <a:rPr lang="en-US" altLang="en-US" sz="2400" dirty="0" smtClean="0">
                <a:latin typeface="Times New Roman" pitchFamily="18" charset="0"/>
                <a:cs typeface="Times New Roman" pitchFamily="18" charset="0"/>
              </a:rPr>
              <a:t>In other words, </a:t>
            </a:r>
            <a:r>
              <a:rPr lang="en-US" altLang="en-US" sz="2400" b="1" dirty="0" smtClean="0">
                <a:latin typeface="Times New Roman" pitchFamily="18" charset="0"/>
                <a:cs typeface="Times New Roman" pitchFamily="18" charset="0"/>
              </a:rPr>
              <a:t>when no force acts on an object, the acceleration of the object is zero.</a:t>
            </a:r>
          </a:p>
          <a:p>
            <a:pPr eaLnBrk="1" hangingPunct="1">
              <a:buFont typeface="Arial" charset="0"/>
              <a:buChar char="●"/>
            </a:pPr>
            <a:r>
              <a:rPr lang="en-US" altLang="en-US" sz="2400" b="1" dirty="0" smtClean="0">
                <a:latin typeface="Times New Roman" pitchFamily="18" charset="0"/>
                <a:cs typeface="Times New Roman" pitchFamily="18" charset="0"/>
              </a:rPr>
              <a:t>In conclusion an accelerating object must be experiencing a force.</a:t>
            </a:r>
          </a:p>
          <a:p>
            <a:pPr eaLnBrk="1" hangingPunct="1">
              <a:buFont typeface="Arial" charset="0"/>
              <a:buChar char="●"/>
            </a:pPr>
            <a:r>
              <a:rPr lang="en-US" altLang="en-US" sz="2400" b="1" dirty="0" smtClean="0">
                <a:latin typeface="Times New Roman" pitchFamily="18" charset="0"/>
                <a:cs typeface="Times New Roman" pitchFamily="18" charset="0"/>
              </a:rPr>
              <a:t>Or  force as that which causes a change in motion of an object.</a:t>
            </a:r>
          </a:p>
        </p:txBody>
      </p:sp>
      <p:sp>
        <p:nvSpPr>
          <p:cNvPr id="11268"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en-US" sz="1200"/>
              <a:t>Section 5.2</a:t>
            </a:r>
          </a:p>
        </p:txBody>
      </p:sp>
      <p:pic>
        <p:nvPicPr>
          <p:cNvPr id="5" name="Picture 12" descr="Newton 1st la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39854" y="4419600"/>
            <a:ext cx="5904046"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Effect transition="in" filter="fade">
                                      <p:cBhvr>
                                        <p:cTn id="14" dur="1000"/>
                                        <p:tgtEl>
                                          <p:spTgt spid="11267">
                                            <p:txEl>
                                              <p:pRg st="1" end="1"/>
                                            </p:txEl>
                                          </p:spTgt>
                                        </p:tgtEl>
                                      </p:cBhvr>
                                    </p:animEffect>
                                    <p:anim calcmode="lin" valueType="num">
                                      <p:cBhvr>
                                        <p:cTn id="15"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tgtEl>
                                          <p:spTgt spid="11267">
                                            <p:txEl>
                                              <p:pRg st="2" end="2"/>
                                            </p:txEl>
                                          </p:spTgt>
                                        </p:tgtEl>
                                      </p:cBhvr>
                                    </p:animEffect>
                                    <p:anim calcmode="lin" valueType="num">
                                      <p:cBhvr>
                                        <p:cTn id="22"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267">
                                            <p:txEl>
                                              <p:pRg st="3" end="3"/>
                                            </p:txEl>
                                          </p:spTgt>
                                        </p:tgtEl>
                                        <p:attrNameLst>
                                          <p:attrName>style.visibility</p:attrName>
                                        </p:attrNameLst>
                                      </p:cBhvr>
                                      <p:to>
                                        <p:strVal val="visible"/>
                                      </p:to>
                                    </p:set>
                                    <p:animEffect transition="in" filter="fade">
                                      <p:cBhvr>
                                        <p:cTn id="28" dur="1000"/>
                                        <p:tgtEl>
                                          <p:spTgt spid="11267">
                                            <p:txEl>
                                              <p:pRg st="3" end="3"/>
                                            </p:txEl>
                                          </p:spTgt>
                                        </p:tgtEl>
                                      </p:cBhvr>
                                    </p:animEffect>
                                    <p:anim calcmode="lin" valueType="num">
                                      <p:cBhvr>
                                        <p:cTn id="29"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971800" y="685800"/>
            <a:ext cx="7886700" cy="609600"/>
          </a:xfrm>
        </p:spPr>
        <p:txBody>
          <a:bodyPr/>
          <a:lstStyle/>
          <a:p>
            <a:pPr eaLnBrk="1" hangingPunct="1"/>
            <a:r>
              <a:rPr lang="en-US" altLang="en-US" sz="3600" dirty="0" smtClean="0"/>
              <a:t>Newton’s First Law</a:t>
            </a:r>
            <a:endParaRPr lang="en-US" altLang="en-US" dirty="0" smtClean="0"/>
          </a:p>
        </p:txBody>
      </p:sp>
      <p:sp>
        <p:nvSpPr>
          <p:cNvPr id="26628" name="Rectangle 3"/>
          <p:cNvSpPr>
            <a:spLocks noGrp="1" noChangeArrowheads="1"/>
          </p:cNvSpPr>
          <p:nvPr>
            <p:ph type="body" idx="1"/>
          </p:nvPr>
        </p:nvSpPr>
        <p:spPr>
          <a:xfrm>
            <a:off x="2794000" y="1422400"/>
            <a:ext cx="8350250" cy="1460500"/>
          </a:xfrm>
          <a:solidFill>
            <a:srgbClr val="FFFF99">
              <a:alpha val="49019"/>
            </a:srgbClr>
          </a:solidFill>
        </p:spPr>
        <p:txBody>
          <a:bodyPr/>
          <a:lstStyle/>
          <a:p>
            <a:pPr eaLnBrk="1" hangingPunct="1">
              <a:lnSpc>
                <a:spcPct val="90000"/>
              </a:lnSpc>
            </a:pPr>
            <a:r>
              <a:rPr lang="en-US" altLang="zh-CN" sz="2400" dirty="0" smtClean="0">
                <a:ea typeface="宋体" pitchFamily="2" charset="-122"/>
              </a:rPr>
              <a:t>An object at rest tends to stay at rest and an object in motion tends to stay in motion with the same speed and in the same direction unless acted upon by an unbalanced force</a:t>
            </a:r>
          </a:p>
        </p:txBody>
      </p:sp>
      <p:pic>
        <p:nvPicPr>
          <p:cNvPr id="26629" name="Picture 4" descr="new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 y="25401"/>
            <a:ext cx="266898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5"/>
          <p:cNvSpPr>
            <a:spLocks noChangeArrowheads="1"/>
          </p:cNvSpPr>
          <p:nvPr/>
        </p:nvSpPr>
        <p:spPr bwMode="auto">
          <a:xfrm>
            <a:off x="222250" y="3200400"/>
            <a:ext cx="110490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itchFamily="18" charset="0"/>
                <a:ea typeface="굴림" pitchFamily="34" charset="-127"/>
              </a:defRPr>
            </a:lvl1pPr>
            <a:lvl2pPr marL="742950" indent="-285750" eaLnBrk="0" hangingPunct="0">
              <a:defRPr sz="2400" b="1">
                <a:solidFill>
                  <a:schemeClr val="tx1"/>
                </a:solidFill>
                <a:latin typeface="Times New Roman" pitchFamily="18" charset="0"/>
                <a:ea typeface="굴림" pitchFamily="34" charset="-127"/>
              </a:defRPr>
            </a:lvl2pPr>
            <a:lvl3pPr marL="1143000" indent="-228600" eaLnBrk="0" hangingPunct="0">
              <a:defRPr sz="2400" b="1">
                <a:solidFill>
                  <a:schemeClr val="tx1"/>
                </a:solidFill>
                <a:latin typeface="Times New Roman" pitchFamily="18" charset="0"/>
                <a:ea typeface="굴림" pitchFamily="34" charset="-127"/>
              </a:defRPr>
            </a:lvl3pPr>
            <a:lvl4pPr marL="1600200" indent="-228600" eaLnBrk="0" hangingPunct="0">
              <a:defRPr sz="2400" b="1">
                <a:solidFill>
                  <a:schemeClr val="tx1"/>
                </a:solidFill>
                <a:latin typeface="Times New Roman" pitchFamily="18" charset="0"/>
                <a:ea typeface="굴림" pitchFamily="34" charset="-127"/>
              </a:defRPr>
            </a:lvl4pPr>
            <a:lvl5pPr marL="2057400" indent="-228600" eaLnBrk="0" hangingPunct="0">
              <a:defRPr sz="2400" b="1">
                <a:solidFill>
                  <a:schemeClr val="tx1"/>
                </a:solidFill>
                <a:latin typeface="Times New Roman" pitchFamily="18" charset="0"/>
                <a:ea typeface="굴림" pitchFamily="34" charset="-127"/>
              </a:defRPr>
            </a:lvl5pPr>
            <a:lvl6pPr marL="25146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6pPr>
            <a:lvl7pPr marL="29718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7pPr>
            <a:lvl8pPr marL="34290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8pPr>
            <a:lvl9pPr marL="3886200" indent="-228600" algn="ctr" eaLnBrk="0" fontAlgn="base" hangingPunct="0">
              <a:spcBef>
                <a:spcPct val="50000"/>
              </a:spcBef>
              <a:spcAft>
                <a:spcPct val="0"/>
              </a:spcAft>
              <a:defRPr sz="2400" b="1">
                <a:solidFill>
                  <a:schemeClr val="tx1"/>
                </a:solidFill>
                <a:latin typeface="Times New Roman" pitchFamily="18" charset="0"/>
                <a:ea typeface="굴림" pitchFamily="34" charset="-127"/>
              </a:defRPr>
            </a:lvl9pPr>
          </a:lstStyle>
          <a:p>
            <a:pPr algn="l" eaLnBrk="1" hangingPunct="1">
              <a:lnSpc>
                <a:spcPct val="90000"/>
              </a:lnSpc>
              <a:spcBef>
                <a:spcPct val="20000"/>
              </a:spcBef>
              <a:buClr>
                <a:schemeClr val="bg2"/>
              </a:buClr>
              <a:buSzPct val="80000"/>
              <a:buFont typeface="Wingdings" pitchFamily="2" charset="2"/>
              <a:buChar char="q"/>
            </a:pPr>
            <a:r>
              <a:rPr lang="en-US" altLang="zh-CN" sz="2200" b="0" dirty="0">
                <a:solidFill>
                  <a:sysClr val="windowText" lastClr="000000"/>
                </a:solidFill>
                <a:latin typeface="Tahoma" pitchFamily="34" charset="0"/>
                <a:ea typeface="宋体" pitchFamily="2" charset="-122"/>
              </a:rPr>
              <a:t>When forces are balanced, the acceleration of the object is zero</a:t>
            </a:r>
          </a:p>
          <a:p>
            <a:pPr lvl="1" algn="l" eaLnBrk="1" hangingPunct="1">
              <a:lnSpc>
                <a:spcPct val="90000"/>
              </a:lnSpc>
              <a:spcBef>
                <a:spcPct val="20000"/>
              </a:spcBef>
              <a:buClr>
                <a:schemeClr val="bg2"/>
              </a:buClr>
              <a:buSzPct val="65000"/>
              <a:buFont typeface="Wingdings" pitchFamily="2" charset="2"/>
              <a:buChar char="n"/>
            </a:pPr>
            <a:r>
              <a:rPr lang="en-US" altLang="zh-CN" sz="2000" b="0" dirty="0">
                <a:solidFill>
                  <a:sysClr val="windowText" lastClr="000000"/>
                </a:solidFill>
                <a:latin typeface="Tahoma" pitchFamily="34" charset="0"/>
                <a:ea typeface="宋体" pitchFamily="2" charset="-122"/>
              </a:rPr>
              <a:t>Object at rest: </a:t>
            </a:r>
            <a:r>
              <a:rPr lang="en-US" altLang="zh-CN" sz="2000" b="0" i="1" dirty="0">
                <a:solidFill>
                  <a:sysClr val="windowText" lastClr="000000"/>
                </a:solidFill>
                <a:ea typeface="宋体" pitchFamily="2" charset="-122"/>
                <a:cs typeface="Times New Roman" pitchFamily="18" charset="0"/>
              </a:rPr>
              <a:t>v</a:t>
            </a:r>
            <a:r>
              <a:rPr lang="en-US" altLang="zh-CN" sz="2000" b="0" dirty="0">
                <a:solidFill>
                  <a:sysClr val="windowText" lastClr="000000"/>
                </a:solidFill>
                <a:ea typeface="宋体" pitchFamily="2" charset="-122"/>
                <a:cs typeface="Times New Roman" pitchFamily="18" charset="0"/>
              </a:rPr>
              <a:t> = 0 </a:t>
            </a:r>
            <a:r>
              <a:rPr lang="en-US" altLang="zh-CN" sz="2000" b="0" dirty="0">
                <a:solidFill>
                  <a:sysClr val="windowText" lastClr="000000"/>
                </a:solidFill>
                <a:latin typeface="Tahoma" pitchFamily="34" charset="0"/>
                <a:ea typeface="宋体" pitchFamily="2" charset="-122"/>
              </a:rPr>
              <a:t>and </a:t>
            </a:r>
            <a:r>
              <a:rPr lang="en-US" altLang="zh-CN" sz="2000" b="0" i="1" dirty="0">
                <a:solidFill>
                  <a:sysClr val="windowText" lastClr="000000"/>
                </a:solidFill>
                <a:ea typeface="宋体" pitchFamily="2" charset="-122"/>
              </a:rPr>
              <a:t>a</a:t>
            </a:r>
            <a:r>
              <a:rPr lang="en-US" altLang="zh-CN" sz="2000" b="0" dirty="0">
                <a:solidFill>
                  <a:sysClr val="windowText" lastClr="000000"/>
                </a:solidFill>
                <a:ea typeface="宋体" pitchFamily="2" charset="-122"/>
              </a:rPr>
              <a:t> = 0</a:t>
            </a:r>
          </a:p>
          <a:p>
            <a:pPr lvl="1" algn="l" eaLnBrk="1" hangingPunct="1">
              <a:lnSpc>
                <a:spcPct val="90000"/>
              </a:lnSpc>
              <a:spcBef>
                <a:spcPct val="20000"/>
              </a:spcBef>
              <a:buClr>
                <a:schemeClr val="bg2"/>
              </a:buClr>
              <a:buSzPct val="65000"/>
              <a:buFont typeface="Wingdings" pitchFamily="2" charset="2"/>
              <a:buChar char="n"/>
            </a:pPr>
            <a:r>
              <a:rPr lang="en-US" altLang="zh-CN" sz="2000" b="0" dirty="0">
                <a:solidFill>
                  <a:sysClr val="windowText" lastClr="000000"/>
                </a:solidFill>
                <a:latin typeface="Tahoma" pitchFamily="34" charset="0"/>
                <a:ea typeface="宋体" pitchFamily="2" charset="-122"/>
              </a:rPr>
              <a:t>Object in motion: </a:t>
            </a:r>
            <a:r>
              <a:rPr lang="en-US" altLang="zh-CN" sz="2000" b="0" i="1" dirty="0">
                <a:solidFill>
                  <a:sysClr val="windowText" lastClr="000000"/>
                </a:solidFill>
                <a:ea typeface="宋体" pitchFamily="2" charset="-122"/>
              </a:rPr>
              <a:t>v</a:t>
            </a:r>
            <a:r>
              <a:rPr lang="en-US" altLang="zh-CN" sz="2000" b="0" dirty="0">
                <a:solidFill>
                  <a:sysClr val="windowText" lastClr="000000"/>
                </a:solidFill>
                <a:ea typeface="宋体" pitchFamily="2" charset="-122"/>
              </a:rPr>
              <a:t> </a:t>
            </a:r>
            <a:r>
              <a:rPr lang="en-US" altLang="zh-CN" sz="2000" b="0" dirty="0">
                <a:solidFill>
                  <a:sysClr val="windowText" lastClr="000000"/>
                </a:solidFill>
                <a:ea typeface="宋体" pitchFamily="2" charset="-122"/>
                <a:sym typeface="Symbol" pitchFamily="18" charset="2"/>
              </a:rPr>
              <a:t> 0 </a:t>
            </a:r>
            <a:r>
              <a:rPr lang="en-US" altLang="zh-CN" sz="2000" b="0" dirty="0">
                <a:solidFill>
                  <a:sysClr val="windowText" lastClr="000000"/>
                </a:solidFill>
                <a:latin typeface="Tahoma" pitchFamily="34" charset="0"/>
                <a:ea typeface="宋体" pitchFamily="2" charset="-122"/>
                <a:sym typeface="Symbol" pitchFamily="18" charset="2"/>
              </a:rPr>
              <a:t>and </a:t>
            </a:r>
            <a:r>
              <a:rPr lang="en-US" altLang="zh-CN" sz="2000" b="0" i="1" dirty="0">
                <a:solidFill>
                  <a:sysClr val="windowText" lastClr="000000"/>
                </a:solidFill>
                <a:ea typeface="宋体" pitchFamily="2" charset="-122"/>
                <a:sym typeface="Symbol" pitchFamily="18" charset="2"/>
              </a:rPr>
              <a:t>a</a:t>
            </a:r>
            <a:r>
              <a:rPr lang="en-US" altLang="zh-CN" sz="2000" b="0" dirty="0">
                <a:solidFill>
                  <a:sysClr val="windowText" lastClr="000000"/>
                </a:solidFill>
                <a:ea typeface="宋体" pitchFamily="2" charset="-122"/>
                <a:sym typeface="Symbol" pitchFamily="18" charset="2"/>
              </a:rPr>
              <a:t> = 0</a:t>
            </a:r>
          </a:p>
          <a:p>
            <a:pPr lvl="1" algn="l" eaLnBrk="1" hangingPunct="1">
              <a:lnSpc>
                <a:spcPct val="90000"/>
              </a:lnSpc>
              <a:spcBef>
                <a:spcPct val="20000"/>
              </a:spcBef>
              <a:buClr>
                <a:schemeClr val="bg2"/>
              </a:buClr>
              <a:buSzPct val="65000"/>
              <a:buFont typeface="Wingdings" pitchFamily="2" charset="2"/>
              <a:buNone/>
            </a:pPr>
            <a:endParaRPr lang="en-US" altLang="zh-CN" sz="2000" b="0" dirty="0">
              <a:solidFill>
                <a:sysClr val="windowText" lastClr="000000"/>
              </a:solidFill>
              <a:latin typeface="Tahoma" pitchFamily="34" charset="0"/>
              <a:ea typeface="宋体" pitchFamily="2" charset="-122"/>
            </a:endParaRPr>
          </a:p>
          <a:p>
            <a:pPr algn="l" eaLnBrk="1" hangingPunct="1">
              <a:lnSpc>
                <a:spcPct val="90000"/>
              </a:lnSpc>
              <a:spcBef>
                <a:spcPct val="20000"/>
              </a:spcBef>
              <a:buClr>
                <a:schemeClr val="bg2"/>
              </a:buClr>
              <a:buSzPct val="80000"/>
              <a:buFont typeface="Wingdings" pitchFamily="2" charset="2"/>
              <a:buChar char="q"/>
            </a:pPr>
            <a:r>
              <a:rPr lang="en-US" altLang="en-US" sz="2200" b="0" dirty="0">
                <a:solidFill>
                  <a:sysClr val="windowText" lastClr="000000"/>
                </a:solidFill>
                <a:latin typeface="Tahoma" pitchFamily="34" charset="0"/>
              </a:rPr>
              <a:t>The net force is defined as the vector sum of all the external forces exerted on the object</a:t>
            </a:r>
            <a:r>
              <a:rPr lang="en-US" altLang="zh-CN" sz="2200" b="0" dirty="0">
                <a:solidFill>
                  <a:sysClr val="windowText" lastClr="000000"/>
                </a:solidFill>
                <a:latin typeface="Tahoma" pitchFamily="34" charset="0"/>
                <a:ea typeface="宋体" pitchFamily="2" charset="-122"/>
              </a:rPr>
              <a:t>. If the net force is zero, forces are balanced.  When forces are balances, the object can be stationary, or move with constant velocity.</a:t>
            </a:r>
          </a:p>
          <a:p>
            <a:pPr algn="l" eaLnBrk="1" hangingPunct="1">
              <a:lnSpc>
                <a:spcPct val="90000"/>
              </a:lnSpc>
              <a:spcBef>
                <a:spcPct val="20000"/>
              </a:spcBef>
              <a:buClr>
                <a:schemeClr val="bg2"/>
              </a:buClr>
              <a:buSzPct val="80000"/>
              <a:buFont typeface="Wingdings" pitchFamily="2" charset="2"/>
              <a:buNone/>
            </a:pPr>
            <a:endParaRPr lang="en-US" altLang="ko-KR" sz="2200" b="0" dirty="0">
              <a:solidFill>
                <a:schemeClr val="bg2"/>
              </a:solidFill>
              <a:latin typeface="Arial" charset="0"/>
            </a:endParaRPr>
          </a:p>
        </p:txBody>
      </p:sp>
    </p:spTree>
    <p:extLst>
      <p:ext uri="{BB962C8B-B14F-4D97-AF65-F5344CB8AC3E}">
        <p14:creationId xmlns:p14="http://schemas.microsoft.com/office/powerpoint/2010/main" val="2537593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CL Template">
  <a:themeElements>
    <a:clrScheme name="">
      <a:dk1>
        <a:srgbClr val="000000"/>
      </a:dk1>
      <a:lt1>
        <a:srgbClr val="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 Template</Template>
  <TotalTime>3470</TotalTime>
  <Words>3366</Words>
  <Application>Microsoft Office PowerPoint</Application>
  <PresentationFormat>Custom</PresentationFormat>
  <Paragraphs>335</Paragraphs>
  <Slides>51</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54" baseType="lpstr">
      <vt:lpstr>CL Template</vt:lpstr>
      <vt:lpstr>公式</vt:lpstr>
      <vt:lpstr>Equation</vt:lpstr>
      <vt:lpstr>Chapter 5</vt:lpstr>
      <vt:lpstr>The Laws of Motion</vt:lpstr>
      <vt:lpstr>Dynamics</vt:lpstr>
      <vt:lpstr>The Concept of Force</vt:lpstr>
      <vt:lpstr>Classes of Forces</vt:lpstr>
      <vt:lpstr>Forces</vt:lpstr>
      <vt:lpstr>Vector Nature of Force</vt:lpstr>
      <vt:lpstr>Newton’s First Law </vt:lpstr>
      <vt:lpstr>Newton’s First Law</vt:lpstr>
      <vt:lpstr>PowerPoint Presentation</vt:lpstr>
      <vt:lpstr>PowerPoint Presentation</vt:lpstr>
      <vt:lpstr>Mass vs. Weight</vt:lpstr>
      <vt:lpstr>Newton’s Second Law</vt:lpstr>
      <vt:lpstr>More About Newton’s Second Law</vt:lpstr>
      <vt:lpstr>Units of Force</vt:lpstr>
      <vt:lpstr>PowerPoint Presentation</vt:lpstr>
      <vt:lpstr>Problem 5.1         An Accelerating Ice Hockey Disk </vt:lpstr>
      <vt:lpstr>Gravitational Force</vt:lpstr>
      <vt:lpstr>Quick Quiz 5.4</vt:lpstr>
      <vt:lpstr>Weight</vt:lpstr>
      <vt:lpstr>Normal Force</vt:lpstr>
      <vt:lpstr>Tension Force: T</vt:lpstr>
      <vt:lpstr>Newton’s Third Law</vt:lpstr>
      <vt:lpstr>Newton’s Third Law cont.</vt:lpstr>
      <vt:lpstr>Action-Reaction Examples, 2</vt:lpstr>
      <vt:lpstr>Free Body Diagram</vt:lpstr>
      <vt:lpstr>Conceptual Example 5.3 You Push Me and I’ll Push You </vt:lpstr>
      <vt:lpstr>Hints for Problem-Solving</vt:lpstr>
      <vt:lpstr>Objects in Equilibrium</vt:lpstr>
      <vt:lpstr>Equilibrium, Example 1</vt:lpstr>
      <vt:lpstr>Equilibrium, Example 2</vt:lpstr>
      <vt:lpstr>Equilibrium, Example 2</vt:lpstr>
      <vt:lpstr>Accelerating Objects</vt:lpstr>
      <vt:lpstr>Newton’s Second Law, Example 1</vt:lpstr>
      <vt:lpstr>Accelerating Objects, Example 1</vt:lpstr>
      <vt:lpstr>Note About the Normal Force</vt:lpstr>
      <vt:lpstr>Problem 5.6  The Runway Car</vt:lpstr>
      <vt:lpstr>Problem 5.7:  One Block Pushes Another </vt:lpstr>
      <vt:lpstr>Problem 5.8:   Apparent weight versus true weight</vt:lpstr>
      <vt:lpstr>Problem 5.8   Weighing a Fish in an Elevator</vt:lpstr>
      <vt:lpstr>Problem 5.9:  The Atwood’s Machine</vt:lpstr>
      <vt:lpstr>Problem 5.9:  The Atwood’s Machine</vt:lpstr>
      <vt:lpstr>Problem 5.10: Acceleration of two Objects connected by a cord</vt:lpstr>
      <vt:lpstr>Problem 5.10:</vt:lpstr>
      <vt:lpstr>Forces of Friction</vt:lpstr>
      <vt:lpstr>PowerPoint Presentation</vt:lpstr>
      <vt:lpstr>Forces of Friction </vt:lpstr>
      <vt:lpstr>Some Coefficients of Friction</vt:lpstr>
      <vt:lpstr>Friction Problem 1</vt:lpstr>
      <vt:lpstr>Friction, Problem 2</vt:lpstr>
      <vt:lpstr>Friction, Problem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Current User</dc:creator>
  <cp:lastModifiedBy>Ali</cp:lastModifiedBy>
  <cp:revision>232</cp:revision>
  <dcterms:created xsi:type="dcterms:W3CDTF">2006-09-09T16:32:09Z</dcterms:created>
  <dcterms:modified xsi:type="dcterms:W3CDTF">2020-10-26T06:51:26Z</dcterms:modified>
</cp:coreProperties>
</file>