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1" r:id="rId7"/>
    <p:sldId id="273" r:id="rId8"/>
    <p:sldId id="282" r:id="rId9"/>
    <p:sldId id="287" r:id="rId10"/>
    <p:sldId id="267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434" autoAdjust="0"/>
  </p:normalViewPr>
  <p:slideViewPr>
    <p:cSldViewPr>
      <p:cViewPr varScale="1">
        <p:scale>
          <a:sx n="46" d="100"/>
          <a:sy n="46" d="100"/>
        </p:scale>
        <p:origin x="82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2911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903" y="9278738"/>
                </a:moveTo>
                <a:lnTo>
                  <a:pt x="4640547" y="9281094"/>
                </a:lnTo>
                <a:lnTo>
                  <a:pt x="0" y="4640547"/>
                </a:lnTo>
                <a:lnTo>
                  <a:pt x="4640547" y="0"/>
                </a:lnTo>
                <a:lnTo>
                  <a:pt x="4642903" y="2355"/>
                </a:lnTo>
                <a:lnTo>
                  <a:pt x="4642903" y="927873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52559" y="1004903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0" y="4135407"/>
                </a:moveTo>
                <a:lnTo>
                  <a:pt x="4135408" y="0"/>
                </a:lnTo>
                <a:lnTo>
                  <a:pt x="4135440" y="257981"/>
                </a:lnTo>
                <a:lnTo>
                  <a:pt x="260692" y="4132663"/>
                </a:lnTo>
                <a:lnTo>
                  <a:pt x="4135440" y="8007411"/>
                </a:lnTo>
                <a:lnTo>
                  <a:pt x="4135440" y="8270782"/>
                </a:lnTo>
                <a:lnTo>
                  <a:pt x="0" y="4135407"/>
                </a:lnTo>
                <a:close/>
              </a:path>
              <a:path w="4135755" h="8270875">
                <a:moveTo>
                  <a:pt x="4135440" y="8007411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25230" y="6609398"/>
            <a:ext cx="7355205" cy="3677920"/>
          </a:xfrm>
          <a:custGeom>
            <a:avLst/>
            <a:gdLst/>
            <a:ahLst/>
            <a:cxnLst/>
            <a:rect l="l" t="t" r="r" b="b"/>
            <a:pathLst>
              <a:path w="7355205" h="3677920">
                <a:moveTo>
                  <a:pt x="0" y="3677601"/>
                </a:moveTo>
                <a:lnTo>
                  <a:pt x="3677601" y="0"/>
                </a:lnTo>
                <a:lnTo>
                  <a:pt x="7355203" y="3677601"/>
                </a:lnTo>
                <a:lnTo>
                  <a:pt x="7083390" y="3677601"/>
                </a:lnTo>
                <a:lnTo>
                  <a:pt x="3677601" y="271811"/>
                </a:lnTo>
                <a:lnTo>
                  <a:pt x="271812" y="3677601"/>
                </a:lnTo>
                <a:lnTo>
                  <a:pt x="0" y="367760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06688"/>
            <a:ext cx="8858250" cy="2101850"/>
          </a:xfrm>
          <a:custGeom>
            <a:avLst/>
            <a:gdLst/>
            <a:ahLst/>
            <a:cxnLst/>
            <a:rect l="l" t="t" r="r" b="b"/>
            <a:pathLst>
              <a:path w="8858250" h="2101850">
                <a:moveTo>
                  <a:pt x="8655070" y="2101426"/>
                </a:moveTo>
                <a:lnTo>
                  <a:pt x="8608681" y="2096058"/>
                </a:lnTo>
                <a:lnTo>
                  <a:pt x="8566063" y="2080771"/>
                </a:lnTo>
                <a:lnTo>
                  <a:pt x="8528443" y="2056796"/>
                </a:lnTo>
                <a:lnTo>
                  <a:pt x="8497047" y="2025359"/>
                </a:lnTo>
                <a:lnTo>
                  <a:pt x="8473103" y="1987689"/>
                </a:lnTo>
                <a:lnTo>
                  <a:pt x="8457837" y="1945015"/>
                </a:lnTo>
                <a:lnTo>
                  <a:pt x="8452475" y="1898565"/>
                </a:lnTo>
                <a:lnTo>
                  <a:pt x="8455803" y="1861017"/>
                </a:lnTo>
                <a:lnTo>
                  <a:pt x="8465462" y="1826394"/>
                </a:lnTo>
                <a:lnTo>
                  <a:pt x="8480965" y="1794697"/>
                </a:lnTo>
                <a:lnTo>
                  <a:pt x="8501825" y="1765926"/>
                </a:lnTo>
                <a:lnTo>
                  <a:pt x="7081058" y="67620"/>
                </a:lnTo>
                <a:lnTo>
                  <a:pt x="0" y="67620"/>
                </a:lnTo>
                <a:lnTo>
                  <a:pt x="0" y="0"/>
                </a:lnTo>
                <a:lnTo>
                  <a:pt x="7109629" y="0"/>
                </a:lnTo>
                <a:lnTo>
                  <a:pt x="8548579" y="1724313"/>
                </a:lnTo>
                <a:lnTo>
                  <a:pt x="8752505" y="1724313"/>
                </a:lnTo>
                <a:lnTo>
                  <a:pt x="8808869" y="1770680"/>
                </a:lnTo>
                <a:lnTo>
                  <a:pt x="8833737" y="1808304"/>
                </a:lnTo>
                <a:lnTo>
                  <a:pt x="8850381" y="1851296"/>
                </a:lnTo>
                <a:lnTo>
                  <a:pt x="8857666" y="1898565"/>
                </a:lnTo>
                <a:lnTo>
                  <a:pt x="8852304" y="1945015"/>
                </a:lnTo>
                <a:lnTo>
                  <a:pt x="8837038" y="1987689"/>
                </a:lnTo>
                <a:lnTo>
                  <a:pt x="8813094" y="2025359"/>
                </a:lnTo>
                <a:lnTo>
                  <a:pt x="8781698" y="2056796"/>
                </a:lnTo>
                <a:lnTo>
                  <a:pt x="8744078" y="2080771"/>
                </a:lnTo>
                <a:lnTo>
                  <a:pt x="8701460" y="2096058"/>
                </a:lnTo>
                <a:lnTo>
                  <a:pt x="8655070" y="2101426"/>
                </a:lnTo>
                <a:close/>
              </a:path>
              <a:path w="8858250" h="2101850">
                <a:moveTo>
                  <a:pt x="8752505" y="1724313"/>
                </a:moveTo>
                <a:lnTo>
                  <a:pt x="8548579" y="1724313"/>
                </a:lnTo>
                <a:lnTo>
                  <a:pt x="8571346" y="1712163"/>
                </a:lnTo>
                <a:lnTo>
                  <a:pt x="8596305" y="1703182"/>
                </a:lnTo>
                <a:lnTo>
                  <a:pt x="8622726" y="1697615"/>
                </a:lnTo>
                <a:lnTo>
                  <a:pt x="8649876" y="1695705"/>
                </a:lnTo>
                <a:lnTo>
                  <a:pt x="8696281" y="1700937"/>
                </a:lnTo>
                <a:lnTo>
                  <a:pt x="8739005" y="1715904"/>
                </a:lnTo>
                <a:lnTo>
                  <a:pt x="8752505" y="1724313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55"/>
            <a:ext cx="542925" cy="10287000"/>
          </a:xfrm>
          <a:custGeom>
            <a:avLst/>
            <a:gdLst/>
            <a:ahLst/>
            <a:cxnLst/>
            <a:rect l="l" t="t" r="r" b="b"/>
            <a:pathLst>
              <a:path w="542925" h="10287000">
                <a:moveTo>
                  <a:pt x="542924" y="10286688"/>
                </a:moveTo>
                <a:lnTo>
                  <a:pt x="0" y="10286688"/>
                </a:lnTo>
                <a:lnTo>
                  <a:pt x="0" y="0"/>
                </a:lnTo>
                <a:lnTo>
                  <a:pt x="542924" y="0"/>
                </a:lnTo>
                <a:lnTo>
                  <a:pt x="542924" y="1028668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877" y="2815702"/>
            <a:ext cx="8468896" cy="72135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1205" y="278683"/>
            <a:ext cx="1887329" cy="165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6894" y="3363406"/>
            <a:ext cx="9889490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30847" y="180804"/>
            <a:ext cx="0" cy="10106660"/>
          </a:xfrm>
          <a:custGeom>
            <a:avLst/>
            <a:gdLst/>
            <a:ahLst/>
            <a:cxnLst/>
            <a:rect l="l" t="t" r="r" b="b"/>
            <a:pathLst>
              <a:path h="10106660">
                <a:moveTo>
                  <a:pt x="0" y="10106118"/>
                </a:moveTo>
                <a:lnTo>
                  <a:pt x="0" y="0"/>
                </a:lnTo>
              </a:path>
            </a:pathLst>
          </a:custGeom>
          <a:ln w="38087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8462" y="820282"/>
            <a:ext cx="133350" cy="562610"/>
          </a:xfrm>
          <a:custGeom>
            <a:avLst/>
            <a:gdLst/>
            <a:ahLst/>
            <a:cxnLst/>
            <a:rect l="l" t="t" r="r" b="b"/>
            <a:pathLst>
              <a:path w="133350" h="562610">
                <a:moveTo>
                  <a:pt x="0" y="562021"/>
                </a:moveTo>
                <a:lnTo>
                  <a:pt x="0" y="0"/>
                </a:lnTo>
                <a:lnTo>
                  <a:pt x="133349" y="0"/>
                </a:lnTo>
                <a:lnTo>
                  <a:pt x="133349" y="562021"/>
                </a:lnTo>
                <a:lnTo>
                  <a:pt x="0" y="56202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9999" y="360986"/>
            <a:ext cx="12759690" cy="10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3194" y="2029419"/>
            <a:ext cx="10173335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7277100"/>
            <a:ext cx="52578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5" dirty="0">
                <a:latin typeface="Tahoma"/>
                <a:cs typeface="Tahoma"/>
              </a:rPr>
              <a:t>BY</a:t>
            </a:r>
            <a:r>
              <a:rPr sz="3000" b="1" spc="440" dirty="0">
                <a:latin typeface="Tahoma"/>
                <a:cs typeface="Tahoma"/>
              </a:rPr>
              <a:t> </a:t>
            </a:r>
            <a:r>
              <a:rPr lang="en-US" sz="3000" b="1" spc="185" dirty="0">
                <a:latin typeface="Tahoma"/>
                <a:cs typeface="Tahoma"/>
              </a:rPr>
              <a:t>ABUBAKER ATTIQUE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185" dirty="0">
                <a:latin typeface="Tahoma"/>
                <a:cs typeface="Tahoma"/>
              </a:rPr>
              <a:t>        SHAREEF ALI</a:t>
            </a:r>
            <a:endParaRPr lang="en-US" sz="3000" b="1" spc="7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70" dirty="0">
                <a:latin typeface="Tahoma"/>
                <a:cs typeface="Tahoma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371600" y="3238500"/>
            <a:ext cx="13639800" cy="216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600" spc="1285" dirty="0">
                <a:solidFill>
                  <a:srgbClr val="5270FF"/>
                </a:solidFill>
                <a:latin typeface="Tahoma"/>
                <a:cs typeface="Tahoma"/>
              </a:rPr>
              <a:t>KERBEROS</a:t>
            </a:r>
            <a:endParaRPr lang="it-IT" sz="9600" dirty="0">
              <a:latin typeface="Tahoma"/>
              <a:cs typeface="Tahoma"/>
            </a:endParaRPr>
          </a:p>
          <a:p>
            <a:pPr marL="1007110">
              <a:lnSpc>
                <a:spcPct val="100000"/>
              </a:lnSpc>
              <a:spcBef>
                <a:spcPts val="1980"/>
              </a:spcBef>
            </a:pPr>
            <a:r>
              <a:rPr lang="it-IT" sz="2750" spc="215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50" b="0" spc="215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750" b="0" i="0" dirty="0">
                <a:solidFill>
                  <a:schemeClr val="accent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omputer-network authentication protocol</a:t>
            </a:r>
            <a:endParaRPr lang="it-IT" sz="275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1417" y="4035616"/>
            <a:ext cx="103219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200" spc="1555" dirty="0">
                <a:solidFill>
                  <a:srgbClr val="2A4A9D"/>
                </a:solidFill>
              </a:rPr>
              <a:t>THANKYO</a:t>
            </a:r>
            <a:r>
              <a:rPr sz="13200" spc="900" dirty="0">
                <a:solidFill>
                  <a:srgbClr val="2A4A9D"/>
                </a:solidFill>
              </a:rPr>
              <a:t>U</a:t>
            </a:r>
            <a:endParaRPr sz="1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1" y="0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73" y="4643830"/>
                </a:moveTo>
                <a:lnTo>
                  <a:pt x="2837867" y="4643435"/>
                </a:lnTo>
                <a:lnTo>
                  <a:pt x="2789850" y="4642256"/>
                </a:lnTo>
                <a:lnTo>
                  <a:pt x="2742030" y="4640298"/>
                </a:lnTo>
                <a:lnTo>
                  <a:pt x="2694413" y="4637567"/>
                </a:lnTo>
                <a:lnTo>
                  <a:pt x="2647006" y="4634070"/>
                </a:lnTo>
                <a:lnTo>
                  <a:pt x="2599814" y="4629812"/>
                </a:lnTo>
                <a:lnTo>
                  <a:pt x="2552843" y="4624800"/>
                </a:lnTo>
                <a:lnTo>
                  <a:pt x="2506100" y="4619040"/>
                </a:lnTo>
                <a:lnTo>
                  <a:pt x="2459591" y="4612538"/>
                </a:lnTo>
                <a:lnTo>
                  <a:pt x="2413322" y="4605299"/>
                </a:lnTo>
                <a:lnTo>
                  <a:pt x="2367299" y="4597331"/>
                </a:lnTo>
                <a:lnTo>
                  <a:pt x="2321527" y="4588640"/>
                </a:lnTo>
                <a:lnTo>
                  <a:pt x="2276014" y="4579231"/>
                </a:lnTo>
                <a:lnTo>
                  <a:pt x="2230766" y="4569110"/>
                </a:lnTo>
                <a:lnTo>
                  <a:pt x="2185788" y="4558284"/>
                </a:lnTo>
                <a:lnTo>
                  <a:pt x="2141086" y="4546759"/>
                </a:lnTo>
                <a:lnTo>
                  <a:pt x="2096668" y="4534541"/>
                </a:lnTo>
                <a:lnTo>
                  <a:pt x="2052538" y="4521636"/>
                </a:lnTo>
                <a:lnTo>
                  <a:pt x="2008703" y="4508051"/>
                </a:lnTo>
                <a:lnTo>
                  <a:pt x="1965169" y="4493790"/>
                </a:lnTo>
                <a:lnTo>
                  <a:pt x="1921942" y="4478861"/>
                </a:lnTo>
                <a:lnTo>
                  <a:pt x="1879029" y="4463270"/>
                </a:lnTo>
                <a:lnTo>
                  <a:pt x="1836435" y="4447022"/>
                </a:lnTo>
                <a:lnTo>
                  <a:pt x="1794167" y="4430124"/>
                </a:lnTo>
                <a:lnTo>
                  <a:pt x="1752231" y="4412582"/>
                </a:lnTo>
                <a:lnTo>
                  <a:pt x="1710632" y="4394403"/>
                </a:lnTo>
                <a:lnTo>
                  <a:pt x="1669378" y="4375591"/>
                </a:lnTo>
                <a:lnTo>
                  <a:pt x="1628473" y="4356154"/>
                </a:lnTo>
                <a:lnTo>
                  <a:pt x="1587925" y="4336097"/>
                </a:lnTo>
                <a:lnTo>
                  <a:pt x="1547739" y="4315426"/>
                </a:lnTo>
                <a:lnTo>
                  <a:pt x="1507922" y="4294149"/>
                </a:lnTo>
                <a:lnTo>
                  <a:pt x="1468479" y="4272270"/>
                </a:lnTo>
                <a:lnTo>
                  <a:pt x="1429417" y="4249796"/>
                </a:lnTo>
                <a:lnTo>
                  <a:pt x="1390742" y="4226733"/>
                </a:lnTo>
                <a:lnTo>
                  <a:pt x="1352459" y="4203088"/>
                </a:lnTo>
                <a:lnTo>
                  <a:pt x="1314576" y="4178865"/>
                </a:lnTo>
                <a:lnTo>
                  <a:pt x="1277098" y="4154073"/>
                </a:lnTo>
                <a:lnTo>
                  <a:pt x="1240032" y="4128715"/>
                </a:lnTo>
                <a:lnTo>
                  <a:pt x="1203382" y="4102800"/>
                </a:lnTo>
                <a:lnTo>
                  <a:pt x="1167157" y="4076332"/>
                </a:lnTo>
                <a:lnTo>
                  <a:pt x="1131361" y="4049318"/>
                </a:lnTo>
                <a:lnTo>
                  <a:pt x="1096001" y="4021764"/>
                </a:lnTo>
                <a:lnTo>
                  <a:pt x="1061083" y="3993677"/>
                </a:lnTo>
                <a:lnTo>
                  <a:pt x="1026613" y="3965061"/>
                </a:lnTo>
                <a:lnTo>
                  <a:pt x="992597" y="3935924"/>
                </a:lnTo>
                <a:lnTo>
                  <a:pt x="959042" y="3906272"/>
                </a:lnTo>
                <a:lnTo>
                  <a:pt x="925953" y="3876110"/>
                </a:lnTo>
                <a:lnTo>
                  <a:pt x="893336" y="3845446"/>
                </a:lnTo>
                <a:lnTo>
                  <a:pt x="861198" y="3814284"/>
                </a:lnTo>
                <a:lnTo>
                  <a:pt x="829546" y="3782631"/>
                </a:lnTo>
                <a:lnTo>
                  <a:pt x="798384" y="3750493"/>
                </a:lnTo>
                <a:lnTo>
                  <a:pt x="767719" y="3717877"/>
                </a:lnTo>
                <a:lnTo>
                  <a:pt x="737557" y="3684788"/>
                </a:lnTo>
                <a:lnTo>
                  <a:pt x="707905" y="3651232"/>
                </a:lnTo>
                <a:lnTo>
                  <a:pt x="678768" y="3617216"/>
                </a:lnTo>
                <a:lnTo>
                  <a:pt x="650153" y="3582746"/>
                </a:lnTo>
                <a:lnTo>
                  <a:pt x="622065" y="3547828"/>
                </a:lnTo>
                <a:lnTo>
                  <a:pt x="594511" y="3512468"/>
                </a:lnTo>
                <a:lnTo>
                  <a:pt x="567497" y="3476672"/>
                </a:lnTo>
                <a:lnTo>
                  <a:pt x="541029" y="3440447"/>
                </a:lnTo>
                <a:lnTo>
                  <a:pt x="515114" y="3403798"/>
                </a:lnTo>
                <a:lnTo>
                  <a:pt x="489757" y="3366731"/>
                </a:lnTo>
                <a:lnTo>
                  <a:pt x="464964" y="3329253"/>
                </a:lnTo>
                <a:lnTo>
                  <a:pt x="440741" y="3291370"/>
                </a:lnTo>
                <a:lnTo>
                  <a:pt x="417096" y="3253088"/>
                </a:lnTo>
                <a:lnTo>
                  <a:pt x="394033" y="3214412"/>
                </a:lnTo>
                <a:lnTo>
                  <a:pt x="371559" y="3175350"/>
                </a:lnTo>
                <a:lnTo>
                  <a:pt x="349680" y="3135907"/>
                </a:lnTo>
                <a:lnTo>
                  <a:pt x="328403" y="3096090"/>
                </a:lnTo>
                <a:lnTo>
                  <a:pt x="307733" y="3055904"/>
                </a:lnTo>
                <a:lnTo>
                  <a:pt x="287676" y="3015356"/>
                </a:lnTo>
                <a:lnTo>
                  <a:pt x="268238" y="2974451"/>
                </a:lnTo>
                <a:lnTo>
                  <a:pt x="249427" y="2933197"/>
                </a:lnTo>
                <a:lnTo>
                  <a:pt x="231247" y="2891598"/>
                </a:lnTo>
                <a:lnTo>
                  <a:pt x="213705" y="2849662"/>
                </a:lnTo>
                <a:lnTo>
                  <a:pt x="196807" y="2807394"/>
                </a:lnTo>
                <a:lnTo>
                  <a:pt x="180559" y="2764800"/>
                </a:lnTo>
                <a:lnTo>
                  <a:pt x="164968" y="2721887"/>
                </a:lnTo>
                <a:lnTo>
                  <a:pt x="150039" y="2678660"/>
                </a:lnTo>
                <a:lnTo>
                  <a:pt x="135779" y="2635127"/>
                </a:lnTo>
                <a:lnTo>
                  <a:pt x="122193" y="2591292"/>
                </a:lnTo>
                <a:lnTo>
                  <a:pt x="109288" y="2547162"/>
                </a:lnTo>
                <a:lnTo>
                  <a:pt x="97070" y="2502743"/>
                </a:lnTo>
                <a:lnTo>
                  <a:pt x="85545" y="2458041"/>
                </a:lnTo>
                <a:lnTo>
                  <a:pt x="74719" y="2413063"/>
                </a:lnTo>
                <a:lnTo>
                  <a:pt x="64598" y="2367815"/>
                </a:lnTo>
                <a:lnTo>
                  <a:pt x="55189" y="2322302"/>
                </a:lnTo>
                <a:lnTo>
                  <a:pt x="46498" y="2276531"/>
                </a:lnTo>
                <a:lnTo>
                  <a:pt x="38530" y="2230507"/>
                </a:lnTo>
                <a:lnTo>
                  <a:pt x="31292" y="2184238"/>
                </a:lnTo>
                <a:lnTo>
                  <a:pt x="24789" y="2137729"/>
                </a:lnTo>
                <a:lnTo>
                  <a:pt x="19029" y="2090986"/>
                </a:lnTo>
                <a:lnTo>
                  <a:pt x="14017" y="2044015"/>
                </a:lnTo>
                <a:lnTo>
                  <a:pt x="9759" y="1996823"/>
                </a:lnTo>
                <a:lnTo>
                  <a:pt x="6262" y="1949416"/>
                </a:lnTo>
                <a:lnTo>
                  <a:pt x="3531" y="1901799"/>
                </a:lnTo>
                <a:lnTo>
                  <a:pt x="1573" y="1853979"/>
                </a:lnTo>
                <a:lnTo>
                  <a:pt x="394" y="1805963"/>
                </a:lnTo>
                <a:lnTo>
                  <a:pt x="0" y="1757723"/>
                </a:lnTo>
                <a:lnTo>
                  <a:pt x="394" y="1709547"/>
                </a:lnTo>
                <a:lnTo>
                  <a:pt x="1573" y="1661530"/>
                </a:lnTo>
                <a:lnTo>
                  <a:pt x="3531" y="1613711"/>
                </a:lnTo>
                <a:lnTo>
                  <a:pt x="6262" y="1566094"/>
                </a:lnTo>
                <a:lnTo>
                  <a:pt x="9759" y="1518687"/>
                </a:lnTo>
                <a:lnTo>
                  <a:pt x="14017" y="1471495"/>
                </a:lnTo>
                <a:lnTo>
                  <a:pt x="19029" y="1424524"/>
                </a:lnTo>
                <a:lnTo>
                  <a:pt x="24789" y="1377781"/>
                </a:lnTo>
                <a:lnTo>
                  <a:pt x="31292" y="1331272"/>
                </a:lnTo>
                <a:lnTo>
                  <a:pt x="38530" y="1285003"/>
                </a:lnTo>
                <a:lnTo>
                  <a:pt x="46498" y="1238979"/>
                </a:lnTo>
                <a:lnTo>
                  <a:pt x="55189" y="1193208"/>
                </a:lnTo>
                <a:lnTo>
                  <a:pt x="64598" y="1147695"/>
                </a:lnTo>
                <a:lnTo>
                  <a:pt x="74719" y="1102447"/>
                </a:lnTo>
                <a:lnTo>
                  <a:pt x="85545" y="1057468"/>
                </a:lnTo>
                <a:lnTo>
                  <a:pt x="97070" y="1012767"/>
                </a:lnTo>
                <a:lnTo>
                  <a:pt x="109288" y="968348"/>
                </a:lnTo>
                <a:lnTo>
                  <a:pt x="122193" y="924218"/>
                </a:lnTo>
                <a:lnTo>
                  <a:pt x="135779" y="880383"/>
                </a:lnTo>
                <a:lnTo>
                  <a:pt x="150039" y="836850"/>
                </a:lnTo>
                <a:lnTo>
                  <a:pt x="164968" y="793623"/>
                </a:lnTo>
                <a:lnTo>
                  <a:pt x="180559" y="750710"/>
                </a:lnTo>
                <a:lnTo>
                  <a:pt x="196807" y="708116"/>
                </a:lnTo>
                <a:lnTo>
                  <a:pt x="213705" y="665848"/>
                </a:lnTo>
                <a:lnTo>
                  <a:pt x="231247" y="623912"/>
                </a:lnTo>
                <a:lnTo>
                  <a:pt x="249427" y="582313"/>
                </a:lnTo>
                <a:lnTo>
                  <a:pt x="268238" y="541059"/>
                </a:lnTo>
                <a:lnTo>
                  <a:pt x="287676" y="500154"/>
                </a:lnTo>
                <a:lnTo>
                  <a:pt x="307733" y="459606"/>
                </a:lnTo>
                <a:lnTo>
                  <a:pt x="328403" y="419420"/>
                </a:lnTo>
                <a:lnTo>
                  <a:pt x="349680" y="379603"/>
                </a:lnTo>
                <a:lnTo>
                  <a:pt x="371559" y="340160"/>
                </a:lnTo>
                <a:lnTo>
                  <a:pt x="394033" y="301098"/>
                </a:lnTo>
                <a:lnTo>
                  <a:pt x="417096" y="262422"/>
                </a:lnTo>
                <a:lnTo>
                  <a:pt x="440741" y="224140"/>
                </a:lnTo>
                <a:lnTo>
                  <a:pt x="464964" y="186257"/>
                </a:lnTo>
                <a:lnTo>
                  <a:pt x="489757" y="148779"/>
                </a:lnTo>
                <a:lnTo>
                  <a:pt x="515114" y="111712"/>
                </a:lnTo>
                <a:lnTo>
                  <a:pt x="541029" y="75063"/>
                </a:lnTo>
                <a:lnTo>
                  <a:pt x="567497" y="38837"/>
                </a:lnTo>
                <a:lnTo>
                  <a:pt x="594511" y="3042"/>
                </a:lnTo>
                <a:lnTo>
                  <a:pt x="596882" y="0"/>
                </a:lnTo>
                <a:lnTo>
                  <a:pt x="4574998" y="0"/>
                </a:lnTo>
                <a:lnTo>
                  <a:pt x="4574998" y="4098246"/>
                </a:lnTo>
                <a:lnTo>
                  <a:pt x="4568766" y="4102800"/>
                </a:lnTo>
                <a:lnTo>
                  <a:pt x="4532117" y="4128715"/>
                </a:lnTo>
                <a:lnTo>
                  <a:pt x="4495050" y="4154073"/>
                </a:lnTo>
                <a:lnTo>
                  <a:pt x="4457572" y="4178865"/>
                </a:lnTo>
                <a:lnTo>
                  <a:pt x="4419689" y="4203088"/>
                </a:lnTo>
                <a:lnTo>
                  <a:pt x="4381407" y="4226733"/>
                </a:lnTo>
                <a:lnTo>
                  <a:pt x="4342732" y="4249796"/>
                </a:lnTo>
                <a:lnTo>
                  <a:pt x="4303670" y="4272270"/>
                </a:lnTo>
                <a:lnTo>
                  <a:pt x="4264227" y="4294149"/>
                </a:lnTo>
                <a:lnTo>
                  <a:pt x="4224409" y="4315426"/>
                </a:lnTo>
                <a:lnTo>
                  <a:pt x="4184223" y="4336097"/>
                </a:lnTo>
                <a:lnTo>
                  <a:pt x="4143675" y="4356154"/>
                </a:lnTo>
                <a:lnTo>
                  <a:pt x="4102771" y="4375591"/>
                </a:lnTo>
                <a:lnTo>
                  <a:pt x="4061516" y="4394403"/>
                </a:lnTo>
                <a:lnTo>
                  <a:pt x="4019918" y="4412582"/>
                </a:lnTo>
                <a:lnTo>
                  <a:pt x="3977981" y="4430124"/>
                </a:lnTo>
                <a:lnTo>
                  <a:pt x="3935713" y="4447022"/>
                </a:lnTo>
                <a:lnTo>
                  <a:pt x="3893119" y="4463270"/>
                </a:lnTo>
                <a:lnTo>
                  <a:pt x="3850206" y="4478861"/>
                </a:lnTo>
                <a:lnTo>
                  <a:pt x="3806980" y="4493790"/>
                </a:lnTo>
                <a:lnTo>
                  <a:pt x="3763446" y="4508051"/>
                </a:lnTo>
                <a:lnTo>
                  <a:pt x="3719611" y="4521636"/>
                </a:lnTo>
                <a:lnTo>
                  <a:pt x="3675481" y="4534541"/>
                </a:lnTo>
                <a:lnTo>
                  <a:pt x="3631062" y="4546759"/>
                </a:lnTo>
                <a:lnTo>
                  <a:pt x="3586361" y="4558284"/>
                </a:lnTo>
                <a:lnTo>
                  <a:pt x="3541383" y="4569110"/>
                </a:lnTo>
                <a:lnTo>
                  <a:pt x="3496134" y="4579231"/>
                </a:lnTo>
                <a:lnTo>
                  <a:pt x="3450621" y="4588640"/>
                </a:lnTo>
                <a:lnTo>
                  <a:pt x="3404850" y="4597331"/>
                </a:lnTo>
                <a:lnTo>
                  <a:pt x="3358827" y="4605299"/>
                </a:lnTo>
                <a:lnTo>
                  <a:pt x="3312557" y="4612538"/>
                </a:lnTo>
                <a:lnTo>
                  <a:pt x="3266048" y="4619040"/>
                </a:lnTo>
                <a:lnTo>
                  <a:pt x="3219305" y="4624800"/>
                </a:lnTo>
                <a:lnTo>
                  <a:pt x="3172335" y="4629812"/>
                </a:lnTo>
                <a:lnTo>
                  <a:pt x="3125143" y="4634070"/>
                </a:lnTo>
                <a:lnTo>
                  <a:pt x="3077735" y="4637567"/>
                </a:lnTo>
                <a:lnTo>
                  <a:pt x="3030119" y="4640298"/>
                </a:lnTo>
                <a:lnTo>
                  <a:pt x="2982299" y="4642256"/>
                </a:lnTo>
                <a:lnTo>
                  <a:pt x="2934282" y="4643435"/>
                </a:lnTo>
                <a:lnTo>
                  <a:pt x="2886073" y="464383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567" y="8172755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032" y="564843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414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2A4A9D"/>
                </a:solidFill>
                <a:latin typeface="Tahoma"/>
                <a:cs typeface="Tahoma"/>
              </a:rPr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6427" y="1641109"/>
            <a:ext cx="8564880" cy="30367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Demo</a:t>
            </a:r>
          </a:p>
        </p:txBody>
      </p:sp>
      <p:sp>
        <p:nvSpPr>
          <p:cNvPr id="7" name="object 7"/>
          <p:cNvSpPr/>
          <p:nvPr/>
        </p:nvSpPr>
        <p:spPr>
          <a:xfrm>
            <a:off x="3507652" y="1485958"/>
            <a:ext cx="0" cy="8325484"/>
          </a:xfrm>
          <a:custGeom>
            <a:avLst/>
            <a:gdLst/>
            <a:ahLst/>
            <a:cxnLst/>
            <a:rect l="l" t="t" r="r" b="b"/>
            <a:pathLst>
              <a:path h="8325484">
                <a:moveTo>
                  <a:pt x="0" y="0"/>
                </a:moveTo>
                <a:lnTo>
                  <a:pt x="0" y="8324961"/>
                </a:lnTo>
              </a:path>
            </a:pathLst>
          </a:custGeom>
          <a:ln w="38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latin typeface="Tahoma"/>
                <a:cs typeface="Tahoma"/>
              </a:rPr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0000" y="3603919"/>
            <a:ext cx="11743938" cy="47352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Network Authentication Protocol :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  <a:cs typeface="Tahoma"/>
              </a:rPr>
              <a:t>                                                                   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Kerberos is a network authentication protocol designed for secure communication in distributed systems.</a:t>
            </a:r>
            <a:endParaRPr lang="en-US" sz="3200" b="1" i="0" spc="85" dirty="0">
              <a:solidFill>
                <a:schemeClr val="tx1"/>
              </a:solidFill>
              <a:effectLst/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3200" b="1" spc="85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Ticket-Based System : 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z="2800" b="1" spc="85" dirty="0">
                <a:solidFill>
                  <a:schemeClr val="tx1"/>
                </a:solidFill>
                <a:latin typeface="Söhne"/>
                <a:cs typeface="Tahoma"/>
              </a:rPr>
              <a:t>				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It uses a ticket-based system involving an Authentication Server (AS) and a Ticket-Granting Service (TGS) to grant clients secure access to services.</a:t>
            </a:r>
            <a:endParaRPr lang="en-US" sz="3200" b="1" spc="85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endParaRPr lang="en-US" sz="2700" spc="85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Tx/>
              <a:buChar char="-"/>
            </a:pPr>
            <a:endParaRPr sz="2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1944346"/>
            <a:ext cx="103816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lang="en-US" sz="6000" b="1" spc="335" dirty="0">
                <a:latin typeface="Tahoma"/>
                <a:cs typeface="Tahoma"/>
              </a:rPr>
              <a:t>WHAT IS KERBEROS ?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72" y="1460500"/>
            <a:ext cx="2887345" cy="4827604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endParaRPr lang="en-US" sz="2400" spc="114" dirty="0">
              <a:solidFill>
                <a:schemeClr val="bg1">
                  <a:lumMod val="6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15621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0474" y="401380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>
                <a:latin typeface="Arial Black"/>
                <a:cs typeface="Arial Black"/>
              </a:rPr>
              <a:t>WHY KERBEROS ?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20955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A4CD-B071-E599-891C-A2A20753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58" y="1443182"/>
            <a:ext cx="14964570" cy="8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00" y="401380"/>
            <a:ext cx="1639213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>
                <a:latin typeface="Arial Black"/>
                <a:cs typeface="Arial Black"/>
              </a:rPr>
              <a:t>KEY DISTRIBUTION SERVICE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20955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51387-61D4-AC7D-526A-62849AFD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738914"/>
            <a:ext cx="10129450" cy="85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9999" y="360986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pc="55" dirty="0">
                <a:latin typeface="Tahoma"/>
                <a:cs typeface="Tahoma"/>
              </a:rPr>
              <a:t>ADVANTAGES 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2742" y="2400300"/>
            <a:ext cx="12729858" cy="739753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Mutual Authentication: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Ensures both client and server verify identities.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Single Sign-On (SSO):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Enables seamless access to multiple services after initial authentication.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Ticket-Based Security: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Uses encrypted and time-stamped tickets, reducing password exposure.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Efficient Key Distribution: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Centralized Key Distribution Center (KDC) simplifies key management.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Scalability: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Handles authentication requests efficiently in large networks.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Session Key Security: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 Provides secure session keys for encrypted communication.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62052" y="56007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69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9999" y="360986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pc="55" dirty="0">
                <a:latin typeface="Tahoma"/>
                <a:cs typeface="Tahoma"/>
              </a:rPr>
              <a:t>DRAWBACKS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400" y="2400300"/>
            <a:ext cx="13639800" cy="924419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Single Point of Failure: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The Key Distribution Center (KDC) is a single point of failure. If it becomes unavailable, authentication and access to services may be disrupted.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Clock Synchronization:</a:t>
            </a:r>
            <a:r>
              <a:rPr lang="en-US" sz="40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Kerberos relies on accurate time synchronization between entities. Inconsistent clocks can lead to authentication failures or security issues.</a:t>
            </a:r>
          </a:p>
          <a:p>
            <a:pPr algn="l"/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3.Ticket Expiry and Renewal:</a:t>
            </a:r>
            <a:r>
              <a:rPr lang="en-US" sz="40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The time-limited nature of tickets may lead to occasional re-authentication, impacting the user experience. Renewing tickets requires additional steps.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  <a:latin typeface="Söhne"/>
              </a:rPr>
              <a:t>4.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 Potential for Replay Attacks:</a:t>
            </a:r>
            <a:r>
              <a:rPr lang="en-US" sz="40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öhne"/>
              </a:rPr>
              <a:t>In some situations, there is a risk of replay attacks where an attacker intercepts and reuses valid authentication messages to gain unauthorized access.</a:t>
            </a: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40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9192" y="62103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319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9999" y="360986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pc="55" dirty="0">
                <a:latin typeface="Tahoma"/>
                <a:cs typeface="Tahoma"/>
              </a:rPr>
              <a:t>CONCLUSION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3445" y="1751996"/>
            <a:ext cx="15034555" cy="87825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US" sz="3800" b="1" i="0" dirty="0">
                <a:solidFill>
                  <a:schemeClr val="tx1"/>
                </a:solidFill>
                <a:effectLst/>
                <a:latin typeface="Söhne"/>
              </a:rPr>
              <a:t>1.Robust Security Foundation:</a:t>
            </a: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Kerberos provides a strong security foundation with features like mutual authentication, encrypted ticket-based communication, and session key security.</a:t>
            </a:r>
          </a:p>
          <a:p>
            <a:pPr algn="l"/>
            <a:r>
              <a:rPr lang="en-US" sz="3800" b="1" i="0" dirty="0">
                <a:solidFill>
                  <a:schemeClr val="tx1"/>
                </a:solidFill>
                <a:effectLst/>
                <a:latin typeface="Söhne"/>
              </a:rPr>
              <a:t>2.Centralized Key Distribution:</a:t>
            </a: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The Key Distribution Center (KDC) efficiently manages and distributes symmetric keys, simplifying key management in large-scale environments.</a:t>
            </a:r>
          </a:p>
          <a:p>
            <a:pPr algn="l"/>
            <a:r>
              <a:rPr lang="en-US" sz="3800" b="1" i="0" dirty="0">
                <a:solidFill>
                  <a:schemeClr val="tx1"/>
                </a:solidFill>
                <a:effectLst/>
                <a:latin typeface="Söhne"/>
              </a:rPr>
              <a:t>3.Scalability:</a:t>
            </a: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Designed for scalability, Kerberos efficiently handles authentication requests in large networks, making it suitable for enterprise-level implementations.</a:t>
            </a:r>
          </a:p>
          <a:p>
            <a:pPr algn="l"/>
            <a:r>
              <a:rPr lang="en-US" sz="3800" b="1" i="0" dirty="0">
                <a:solidFill>
                  <a:schemeClr val="tx1"/>
                </a:solidFill>
                <a:effectLst/>
                <a:latin typeface="Söhne"/>
              </a:rPr>
              <a:t>4.Ticket-Based Security:</a:t>
            </a: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3800" b="0" i="0" dirty="0">
                <a:solidFill>
                  <a:schemeClr val="tx1"/>
                </a:solidFill>
                <a:effectLst/>
                <a:latin typeface="Söhne"/>
              </a:rPr>
              <a:t>The use of tickets, encrypted with symmetric keys, reduces the risk of password exposure during communication, enhancing overall security.</a:t>
            </a:r>
          </a:p>
          <a:p>
            <a:pPr algn="l"/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9192" y="67437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586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2569" y="4207346"/>
            <a:ext cx="1408952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z="8800" spc="55" dirty="0">
                <a:solidFill>
                  <a:schemeClr val="tx1"/>
                </a:solidFill>
                <a:latin typeface="Tahoma"/>
                <a:cs typeface="Tahoma"/>
              </a:rPr>
              <a:t>PRACTICAL DEMO</a:t>
            </a:r>
            <a:endParaRPr sz="8800" spc="55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9192" y="67437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9"/>
          <p:cNvSpPr txBox="1"/>
          <p:nvPr/>
        </p:nvSpPr>
        <p:spPr>
          <a:xfrm>
            <a:off x="160272" y="1460500"/>
            <a:ext cx="2887345" cy="426591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What is Kerberos ?</a:t>
            </a:r>
          </a:p>
          <a:p>
            <a:pPr marL="340995" indent="-304800">
              <a:spcBef>
                <a:spcPts val="520"/>
              </a:spcBef>
              <a:buFontTx/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Why Kerberos ?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Key Distribution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Disadvantages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solidFill>
                  <a:schemeClr val="bg2">
                    <a:lumMod val="90000"/>
                  </a:schemeClr>
                </a:solidFill>
                <a:latin typeface="Trebuchet MS"/>
                <a:cs typeface="Trebuchet MS"/>
              </a:rPr>
              <a:t>Conclusion 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2400" b="1" spc="260" dirty="0">
                <a:latin typeface="Trebuchet MS"/>
                <a:cs typeface="Trebuchet M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5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486</Words>
  <Application>Microsoft Office PowerPoint</Application>
  <PresentationFormat>Custom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Söhne</vt:lpstr>
      <vt:lpstr>Tahoma</vt:lpstr>
      <vt:lpstr>Trebuchet MS</vt:lpstr>
      <vt:lpstr>Verdana</vt:lpstr>
      <vt:lpstr>Office Theme</vt:lpstr>
      <vt:lpstr>KERBEROS  Computer-network authentication protocol</vt:lpstr>
      <vt:lpstr>CONTENTS</vt:lpstr>
      <vt:lpstr>INTRODUCTION</vt:lpstr>
      <vt:lpstr>WHY KERBEROS ?</vt:lpstr>
      <vt:lpstr>KEY DISTRIBUTION SERVICE</vt:lpstr>
      <vt:lpstr>ADVANTAGES </vt:lpstr>
      <vt:lpstr>DRAWBACKS</vt:lpstr>
      <vt:lpstr>CONCLUSION</vt:lpstr>
      <vt:lpstr>PRACTICAL DEMO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salwaishtiaq30</dc:creator>
  <cp:keywords>DAFTXDVy_YA,BAEOQKAqSaI</cp:keywords>
  <cp:lastModifiedBy>Abubaker Attique</cp:lastModifiedBy>
  <cp:revision>21</cp:revision>
  <dcterms:created xsi:type="dcterms:W3CDTF">2023-11-30T16:29:36Z</dcterms:created>
  <dcterms:modified xsi:type="dcterms:W3CDTF">2023-12-04T18:33:01Z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2022-11-30T00:00:00Z</vt:filetime>
  </property>
</Properties>
</file>