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60" d="100"/>
          <a:sy n="60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ExecTime!$B$1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ExecTime!$B$2:$B$20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2.9E-5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1.6799999999999999E-4</c:v>
                </c:pt>
                <c:pt idx="6">
                  <c:v>2.9599999999999998E-4</c:v>
                </c:pt>
                <c:pt idx="7">
                  <c:v>3.9599999999999998E-4</c:v>
                </c:pt>
                <c:pt idx="8">
                  <c:v>5.4000000000000001E-4</c:v>
                </c:pt>
                <c:pt idx="9">
                  <c:v>6.7900000000000002E-4</c:v>
                </c:pt>
                <c:pt idx="10">
                  <c:v>1.0548E-2</c:v>
                </c:pt>
                <c:pt idx="11">
                  <c:v>4.8587999999999999E-2</c:v>
                </c:pt>
                <c:pt idx="12">
                  <c:v>0.131082</c:v>
                </c:pt>
                <c:pt idx="13">
                  <c:v>0.31817899999999999</c:v>
                </c:pt>
                <c:pt idx="14">
                  <c:v>0.64027000000000001</c:v>
                </c:pt>
                <c:pt idx="15">
                  <c:v>0.956484</c:v>
                </c:pt>
                <c:pt idx="16">
                  <c:v>1.5175099999999999</c:v>
                </c:pt>
                <c:pt idx="17">
                  <c:v>2.1346280000000002</c:v>
                </c:pt>
                <c:pt idx="18">
                  <c:v>3.3178339999999999</c:v>
                </c:pt>
              </c:numCache>
            </c:numRef>
          </c:val>
        </c:ser>
        <c:ser>
          <c:idx val="1"/>
          <c:order val="1"/>
          <c:tx>
            <c:strRef>
              <c:f>ExecTime!$C$1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ExecTime!$C$2:$C$20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9.0000000000000002E-6</c:v>
                </c:pt>
                <c:pt idx="2">
                  <c:v>2.6999999999999999E-5</c:v>
                </c:pt>
                <c:pt idx="3">
                  <c:v>6.6000000000000005E-5</c:v>
                </c:pt>
                <c:pt idx="4">
                  <c:v>1.3300000000000001E-4</c:v>
                </c:pt>
                <c:pt idx="5">
                  <c:v>2.3699999999999999E-4</c:v>
                </c:pt>
                <c:pt idx="6">
                  <c:v>3.6999999999999999E-4</c:v>
                </c:pt>
                <c:pt idx="7">
                  <c:v>5.3600000000000002E-4</c:v>
                </c:pt>
                <c:pt idx="8">
                  <c:v>7.5799999999999999E-4</c:v>
                </c:pt>
                <c:pt idx="9">
                  <c:v>1.1919999999999999E-3</c:v>
                </c:pt>
                <c:pt idx="10">
                  <c:v>9.025E-3</c:v>
                </c:pt>
                <c:pt idx="11">
                  <c:v>2.9784999999999999E-2</c:v>
                </c:pt>
                <c:pt idx="12">
                  <c:v>6.9859000000000004E-2</c:v>
                </c:pt>
                <c:pt idx="13">
                  <c:v>0.13708500000000001</c:v>
                </c:pt>
                <c:pt idx="14">
                  <c:v>0.29333300000000001</c:v>
                </c:pt>
                <c:pt idx="15">
                  <c:v>0.47228900000000001</c:v>
                </c:pt>
                <c:pt idx="16">
                  <c:v>0.71234799999999998</c:v>
                </c:pt>
                <c:pt idx="17">
                  <c:v>1.028521</c:v>
                </c:pt>
                <c:pt idx="18">
                  <c:v>1.450855</c:v>
                </c:pt>
              </c:numCache>
            </c:numRef>
          </c:val>
        </c:ser>
        <c:ser>
          <c:idx val="2"/>
          <c:order val="2"/>
          <c:tx>
            <c:strRef>
              <c:f>ExecTime!$D$1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ExecTime!$D$2:$D$20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2.8E-5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1.63E-4</c:v>
                </c:pt>
                <c:pt idx="6">
                  <c:v>2.6499999999999999E-4</c:v>
                </c:pt>
                <c:pt idx="7">
                  <c:v>3.9500000000000001E-4</c:v>
                </c:pt>
                <c:pt idx="8">
                  <c:v>5.2499999999999997E-4</c:v>
                </c:pt>
                <c:pt idx="9">
                  <c:v>6.7900000000000002E-4</c:v>
                </c:pt>
                <c:pt idx="10">
                  <c:v>1.0522E-2</c:v>
                </c:pt>
                <c:pt idx="11">
                  <c:v>4.8429E-2</c:v>
                </c:pt>
                <c:pt idx="12">
                  <c:v>0.13062000000000001</c:v>
                </c:pt>
                <c:pt idx="13">
                  <c:v>0.30248399999999998</c:v>
                </c:pt>
                <c:pt idx="14">
                  <c:v>0.63714499999999996</c:v>
                </c:pt>
                <c:pt idx="15">
                  <c:v>0.95022300000000004</c:v>
                </c:pt>
                <c:pt idx="16">
                  <c:v>1.5062450000000001</c:v>
                </c:pt>
                <c:pt idx="17">
                  <c:v>2.0996999999999999</c:v>
                </c:pt>
                <c:pt idx="18">
                  <c:v>3.2805909999999998</c:v>
                </c:pt>
              </c:numCache>
            </c:numRef>
          </c:val>
        </c:ser>
        <c:ser>
          <c:idx val="3"/>
          <c:order val="3"/>
          <c:tx>
            <c:strRef>
              <c:f>ExecTime!$E$1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ExecTime!$E$2:$E$20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9.0000000000000002E-6</c:v>
                </c:pt>
                <c:pt idx="2">
                  <c:v>2.6999999999999999E-5</c:v>
                </c:pt>
                <c:pt idx="3">
                  <c:v>6.3999999999999997E-5</c:v>
                </c:pt>
                <c:pt idx="4">
                  <c:v>1.3300000000000001E-4</c:v>
                </c:pt>
                <c:pt idx="5">
                  <c:v>2.2599999999999999E-4</c:v>
                </c:pt>
                <c:pt idx="6">
                  <c:v>3.6499999999999998E-4</c:v>
                </c:pt>
                <c:pt idx="7">
                  <c:v>5.5199999999999997E-4</c:v>
                </c:pt>
                <c:pt idx="8">
                  <c:v>7.5699999999999997E-4</c:v>
                </c:pt>
                <c:pt idx="9">
                  <c:v>1.1919999999999999E-3</c:v>
                </c:pt>
                <c:pt idx="10">
                  <c:v>9.0229999999999998E-3</c:v>
                </c:pt>
                <c:pt idx="11">
                  <c:v>2.9807E-2</c:v>
                </c:pt>
                <c:pt idx="12">
                  <c:v>7.0000000000000007E-2</c:v>
                </c:pt>
                <c:pt idx="13">
                  <c:v>0.136929</c:v>
                </c:pt>
                <c:pt idx="14">
                  <c:v>0.29371399999999998</c:v>
                </c:pt>
                <c:pt idx="15">
                  <c:v>0.47197699999999998</c:v>
                </c:pt>
                <c:pt idx="16">
                  <c:v>0.71288899999999999</c:v>
                </c:pt>
                <c:pt idx="17">
                  <c:v>1.027908</c:v>
                </c:pt>
                <c:pt idx="18">
                  <c:v>1.4472750000000001</c:v>
                </c:pt>
              </c:numCache>
            </c:numRef>
          </c:val>
        </c:ser>
        <c:ser>
          <c:idx val="4"/>
          <c:order val="4"/>
          <c:tx>
            <c:strRef>
              <c:f>ExecTime!$F$1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ExecTime!$F$2:$F$20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2.8E-5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1.6200000000000001E-4</c:v>
                </c:pt>
                <c:pt idx="6">
                  <c:v>2.6499999999999999E-4</c:v>
                </c:pt>
                <c:pt idx="7">
                  <c:v>3.9500000000000001E-4</c:v>
                </c:pt>
                <c:pt idx="8">
                  <c:v>5.2499999999999997E-4</c:v>
                </c:pt>
                <c:pt idx="9">
                  <c:v>6.7900000000000002E-4</c:v>
                </c:pt>
                <c:pt idx="10">
                  <c:v>1.0525E-2</c:v>
                </c:pt>
                <c:pt idx="11">
                  <c:v>4.8374E-2</c:v>
                </c:pt>
                <c:pt idx="12">
                  <c:v>0.13076499999999999</c:v>
                </c:pt>
                <c:pt idx="13">
                  <c:v>0.30314600000000003</c:v>
                </c:pt>
                <c:pt idx="14">
                  <c:v>0.63810699999999998</c:v>
                </c:pt>
                <c:pt idx="15">
                  <c:v>0.95187600000000006</c:v>
                </c:pt>
                <c:pt idx="16">
                  <c:v>1.5097769999999999</c:v>
                </c:pt>
                <c:pt idx="17">
                  <c:v>2.0928049999999998</c:v>
                </c:pt>
                <c:pt idx="18">
                  <c:v>3.2968120000000001</c:v>
                </c:pt>
              </c:numCache>
            </c:numRef>
          </c:val>
        </c:ser>
        <c:ser>
          <c:idx val="5"/>
          <c:order val="5"/>
          <c:tx>
            <c:strRef>
              <c:f>ExecTime!$G$1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ExecTime!$G$2:$G$20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7.9999999999999996E-6</c:v>
                </c:pt>
                <c:pt idx="2">
                  <c:v>2.6999999999999999E-5</c:v>
                </c:pt>
                <c:pt idx="3">
                  <c:v>6.6000000000000005E-5</c:v>
                </c:pt>
                <c:pt idx="4">
                  <c:v>1.3300000000000001E-4</c:v>
                </c:pt>
                <c:pt idx="5">
                  <c:v>2.2599999999999999E-4</c:v>
                </c:pt>
                <c:pt idx="6">
                  <c:v>3.59E-4</c:v>
                </c:pt>
                <c:pt idx="7">
                  <c:v>5.3600000000000002E-4</c:v>
                </c:pt>
                <c:pt idx="8">
                  <c:v>7.7300000000000003E-4</c:v>
                </c:pt>
                <c:pt idx="9">
                  <c:v>1.193E-3</c:v>
                </c:pt>
                <c:pt idx="10">
                  <c:v>9.0159999999999997E-3</c:v>
                </c:pt>
                <c:pt idx="11">
                  <c:v>2.9784999999999999E-2</c:v>
                </c:pt>
                <c:pt idx="12">
                  <c:v>7.0822999999999997E-2</c:v>
                </c:pt>
                <c:pt idx="13">
                  <c:v>0.14767</c:v>
                </c:pt>
                <c:pt idx="14">
                  <c:v>0.28621000000000002</c:v>
                </c:pt>
                <c:pt idx="15">
                  <c:v>0.46880699999999997</c:v>
                </c:pt>
                <c:pt idx="16">
                  <c:v>0.82030599999999998</c:v>
                </c:pt>
                <c:pt idx="17">
                  <c:v>1.0823179999999999</c:v>
                </c:pt>
                <c:pt idx="18">
                  <c:v>1.7139169999999999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576272"/>
        <c:axId val="238577448"/>
      </c:barChart>
      <c:catAx>
        <c:axId val="23857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77448"/>
        <c:crosses val="autoZero"/>
        <c:auto val="1"/>
        <c:lblAlgn val="ctr"/>
        <c:lblOffset val="100"/>
        <c:noMultiLvlLbl val="0"/>
      </c:catAx>
      <c:valAx>
        <c:axId val="23857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7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Gflop</a:t>
            </a:r>
            <a:r>
              <a:rPr lang="en-US" dirty="0"/>
              <a:t>/s</a:t>
            </a:r>
          </a:p>
        </c:rich>
      </c:tx>
      <c:layout>
        <c:manualLayout>
          <c:xMode val="edge"/>
          <c:yMode val="edge"/>
          <c:x val="0.48118666733114102"/>
          <c:y val="7.90363059822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GFlops!$B$1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GFlops!$B$2:$B$20</c:f>
              <c:numCache>
                <c:formatCode>General</c:formatCode>
                <c:ptCount val="19"/>
                <c:pt idx="0">
                  <c:v>1.250027</c:v>
                </c:pt>
                <c:pt idx="1">
                  <c:v>1.8181780000000001</c:v>
                </c:pt>
                <c:pt idx="2">
                  <c:v>1.942448</c:v>
                </c:pt>
                <c:pt idx="3">
                  <c:v>2.370371</c:v>
                </c:pt>
                <c:pt idx="4">
                  <c:v>2.3020260000000001</c:v>
                </c:pt>
                <c:pt idx="5">
                  <c:v>2.6666669999999999</c:v>
                </c:pt>
                <c:pt idx="6">
                  <c:v>2.6004550000000002</c:v>
                </c:pt>
                <c:pt idx="7">
                  <c:v>2.5638459999999998</c:v>
                </c:pt>
                <c:pt idx="8">
                  <c:v>2.7687050000000002</c:v>
                </c:pt>
                <c:pt idx="9">
                  <c:v>2.9265439999999998</c:v>
                </c:pt>
                <c:pt idx="10">
                  <c:v>1.518545</c:v>
                </c:pt>
                <c:pt idx="11">
                  <c:v>1.108716</c:v>
                </c:pt>
                <c:pt idx="12">
                  <c:v>0.96034399999999998</c:v>
                </c:pt>
                <c:pt idx="13">
                  <c:v>0.80751099999999998</c:v>
                </c:pt>
                <c:pt idx="14">
                  <c:v>0.69745299999999999</c:v>
                </c:pt>
                <c:pt idx="15">
                  <c:v>0.628552</c:v>
                </c:pt>
                <c:pt idx="16">
                  <c:v>0.689083</c:v>
                </c:pt>
                <c:pt idx="17">
                  <c:v>0.61287199999999997</c:v>
                </c:pt>
                <c:pt idx="18">
                  <c:v>0.54787300000000005</c:v>
                </c:pt>
              </c:numCache>
            </c:numRef>
          </c:val>
        </c:ser>
        <c:ser>
          <c:idx val="1"/>
          <c:order val="1"/>
          <c:tx>
            <c:strRef>
              <c:f>GFlops!$C$1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GFlops!$C$2:$C$20</c:f>
              <c:numCache>
                <c:formatCode>General</c:formatCode>
                <c:ptCount val="19"/>
                <c:pt idx="0">
                  <c:v>1.4286080000000001</c:v>
                </c:pt>
                <c:pt idx="1">
                  <c:v>1.8604609999999999</c:v>
                </c:pt>
                <c:pt idx="2">
                  <c:v>1.985293</c:v>
                </c:pt>
                <c:pt idx="3">
                  <c:v>1.9875769999999999</c:v>
                </c:pt>
                <c:pt idx="4">
                  <c:v>1.8601190000000001</c:v>
                </c:pt>
                <c:pt idx="5">
                  <c:v>1.8636760000000001</c:v>
                </c:pt>
                <c:pt idx="6">
                  <c:v>1.8530519999999999</c:v>
                </c:pt>
                <c:pt idx="7">
                  <c:v>1.9104479999999999</c:v>
                </c:pt>
                <c:pt idx="8">
                  <c:v>1.929592</c:v>
                </c:pt>
                <c:pt idx="9">
                  <c:v>1.6778519999999999</c:v>
                </c:pt>
                <c:pt idx="10">
                  <c:v>1.7708520000000001</c:v>
                </c:pt>
                <c:pt idx="11">
                  <c:v>1.8117890000000001</c:v>
                </c:pt>
                <c:pt idx="12">
                  <c:v>1.8321940000000001</c:v>
                </c:pt>
                <c:pt idx="13">
                  <c:v>1.573717</c:v>
                </c:pt>
                <c:pt idx="14">
                  <c:v>1.4907109999999999</c:v>
                </c:pt>
                <c:pt idx="15">
                  <c:v>1.4818439999999999</c:v>
                </c:pt>
                <c:pt idx="16">
                  <c:v>1.430412</c:v>
                </c:pt>
                <c:pt idx="17">
                  <c:v>1.407321</c:v>
                </c:pt>
                <c:pt idx="18">
                  <c:v>1.150355</c:v>
                </c:pt>
              </c:numCache>
            </c:numRef>
          </c:val>
        </c:ser>
        <c:ser>
          <c:idx val="2"/>
          <c:order val="2"/>
          <c:tx>
            <c:strRef>
              <c:f>GFlops!$D$1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GFlops!$D$2:$D$20</c:f>
              <c:numCache>
                <c:formatCode>General</c:formatCode>
                <c:ptCount val="19"/>
                <c:pt idx="0">
                  <c:v>1.111103</c:v>
                </c:pt>
                <c:pt idx="1">
                  <c:v>2.0512790000000001</c:v>
                </c:pt>
                <c:pt idx="2">
                  <c:v>1.956523</c:v>
                </c:pt>
                <c:pt idx="3">
                  <c:v>2.3703690000000002</c:v>
                </c:pt>
                <c:pt idx="4">
                  <c:v>2.3320889999999999</c:v>
                </c:pt>
                <c:pt idx="5">
                  <c:v>2.6666669999999999</c:v>
                </c:pt>
                <c:pt idx="6">
                  <c:v>2.57701</c:v>
                </c:pt>
                <c:pt idx="7">
                  <c:v>2.5976659999999998</c:v>
                </c:pt>
                <c:pt idx="8">
                  <c:v>2.7782010000000001</c:v>
                </c:pt>
                <c:pt idx="9">
                  <c:v>2.9455079999999998</c:v>
                </c:pt>
                <c:pt idx="10">
                  <c:v>1.5228809999999999</c:v>
                </c:pt>
                <c:pt idx="11">
                  <c:v>1.114933</c:v>
                </c:pt>
                <c:pt idx="12">
                  <c:v>0.97938800000000004</c:v>
                </c:pt>
                <c:pt idx="13">
                  <c:v>0.78451700000000002</c:v>
                </c:pt>
                <c:pt idx="14">
                  <c:v>0.68957900000000005</c:v>
                </c:pt>
                <c:pt idx="15">
                  <c:v>0.72094499999999995</c:v>
                </c:pt>
                <c:pt idx="16">
                  <c:v>0.67965100000000001</c:v>
                </c:pt>
                <c:pt idx="17">
                  <c:v>0.69401800000000002</c:v>
                </c:pt>
                <c:pt idx="18">
                  <c:v>0.593414</c:v>
                </c:pt>
              </c:numCache>
            </c:numRef>
          </c:val>
        </c:ser>
        <c:ser>
          <c:idx val="3"/>
          <c:order val="3"/>
          <c:tx>
            <c:strRef>
              <c:f>GFlops!$E$1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GFlops!$E$2:$E$20</c:f>
              <c:numCache>
                <c:formatCode>General</c:formatCode>
                <c:ptCount val="19"/>
                <c:pt idx="0">
                  <c:v>1.428561</c:v>
                </c:pt>
                <c:pt idx="1">
                  <c:v>1.904758</c:v>
                </c:pt>
                <c:pt idx="2">
                  <c:v>1.9708049999999999</c:v>
                </c:pt>
                <c:pt idx="3">
                  <c:v>1.981425</c:v>
                </c:pt>
                <c:pt idx="4">
                  <c:v>1.874063</c:v>
                </c:pt>
                <c:pt idx="5">
                  <c:v>1.836735</c:v>
                </c:pt>
                <c:pt idx="6">
                  <c:v>1.8804829999999999</c:v>
                </c:pt>
                <c:pt idx="7">
                  <c:v>1.857091</c:v>
                </c:pt>
                <c:pt idx="8">
                  <c:v>1.9250069999999999</c:v>
                </c:pt>
                <c:pt idx="9">
                  <c:v>1.6775709999999999</c:v>
                </c:pt>
                <c:pt idx="10">
                  <c:v>1.7731680000000001</c:v>
                </c:pt>
                <c:pt idx="11">
                  <c:v>1.8117160000000001</c:v>
                </c:pt>
                <c:pt idx="12">
                  <c:v>1.8284670000000001</c:v>
                </c:pt>
                <c:pt idx="13">
                  <c:v>1.813437</c:v>
                </c:pt>
                <c:pt idx="14">
                  <c:v>1.5537000000000001</c:v>
                </c:pt>
                <c:pt idx="15">
                  <c:v>1.4974689999999999</c:v>
                </c:pt>
                <c:pt idx="16">
                  <c:v>1.1139829999999999</c:v>
                </c:pt>
                <c:pt idx="17">
                  <c:v>1.169217</c:v>
                </c:pt>
                <c:pt idx="18">
                  <c:v>1.383186</c:v>
                </c:pt>
              </c:numCache>
            </c:numRef>
          </c:val>
        </c:ser>
        <c:ser>
          <c:idx val="4"/>
          <c:order val="4"/>
          <c:tx>
            <c:strRef>
              <c:f>GFlops!$F$1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GFlops!$F$2:$F$20</c:f>
              <c:numCache>
                <c:formatCode>General</c:formatCode>
                <c:ptCount val="19"/>
                <c:pt idx="0">
                  <c:v>1.111103</c:v>
                </c:pt>
                <c:pt idx="1">
                  <c:v>2.0512790000000001</c:v>
                </c:pt>
                <c:pt idx="2">
                  <c:v>1.95652</c:v>
                </c:pt>
                <c:pt idx="3">
                  <c:v>2.3529409999999999</c:v>
                </c:pt>
                <c:pt idx="4">
                  <c:v>2.3496250000000001</c:v>
                </c:pt>
                <c:pt idx="5">
                  <c:v>2.6699630000000001</c:v>
                </c:pt>
                <c:pt idx="6">
                  <c:v>2.584778</c:v>
                </c:pt>
                <c:pt idx="7">
                  <c:v>2.601626</c:v>
                </c:pt>
                <c:pt idx="8">
                  <c:v>2.7835049999999999</c:v>
                </c:pt>
                <c:pt idx="9">
                  <c:v>2.9385840000000001</c:v>
                </c:pt>
                <c:pt idx="10">
                  <c:v>1.518084</c:v>
                </c:pt>
                <c:pt idx="11">
                  <c:v>1.1158129999999999</c:v>
                </c:pt>
                <c:pt idx="12">
                  <c:v>0.97883699999999996</c:v>
                </c:pt>
                <c:pt idx="13">
                  <c:v>0.82643200000000006</c:v>
                </c:pt>
                <c:pt idx="14">
                  <c:v>0.677203</c:v>
                </c:pt>
                <c:pt idx="15">
                  <c:v>0.720557</c:v>
                </c:pt>
                <c:pt idx="16">
                  <c:v>0.67793400000000004</c:v>
                </c:pt>
                <c:pt idx="17">
                  <c:v>0.69343600000000005</c:v>
                </c:pt>
                <c:pt idx="18">
                  <c:v>0.60976200000000003</c:v>
                </c:pt>
              </c:numCache>
            </c:numRef>
          </c:val>
        </c:ser>
        <c:ser>
          <c:idx val="5"/>
          <c:order val="5"/>
          <c:tx>
            <c:strRef>
              <c:f>GFlops!$G$1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GFlops!$G$2:$G$20</c:f>
              <c:numCache>
                <c:formatCode>General</c:formatCode>
                <c:ptCount val="19"/>
                <c:pt idx="0">
                  <c:v>1.428561</c:v>
                </c:pt>
                <c:pt idx="1">
                  <c:v>1.904758</c:v>
                </c:pt>
                <c:pt idx="2">
                  <c:v>2.0000019999999998</c:v>
                </c:pt>
                <c:pt idx="3">
                  <c:v>1.975309</c:v>
                </c:pt>
                <c:pt idx="4">
                  <c:v>1.88253</c:v>
                </c:pt>
                <c:pt idx="5">
                  <c:v>1.889764</c:v>
                </c:pt>
                <c:pt idx="6">
                  <c:v>1.9194180000000001</c:v>
                </c:pt>
                <c:pt idx="7">
                  <c:v>1.90618</c:v>
                </c:pt>
                <c:pt idx="8">
                  <c:v>1.892523</c:v>
                </c:pt>
                <c:pt idx="9">
                  <c:v>1.6750419999999999</c:v>
                </c:pt>
                <c:pt idx="10">
                  <c:v>1.7756860000000001</c:v>
                </c:pt>
                <c:pt idx="11">
                  <c:v>1.813809</c:v>
                </c:pt>
                <c:pt idx="12">
                  <c:v>1.8343579999999999</c:v>
                </c:pt>
                <c:pt idx="13">
                  <c:v>1.8262039999999999</c:v>
                </c:pt>
                <c:pt idx="14">
                  <c:v>1.4721299999999999</c:v>
                </c:pt>
                <c:pt idx="15">
                  <c:v>1.4482839999999999</c:v>
                </c:pt>
                <c:pt idx="16">
                  <c:v>1.4383429999999999</c:v>
                </c:pt>
                <c:pt idx="17">
                  <c:v>1.417351</c:v>
                </c:pt>
                <c:pt idx="18">
                  <c:v>1.3824369999999999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578232"/>
        <c:axId val="238584504"/>
      </c:barChart>
      <c:catAx>
        <c:axId val="23857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4504"/>
        <c:crosses val="autoZero"/>
        <c:auto val="1"/>
        <c:lblAlgn val="ctr"/>
        <c:lblOffset val="100"/>
        <c:noMultiLvlLbl val="0"/>
      </c:catAx>
      <c:valAx>
        <c:axId val="23858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7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 Rate of IJK, JIK, KIJ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MissRate!$B$1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MissRate!$B$2:$B$20</c:f>
              <c:numCache>
                <c:formatCode>General</c:formatCode>
                <c:ptCount val="19"/>
                <c:pt idx="0">
                  <c:v>4.3488730000000002</c:v>
                </c:pt>
                <c:pt idx="1">
                  <c:v>0.84420600000000001</c:v>
                </c:pt>
                <c:pt idx="2">
                  <c:v>0.44039499999999998</c:v>
                </c:pt>
                <c:pt idx="3">
                  <c:v>0.55436700000000005</c:v>
                </c:pt>
                <c:pt idx="4">
                  <c:v>5.0055049999999977</c:v>
                </c:pt>
                <c:pt idx="5">
                  <c:v>5.5050539999999986</c:v>
                </c:pt>
                <c:pt idx="6">
                  <c:v>5.8809670000000001</c:v>
                </c:pt>
                <c:pt idx="7">
                  <c:v>6.2037779999999998</c:v>
                </c:pt>
                <c:pt idx="8">
                  <c:v>6.0196430000000003</c:v>
                </c:pt>
                <c:pt idx="9">
                  <c:v>6.2981059999999998</c:v>
                </c:pt>
                <c:pt idx="10">
                  <c:v>9.7578150000000008</c:v>
                </c:pt>
                <c:pt idx="11">
                  <c:v>48.993931000000003</c:v>
                </c:pt>
                <c:pt idx="12">
                  <c:v>56.658619000000002</c:v>
                </c:pt>
                <c:pt idx="13">
                  <c:v>59.847335999999999</c:v>
                </c:pt>
                <c:pt idx="14">
                  <c:v>60.021084999999999</c:v>
                </c:pt>
                <c:pt idx="15">
                  <c:v>58.068952000000003</c:v>
                </c:pt>
                <c:pt idx="16">
                  <c:v>53.01126399999999</c:v>
                </c:pt>
                <c:pt idx="17">
                  <c:v>55.914802999999999</c:v>
                </c:pt>
                <c:pt idx="18">
                  <c:v>55.793092000000001</c:v>
                </c:pt>
              </c:numCache>
            </c:numRef>
          </c:val>
        </c:ser>
        <c:ser>
          <c:idx val="1"/>
          <c:order val="1"/>
          <c:tx>
            <c:strRef>
              <c:f>MissRate!$D$1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MissRate!$D$2:$D$20</c:f>
              <c:numCache>
                <c:formatCode>General</c:formatCode>
                <c:ptCount val="19"/>
                <c:pt idx="0">
                  <c:v>3.4913889999999999</c:v>
                </c:pt>
                <c:pt idx="1">
                  <c:v>1.0495289999999999</c:v>
                </c:pt>
                <c:pt idx="2">
                  <c:v>0.53795400000000004</c:v>
                </c:pt>
                <c:pt idx="3">
                  <c:v>0.54466599999999998</c:v>
                </c:pt>
                <c:pt idx="4">
                  <c:v>5.0170719999999998</c:v>
                </c:pt>
                <c:pt idx="5">
                  <c:v>5.5233990000000004</c:v>
                </c:pt>
                <c:pt idx="6">
                  <c:v>6.0736590000000001</c:v>
                </c:pt>
                <c:pt idx="7">
                  <c:v>6.1757489999999997</c:v>
                </c:pt>
                <c:pt idx="8">
                  <c:v>5.8528409999999997</c:v>
                </c:pt>
                <c:pt idx="9">
                  <c:v>6.2931679999999997</c:v>
                </c:pt>
                <c:pt idx="10">
                  <c:v>9.7008189999999992</c:v>
                </c:pt>
                <c:pt idx="11">
                  <c:v>48.914487999999977</c:v>
                </c:pt>
                <c:pt idx="12">
                  <c:v>57.242961000000001</c:v>
                </c:pt>
                <c:pt idx="13">
                  <c:v>60.458227999999998</c:v>
                </c:pt>
                <c:pt idx="14">
                  <c:v>59.790346999999997</c:v>
                </c:pt>
                <c:pt idx="15">
                  <c:v>57.705309</c:v>
                </c:pt>
                <c:pt idx="16">
                  <c:v>52.897889999999997</c:v>
                </c:pt>
                <c:pt idx="17">
                  <c:v>56.201149000000001</c:v>
                </c:pt>
                <c:pt idx="18">
                  <c:v>55.711973999999998</c:v>
                </c:pt>
              </c:numCache>
            </c:numRef>
          </c:val>
        </c:ser>
        <c:ser>
          <c:idx val="2"/>
          <c:order val="2"/>
          <c:tx>
            <c:strRef>
              <c:f>MissRate!$F$1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MissRate!$F$2:$F$20</c:f>
              <c:numCache>
                <c:formatCode>General</c:formatCode>
                <c:ptCount val="19"/>
                <c:pt idx="0">
                  <c:v>2.9383430000000001</c:v>
                </c:pt>
                <c:pt idx="1">
                  <c:v>0.82667000000000002</c:v>
                </c:pt>
                <c:pt idx="2">
                  <c:v>0.42757499999999998</c:v>
                </c:pt>
                <c:pt idx="3">
                  <c:v>0.65251899999999996</c:v>
                </c:pt>
                <c:pt idx="4">
                  <c:v>5.0367990000000002</c:v>
                </c:pt>
                <c:pt idx="5">
                  <c:v>5.6088869999999966</c:v>
                </c:pt>
                <c:pt idx="6">
                  <c:v>5.8030600000000003</c:v>
                </c:pt>
                <c:pt idx="7">
                  <c:v>6.3658749999999973</c:v>
                </c:pt>
                <c:pt idx="8">
                  <c:v>5.9099620000000002</c:v>
                </c:pt>
                <c:pt idx="9">
                  <c:v>6.4784319999999997</c:v>
                </c:pt>
                <c:pt idx="10">
                  <c:v>9.8778520000000007</c:v>
                </c:pt>
                <c:pt idx="11">
                  <c:v>48.934797000000003</c:v>
                </c:pt>
                <c:pt idx="12">
                  <c:v>57.135911999999998</c:v>
                </c:pt>
                <c:pt idx="13">
                  <c:v>60.200311999999997</c:v>
                </c:pt>
                <c:pt idx="14">
                  <c:v>59.810020000000002</c:v>
                </c:pt>
                <c:pt idx="15">
                  <c:v>57.744211</c:v>
                </c:pt>
                <c:pt idx="16">
                  <c:v>52.872135</c:v>
                </c:pt>
                <c:pt idx="17">
                  <c:v>56.254092999999997</c:v>
                </c:pt>
                <c:pt idx="18">
                  <c:v>55.656512999999997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582936"/>
        <c:axId val="238581760"/>
      </c:barChart>
      <c:catAx>
        <c:axId val="23858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1760"/>
        <c:crosses val="autoZero"/>
        <c:auto val="1"/>
        <c:lblAlgn val="ctr"/>
        <c:lblOffset val="100"/>
        <c:noMultiLvlLbl val="0"/>
      </c:catAx>
      <c:valAx>
        <c:axId val="23858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Miss Rate of IKJ, JKI, KJI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MissRate!$C$1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MissRate!$C$2:$C$20</c:f>
              <c:numCache>
                <c:formatCode>General</c:formatCode>
                <c:ptCount val="19"/>
                <c:pt idx="0">
                  <c:v>1.8832679999999999</c:v>
                </c:pt>
                <c:pt idx="1">
                  <c:v>0.38186599999999998</c:v>
                </c:pt>
                <c:pt idx="2">
                  <c:v>0.135546</c:v>
                </c:pt>
                <c:pt idx="3">
                  <c:v>0.166463</c:v>
                </c:pt>
                <c:pt idx="4">
                  <c:v>0.33095000000000002</c:v>
                </c:pt>
                <c:pt idx="5">
                  <c:v>0.21828700000000001</c:v>
                </c:pt>
                <c:pt idx="6">
                  <c:v>0.23527600000000001</c:v>
                </c:pt>
                <c:pt idx="7">
                  <c:v>0.18432899999999999</c:v>
                </c:pt>
                <c:pt idx="8">
                  <c:v>0.17971000000000001</c:v>
                </c:pt>
                <c:pt idx="9">
                  <c:v>0.221999</c:v>
                </c:pt>
                <c:pt idx="10">
                  <c:v>0.18152399999999999</c:v>
                </c:pt>
                <c:pt idx="11">
                  <c:v>0.174731</c:v>
                </c:pt>
                <c:pt idx="12">
                  <c:v>0.17808499999999999</c:v>
                </c:pt>
                <c:pt idx="13">
                  <c:v>0.19612199999999999</c:v>
                </c:pt>
                <c:pt idx="14">
                  <c:v>0.222633</c:v>
                </c:pt>
                <c:pt idx="15">
                  <c:v>0.23772199999999999</c:v>
                </c:pt>
                <c:pt idx="16">
                  <c:v>0.232875</c:v>
                </c:pt>
                <c:pt idx="17">
                  <c:v>0.26454100000000003</c:v>
                </c:pt>
                <c:pt idx="18">
                  <c:v>0.31713400000000003</c:v>
                </c:pt>
              </c:numCache>
            </c:numRef>
          </c:val>
        </c:ser>
        <c:ser>
          <c:idx val="1"/>
          <c:order val="1"/>
          <c:tx>
            <c:strRef>
              <c:f>MissRate!$E$1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MissRate!$E$2:$E$20</c:f>
              <c:numCache>
                <c:formatCode>General</c:formatCode>
                <c:ptCount val="19"/>
                <c:pt idx="0">
                  <c:v>1.844735</c:v>
                </c:pt>
                <c:pt idx="1">
                  <c:v>0.34651199999999999</c:v>
                </c:pt>
                <c:pt idx="2">
                  <c:v>0.13212299999999999</c:v>
                </c:pt>
                <c:pt idx="3">
                  <c:v>0.16442899999999999</c:v>
                </c:pt>
                <c:pt idx="4">
                  <c:v>0.34639599999999998</c:v>
                </c:pt>
                <c:pt idx="5">
                  <c:v>0.226914</c:v>
                </c:pt>
                <c:pt idx="6">
                  <c:v>0.25234499999999999</c:v>
                </c:pt>
                <c:pt idx="7">
                  <c:v>0.18214</c:v>
                </c:pt>
                <c:pt idx="8">
                  <c:v>0.247804</c:v>
                </c:pt>
                <c:pt idx="9">
                  <c:v>0.25176100000000001</c:v>
                </c:pt>
                <c:pt idx="10">
                  <c:v>0.17624500000000001</c:v>
                </c:pt>
                <c:pt idx="11">
                  <c:v>0.17255899999999999</c:v>
                </c:pt>
                <c:pt idx="12">
                  <c:v>0.17758699999999999</c:v>
                </c:pt>
                <c:pt idx="13">
                  <c:v>0.19123899999999999</c:v>
                </c:pt>
                <c:pt idx="14">
                  <c:v>0.22326599999999999</c:v>
                </c:pt>
                <c:pt idx="15">
                  <c:v>0.23753199999999999</c:v>
                </c:pt>
                <c:pt idx="16">
                  <c:v>0.23119899999999999</c:v>
                </c:pt>
                <c:pt idx="17">
                  <c:v>0.26103100000000001</c:v>
                </c:pt>
                <c:pt idx="18">
                  <c:v>0.30243399999999998</c:v>
                </c:pt>
              </c:numCache>
            </c:numRef>
          </c:val>
        </c:ser>
        <c:ser>
          <c:idx val="2"/>
          <c:order val="2"/>
          <c:tx>
            <c:strRef>
              <c:f>MissRate!$G$1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MissRate!$G$2:$G$20</c:f>
              <c:numCache>
                <c:formatCode>General</c:formatCode>
                <c:ptCount val="19"/>
                <c:pt idx="0">
                  <c:v>1.922204</c:v>
                </c:pt>
                <c:pt idx="1">
                  <c:v>0.379635</c:v>
                </c:pt>
                <c:pt idx="2">
                  <c:v>0.124332</c:v>
                </c:pt>
                <c:pt idx="3">
                  <c:v>0.17166100000000001</c:v>
                </c:pt>
                <c:pt idx="4">
                  <c:v>0.33990999999999999</c:v>
                </c:pt>
                <c:pt idx="5">
                  <c:v>0.228211</c:v>
                </c:pt>
                <c:pt idx="6">
                  <c:v>0.21963299999999999</c:v>
                </c:pt>
                <c:pt idx="7">
                  <c:v>0.17088600000000001</c:v>
                </c:pt>
                <c:pt idx="8">
                  <c:v>0.180088</c:v>
                </c:pt>
                <c:pt idx="9">
                  <c:v>0.259681</c:v>
                </c:pt>
                <c:pt idx="10">
                  <c:v>0.174598</c:v>
                </c:pt>
                <c:pt idx="11">
                  <c:v>0.17540500000000001</c:v>
                </c:pt>
                <c:pt idx="12">
                  <c:v>0.17478199999999999</c:v>
                </c:pt>
                <c:pt idx="13">
                  <c:v>0.18936</c:v>
                </c:pt>
                <c:pt idx="14">
                  <c:v>0.22236600000000001</c:v>
                </c:pt>
                <c:pt idx="15">
                  <c:v>0.23730999999999999</c:v>
                </c:pt>
                <c:pt idx="16">
                  <c:v>0.23188700000000001</c:v>
                </c:pt>
                <c:pt idx="17">
                  <c:v>0.260745</c:v>
                </c:pt>
                <c:pt idx="18">
                  <c:v>0.30139700000000003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584112"/>
        <c:axId val="238581368"/>
      </c:barChart>
      <c:catAx>
        <c:axId val="23858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1368"/>
        <c:crosses val="autoZero"/>
        <c:auto val="1"/>
        <c:lblAlgn val="ctr"/>
        <c:lblOffset val="100"/>
        <c:noMultiLvlLbl val="0"/>
      </c:catAx>
      <c:valAx>
        <c:axId val="23858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58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85A3-1221-634F-BA65-AE345C27C509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Matrix Multiplication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7346"/>
            <a:ext cx="9144000" cy="701021"/>
          </a:xfrm>
        </p:spPr>
        <p:txBody>
          <a:bodyPr/>
          <a:lstStyle/>
          <a:p>
            <a:pPr algn="r"/>
            <a:r>
              <a:rPr lang="en-US" dirty="0" smtClean="0"/>
              <a:t>Sharif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smtClean="0"/>
              <a:t>program </a:t>
            </a:r>
            <a:r>
              <a:rPr lang="en-US" dirty="0"/>
              <a:t>to compute </a:t>
            </a:r>
            <a:r>
              <a:rPr lang="en-US" b="1" dirty="0"/>
              <a:t>C = C + A * </a:t>
            </a:r>
            <a:r>
              <a:rPr lang="en-US" b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where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are NXN matrices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N = {</a:t>
            </a:r>
            <a:r>
              <a:rPr lang="en-US" dirty="0"/>
              <a:t>10, 20, 30, 40, 50, 60, 70, 80, 90, 100, 200, 300, 400, 500, 600, 700, 800, 900, </a:t>
            </a:r>
            <a:r>
              <a:rPr lang="en-US" dirty="0" smtClean="0"/>
              <a:t>1000}</a:t>
            </a:r>
          </a:p>
          <a:p>
            <a:pPr lvl="1"/>
            <a:r>
              <a:rPr lang="en-US" dirty="0"/>
              <a:t>6 ways to </a:t>
            </a:r>
            <a:r>
              <a:rPr lang="en-US" dirty="0" smtClean="0"/>
              <a:t>compute: </a:t>
            </a:r>
            <a:r>
              <a:rPr lang="en-US" dirty="0" err="1"/>
              <a:t>ijk</a:t>
            </a:r>
            <a:r>
              <a:rPr lang="en-US" dirty="0"/>
              <a:t>, </a:t>
            </a:r>
            <a:r>
              <a:rPr lang="en-US" dirty="0" err="1"/>
              <a:t>ikj</a:t>
            </a:r>
            <a:r>
              <a:rPr lang="en-US" dirty="0"/>
              <a:t>, </a:t>
            </a:r>
            <a:r>
              <a:rPr lang="en-US" dirty="0" err="1"/>
              <a:t>jik</a:t>
            </a:r>
            <a:r>
              <a:rPr lang="en-US" dirty="0"/>
              <a:t>, </a:t>
            </a:r>
            <a:r>
              <a:rPr lang="en-US" dirty="0" err="1"/>
              <a:t>jki</a:t>
            </a:r>
            <a:r>
              <a:rPr lang="en-US" dirty="0"/>
              <a:t>, </a:t>
            </a:r>
            <a:r>
              <a:rPr lang="en-US" dirty="0" err="1"/>
              <a:t>kij</a:t>
            </a:r>
            <a:r>
              <a:rPr lang="en-US" dirty="0"/>
              <a:t>, </a:t>
            </a:r>
            <a:r>
              <a:rPr lang="en-US" dirty="0" err="1"/>
              <a:t>kji</a:t>
            </a:r>
            <a:r>
              <a:rPr lang="en-US" dirty="0"/>
              <a:t> </a:t>
            </a:r>
          </a:p>
          <a:p>
            <a:r>
              <a:rPr lang="en-US" dirty="0" smtClean="0"/>
              <a:t>Calculate and compare execution time and floating point operation per second (flop/s)</a:t>
            </a:r>
            <a:endParaRPr lang="en-US" dirty="0"/>
          </a:p>
          <a:p>
            <a:r>
              <a:rPr lang="en-US" dirty="0" smtClean="0"/>
              <a:t>Use PAPI library to analyze the reason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793"/>
          </a:xfrm>
        </p:spPr>
        <p:txBody>
          <a:bodyPr/>
          <a:lstStyle/>
          <a:p>
            <a:pPr algn="ctr"/>
            <a:r>
              <a:rPr lang="en-US" dirty="0" smtClean="0"/>
              <a:t>Initialization &amp;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792"/>
            <a:ext cx="11221122" cy="5948979"/>
          </a:xfrm>
        </p:spPr>
        <p:txBody>
          <a:bodyPr>
            <a:normAutofit/>
          </a:bodyPr>
          <a:lstStyle/>
          <a:p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en-US" sz="2000" b="1" dirty="0"/>
              <a:t>C</a:t>
            </a:r>
            <a:r>
              <a:rPr lang="en-US" sz="2000" dirty="0"/>
              <a:t> matrices are dynamically memory allocated and randomly initialized for various values of N</a:t>
            </a:r>
            <a:r>
              <a:rPr lang="en-US" sz="2000" dirty="0" smtClean="0">
                <a:effectLst/>
              </a:rPr>
              <a:t> 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are initialized as 1D or linearly to get better </a:t>
            </a:r>
            <a:r>
              <a:rPr lang="en-US" sz="2000" dirty="0" smtClean="0"/>
              <a:t>performance</a:t>
            </a:r>
          </a:p>
          <a:p>
            <a:r>
              <a:rPr lang="en-US" sz="2000" dirty="0" smtClean="0"/>
              <a:t>To test the correctness of the code, python’s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package is used and compared side by side for each combination for small 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194564"/>
            <a:ext cx="12144375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612"/>
          </a:xfrm>
        </p:spPr>
        <p:txBody>
          <a:bodyPr/>
          <a:lstStyle/>
          <a:p>
            <a:pPr algn="ctr"/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0613"/>
            <a:ext cx="11353800" cy="5809128"/>
          </a:xfrm>
        </p:spPr>
        <p:txBody>
          <a:bodyPr/>
          <a:lstStyle/>
          <a:p>
            <a:r>
              <a:rPr lang="en-US" dirty="0" smtClean="0"/>
              <a:t>For each combination, </a:t>
            </a:r>
            <a:r>
              <a:rPr lang="en-US" dirty="0"/>
              <a:t>the </a:t>
            </a:r>
            <a:r>
              <a:rPr lang="en-US" dirty="0" smtClean="0"/>
              <a:t>function is </a:t>
            </a:r>
            <a:r>
              <a:rPr lang="en-US" dirty="0"/>
              <a:t>called </a:t>
            </a:r>
            <a:r>
              <a:rPr lang="en-US" dirty="0" smtClean="0"/>
              <a:t>several </a:t>
            </a:r>
            <a:r>
              <a:rPr lang="en-US" dirty="0"/>
              <a:t>times to get the average execution time for that combination of any specific N</a:t>
            </a:r>
            <a:r>
              <a:rPr lang="en-US" dirty="0" smtClean="0">
                <a:effectLst/>
              </a:rPr>
              <a:t>  </a:t>
            </a:r>
            <a:endParaRPr lang="en-US" dirty="0" smtClean="0"/>
          </a:p>
          <a:p>
            <a:r>
              <a:rPr lang="en-US" dirty="0" smtClean="0"/>
              <a:t>To get better precision, PAPI library’s time function is utilized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1302246"/>
              </p:ext>
            </p:extLst>
          </p:nvPr>
        </p:nvGraphicFramePr>
        <p:xfrm>
          <a:off x="838200" y="2179263"/>
          <a:ext cx="10548770" cy="4490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005"/>
          </a:xfrm>
        </p:spPr>
        <p:txBody>
          <a:bodyPr/>
          <a:lstStyle/>
          <a:p>
            <a:pPr algn="ctr"/>
            <a:r>
              <a:rPr lang="en-US" dirty="0" err="1" smtClean="0"/>
              <a:t>Gflop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409"/>
            <a:ext cx="10515600" cy="4351338"/>
          </a:xfrm>
        </p:spPr>
        <p:txBody>
          <a:bodyPr/>
          <a:lstStyle/>
          <a:p>
            <a:r>
              <a:rPr lang="en-US" dirty="0" smtClean="0"/>
              <a:t>From the execution time, flop/s is calculated:</a:t>
            </a:r>
          </a:p>
          <a:p>
            <a:pPr lvl="1"/>
            <a:r>
              <a:rPr lang="en-US" dirty="0" smtClean="0"/>
              <a:t>flop/s = 2N</a:t>
            </a:r>
            <a:r>
              <a:rPr lang="en-US" baseline="30000" dirty="0" smtClean="0"/>
              <a:t>3</a:t>
            </a:r>
            <a:r>
              <a:rPr lang="en-US" dirty="0" smtClean="0"/>
              <a:t>/execution time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Dividing it by </a:t>
            </a:r>
            <a:r>
              <a:rPr lang="en-US" dirty="0"/>
              <a:t>10</a:t>
            </a:r>
            <a:r>
              <a:rPr lang="en-US" baseline="30000" dirty="0"/>
              <a:t>9</a:t>
            </a:r>
            <a:r>
              <a:rPr lang="en-US" dirty="0" smtClean="0">
                <a:effectLst/>
              </a:rPr>
              <a:t> gives us </a:t>
            </a:r>
            <a:r>
              <a:rPr lang="en-US" dirty="0" err="1" smtClean="0">
                <a:effectLst/>
              </a:rPr>
              <a:t>Gflop</a:t>
            </a:r>
            <a:r>
              <a:rPr lang="en-US" dirty="0" smtClean="0">
                <a:effectLst/>
              </a:rPr>
              <a:t>/s</a:t>
            </a:r>
            <a:endParaRPr lang="en-US" dirty="0"/>
          </a:p>
          <a:p>
            <a:r>
              <a:rPr lang="en-US" dirty="0"/>
              <a:t>JIK combination for N=100 has the maximum </a:t>
            </a:r>
            <a:r>
              <a:rPr lang="en-US" b="1" dirty="0"/>
              <a:t>2.945508 </a:t>
            </a:r>
            <a:r>
              <a:rPr lang="en-US" b="1" dirty="0" err="1"/>
              <a:t>Gflop</a:t>
            </a:r>
            <a:r>
              <a:rPr lang="en-US" b="1" dirty="0"/>
              <a:t>/s</a:t>
            </a:r>
            <a:r>
              <a:rPr lang="en-US" dirty="0"/>
              <a:t>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BigRed2’s peak performance: 4*CPU Clock=4*2.5=10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87567940"/>
              </p:ext>
            </p:extLst>
          </p:nvPr>
        </p:nvGraphicFramePr>
        <p:xfrm>
          <a:off x="0" y="3119718"/>
          <a:ext cx="12039600" cy="373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6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003"/>
            <a:ext cx="10515600" cy="849854"/>
          </a:xfrm>
        </p:spPr>
        <p:txBody>
          <a:bodyPr/>
          <a:lstStyle/>
          <a:p>
            <a:pPr algn="ctr"/>
            <a:r>
              <a:rPr lang="en-US" dirty="0" smtClean="0"/>
              <a:t>PAPI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26"/>
            <a:ext cx="10515600" cy="4351338"/>
          </a:xfrm>
        </p:spPr>
        <p:txBody>
          <a:bodyPr/>
          <a:lstStyle/>
          <a:p>
            <a:r>
              <a:rPr lang="en-US" dirty="0" smtClean="0"/>
              <a:t>PAPI high level events are used to analyze the reason:</a:t>
            </a:r>
          </a:p>
          <a:p>
            <a:pPr lvl="1"/>
            <a:r>
              <a:rPr lang="en-US" dirty="0" smtClean="0"/>
              <a:t>{</a:t>
            </a:r>
            <a:r>
              <a:rPr lang="en-US" b="1" dirty="0"/>
              <a:t>PAPI_L1_TCM</a:t>
            </a:r>
            <a:r>
              <a:rPr lang="en-US" dirty="0"/>
              <a:t>, PAPI_L2_TCM, PAPI_L1_TCH, </a:t>
            </a:r>
            <a:r>
              <a:rPr lang="en-US" b="1" dirty="0" smtClean="0"/>
              <a:t>PAPI_L1_TCA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L1 cache miss rate </a:t>
            </a:r>
            <a:r>
              <a:rPr lang="en-US" dirty="0" smtClean="0"/>
              <a:t>= </a:t>
            </a:r>
            <a:r>
              <a:rPr lang="en-US" dirty="0"/>
              <a:t>L1 Total Cache Miss/L1 Total Cache </a:t>
            </a:r>
            <a:r>
              <a:rPr lang="en-US" dirty="0" smtClean="0"/>
              <a:t>Access</a:t>
            </a:r>
            <a:br>
              <a:rPr lang="en-US" dirty="0" smtClean="0"/>
            </a:br>
            <a:r>
              <a:rPr lang="en-US" dirty="0" smtClean="0"/>
              <a:t>			 = PAPI_L1_TCM/PAPI_L1_TCA </a:t>
            </a:r>
          </a:p>
          <a:p>
            <a:r>
              <a:rPr lang="en-US" dirty="0" smtClean="0"/>
              <a:t>Miss </a:t>
            </a:r>
            <a:r>
              <a:rPr lang="en-US" dirty="0"/>
              <a:t>rate of (</a:t>
            </a:r>
            <a:r>
              <a:rPr lang="en-US" dirty="0" smtClean="0"/>
              <a:t>IJK</a:t>
            </a:r>
            <a:r>
              <a:rPr lang="en-US" dirty="0"/>
              <a:t>, JIK, </a:t>
            </a:r>
            <a:r>
              <a:rPr lang="en-US" dirty="0" smtClean="0"/>
              <a:t>KIJ) &amp; (IKJ</a:t>
            </a:r>
            <a:r>
              <a:rPr lang="en-US" dirty="0"/>
              <a:t>, JKI, </a:t>
            </a:r>
            <a:r>
              <a:rPr lang="en-US" dirty="0" smtClean="0"/>
              <a:t>KJI) are plotted separately as they have similar outputs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64560477"/>
              </p:ext>
            </p:extLst>
          </p:nvPr>
        </p:nvGraphicFramePr>
        <p:xfrm>
          <a:off x="515471" y="-243185"/>
          <a:ext cx="10962939" cy="342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6794131"/>
              </p:ext>
            </p:extLst>
          </p:nvPr>
        </p:nvGraphicFramePr>
        <p:xfrm>
          <a:off x="577775" y="3178755"/>
          <a:ext cx="10838329" cy="383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N=200, </a:t>
            </a:r>
            <a:r>
              <a:rPr lang="en-US" dirty="0"/>
              <a:t>(IJK, JIK, KIJ) combination </a:t>
            </a:r>
            <a:r>
              <a:rPr lang="en-US" dirty="0" smtClean="0"/>
              <a:t>performed </a:t>
            </a:r>
            <a:r>
              <a:rPr lang="en-US" dirty="0"/>
              <a:t>higher floating point </a:t>
            </a:r>
            <a:r>
              <a:rPr lang="en-US" dirty="0" smtClean="0"/>
              <a:t>operation/s</a:t>
            </a:r>
          </a:p>
          <a:p>
            <a:r>
              <a:rPr lang="en-US" dirty="0"/>
              <a:t>After N=200, </a:t>
            </a:r>
            <a:r>
              <a:rPr lang="en-US" dirty="0" smtClean="0"/>
              <a:t>they have </a:t>
            </a:r>
            <a:r>
              <a:rPr lang="en-US" dirty="0"/>
              <a:t>significant cache miss </a:t>
            </a:r>
            <a:r>
              <a:rPr lang="en-US" dirty="0" smtClean="0"/>
              <a:t>rate, so </a:t>
            </a:r>
            <a:r>
              <a:rPr lang="en-US" dirty="0" err="1" smtClean="0"/>
              <a:t>Gflop</a:t>
            </a:r>
            <a:r>
              <a:rPr lang="en-US" dirty="0" smtClean="0"/>
              <a:t>/s dropped &amp; execution rate increased</a:t>
            </a:r>
          </a:p>
          <a:p>
            <a:r>
              <a:rPr lang="en-US" dirty="0" smtClean="0"/>
              <a:t>(</a:t>
            </a:r>
            <a:r>
              <a:rPr lang="en-US" dirty="0"/>
              <a:t>IKJ, JKI, KJI) combination </a:t>
            </a:r>
            <a:r>
              <a:rPr lang="en-US" dirty="0" smtClean="0"/>
              <a:t>have </a:t>
            </a:r>
            <a:r>
              <a:rPr lang="en-US" dirty="0"/>
              <a:t>consistent cache miss rate from </a:t>
            </a:r>
            <a:r>
              <a:rPr lang="en-US" dirty="0" smtClean="0"/>
              <a:t>N=20, so they have </a:t>
            </a:r>
            <a:r>
              <a:rPr lang="en-US" dirty="0"/>
              <a:t>consistent </a:t>
            </a:r>
            <a:r>
              <a:rPr lang="en-US" dirty="0" err="1" smtClean="0"/>
              <a:t>Gflop</a:t>
            </a:r>
            <a:r>
              <a:rPr lang="en-US" dirty="0" smtClean="0"/>
              <a:t>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341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Sequential Matrix Multiplication </vt:lpstr>
      <vt:lpstr>Introduction</vt:lpstr>
      <vt:lpstr>Initialization &amp; Computation</vt:lpstr>
      <vt:lpstr>Execution Time</vt:lpstr>
      <vt:lpstr>Gflop/s</vt:lpstr>
      <vt:lpstr>PAPI Events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Matrix Multiplication </dc:title>
  <dc:creator>Microsoft Office User</dc:creator>
  <cp:lastModifiedBy>Sharif Ahmed</cp:lastModifiedBy>
  <cp:revision>11</cp:revision>
  <dcterms:created xsi:type="dcterms:W3CDTF">2018-01-28T19:54:40Z</dcterms:created>
  <dcterms:modified xsi:type="dcterms:W3CDTF">2018-01-30T03:43:35Z</dcterms:modified>
</cp:coreProperties>
</file>