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62" d="100"/>
          <a:sy n="62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arif.ahmed\Box%20Sync\IUPUI\courses\CS590HPC\assign2\report\assign2au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Gflop VS Block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matt_arr!$H$2</c:f>
              <c:strCache>
                <c:ptCount val="1"/>
                <c:pt idx="0">
                  <c:v>64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matt_arr!$G$3:$G$13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</c:numCache>
            </c:numRef>
          </c:cat>
          <c:val>
            <c:numRef>
              <c:f>matt_arr!$H$3:$H$13</c:f>
              <c:numCache>
                <c:formatCode>General</c:formatCode>
                <c:ptCount val="11"/>
                <c:pt idx="0">
                  <c:v>0.23481299999999999</c:v>
                </c:pt>
                <c:pt idx="1">
                  <c:v>0.56370799999999999</c:v>
                </c:pt>
                <c:pt idx="2">
                  <c:v>1.2029669999999999</c:v>
                </c:pt>
                <c:pt idx="3">
                  <c:v>1.9340569999999999</c:v>
                </c:pt>
                <c:pt idx="4">
                  <c:v>2.0399099999999999</c:v>
                </c:pt>
                <c:pt idx="5">
                  <c:v>2.7015030000000002</c:v>
                </c:pt>
              </c:numCache>
            </c:numRef>
          </c:val>
        </c:ser>
        <c:ser>
          <c:idx val="1"/>
          <c:order val="1"/>
          <c:tx>
            <c:strRef>
              <c:f>matt_arr!$I$2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matt_arr!$G$3:$G$13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</c:numCache>
            </c:numRef>
          </c:cat>
          <c:val>
            <c:numRef>
              <c:f>matt_arr!$I$3:$I$13</c:f>
              <c:numCache>
                <c:formatCode>General</c:formatCode>
                <c:ptCount val="11"/>
                <c:pt idx="0">
                  <c:v>0.25991999999999998</c:v>
                </c:pt>
                <c:pt idx="1">
                  <c:v>0.56611999999999996</c:v>
                </c:pt>
                <c:pt idx="2">
                  <c:v>1.1510199999999999</c:v>
                </c:pt>
                <c:pt idx="3">
                  <c:v>2.2215159999999998</c:v>
                </c:pt>
                <c:pt idx="4">
                  <c:v>3.0637729999999999</c:v>
                </c:pt>
                <c:pt idx="5">
                  <c:v>3.9277039999999999</c:v>
                </c:pt>
                <c:pt idx="6">
                  <c:v>3.5219589999999998</c:v>
                </c:pt>
              </c:numCache>
            </c:numRef>
          </c:val>
        </c:ser>
        <c:ser>
          <c:idx val="2"/>
          <c:order val="2"/>
          <c:tx>
            <c:strRef>
              <c:f>matt_arr!$J$2</c:f>
              <c:strCache>
                <c:ptCount val="1"/>
                <c:pt idx="0">
                  <c:v>256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matt_arr!$G$3:$G$13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</c:numCache>
            </c:numRef>
          </c:cat>
          <c:val>
            <c:numRef>
              <c:f>matt_arr!$J$3:$J$13</c:f>
              <c:numCache>
                <c:formatCode>General</c:formatCode>
                <c:ptCount val="11"/>
                <c:pt idx="0">
                  <c:v>0.23979600000000001</c:v>
                </c:pt>
                <c:pt idx="1">
                  <c:v>0.620919</c:v>
                </c:pt>
                <c:pt idx="2">
                  <c:v>1.3145659999999999</c:v>
                </c:pt>
                <c:pt idx="3">
                  <c:v>2.4663529999999998</c:v>
                </c:pt>
                <c:pt idx="4">
                  <c:v>3.3961749999999991</c:v>
                </c:pt>
                <c:pt idx="5">
                  <c:v>3.4843769999999998</c:v>
                </c:pt>
                <c:pt idx="6">
                  <c:v>4.218623</c:v>
                </c:pt>
                <c:pt idx="7">
                  <c:v>3.9162279999999989</c:v>
                </c:pt>
              </c:numCache>
            </c:numRef>
          </c:val>
        </c:ser>
        <c:ser>
          <c:idx val="3"/>
          <c:order val="3"/>
          <c:tx>
            <c:strRef>
              <c:f>matt_arr!$K$2</c:f>
              <c:strCache>
                <c:ptCount val="1"/>
                <c:pt idx="0">
                  <c:v>512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matt_arr!$G$3:$G$13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</c:numCache>
            </c:numRef>
          </c:cat>
          <c:val>
            <c:numRef>
              <c:f>matt_arr!$K$3:$K$13</c:f>
              <c:numCache>
                <c:formatCode>General</c:formatCode>
                <c:ptCount val="11"/>
                <c:pt idx="0">
                  <c:v>0.22331300000000001</c:v>
                </c:pt>
                <c:pt idx="1">
                  <c:v>0.566658</c:v>
                </c:pt>
                <c:pt idx="2">
                  <c:v>1.2217169999999999</c:v>
                </c:pt>
                <c:pt idx="3">
                  <c:v>2.4494030000000002</c:v>
                </c:pt>
                <c:pt idx="4">
                  <c:v>3.4943909999999998</c:v>
                </c:pt>
                <c:pt idx="5">
                  <c:v>3.5805259999999999</c:v>
                </c:pt>
                <c:pt idx="6">
                  <c:v>4.2808580000000003</c:v>
                </c:pt>
                <c:pt idx="7">
                  <c:v>4.3357539999999997</c:v>
                </c:pt>
                <c:pt idx="8">
                  <c:v>3.6348780000000001</c:v>
                </c:pt>
              </c:numCache>
            </c:numRef>
          </c:val>
        </c:ser>
        <c:ser>
          <c:idx val="4"/>
          <c:order val="4"/>
          <c:tx>
            <c:strRef>
              <c:f>matt_arr!$L$2</c:f>
              <c:strCache>
                <c:ptCount val="1"/>
                <c:pt idx="0">
                  <c:v>1024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matt_arr!$G$3:$G$13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</c:numCache>
            </c:numRef>
          </c:cat>
          <c:val>
            <c:numRef>
              <c:f>matt_arr!$L$3:$L$13</c:f>
              <c:numCache>
                <c:formatCode>General</c:formatCode>
                <c:ptCount val="11"/>
                <c:pt idx="0">
                  <c:v>0.15772600000000001</c:v>
                </c:pt>
                <c:pt idx="1">
                  <c:v>0.44826300000000002</c:v>
                </c:pt>
                <c:pt idx="2">
                  <c:v>1.023949</c:v>
                </c:pt>
                <c:pt idx="3">
                  <c:v>2.2188249999999998</c:v>
                </c:pt>
                <c:pt idx="4">
                  <c:v>3.4827379999999999</c:v>
                </c:pt>
                <c:pt idx="5">
                  <c:v>3.6270090000000001</c:v>
                </c:pt>
                <c:pt idx="6">
                  <c:v>4.2715069999999997</c:v>
                </c:pt>
                <c:pt idx="7">
                  <c:v>4.356922</c:v>
                </c:pt>
                <c:pt idx="8">
                  <c:v>3.7064249999999999</c:v>
                </c:pt>
                <c:pt idx="9">
                  <c:v>1.697695</c:v>
                </c:pt>
              </c:numCache>
            </c:numRef>
          </c:val>
        </c:ser>
        <c:ser>
          <c:idx val="5"/>
          <c:order val="5"/>
          <c:tx>
            <c:strRef>
              <c:f>matt_arr!$M$2</c:f>
              <c:strCache>
                <c:ptCount val="1"/>
                <c:pt idx="0">
                  <c:v>2048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matt_arr!$G$3:$G$13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</c:numCache>
            </c:numRef>
          </c:cat>
          <c:val>
            <c:numRef>
              <c:f>matt_arr!$M$3:$M$13</c:f>
              <c:numCache>
                <c:formatCode>General</c:formatCode>
                <c:ptCount val="11"/>
                <c:pt idx="0">
                  <c:v>0.11318</c:v>
                </c:pt>
                <c:pt idx="1">
                  <c:v>0.36277100000000001</c:v>
                </c:pt>
                <c:pt idx="2">
                  <c:v>0.97398099999999999</c:v>
                </c:pt>
                <c:pt idx="3">
                  <c:v>2.1537760000000001</c:v>
                </c:pt>
                <c:pt idx="4">
                  <c:v>3.4950529999999991</c:v>
                </c:pt>
                <c:pt idx="5">
                  <c:v>3.6577380000000002</c:v>
                </c:pt>
                <c:pt idx="6">
                  <c:v>4.2531420000000004</c:v>
                </c:pt>
                <c:pt idx="7">
                  <c:v>4.3760380000000003</c:v>
                </c:pt>
                <c:pt idx="8">
                  <c:v>3.7671070000000002</c:v>
                </c:pt>
                <c:pt idx="9">
                  <c:v>1.7239329999999999</c:v>
                </c:pt>
                <c:pt idx="10">
                  <c:v>1.342293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8537176"/>
        <c:axId val="248539920"/>
      </c:barChart>
      <c:catAx>
        <c:axId val="248537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539920"/>
        <c:crosses val="autoZero"/>
        <c:auto val="1"/>
        <c:lblAlgn val="ctr"/>
        <c:lblOffset val="100"/>
        <c:noMultiLvlLbl val="0"/>
      </c:catAx>
      <c:valAx>
        <c:axId val="24853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Gflop/s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537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D76-94C0-CC48-9B86-096A18C387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C4B-8CDD-1C45-8C74-7E3EF2C8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D76-94C0-CC48-9B86-096A18C387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C4B-8CDD-1C45-8C74-7E3EF2C8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5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D76-94C0-CC48-9B86-096A18C387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C4B-8CDD-1C45-8C74-7E3EF2C8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6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D76-94C0-CC48-9B86-096A18C387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C4B-8CDD-1C45-8C74-7E3EF2C8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D76-94C0-CC48-9B86-096A18C387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C4B-8CDD-1C45-8C74-7E3EF2C8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4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D76-94C0-CC48-9B86-096A18C387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C4B-8CDD-1C45-8C74-7E3EF2C8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D76-94C0-CC48-9B86-096A18C387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C4B-8CDD-1C45-8C74-7E3EF2C8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9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D76-94C0-CC48-9B86-096A18C387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C4B-8CDD-1C45-8C74-7E3EF2C8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D76-94C0-CC48-9B86-096A18C387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C4B-8CDD-1C45-8C74-7E3EF2C8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D76-94C0-CC48-9B86-096A18C387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C4B-8CDD-1C45-8C74-7E3EF2C8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5D76-94C0-CC48-9B86-096A18C387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C4B-8CDD-1C45-8C74-7E3EF2C8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5D76-94C0-CC48-9B86-096A18C387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BAC4B-8CDD-1C45-8C74-7E3EF2C8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1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Blocked Matrix Multiplication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8272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Sharif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40" y="1690688"/>
            <a:ext cx="5944039" cy="4351338"/>
          </a:xfrm>
        </p:spPr>
        <p:txBody>
          <a:bodyPr/>
          <a:lstStyle/>
          <a:p>
            <a:r>
              <a:rPr lang="en-US" dirty="0"/>
              <a:t>C = C + A * </a:t>
            </a:r>
            <a:r>
              <a:rPr lang="en-US" dirty="0" smtClean="0"/>
              <a:t>B, </a:t>
            </a:r>
            <a:r>
              <a:rPr lang="en-US" dirty="0" err="1" smtClean="0"/>
              <a:t>n×n</a:t>
            </a:r>
            <a:r>
              <a:rPr lang="en-US" dirty="0" smtClean="0"/>
              <a:t> </a:t>
            </a:r>
            <a:r>
              <a:rPr lang="en-US" dirty="0" smtClean="0"/>
              <a:t>matrix</a:t>
            </a:r>
          </a:p>
          <a:p>
            <a:r>
              <a:rPr lang="en-US" dirty="0"/>
              <a:t>n</a:t>
            </a:r>
            <a:r>
              <a:rPr lang="en-US" dirty="0" smtClean="0"/>
              <a:t> = {</a:t>
            </a:r>
            <a:r>
              <a:rPr lang="fi-FI" dirty="0"/>
              <a:t>64, 128, 256, 512, </a:t>
            </a:r>
            <a:r>
              <a:rPr lang="fi-FI" dirty="0" smtClean="0"/>
              <a:t>1024, 2048</a:t>
            </a:r>
            <a:r>
              <a:rPr lang="en-US" dirty="0" smtClean="0"/>
              <a:t>}</a:t>
            </a:r>
          </a:p>
          <a:p>
            <a:r>
              <a:rPr lang="en-US" dirty="0" smtClean="0"/>
              <a:t>Tune various block size and unrolling</a:t>
            </a:r>
          </a:p>
          <a:p>
            <a:r>
              <a:rPr lang="en-US" dirty="0" smtClean="0"/>
              <a:t>Compare our result with Atlas</a:t>
            </a:r>
          </a:p>
          <a:p>
            <a:r>
              <a:rPr lang="en-US" dirty="0" smtClean="0"/>
              <a:t>Try to get the peak performance of the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37" y="1690688"/>
            <a:ext cx="6585169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Result: </a:t>
            </a:r>
            <a:r>
              <a:rPr lang="en-US" dirty="0" err="1" smtClean="0"/>
              <a:t>Gflop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any optimization: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Atlas: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77187"/>
              </p:ext>
            </p:extLst>
          </p:nvPr>
        </p:nvGraphicFramePr>
        <p:xfrm>
          <a:off x="5043209" y="1825625"/>
          <a:ext cx="5399912" cy="3135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416"/>
                <a:gridCol w="771416"/>
                <a:gridCol w="771416"/>
                <a:gridCol w="771416"/>
                <a:gridCol w="771416"/>
                <a:gridCol w="771416"/>
                <a:gridCol w="771416"/>
              </a:tblGrid>
              <a:tr h="2612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Block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Size\n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128</a:t>
                      </a:r>
                      <a:endParaRPr lang="is-I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256</a:t>
                      </a:r>
                      <a:endParaRPr lang="is-I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512</a:t>
                      </a:r>
                      <a:endParaRPr lang="is-I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1024</a:t>
                      </a:r>
                      <a:endParaRPr lang="fi-FI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2048</a:t>
                      </a:r>
                      <a:endParaRPr lang="is-I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61272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</a:t>
                      </a:r>
                      <a:endParaRPr lang="is-I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0.300454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0.29596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0.298676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0.267782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0.230758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0.209993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612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0.689781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0.675091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0.675181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0.649737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0.607908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0.542324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612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1.372674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1.340051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1.360913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1.391333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1.334803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1.229328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612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1.56961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1.894485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1.922354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1.914949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1.904525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1.886925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61272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32</a:t>
                      </a:r>
                      <a:endParaRPr lang="is-I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1" u="none" strike="noStrike" dirty="0">
                          <a:effectLst/>
                        </a:rPr>
                        <a:t>2.309898</a:t>
                      </a:r>
                      <a:endParaRPr lang="hr-H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2.519288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2.549315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2.537056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2.514906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2.500049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612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1" u="none" strike="noStrike" dirty="0">
                          <a:effectLst/>
                        </a:rPr>
                        <a:t>2.931054</a:t>
                      </a:r>
                      <a:endParaRPr lang="hr-H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3.032482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2.999185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2.993597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2.995418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61272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128</a:t>
                      </a:r>
                      <a:endParaRPr lang="is-I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1" u="none" strike="noStrike" dirty="0">
                          <a:effectLst/>
                        </a:rPr>
                        <a:t>3.19996</a:t>
                      </a:r>
                      <a:r>
                        <a:rPr lang="hr-HR" sz="1100" u="none" strike="noStrike" dirty="0">
                          <a:effectLst/>
                        </a:rPr>
                        <a:t>1</a:t>
                      </a:r>
                      <a:endParaRPr lang="hr-H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1" u="none" strike="noStrike" dirty="0">
                          <a:effectLst/>
                        </a:rPr>
                        <a:t>3.25736</a:t>
                      </a:r>
                      <a:endParaRPr lang="hr-H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1" u="none" strike="noStrike" dirty="0">
                          <a:effectLst/>
                        </a:rPr>
                        <a:t>3.298042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3.309583</a:t>
                      </a:r>
                      <a:endParaRPr lang="hr-H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61272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256</a:t>
                      </a:r>
                      <a:endParaRPr lang="is-I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2.771207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2.792233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2.821632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61272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512</a:t>
                      </a:r>
                      <a:endParaRPr lang="is-I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1.575882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1.594635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61272"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1024</a:t>
                      </a:r>
                      <a:endParaRPr lang="fi-FI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1.115389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61272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2048</a:t>
                      </a:r>
                      <a:endParaRPr lang="is-I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437" y="5210200"/>
            <a:ext cx="77851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Loop Unroll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Unroll </a:t>
            </a:r>
            <a:r>
              <a:rPr lang="en-US" dirty="0"/>
              <a:t>2, 4, and 8 for each </a:t>
            </a:r>
            <a:r>
              <a:rPr lang="en-US" dirty="0" smtClean="0"/>
              <a:t>n using </a:t>
            </a:r>
            <a:r>
              <a:rPr lang="en-US" dirty="0"/>
              <a:t>the block size for which the highest Gflop can be achieved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79335"/>
              </p:ext>
            </p:extLst>
          </p:nvPr>
        </p:nvGraphicFramePr>
        <p:xfrm>
          <a:off x="2377440" y="2828543"/>
          <a:ext cx="5342890" cy="1770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270"/>
                <a:gridCol w="763270"/>
                <a:gridCol w="763270"/>
                <a:gridCol w="763270"/>
                <a:gridCol w="763270"/>
                <a:gridCol w="763270"/>
                <a:gridCol w="763270"/>
              </a:tblGrid>
              <a:tr h="28199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Loop\n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9630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2.484772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3.16748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3.32815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3.50164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3.707563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3.724146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9630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2.51947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3.498148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3.538074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3.833477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3.941247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3.867375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9630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2.664133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3.688863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3.912091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4.173092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4.268849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4.241475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03" y="1489294"/>
            <a:ext cx="10515600" cy="4351338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 smtClean="0"/>
              <a:t>register blocking, loop </a:t>
            </a:r>
            <a:r>
              <a:rPr lang="en-US" dirty="0" smtClean="0"/>
              <a:t>unrolling, compiler (-O3)</a:t>
            </a:r>
          </a:p>
          <a:p>
            <a:r>
              <a:rPr lang="en-US" dirty="0" smtClean="0"/>
              <a:t>U</a:t>
            </a:r>
            <a:r>
              <a:rPr lang="en-US" dirty="0" smtClean="0"/>
              <a:t>tilizing array (with aligned attribute) </a:t>
            </a:r>
            <a:r>
              <a:rPr lang="en-US" dirty="0" smtClean="0"/>
              <a:t>of block size 64, 128, 256 </a:t>
            </a:r>
            <a:endParaRPr lang="en-US" dirty="0" smtClean="0"/>
          </a:p>
          <a:p>
            <a:r>
              <a:rPr lang="en-US" dirty="0"/>
              <a:t>Using </a:t>
            </a:r>
            <a:r>
              <a:rPr lang="en-US" dirty="0" err="1" smtClean="0"/>
              <a:t>memcpy</a:t>
            </a:r>
            <a:r>
              <a:rPr lang="en-US" dirty="0" smtClean="0"/>
              <a:t> to copy faster memory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67696"/>
              </p:ext>
            </p:extLst>
          </p:nvPr>
        </p:nvGraphicFramePr>
        <p:xfrm>
          <a:off x="6681216" y="2474978"/>
          <a:ext cx="5510785" cy="4364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255"/>
                <a:gridCol w="787255"/>
                <a:gridCol w="787255"/>
                <a:gridCol w="787255"/>
                <a:gridCol w="787255"/>
                <a:gridCol w="787255"/>
                <a:gridCol w="787255"/>
              </a:tblGrid>
              <a:tr h="21438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Block\n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2048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773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0.234813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0.25992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0.239796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0.223313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0.157726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0.11318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773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0.563708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0.56612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0.620919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0.566658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0.448263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0.362771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773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1.202967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1.15102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1.314566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1.221717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1.023949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0.973981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773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1.934057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2.221516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2.466353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2.449403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2.218825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2.153776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773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2.03991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3.063773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3.396175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3.494391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3.482738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3.495053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773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2.701503</a:t>
                      </a:r>
                      <a:endParaRPr lang="en-US" sz="12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3.927704</a:t>
                      </a:r>
                      <a:endParaRPr lang="en-US" sz="12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3.484377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3.580526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3.627009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3.657738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773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3.521959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4.218623</a:t>
                      </a:r>
                      <a:endParaRPr lang="en-US" sz="12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4.280858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4.271507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4.253142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773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3.916228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4.335754</a:t>
                      </a:r>
                      <a:endParaRPr lang="en-US" sz="12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4.356922</a:t>
                      </a:r>
                      <a:endParaRPr lang="en-US" sz="12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4.376038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773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3.634878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3.706425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3.767107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773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1.697695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1.723933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773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2048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1.342293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481075"/>
              </p:ext>
            </p:extLst>
          </p:nvPr>
        </p:nvGraphicFramePr>
        <p:xfrm>
          <a:off x="1166648" y="1292772"/>
          <a:ext cx="10289628" cy="5192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39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size, 256 is optimal for higher input size, n</a:t>
            </a:r>
          </a:p>
          <a:p>
            <a:r>
              <a:rPr lang="en-US" dirty="0" smtClean="0"/>
              <a:t>43.7% of peak performance achieved on BigRed2(10.0Gflop</a:t>
            </a:r>
            <a:r>
              <a:rPr lang="en-US" smtClean="0"/>
              <a:t>) without SSE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310</Words>
  <Application>Microsoft Office PowerPoint</Application>
  <PresentationFormat>Widescreen</PresentationFormat>
  <Paragraphs>190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Blocked Matrix Multiplication</vt:lpstr>
      <vt:lpstr>Introduction</vt:lpstr>
      <vt:lpstr>Result: Gflop</vt:lpstr>
      <vt:lpstr>Loop Unroll</vt:lpstr>
      <vt:lpstr>Optimization</vt:lpstr>
      <vt:lpstr>Chart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Blocked Matrix Multiplication</dc:title>
  <dc:creator>Microsoft Office User</dc:creator>
  <cp:lastModifiedBy>Sharif Ahmed</cp:lastModifiedBy>
  <cp:revision>19</cp:revision>
  <dcterms:created xsi:type="dcterms:W3CDTF">2018-02-12T18:54:11Z</dcterms:created>
  <dcterms:modified xsi:type="dcterms:W3CDTF">2018-02-14T01:38:22Z</dcterms:modified>
</cp:coreProperties>
</file>