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g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g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g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gif"/><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Reina Bitar, Sharif Fahes, Nour Onaiss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Reina Bitar, Sharif Fahes, Nour Onaissi</a:t>
            </a:r>
          </a:p>
        </p:txBody>
      </p:sp>
      <p:sp>
        <p:nvSpPr>
          <p:cNvPr id="152" name="Convolutional Neural Networks"/>
          <p:cNvSpPr txBox="1"/>
          <p:nvPr>
            <p:ph type="ctrTitle"/>
          </p:nvPr>
        </p:nvSpPr>
        <p:spPr>
          <a:prstGeom prst="rect">
            <a:avLst/>
          </a:prstGeom>
        </p:spPr>
        <p:txBody>
          <a:bodyPr/>
          <a:lstStyle/>
          <a:p>
            <a:pPr/>
            <a:r>
              <a:t>Convolutional Neural Networks</a:t>
            </a:r>
          </a:p>
        </p:txBody>
      </p:sp>
      <p:sp>
        <p:nvSpPr>
          <p:cNvPr id="153" name="Parallelized"/>
          <p:cNvSpPr txBox="1"/>
          <p:nvPr>
            <p:ph type="subTitle" sz="quarter" idx="1"/>
          </p:nvPr>
        </p:nvSpPr>
        <p:spPr>
          <a:prstGeom prst="rect">
            <a:avLst/>
          </a:prstGeom>
        </p:spPr>
        <p:txBody>
          <a:bodyPr/>
          <a:lstStyle/>
          <a:p>
            <a:pPr/>
            <a:r>
              <a:t>Parallelized</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Max pooling:"/>
          <p:cNvSpPr txBox="1"/>
          <p:nvPr>
            <p:ph type="title"/>
          </p:nvPr>
        </p:nvSpPr>
        <p:spPr>
          <a:prstGeom prst="rect">
            <a:avLst/>
          </a:prstGeom>
        </p:spPr>
        <p:txBody>
          <a:bodyPr/>
          <a:lstStyle/>
          <a:p>
            <a:pPr/>
            <a:r>
              <a:t>Max pooling:</a:t>
            </a:r>
          </a:p>
        </p:txBody>
      </p:sp>
      <p:sp>
        <p:nvSpPr>
          <p:cNvPr id="187" name="Different method can be used for pooling layer.…"/>
          <p:cNvSpPr txBox="1"/>
          <p:nvPr>
            <p:ph type="body" idx="1"/>
          </p:nvPr>
        </p:nvSpPr>
        <p:spPr>
          <a:xfrm>
            <a:off x="1206500" y="2921484"/>
            <a:ext cx="21971000" cy="6866389"/>
          </a:xfrm>
          <a:prstGeom prst="rect">
            <a:avLst/>
          </a:prstGeom>
        </p:spPr>
        <p:txBody>
          <a:bodyPr/>
          <a:lstStyle/>
          <a:p>
            <a:pPr/>
            <a:r>
              <a:t>Different method can be used for pooling layer.</a:t>
            </a:r>
          </a:p>
          <a:p>
            <a:pPr/>
            <a:r>
              <a:t>The purpose behind this method is to reduce the size of output in order to reduce the amount of memory used.</a:t>
            </a:r>
          </a:p>
          <a:p>
            <a:pPr/>
            <a:r>
              <a:t>A window passes over an image according to set of strides. At each step the maximum value in the current window will be pooled into an output matrix.</a:t>
            </a:r>
          </a:p>
          <a:p>
            <a:pPr/>
            <a:r>
              <a:t>In order to determine the dimensions of the output matrix, we use the same mathematical formula presented in the convolutional layer.</a:t>
            </a:r>
          </a:p>
        </p:txBody>
      </p:sp>
      <p:pic>
        <p:nvPicPr>
          <p:cNvPr id="188" name="Screen Shot 2021-05-03 at 4.33.07 PM.png" descr="Screen Shot 2021-05-03 at 4.33.07 PM.png"/>
          <p:cNvPicPr>
            <a:picLocks noChangeAspect="1"/>
          </p:cNvPicPr>
          <p:nvPr/>
        </p:nvPicPr>
        <p:blipFill>
          <a:blip r:embed="rId2">
            <a:extLst/>
          </a:blip>
          <a:stretch>
            <a:fillRect/>
          </a:stretch>
        </p:blipFill>
        <p:spPr>
          <a:xfrm>
            <a:off x="7358026" y="10196694"/>
            <a:ext cx="9667947" cy="270187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Example:"/>
          <p:cNvSpPr txBox="1"/>
          <p:nvPr>
            <p:ph type="title"/>
          </p:nvPr>
        </p:nvSpPr>
        <p:spPr>
          <a:prstGeom prst="rect">
            <a:avLst/>
          </a:prstGeom>
        </p:spPr>
        <p:txBody>
          <a:bodyPr/>
          <a:lstStyle/>
          <a:p>
            <a:pPr/>
            <a:r>
              <a:t>Example:</a:t>
            </a:r>
          </a:p>
        </p:txBody>
      </p:sp>
      <p:sp>
        <p:nvSpPr>
          <p:cNvPr id="191" name="Window of size 2 passes over 4x4x1 image using stride s=2"/>
          <p:cNvSpPr txBox="1"/>
          <p:nvPr>
            <p:ph type="body" idx="21"/>
          </p:nvPr>
        </p:nvSpPr>
        <p:spPr>
          <a:xfrm>
            <a:off x="1206500" y="2752111"/>
            <a:ext cx="21971000" cy="934780"/>
          </a:xfrm>
          <a:prstGeom prst="rect">
            <a:avLst/>
          </a:prstGeom>
          <a:extLst>
            <a:ext uri="{C572A759-6A51-4108-AA02-DFA0A04FC94B}">
              <ma14:wrappingTextBoxFlag xmlns:ma14="http://schemas.microsoft.com/office/mac/drawingml/2011/main" val="1"/>
            </a:ext>
          </a:extLst>
        </p:spPr>
        <p:txBody>
          <a:bodyPr/>
          <a:lstStyle/>
          <a:p>
            <a:pPr/>
            <a:r>
              <a:t>Window of size 2 passes over 4x4x1 image using stride s=2</a:t>
            </a:r>
          </a:p>
        </p:txBody>
      </p:sp>
      <p:pic>
        <p:nvPicPr>
          <p:cNvPr id="192" name="0*wH3GmU0JP9zQeODt.gif" descr="0*wH3GmU0JP9zQeODt.gif"/>
          <p:cNvPicPr>
            <a:picLocks noChangeAspect="0"/>
          </p:cNvPicPr>
          <p:nvPr/>
        </p:nvPicPr>
        <p:blipFill>
          <a:blip r:embed="rId2">
            <a:extLst/>
          </a:blip>
          <a:stretch>
            <a:fillRect/>
          </a:stretch>
        </p:blipFill>
        <p:spPr>
          <a:xfrm>
            <a:off x="5798442" y="5095471"/>
            <a:ext cx="11451352" cy="675391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Parallelizing Feature Learning Part"/>
          <p:cNvSpPr txBox="1"/>
          <p:nvPr>
            <p:ph type="title"/>
          </p:nvPr>
        </p:nvSpPr>
        <p:spPr>
          <a:xfrm>
            <a:off x="1206498" y="600232"/>
            <a:ext cx="21971004" cy="4648201"/>
          </a:xfrm>
          <a:prstGeom prst="rect">
            <a:avLst/>
          </a:prstGeom>
        </p:spPr>
        <p:txBody>
          <a:bodyPr/>
          <a:lstStyle/>
          <a:p>
            <a:pPr/>
            <a:r>
              <a:t>Parallelizing Feature Learning Part</a:t>
            </a:r>
          </a:p>
        </p:txBody>
      </p:sp>
      <p:sp>
        <p:nvSpPr>
          <p:cNvPr id="195" name="1. Convolutional Layer"/>
          <p:cNvSpPr txBox="1"/>
          <p:nvPr/>
        </p:nvSpPr>
        <p:spPr>
          <a:xfrm>
            <a:off x="1206500" y="7148907"/>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1. Convolutional Layer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Calculate the number of rows that will be presented after convolving the image by a number of filters…"/>
          <p:cNvSpPr txBox="1"/>
          <p:nvPr>
            <p:ph type="body" idx="1"/>
          </p:nvPr>
        </p:nvSpPr>
        <p:spPr>
          <a:xfrm>
            <a:off x="1206500" y="2447548"/>
            <a:ext cx="21971000" cy="10707201"/>
          </a:xfrm>
          <a:prstGeom prst="rect">
            <a:avLst/>
          </a:prstGeom>
        </p:spPr>
        <p:txBody>
          <a:bodyPr/>
          <a:lstStyle/>
          <a:p>
            <a:pPr marL="566927" indent="-566927" defTabSz="2267655">
              <a:spcBef>
                <a:spcPts val="4100"/>
              </a:spcBef>
              <a:defRPr sz="4464"/>
            </a:pPr>
            <a:r>
              <a:t>Calculate the number of rows that will be presented after convolving the image by a number of filters</a:t>
            </a:r>
          </a:p>
          <a:p>
            <a:pPr lvl="1" marL="1133855" indent="-566927" defTabSz="2267655">
              <a:spcBef>
                <a:spcPts val="4100"/>
              </a:spcBef>
              <a:buSzPct val="40000"/>
              <a:buBlip>
                <a:blip r:embed="rId2"/>
              </a:buBlip>
              <a:defRPr sz="4464"/>
            </a:pPr>
            <a:r>
              <a:t>Each filter will be placed as 1 channel in the output result.</a:t>
            </a:r>
          </a:p>
          <a:p>
            <a:pPr lvl="1" marL="1133855" indent="-566927" defTabSz="2267655">
              <a:spcBef>
                <a:spcPts val="4100"/>
              </a:spcBef>
              <a:buSzPct val="40000"/>
              <a:buBlip>
                <a:blip r:embed="rId2"/>
              </a:buBlip>
              <a:defRPr sz="4464"/>
            </a:pPr>
            <a:r>
              <a:t>Ex: If two 2x2x1 filters are convolving 5x5x1 image with stride 1.       </a:t>
            </a:r>
          </a:p>
          <a:p>
            <a:pPr lvl="1" marL="1133855" indent="-566927" defTabSz="2267655">
              <a:spcBef>
                <a:spcPts val="4100"/>
              </a:spcBef>
              <a:buSzPct val="40000"/>
              <a:buBlip>
                <a:blip r:embed="rId2"/>
              </a:buBlip>
              <a:defRPr sz="4464"/>
            </a:pPr>
            <a:r>
              <a:t> Output will be 4x4x2 ((5-2/1) +1).</a:t>
            </a:r>
          </a:p>
          <a:p>
            <a:pPr marL="566927" indent="-566927" defTabSz="2267655">
              <a:spcBef>
                <a:spcPts val="4100"/>
              </a:spcBef>
              <a:defRPr sz="4464"/>
            </a:pPr>
            <a:r>
              <a:t>Divide the number of rows among the number of processes equally.</a:t>
            </a:r>
          </a:p>
          <a:p>
            <a:pPr lvl="1" marL="1133855" indent="-566927" defTabSz="2267655">
              <a:spcBef>
                <a:spcPts val="4100"/>
              </a:spcBef>
              <a:buSzPct val="40000"/>
              <a:buBlip>
                <a:blip r:embed="rId2"/>
              </a:buBlip>
              <a:defRPr sz="4464"/>
            </a:pPr>
            <a:r>
              <a:t>In the example above, each process will be responsible for 2 rows and will produce 4 elements (2 from each row).</a:t>
            </a:r>
          </a:p>
          <a:p>
            <a:pPr marL="566927" indent="-566927" defTabSz="2267655">
              <a:spcBef>
                <a:spcPts val="4100"/>
              </a:spcBef>
              <a:defRPr sz="4464"/>
            </a:pPr>
            <a:r>
              <a:t>Each process will has localConvolve array which will store its local output result and will be gathered eventually.</a:t>
            </a:r>
          </a:p>
          <a:p>
            <a:pPr marL="566927" indent="-566927" defTabSz="2267655">
              <a:spcBef>
                <a:spcPts val="4100"/>
              </a:spcBef>
              <a:defRPr sz="4464"/>
            </a:pPr>
            <a:r>
              <a:t>When the process finished from first filter it moves to the next filter if any.</a:t>
            </a:r>
          </a:p>
        </p:txBody>
      </p:sp>
      <p:sp>
        <p:nvSpPr>
          <p:cNvPr id="198" name="MPI approach:"/>
          <p:cNvSpPr txBox="1"/>
          <p:nvPr/>
        </p:nvSpPr>
        <p:spPr>
          <a:xfrm>
            <a:off x="1206500" y="591951"/>
            <a:ext cx="21971000" cy="93477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MPI approach: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Example"/>
          <p:cNvSpPr txBox="1"/>
          <p:nvPr>
            <p:ph type="title"/>
          </p:nvPr>
        </p:nvSpPr>
        <p:spPr>
          <a:xfrm>
            <a:off x="1206500" y="-152734"/>
            <a:ext cx="21971000" cy="1434950"/>
          </a:xfrm>
          <a:prstGeom prst="rect">
            <a:avLst/>
          </a:prstGeom>
        </p:spPr>
        <p:txBody>
          <a:bodyPr/>
          <a:lstStyle/>
          <a:p>
            <a:pPr/>
            <a:r>
              <a:t>Example</a:t>
            </a:r>
          </a:p>
        </p:txBody>
      </p:sp>
      <p:sp>
        <p:nvSpPr>
          <p:cNvPr id="201" name="Filter of dimensions 3x3x1 convolves image of dimensions 6x6x1…"/>
          <p:cNvSpPr txBox="1"/>
          <p:nvPr>
            <p:ph type="body" idx="21"/>
          </p:nvPr>
        </p:nvSpPr>
        <p:spPr>
          <a:xfrm>
            <a:off x="1206500" y="1188123"/>
            <a:ext cx="21971000" cy="1550647"/>
          </a:xfrm>
          <a:prstGeom prst="rect">
            <a:avLst/>
          </a:prstGeom>
          <a:extLst>
            <a:ext uri="{C572A759-6A51-4108-AA02-DFA0A04FC94B}">
              <ma14:wrappingTextBoxFlag xmlns:ma14="http://schemas.microsoft.com/office/mac/drawingml/2011/main" val="1"/>
            </a:ext>
          </a:extLst>
        </p:spPr>
        <p:txBody>
          <a:bodyPr/>
          <a:lstStyle/>
          <a:p>
            <a:pPr defTabSz="718184">
              <a:defRPr sz="4785"/>
            </a:pPr>
            <a:r>
              <a:t>Filter of dimensions 3x3x1 convolves image of dimensions 6x6x1</a:t>
            </a:r>
          </a:p>
          <a:p>
            <a:pPr defTabSz="718184">
              <a:defRPr sz="4785"/>
            </a:pPr>
            <a:r>
              <a:t> in parallel </a:t>
            </a:r>
          </a:p>
        </p:txBody>
      </p:sp>
      <p:pic>
        <p:nvPicPr>
          <p:cNvPr id="202" name="ezgif.com-gif-maker.gif" descr="ezgif.com-gif-maker.gif"/>
          <p:cNvPicPr>
            <a:picLocks noChangeAspect="0"/>
          </p:cNvPicPr>
          <p:nvPr/>
        </p:nvPicPr>
        <p:blipFill>
          <a:blip r:embed="rId2">
            <a:extLst/>
          </a:blip>
          <a:stretch>
            <a:fillRect/>
          </a:stretch>
        </p:blipFill>
        <p:spPr>
          <a:xfrm>
            <a:off x="4943655" y="2813673"/>
            <a:ext cx="15240001" cy="10121901"/>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Parallelizing Feature Learning Part"/>
          <p:cNvSpPr txBox="1"/>
          <p:nvPr>
            <p:ph type="title"/>
          </p:nvPr>
        </p:nvSpPr>
        <p:spPr>
          <a:xfrm>
            <a:off x="1206498" y="600232"/>
            <a:ext cx="21971004" cy="4648201"/>
          </a:xfrm>
          <a:prstGeom prst="rect">
            <a:avLst/>
          </a:prstGeom>
        </p:spPr>
        <p:txBody>
          <a:bodyPr/>
          <a:lstStyle/>
          <a:p>
            <a:pPr/>
            <a:r>
              <a:t>Parallelizing Feature Learning Part</a:t>
            </a:r>
          </a:p>
        </p:txBody>
      </p:sp>
      <p:sp>
        <p:nvSpPr>
          <p:cNvPr id="205" name="2. Max Pooling"/>
          <p:cNvSpPr txBox="1"/>
          <p:nvPr/>
        </p:nvSpPr>
        <p:spPr>
          <a:xfrm>
            <a:off x="1206500" y="7148907"/>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2. Max Pooling</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threads Approach:"/>
          <p:cNvSpPr txBox="1"/>
          <p:nvPr>
            <p:ph type="body" idx="21"/>
          </p:nvPr>
        </p:nvSpPr>
        <p:spPr>
          <a:xfrm>
            <a:off x="1206500" y="121767"/>
            <a:ext cx="21971000" cy="934780"/>
          </a:xfrm>
          <a:prstGeom prst="rect">
            <a:avLst/>
          </a:prstGeom>
          <a:extLst>
            <a:ext uri="{C572A759-6A51-4108-AA02-DFA0A04FC94B}">
              <ma14:wrappingTextBoxFlag xmlns:ma14="http://schemas.microsoft.com/office/mac/drawingml/2011/main" val="1"/>
            </a:ext>
          </a:extLst>
        </p:spPr>
        <p:txBody>
          <a:bodyPr/>
          <a:lstStyle/>
          <a:p>
            <a:pPr/>
            <a:r>
              <a:t>Pthreads Approach:</a:t>
            </a:r>
          </a:p>
        </p:txBody>
      </p:sp>
      <p:sp>
        <p:nvSpPr>
          <p:cNvPr id="208" name="Take the output result dimension and calculate how many rows will be presented after it is passed into the max pooling layer.…"/>
          <p:cNvSpPr txBox="1"/>
          <p:nvPr>
            <p:ph type="body" idx="1"/>
          </p:nvPr>
        </p:nvSpPr>
        <p:spPr>
          <a:xfrm>
            <a:off x="1206500" y="2139490"/>
            <a:ext cx="21971000" cy="9819259"/>
          </a:xfrm>
          <a:prstGeom prst="rect">
            <a:avLst/>
          </a:prstGeom>
        </p:spPr>
        <p:txBody>
          <a:bodyPr/>
          <a:lstStyle/>
          <a:p>
            <a:pPr marL="591312" indent="-591312" defTabSz="2365188">
              <a:spcBef>
                <a:spcPts val="4300"/>
              </a:spcBef>
              <a:defRPr sz="4656"/>
            </a:pPr>
            <a:r>
              <a:t>Take the output result dimension and calculate how many rows will be presented after it is passed into the max pooling layer. </a:t>
            </a:r>
          </a:p>
          <a:p>
            <a:pPr marL="591312" indent="-591312" defTabSz="2365188">
              <a:spcBef>
                <a:spcPts val="4300"/>
              </a:spcBef>
              <a:defRPr sz="4656"/>
            </a:pPr>
            <a:r>
              <a:t>Create number of threads equal to the calculated number of rows.</a:t>
            </a:r>
          </a:p>
          <a:p>
            <a:pPr marL="591312" indent="-591312" defTabSz="2365188">
              <a:spcBef>
                <a:spcPts val="4300"/>
              </a:spcBef>
              <a:defRPr sz="4656"/>
            </a:pPr>
            <a:r>
              <a:t>Each thread will:</a:t>
            </a:r>
          </a:p>
          <a:p>
            <a:pPr lvl="1" marL="1182624" indent="-591312" defTabSz="2365188">
              <a:spcBef>
                <a:spcPts val="4300"/>
              </a:spcBef>
              <a:buSzPct val="40000"/>
              <a:buBlip>
                <a:blip r:embed="rId2"/>
              </a:buBlip>
              <a:defRPr sz="4656"/>
            </a:pPr>
            <a:r>
              <a:t>Calculate the max value presented in the current window.</a:t>
            </a:r>
          </a:p>
          <a:p>
            <a:pPr lvl="1" marL="1182624" indent="-591312" defTabSz="2365188">
              <a:spcBef>
                <a:spcPts val="4300"/>
              </a:spcBef>
              <a:buSzPct val="40000"/>
              <a:buBlip>
                <a:blip r:embed="rId2"/>
              </a:buBlip>
              <a:defRPr sz="4656"/>
            </a:pPr>
            <a:r>
              <a:t>Store this value in the associated row. </a:t>
            </a:r>
          </a:p>
          <a:p>
            <a:pPr lvl="2" marL="1773936" indent="-591312" defTabSz="2365188">
              <a:spcBef>
                <a:spcPts val="4300"/>
              </a:spcBef>
              <a:defRPr sz="4656"/>
            </a:pPr>
            <a:r>
              <a:t>Since each thread is responsible for 1 row, then all elements produced in thread i will be stored in pooled output in row i.</a:t>
            </a:r>
          </a:p>
          <a:p>
            <a:pPr lvl="1" marL="1182624" indent="-591312" defTabSz="2365188">
              <a:spcBef>
                <a:spcPts val="4300"/>
              </a:spcBef>
              <a:buSzPct val="40000"/>
              <a:buBlip>
                <a:blip r:embed="rId2"/>
              </a:buBlip>
              <a:defRPr sz="4656"/>
            </a:pPr>
            <a:r>
              <a:t>Move the window to the next column (move by stride s) to calculate the next element in row i</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Example:"/>
          <p:cNvSpPr txBox="1"/>
          <p:nvPr>
            <p:ph type="title"/>
          </p:nvPr>
        </p:nvSpPr>
        <p:spPr>
          <a:xfrm>
            <a:off x="1203685" y="1074605"/>
            <a:ext cx="6267017" cy="2423855"/>
          </a:xfrm>
          <a:prstGeom prst="rect">
            <a:avLst/>
          </a:prstGeom>
        </p:spPr>
        <p:txBody>
          <a:bodyPr/>
          <a:lstStyle>
            <a:lvl1pPr defTabSz="2413955">
              <a:defRPr spc="-168" sz="8415"/>
            </a:lvl1pPr>
          </a:lstStyle>
          <a:p>
            <a:pPr/>
            <a:r>
              <a:t>Example: </a:t>
            </a:r>
          </a:p>
        </p:txBody>
      </p:sp>
      <p:sp>
        <p:nvSpPr>
          <p:cNvPr id="211" name="Window of size 2 passes over 4x4x1 image using stride s=2"/>
          <p:cNvSpPr txBox="1"/>
          <p:nvPr/>
        </p:nvSpPr>
        <p:spPr>
          <a:xfrm>
            <a:off x="1206500" y="2586233"/>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Window of size 2 passes over 4x4x1 image using stride s=2</a:t>
            </a:r>
          </a:p>
        </p:txBody>
      </p:sp>
      <p:pic>
        <p:nvPicPr>
          <p:cNvPr id="212" name="ezgif.com-gif-maker-2.gif" descr="ezgif.com-gif-maker-2.gif"/>
          <p:cNvPicPr>
            <a:picLocks noChangeAspect="0"/>
          </p:cNvPicPr>
          <p:nvPr/>
        </p:nvPicPr>
        <p:blipFill>
          <a:blip r:embed="rId2">
            <a:extLst/>
          </a:blip>
          <a:stretch>
            <a:fillRect/>
          </a:stretch>
        </p:blipFill>
        <p:spPr>
          <a:xfrm>
            <a:off x="4172494" y="3910099"/>
            <a:ext cx="14935201" cy="91694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Example convolving colored image (3d matrix)"/>
          <p:cNvSpPr txBox="1"/>
          <p:nvPr>
            <p:ph type="title"/>
          </p:nvPr>
        </p:nvSpPr>
        <p:spPr>
          <a:xfrm>
            <a:off x="1108898" y="316307"/>
            <a:ext cx="16507338" cy="2249504"/>
          </a:xfrm>
          <a:prstGeom prst="rect">
            <a:avLst/>
          </a:prstGeom>
        </p:spPr>
        <p:txBody>
          <a:bodyPr anchor="t"/>
          <a:lstStyle>
            <a:lvl1pPr defTabSz="2218888">
              <a:defRPr b="1" spc="-154" sz="7735">
                <a:latin typeface="+mn-lt"/>
                <a:ea typeface="+mn-ea"/>
                <a:cs typeface="+mn-cs"/>
                <a:sym typeface="Helvetica Neue"/>
              </a:defRPr>
            </a:lvl1pPr>
          </a:lstStyle>
          <a:p>
            <a:pPr/>
            <a:r>
              <a:t>Example convolving colored image (3d matrix)</a:t>
            </a:r>
          </a:p>
        </p:txBody>
      </p:sp>
      <p:sp>
        <p:nvSpPr>
          <p:cNvPr id="215" name="1 Filter of dimensions 3x3x3 convolves image of dimensions 6x6x3"/>
          <p:cNvSpPr txBox="1"/>
          <p:nvPr/>
        </p:nvSpPr>
        <p:spPr>
          <a:xfrm>
            <a:off x="1206500" y="2941685"/>
            <a:ext cx="21971000" cy="112258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17244">
              <a:defRPr b="1" sz="5445">
                <a:solidFill>
                  <a:srgbClr val="000000"/>
                </a:solidFill>
              </a:defRPr>
            </a:lvl1pPr>
          </a:lstStyle>
          <a:p>
            <a:pPr/>
            <a:r>
              <a:t>1 Filter of dimensions 3x3x3 convolves image of dimensions 6x6x3</a:t>
            </a:r>
          </a:p>
        </p:txBody>
      </p:sp>
      <p:pic>
        <p:nvPicPr>
          <p:cNvPr id="216" name="Screen Shot 2021-05-05 at 2.34.33 PM.png" descr="Screen Shot 2021-05-05 at 2.34.33 PM.png"/>
          <p:cNvPicPr>
            <a:picLocks noChangeAspect="1"/>
          </p:cNvPicPr>
          <p:nvPr/>
        </p:nvPicPr>
        <p:blipFill>
          <a:blip r:embed="rId2">
            <a:extLst/>
          </a:blip>
          <a:stretch>
            <a:fillRect/>
          </a:stretch>
        </p:blipFill>
        <p:spPr>
          <a:xfrm>
            <a:off x="1100539" y="4440145"/>
            <a:ext cx="22182922" cy="938317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Example:"/>
          <p:cNvSpPr txBox="1"/>
          <p:nvPr>
            <p:ph type="title"/>
          </p:nvPr>
        </p:nvSpPr>
        <p:spPr>
          <a:xfrm>
            <a:off x="563872" y="-62841"/>
            <a:ext cx="16507338" cy="1722061"/>
          </a:xfrm>
          <a:prstGeom prst="rect">
            <a:avLst/>
          </a:prstGeom>
        </p:spPr>
        <p:txBody>
          <a:bodyPr anchor="t"/>
          <a:lstStyle>
            <a:lvl1pPr>
              <a:defRPr b="1" spc="-170" sz="8500">
                <a:latin typeface="+mn-lt"/>
                <a:ea typeface="+mn-ea"/>
                <a:cs typeface="+mn-cs"/>
                <a:sym typeface="Helvetica Neue"/>
              </a:defRPr>
            </a:lvl1pPr>
          </a:lstStyle>
          <a:p>
            <a:pPr/>
            <a:r>
              <a:t>Example:</a:t>
            </a:r>
          </a:p>
        </p:txBody>
      </p:sp>
      <p:sp>
        <p:nvSpPr>
          <p:cNvPr id="219" name="2 Filter of…"/>
          <p:cNvSpPr txBox="1"/>
          <p:nvPr/>
        </p:nvSpPr>
        <p:spPr>
          <a:xfrm>
            <a:off x="756260" y="5048477"/>
            <a:ext cx="5177044" cy="361904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l" defTabSz="676909">
              <a:defRPr b="1" sz="4510">
                <a:solidFill>
                  <a:srgbClr val="000000"/>
                </a:solidFill>
              </a:defRPr>
            </a:pPr>
            <a:r>
              <a:t>2 Filter of </a:t>
            </a:r>
          </a:p>
          <a:p>
            <a:pPr algn="l" defTabSz="676909">
              <a:defRPr b="1" sz="4510">
                <a:solidFill>
                  <a:srgbClr val="000000"/>
                </a:solidFill>
              </a:defRPr>
            </a:pPr>
            <a:r>
              <a:t>dimensions 3x3x3 </a:t>
            </a:r>
          </a:p>
          <a:p>
            <a:pPr algn="l" defTabSz="676909">
              <a:defRPr b="1" sz="4510">
                <a:solidFill>
                  <a:srgbClr val="000000"/>
                </a:solidFill>
              </a:defRPr>
            </a:pPr>
            <a:r>
              <a:t>convolves image of dimensions 6x6x3</a:t>
            </a:r>
          </a:p>
        </p:txBody>
      </p:sp>
      <p:pic>
        <p:nvPicPr>
          <p:cNvPr id="220" name="Screen Shot 2021-05-05 at 2.32.08 PM.png" descr="Screen Shot 2021-05-05 at 2.32.08 PM.png"/>
          <p:cNvPicPr>
            <a:picLocks noChangeAspect="1"/>
          </p:cNvPicPr>
          <p:nvPr/>
        </p:nvPicPr>
        <p:blipFill>
          <a:blip r:embed="rId2">
            <a:extLst/>
          </a:blip>
          <a:stretch>
            <a:fillRect/>
          </a:stretch>
        </p:blipFill>
        <p:spPr>
          <a:xfrm>
            <a:off x="5739586" y="903119"/>
            <a:ext cx="18961594" cy="1190976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What are Convnets ?"/>
          <p:cNvSpPr txBox="1"/>
          <p:nvPr>
            <p:ph type="title"/>
          </p:nvPr>
        </p:nvSpPr>
        <p:spPr>
          <a:prstGeom prst="rect">
            <a:avLst/>
          </a:prstGeom>
        </p:spPr>
        <p:txBody>
          <a:bodyPr/>
          <a:lstStyle/>
          <a:p>
            <a:pPr/>
            <a:r>
              <a:t>What are Convnets ?</a:t>
            </a:r>
          </a:p>
        </p:txBody>
      </p:sp>
      <p:sp>
        <p:nvSpPr>
          <p:cNvPr id="156" name="Convolutional neural network is type of neural network which works very well in image recognition.…"/>
          <p:cNvSpPr txBox="1"/>
          <p:nvPr>
            <p:ph type="body" idx="1"/>
          </p:nvPr>
        </p:nvSpPr>
        <p:spPr>
          <a:prstGeom prst="rect">
            <a:avLst/>
          </a:prstGeom>
        </p:spPr>
        <p:txBody>
          <a:bodyPr/>
          <a:lstStyle/>
          <a:p>
            <a:pPr marL="566927" indent="-566927" defTabSz="2267655">
              <a:spcBef>
                <a:spcPts val="4100"/>
              </a:spcBef>
              <a:defRPr sz="4464"/>
            </a:pPr>
            <a:r>
              <a:t>Convolutional neural network is type of neural network which works very well in image recognition.</a:t>
            </a:r>
          </a:p>
          <a:p>
            <a:pPr marL="566927" indent="-566927" defTabSz="2267655">
              <a:spcBef>
                <a:spcPts val="4100"/>
              </a:spcBef>
              <a:defRPr sz="4464"/>
            </a:pPr>
            <a:r>
              <a:t>It recognize edges and patterns in image by using filters (kernel).</a:t>
            </a:r>
          </a:p>
          <a:p>
            <a:pPr marL="566927" indent="-566927" defTabSz="2267655">
              <a:spcBef>
                <a:spcPts val="4100"/>
              </a:spcBef>
              <a:defRPr sz="4464"/>
            </a:pPr>
            <a:r>
              <a:t>It consists of 2 level Forward and back propagation.</a:t>
            </a:r>
          </a:p>
          <a:p>
            <a:pPr marL="566927" indent="-566927" defTabSz="2267655">
              <a:spcBef>
                <a:spcPts val="4100"/>
              </a:spcBef>
              <a:defRPr sz="4464"/>
            </a:pPr>
            <a:r>
              <a:t>Forward propagation has 3 layers.</a:t>
            </a:r>
          </a:p>
          <a:p>
            <a:pPr lvl="1" marL="1133855" indent="-566927" defTabSz="2267655">
              <a:spcBef>
                <a:spcPts val="4100"/>
              </a:spcBef>
              <a:buSzPct val="40000"/>
              <a:buBlip>
                <a:blip r:embed="rId2"/>
              </a:buBlip>
              <a:defRPr sz="4464"/>
            </a:pPr>
            <a:r>
              <a:t>Convolution + RELU</a:t>
            </a:r>
          </a:p>
          <a:p>
            <a:pPr lvl="1" marL="1133855" indent="-566927" defTabSz="2267655">
              <a:spcBef>
                <a:spcPts val="4100"/>
              </a:spcBef>
              <a:buSzPct val="40000"/>
              <a:buBlip>
                <a:blip r:embed="rId2"/>
              </a:buBlip>
              <a:defRPr sz="4464"/>
            </a:pPr>
            <a:r>
              <a:t>Pooling (avg, max, or min)</a:t>
            </a:r>
          </a:p>
          <a:p>
            <a:pPr lvl="1" marL="1133855" indent="-566927" defTabSz="2267655">
              <a:spcBef>
                <a:spcPts val="4100"/>
              </a:spcBef>
              <a:buSzPct val="40000"/>
              <a:buBlip>
                <a:blip r:embed="rId2"/>
              </a:buBlip>
              <a:defRPr sz="4464"/>
            </a:pPr>
            <a:r>
              <a:t>Fully connected layer.</a:t>
            </a:r>
          </a:p>
        </p:txBody>
      </p:sp>
      <p:sp>
        <p:nvSpPr>
          <p:cNvPr id="157" name="Ornament 15"/>
          <p:cNvSpPr/>
          <p:nvPr/>
        </p:nvSpPr>
        <p:spPr>
          <a:xfrm rot="16206151">
            <a:off x="7564502" y="12122280"/>
            <a:ext cx="1353544" cy="123327"/>
          </a:xfrm>
          <a:custGeom>
            <a:avLst/>
            <a:gdLst/>
            <a:ahLst/>
            <a:cxnLst>
              <a:cxn ang="0">
                <a:pos x="wd2" y="hd2"/>
              </a:cxn>
              <a:cxn ang="5400000">
                <a:pos x="wd2" y="hd2"/>
              </a:cxn>
              <a:cxn ang="10800000">
                <a:pos x="wd2" y="hd2"/>
              </a:cxn>
              <a:cxn ang="16200000">
                <a:pos x="wd2" y="hd2"/>
              </a:cxn>
            </a:cxnLst>
            <a:rect l="0" t="0" r="r" b="b"/>
            <a:pathLst>
              <a:path w="21397" h="21407" fill="norm" stroke="1" extrusionOk="0">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58" name="Feature…"/>
          <p:cNvSpPr txBox="1"/>
          <p:nvPr/>
        </p:nvSpPr>
        <p:spPr>
          <a:xfrm>
            <a:off x="9471128" y="10011931"/>
            <a:ext cx="1508075" cy="904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i="1" sz="2600"/>
            </a:pPr>
            <a:r>
              <a:t>Feature </a:t>
            </a:r>
          </a:p>
          <a:p>
            <a:pPr>
              <a:defRPr b="1" i="1" sz="2600"/>
            </a:pPr>
            <a:r>
              <a:t>Learning</a:t>
            </a:r>
          </a:p>
        </p:txBody>
      </p:sp>
      <p:sp>
        <p:nvSpPr>
          <p:cNvPr id="159" name="Ornament 15"/>
          <p:cNvSpPr/>
          <p:nvPr/>
        </p:nvSpPr>
        <p:spPr>
          <a:xfrm rot="16206151">
            <a:off x="8257207" y="10498095"/>
            <a:ext cx="2132493" cy="186730"/>
          </a:xfrm>
          <a:custGeom>
            <a:avLst/>
            <a:gdLst/>
            <a:ahLst/>
            <a:cxnLst>
              <a:cxn ang="0">
                <a:pos x="wd2" y="hd2"/>
              </a:cxn>
              <a:cxn ang="5400000">
                <a:pos x="wd2" y="hd2"/>
              </a:cxn>
              <a:cxn ang="10800000">
                <a:pos x="wd2" y="hd2"/>
              </a:cxn>
              <a:cxn ang="16200000">
                <a:pos x="wd2" y="hd2"/>
              </a:cxn>
            </a:cxnLst>
            <a:rect l="0" t="0" r="r" b="b"/>
            <a:pathLst>
              <a:path w="21397" h="21407" fill="norm" stroke="1" extrusionOk="0">
                <a:moveTo>
                  <a:pt x="127" y="22"/>
                </a:moveTo>
                <a:cubicBezTo>
                  <a:pt x="80" y="-93"/>
                  <a:pt x="32" y="257"/>
                  <a:pt x="22" y="818"/>
                </a:cubicBezTo>
                <a:cubicBezTo>
                  <a:pt x="-49" y="4615"/>
                  <a:pt x="-101" y="17739"/>
                  <a:pt x="2551" y="17739"/>
                </a:cubicBezTo>
                <a:cubicBezTo>
                  <a:pt x="5450" y="17739"/>
                  <a:pt x="7783" y="14753"/>
                  <a:pt x="8489" y="14753"/>
                </a:cubicBezTo>
                <a:cubicBezTo>
                  <a:pt x="9176" y="14753"/>
                  <a:pt x="9850" y="13902"/>
                  <a:pt x="10398" y="21024"/>
                </a:cubicBezTo>
                <a:cubicBezTo>
                  <a:pt x="10425" y="21380"/>
                  <a:pt x="10468" y="21507"/>
                  <a:pt x="10505" y="21322"/>
                </a:cubicBezTo>
                <a:cubicBezTo>
                  <a:pt x="10558" y="21061"/>
                  <a:pt x="10581" y="20322"/>
                  <a:pt x="10552" y="19730"/>
                </a:cubicBezTo>
                <a:cubicBezTo>
                  <a:pt x="10406" y="16761"/>
                  <a:pt x="9857" y="9109"/>
                  <a:pt x="8066" y="9816"/>
                </a:cubicBezTo>
                <a:cubicBezTo>
                  <a:pt x="6083" y="10599"/>
                  <a:pt x="4031" y="11246"/>
                  <a:pt x="2102" y="11647"/>
                </a:cubicBezTo>
                <a:cubicBezTo>
                  <a:pt x="1094" y="11858"/>
                  <a:pt x="161" y="11423"/>
                  <a:pt x="201" y="1097"/>
                </a:cubicBezTo>
                <a:cubicBezTo>
                  <a:pt x="203" y="581"/>
                  <a:pt x="172" y="124"/>
                  <a:pt x="129" y="22"/>
                </a:cubicBezTo>
                <a:cubicBezTo>
                  <a:pt x="128" y="22"/>
                  <a:pt x="128" y="22"/>
                  <a:pt x="127" y="22"/>
                </a:cubicBezTo>
                <a:close/>
                <a:moveTo>
                  <a:pt x="21269" y="22"/>
                </a:moveTo>
                <a:cubicBezTo>
                  <a:pt x="21226" y="124"/>
                  <a:pt x="21195" y="581"/>
                  <a:pt x="21197" y="1097"/>
                </a:cubicBezTo>
                <a:cubicBezTo>
                  <a:pt x="21237" y="11423"/>
                  <a:pt x="20304" y="11858"/>
                  <a:pt x="19296" y="11647"/>
                </a:cubicBezTo>
                <a:cubicBezTo>
                  <a:pt x="17367" y="11246"/>
                  <a:pt x="15315" y="10599"/>
                  <a:pt x="13332" y="9816"/>
                </a:cubicBezTo>
                <a:cubicBezTo>
                  <a:pt x="11541" y="9109"/>
                  <a:pt x="10992" y="16761"/>
                  <a:pt x="10846" y="19730"/>
                </a:cubicBezTo>
                <a:cubicBezTo>
                  <a:pt x="10817" y="20322"/>
                  <a:pt x="10840" y="21061"/>
                  <a:pt x="10893" y="21322"/>
                </a:cubicBezTo>
                <a:cubicBezTo>
                  <a:pt x="10930" y="21507"/>
                  <a:pt x="10973" y="21380"/>
                  <a:pt x="11000" y="21024"/>
                </a:cubicBezTo>
                <a:cubicBezTo>
                  <a:pt x="11548" y="13902"/>
                  <a:pt x="12222" y="14753"/>
                  <a:pt x="12909" y="14753"/>
                </a:cubicBezTo>
                <a:cubicBezTo>
                  <a:pt x="13615" y="14753"/>
                  <a:pt x="15948" y="17739"/>
                  <a:pt x="18847" y="17739"/>
                </a:cubicBezTo>
                <a:cubicBezTo>
                  <a:pt x="21499" y="17739"/>
                  <a:pt x="21447" y="4615"/>
                  <a:pt x="21376" y="818"/>
                </a:cubicBezTo>
                <a:cubicBezTo>
                  <a:pt x="21366" y="257"/>
                  <a:pt x="21318" y="-93"/>
                  <a:pt x="21271" y="22"/>
                </a:cubicBezTo>
                <a:cubicBezTo>
                  <a:pt x="21270" y="22"/>
                  <a:pt x="21270" y="22"/>
                  <a:pt x="21269" y="22"/>
                </a:cubicBezTo>
                <a:close/>
              </a:path>
            </a:pathLst>
          </a:cu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0" name="Classification"/>
          <p:cNvSpPr txBox="1"/>
          <p:nvPr/>
        </p:nvSpPr>
        <p:spPr>
          <a:xfrm>
            <a:off x="8605652" y="11921029"/>
            <a:ext cx="2334235" cy="90482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i="1" sz="2600"/>
            </a:lvl1pPr>
          </a:lstStyle>
          <a:p>
            <a:pPr/>
            <a:r>
              <a:t>Classification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Results"/>
          <p:cNvSpPr txBox="1"/>
          <p:nvPr>
            <p:ph type="title"/>
          </p:nvPr>
        </p:nvSpPr>
        <p:spPr>
          <a:xfrm>
            <a:off x="3576176" y="4533900"/>
            <a:ext cx="21971004" cy="4648200"/>
          </a:xfrm>
          <a:prstGeom prst="rect">
            <a:avLst/>
          </a:prstGeom>
        </p:spPr>
        <p:txBody>
          <a:bodyPr/>
          <a:lstStyle/>
          <a:p>
            <a:pPr/>
            <a:r>
              <a:t>Results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A. 1 channe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A. 1 channel:</a:t>
            </a:r>
          </a:p>
        </p:txBody>
      </p:sp>
      <p:sp>
        <p:nvSpPr>
          <p:cNvPr id="225" name="Varying Filter Dimension:"/>
          <p:cNvSpPr txBox="1"/>
          <p:nvPr>
            <p:ph type="title"/>
          </p:nvPr>
        </p:nvSpPr>
        <p:spPr>
          <a:prstGeom prst="rect">
            <a:avLst/>
          </a:prstGeom>
        </p:spPr>
        <p:txBody>
          <a:bodyPr/>
          <a:lstStyle>
            <a:lvl1pPr defTabSz="1901904">
              <a:defRPr spc="-132" sz="6629"/>
            </a:lvl1pPr>
          </a:lstStyle>
          <a:p>
            <a:pPr/>
            <a:r>
              <a:t>Varying Filter Dimension:</a:t>
            </a:r>
          </a:p>
        </p:txBody>
      </p:sp>
      <p:pic>
        <p:nvPicPr>
          <p:cNvPr id="226" name="Screen Shot 2021-05-03 at 1.05.47 PM.png" descr="Screen Shot 2021-05-03 at 1.05.47 PM.png"/>
          <p:cNvPicPr>
            <a:picLocks noChangeAspect="1"/>
          </p:cNvPicPr>
          <p:nvPr/>
        </p:nvPicPr>
        <p:blipFill>
          <a:blip r:embed="rId2">
            <a:extLst/>
          </a:blip>
          <a:stretch>
            <a:fillRect/>
          </a:stretch>
        </p:blipFill>
        <p:spPr>
          <a:xfrm>
            <a:off x="-543" y="4017078"/>
            <a:ext cx="11387395" cy="7559043"/>
          </a:xfrm>
          <a:prstGeom prst="rect">
            <a:avLst/>
          </a:prstGeom>
          <a:ln w="12700">
            <a:miter lim="400000"/>
          </a:ln>
        </p:spPr>
      </p:pic>
      <p:sp>
        <p:nvSpPr>
          <p:cNvPr id="227" name="B. 3 channel:"/>
          <p:cNvSpPr txBox="1"/>
          <p:nvPr/>
        </p:nvSpPr>
        <p:spPr>
          <a:xfrm>
            <a:off x="14769582" y="2372962"/>
            <a:ext cx="9779001"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B. 3 channel:</a:t>
            </a:r>
          </a:p>
        </p:txBody>
      </p:sp>
      <p:pic>
        <p:nvPicPr>
          <p:cNvPr id="228" name="Screen Shot 2021-05-04 at 11.01.48 PM.png" descr="Screen Shot 2021-05-04 at 11.01.48 PM.png"/>
          <p:cNvPicPr>
            <a:picLocks noChangeAspect="1"/>
          </p:cNvPicPr>
          <p:nvPr/>
        </p:nvPicPr>
        <p:blipFill>
          <a:blip r:embed="rId3">
            <a:extLst/>
          </a:blip>
          <a:stretch>
            <a:fillRect/>
          </a:stretch>
        </p:blipFill>
        <p:spPr>
          <a:xfrm>
            <a:off x="11618252" y="4017078"/>
            <a:ext cx="12760754" cy="7559043"/>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Varying Image Dimension"/>
          <p:cNvSpPr txBox="1"/>
          <p:nvPr>
            <p:ph type="title"/>
          </p:nvPr>
        </p:nvSpPr>
        <p:spPr>
          <a:xfrm>
            <a:off x="424505" y="356563"/>
            <a:ext cx="10361015" cy="1642552"/>
          </a:xfrm>
          <a:prstGeom prst="rect">
            <a:avLst/>
          </a:prstGeom>
        </p:spPr>
        <p:txBody>
          <a:bodyPr/>
          <a:lstStyle>
            <a:lvl1pPr defTabSz="1975054">
              <a:defRPr spc="-137" sz="6885"/>
            </a:lvl1pPr>
          </a:lstStyle>
          <a:p>
            <a:pPr/>
            <a:r>
              <a:t>Varying Image Dimension</a:t>
            </a:r>
          </a:p>
        </p:txBody>
      </p:sp>
      <p:pic>
        <p:nvPicPr>
          <p:cNvPr id="231" name="Screen Shot 2021-05-03 at 1.32.24 PM.png" descr="Screen Shot 2021-05-03 at 1.32.24 PM.png"/>
          <p:cNvPicPr>
            <a:picLocks noChangeAspect="1"/>
          </p:cNvPicPr>
          <p:nvPr/>
        </p:nvPicPr>
        <p:blipFill>
          <a:blip r:embed="rId2">
            <a:extLst/>
          </a:blip>
          <a:stretch>
            <a:fillRect/>
          </a:stretch>
        </p:blipFill>
        <p:spPr>
          <a:xfrm>
            <a:off x="3028697" y="2431953"/>
            <a:ext cx="18326606" cy="1093412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Varying number of filters"/>
          <p:cNvSpPr txBox="1"/>
          <p:nvPr>
            <p:ph type="title"/>
          </p:nvPr>
        </p:nvSpPr>
        <p:spPr>
          <a:xfrm>
            <a:off x="359517" y="-487810"/>
            <a:ext cx="12159845" cy="2379395"/>
          </a:xfrm>
          <a:prstGeom prst="rect">
            <a:avLst/>
          </a:prstGeom>
        </p:spPr>
        <p:txBody>
          <a:bodyPr/>
          <a:lstStyle>
            <a:lvl1pPr defTabSz="2413955">
              <a:defRPr spc="-168" sz="8415"/>
            </a:lvl1pPr>
          </a:lstStyle>
          <a:p>
            <a:pPr/>
            <a:r>
              <a:t>Varying number of filters</a:t>
            </a:r>
          </a:p>
        </p:txBody>
      </p:sp>
      <p:pic>
        <p:nvPicPr>
          <p:cNvPr id="234" name="Screen Shot 2021-05-03 at 1.45.22 PM.png" descr="Screen Shot 2021-05-03 at 1.45.22 PM.png"/>
          <p:cNvPicPr>
            <a:picLocks noChangeAspect="1"/>
          </p:cNvPicPr>
          <p:nvPr/>
        </p:nvPicPr>
        <p:blipFill>
          <a:blip r:embed="rId2">
            <a:extLst/>
          </a:blip>
          <a:stretch>
            <a:fillRect/>
          </a:stretch>
        </p:blipFill>
        <p:spPr>
          <a:xfrm>
            <a:off x="4803190" y="3006297"/>
            <a:ext cx="16084811" cy="9467484"/>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1*vkQ0hXDaQv57sALXAJquxA.jpeg" descr="1*vkQ0hXDaQv57sALXAJquxA.jpeg"/>
          <p:cNvPicPr>
            <a:picLocks noChangeAspect="1"/>
          </p:cNvPicPr>
          <p:nvPr/>
        </p:nvPicPr>
        <p:blipFill>
          <a:blip r:embed="rId2">
            <a:extLst/>
          </a:blip>
          <a:stretch>
            <a:fillRect/>
          </a:stretch>
        </p:blipFill>
        <p:spPr>
          <a:xfrm>
            <a:off x="1390558" y="3208747"/>
            <a:ext cx="21602884" cy="729850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1. Convolutional Layer"/>
          <p:cNvSpPr txBox="1"/>
          <p:nvPr>
            <p:ph type="title"/>
          </p:nvPr>
        </p:nvSpPr>
        <p:spPr>
          <a:prstGeom prst="rect">
            <a:avLst/>
          </a:prstGeom>
        </p:spPr>
        <p:txBody>
          <a:bodyPr/>
          <a:lstStyle/>
          <a:p>
            <a:pPr/>
            <a:r>
              <a:t>1. Convolutional Layer</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It is the first layer to extract features from the image.…"/>
          <p:cNvSpPr txBox="1"/>
          <p:nvPr>
            <p:ph type="body" idx="1"/>
          </p:nvPr>
        </p:nvSpPr>
        <p:spPr>
          <a:xfrm>
            <a:off x="1206500" y="1167921"/>
            <a:ext cx="21971000" cy="11380158"/>
          </a:xfrm>
          <a:prstGeom prst="rect">
            <a:avLst/>
          </a:prstGeom>
        </p:spPr>
        <p:txBody>
          <a:bodyPr/>
          <a:lstStyle/>
          <a:p>
            <a:pPr/>
            <a:r>
              <a:t>It is the first layer to extract features from the image.</a:t>
            </a:r>
          </a:p>
          <a:p>
            <a:pPr/>
            <a:r>
              <a:t>It uses specific filters (matrix of numbers) to extract specific features and detect patterns.</a:t>
            </a:r>
          </a:p>
          <a:p>
            <a:pPr/>
            <a:r>
              <a:t>One or more filters moves over each part of image (convolved) to check if the feature that is meant to detect is present.</a:t>
            </a:r>
          </a:p>
          <a:p>
            <a:pPr/>
            <a:r>
              <a:t>An element-wise product and sum between the filter matrix and the convolved part of the image matrix will be carried out. </a:t>
            </a:r>
            <a:r>
              <a:rPr b="1" u="sng"/>
              <a:t>(Convolutional Operation)</a:t>
            </a:r>
            <a:endParaRPr b="1" u="sng"/>
          </a:p>
          <a:p>
            <a:pPr/>
            <a:r>
              <a:t>The value resulted from convolutional operation will be high if the desired feature is presented in the convolved part of the image otherwise it will be low. (0 if not presented).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Example:"/>
          <p:cNvSpPr txBox="1"/>
          <p:nvPr>
            <p:ph type="title"/>
          </p:nvPr>
        </p:nvSpPr>
        <p:spPr>
          <a:prstGeom prst="rect">
            <a:avLst/>
          </a:prstGeom>
        </p:spPr>
        <p:txBody>
          <a:bodyPr/>
          <a:lstStyle/>
          <a:p>
            <a:pPr/>
            <a:r>
              <a:t>Example:</a:t>
            </a:r>
          </a:p>
        </p:txBody>
      </p:sp>
      <p:sp>
        <p:nvSpPr>
          <p:cNvPr id="169" name="Filter to detect the right direction curves is convolving on a part of the image."/>
          <p:cNvSpPr txBox="1"/>
          <p:nvPr/>
        </p:nvSpPr>
        <p:spPr>
          <a:xfrm>
            <a:off x="1175094" y="2529992"/>
            <a:ext cx="14498232" cy="585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Filter to detect the right direction curves is convolving on a part of the image.</a:t>
            </a:r>
          </a:p>
        </p:txBody>
      </p:sp>
      <p:pic>
        <p:nvPicPr>
          <p:cNvPr id="170" name="Screen Shot 2021-05-04 at 11.40.06 PM.png" descr="Screen Shot 2021-05-04 at 11.40.06 PM.png"/>
          <p:cNvPicPr>
            <a:picLocks noChangeAspect="1"/>
          </p:cNvPicPr>
          <p:nvPr/>
        </p:nvPicPr>
        <p:blipFill>
          <a:blip r:embed="rId2">
            <a:extLst/>
          </a:blip>
          <a:stretch>
            <a:fillRect/>
          </a:stretch>
        </p:blipFill>
        <p:spPr>
          <a:xfrm>
            <a:off x="5694086" y="3477382"/>
            <a:ext cx="12995828" cy="4696424"/>
          </a:xfrm>
          <a:prstGeom prst="rect">
            <a:avLst/>
          </a:prstGeom>
          <a:ln w="12700">
            <a:miter lim="400000"/>
          </a:ln>
        </p:spPr>
      </p:pic>
      <p:pic>
        <p:nvPicPr>
          <p:cNvPr id="171" name="Screen Shot 2021-05-04 at 11.41.57 PM.png" descr="Screen Shot 2021-05-04 at 11.41.57 PM.png"/>
          <p:cNvPicPr>
            <a:picLocks noChangeAspect="1"/>
          </p:cNvPicPr>
          <p:nvPr/>
        </p:nvPicPr>
        <p:blipFill>
          <a:blip r:embed="rId3">
            <a:extLst/>
          </a:blip>
          <a:stretch>
            <a:fillRect/>
          </a:stretch>
        </p:blipFill>
        <p:spPr>
          <a:xfrm>
            <a:off x="5578574" y="8536030"/>
            <a:ext cx="14031288" cy="5237030"/>
          </a:xfrm>
          <a:prstGeom prst="rect">
            <a:avLst/>
          </a:prstGeom>
          <a:ln w="12700">
            <a:miter lim="400000"/>
          </a:ln>
        </p:spPr>
      </p:pic>
      <p:sp>
        <p:nvSpPr>
          <p:cNvPr id="172" name="Case 1:…"/>
          <p:cNvSpPr txBox="1"/>
          <p:nvPr/>
        </p:nvSpPr>
        <p:spPr>
          <a:xfrm>
            <a:off x="1903412" y="5113385"/>
            <a:ext cx="3041549" cy="14244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900"/>
            </a:pPr>
            <a:r>
              <a:t>Case 1: </a:t>
            </a:r>
          </a:p>
          <a:p>
            <a:pPr>
              <a:defRPr b="1" sz="2900"/>
            </a:pPr>
            <a:r>
              <a:t>Right </a:t>
            </a:r>
          </a:p>
          <a:p>
            <a:pPr>
              <a:defRPr b="1" sz="2900"/>
            </a:pPr>
            <a:r>
              <a:t>Curve Presented</a:t>
            </a:r>
          </a:p>
        </p:txBody>
      </p:sp>
      <p:sp>
        <p:nvSpPr>
          <p:cNvPr id="173" name="Case 2:…"/>
          <p:cNvSpPr txBox="1"/>
          <p:nvPr/>
        </p:nvSpPr>
        <p:spPr>
          <a:xfrm>
            <a:off x="1289835" y="10442336"/>
            <a:ext cx="3717012" cy="142441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2900"/>
            </a:pPr>
            <a:r>
              <a:t>Case 2: </a:t>
            </a:r>
          </a:p>
          <a:p>
            <a:pPr>
              <a:defRPr b="1" sz="2900"/>
            </a:pPr>
            <a:r>
              <a:t>Right </a:t>
            </a:r>
          </a:p>
          <a:p>
            <a:pPr>
              <a:defRPr b="1" sz="2900"/>
            </a:pPr>
            <a:r>
              <a:t>Curve not Presented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ome Filters For…"/>
          <p:cNvSpPr txBox="1"/>
          <p:nvPr>
            <p:ph type="title"/>
          </p:nvPr>
        </p:nvSpPr>
        <p:spPr>
          <a:xfrm>
            <a:off x="2817881" y="5305093"/>
            <a:ext cx="9779001" cy="3105815"/>
          </a:xfrm>
          <a:prstGeom prst="rect">
            <a:avLst/>
          </a:prstGeom>
        </p:spPr>
        <p:txBody>
          <a:bodyPr/>
          <a:lstStyle/>
          <a:p>
            <a:pPr/>
            <a:r>
              <a:t>Some Filters For</a:t>
            </a:r>
          </a:p>
          <a:p>
            <a:pPr/>
            <a:r>
              <a:t>Features</a:t>
            </a:r>
          </a:p>
        </p:txBody>
      </p:sp>
      <p:pic>
        <p:nvPicPr>
          <p:cNvPr id="176" name="1*uJpkfkm2Lr72mJtRaqoKZg.png" descr="1*uJpkfkm2Lr72mJtRaqoKZg.png"/>
          <p:cNvPicPr>
            <a:picLocks noChangeAspect="1"/>
          </p:cNvPicPr>
          <p:nvPr/>
        </p:nvPicPr>
        <p:blipFill>
          <a:blip r:embed="rId2">
            <a:extLst/>
          </a:blip>
          <a:stretch>
            <a:fillRect/>
          </a:stretch>
        </p:blipFill>
        <p:spPr>
          <a:xfrm>
            <a:off x="14201094" y="185880"/>
            <a:ext cx="8257341" cy="1334424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Convolving:"/>
          <p:cNvSpPr txBox="1"/>
          <p:nvPr>
            <p:ph type="title"/>
          </p:nvPr>
        </p:nvSpPr>
        <p:spPr>
          <a:prstGeom prst="rect">
            <a:avLst/>
          </a:prstGeom>
        </p:spPr>
        <p:txBody>
          <a:bodyPr/>
          <a:lstStyle/>
          <a:p>
            <a:pPr/>
            <a:r>
              <a:t>Convolving: </a:t>
            </a:r>
          </a:p>
        </p:txBody>
      </p:sp>
      <p:sp>
        <p:nvSpPr>
          <p:cNvPr id="179" name="2d 5x5x1 Image by 3x3x1 Filter.…"/>
          <p:cNvSpPr txBox="1"/>
          <p:nvPr>
            <p:ph type="body" idx="21"/>
          </p:nvPr>
        </p:nvSpPr>
        <p:spPr>
          <a:xfrm>
            <a:off x="1206500" y="2633627"/>
            <a:ext cx="10618148" cy="1433164"/>
          </a:xfrm>
          <a:prstGeom prst="rect">
            <a:avLst/>
          </a:prstGeom>
          <a:extLst>
            <a:ext uri="{C572A759-6A51-4108-AA02-DFA0A04FC94B}">
              <ma14:wrappingTextBoxFlag xmlns:ma14="http://schemas.microsoft.com/office/mac/drawingml/2011/main" val="1"/>
            </a:ext>
          </a:extLst>
        </p:spPr>
        <p:txBody>
          <a:bodyPr/>
          <a:lstStyle/>
          <a:p>
            <a:pPr defTabSz="652145">
              <a:defRPr sz="4345"/>
            </a:pPr>
            <a:r>
              <a:t>2d 5x5x1 Image by 3x3x1 Filter.</a:t>
            </a:r>
          </a:p>
          <a:p>
            <a:pPr defTabSz="652145">
              <a:defRPr sz="4345"/>
            </a:pPr>
            <a:r>
              <a:t>Stride: 1</a:t>
            </a:r>
          </a:p>
        </p:txBody>
      </p:sp>
      <p:pic>
        <p:nvPicPr>
          <p:cNvPr id="180" name="convolution_schematic.gif" descr="convolution_schematic.gif"/>
          <p:cNvPicPr>
            <a:picLocks noChangeAspect="0"/>
          </p:cNvPicPr>
          <p:nvPr/>
        </p:nvPicPr>
        <p:blipFill>
          <a:blip r:embed="rId2">
            <a:extLst/>
          </a:blip>
          <a:stretch>
            <a:fillRect/>
          </a:stretch>
        </p:blipFill>
        <p:spPr>
          <a:xfrm>
            <a:off x="14478652" y="192918"/>
            <a:ext cx="7204163" cy="5259314"/>
          </a:xfrm>
          <a:prstGeom prst="rect">
            <a:avLst/>
          </a:prstGeom>
          <a:ln w="12700">
            <a:miter lim="400000"/>
          </a:ln>
        </p:spPr>
      </p:pic>
      <p:sp>
        <p:nvSpPr>
          <p:cNvPr id="181" name="To know the dimension of the output after the filter finishes convolving the image. We use this mathematical function"/>
          <p:cNvSpPr txBox="1"/>
          <p:nvPr>
            <p:ph type="body" sz="quarter" idx="1"/>
          </p:nvPr>
        </p:nvSpPr>
        <p:spPr>
          <a:xfrm>
            <a:off x="735883" y="7618955"/>
            <a:ext cx="11559381" cy="3173885"/>
          </a:xfrm>
          <a:prstGeom prst="rect">
            <a:avLst/>
          </a:prstGeom>
        </p:spPr>
        <p:txBody>
          <a:bodyPr/>
          <a:lstStyle/>
          <a:p>
            <a:pPr/>
            <a:r>
              <a:t>To know the dimension of the output after the filter finishes convolving the image. We use this mathematical function</a:t>
            </a:r>
          </a:p>
        </p:txBody>
      </p:sp>
      <p:pic>
        <p:nvPicPr>
          <p:cNvPr id="182" name="Screen Shot 2021-05-03 at 4.33.07 PM.png" descr="Screen Shot 2021-05-03 at 4.33.07 PM.png"/>
          <p:cNvPicPr>
            <a:picLocks noChangeAspect="1"/>
          </p:cNvPicPr>
          <p:nvPr/>
        </p:nvPicPr>
        <p:blipFill>
          <a:blip r:embed="rId3">
            <a:extLst/>
          </a:blip>
          <a:stretch>
            <a:fillRect/>
          </a:stretch>
        </p:blipFill>
        <p:spPr>
          <a:xfrm>
            <a:off x="13224436" y="7722182"/>
            <a:ext cx="10618148" cy="296743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2. Pooling Layer (Downsampling)"/>
          <p:cNvSpPr txBox="1"/>
          <p:nvPr>
            <p:ph type="title"/>
          </p:nvPr>
        </p:nvSpPr>
        <p:spPr>
          <a:prstGeom prst="rect">
            <a:avLst/>
          </a:prstGeom>
        </p:spPr>
        <p:txBody>
          <a:bodyPr/>
          <a:lstStyle/>
          <a:p>
            <a:pPr/>
            <a:r>
              <a:t>2. Pooling Layer (Downsampling)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