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6" r:id="rId8"/>
    <p:sldId id="263" r:id="rId9"/>
    <p:sldId id="278" r:id="rId10"/>
    <p:sldId id="275" r:id="rId11"/>
    <p:sldId id="269" r:id="rId12"/>
    <p:sldId id="268" r:id="rId13"/>
    <p:sldId id="272" r:id="rId14"/>
    <p:sldId id="273" r:id="rId15"/>
    <p:sldId id="274" r:id="rId16"/>
    <p:sldId id="276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54138-0F63-45DE-A7D1-5EF2B2FCC03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28D95E-8065-444A-AFD7-5647032B7AA0}">
      <dgm:prSet phldrT="[Text]"/>
      <dgm:spPr/>
      <dgm:t>
        <a:bodyPr/>
        <a:lstStyle/>
        <a:p>
          <a:r>
            <a:rPr lang="en-US" dirty="0"/>
            <a:t>Retrieve Data</a:t>
          </a:r>
        </a:p>
      </dgm:t>
    </dgm:pt>
    <dgm:pt modelId="{81A872A1-D5AD-4A86-BB65-683577CFABB1}" type="parTrans" cxnId="{FE6DE6EF-952D-40AD-91C8-4F0811938D8C}">
      <dgm:prSet/>
      <dgm:spPr/>
      <dgm:t>
        <a:bodyPr/>
        <a:lstStyle/>
        <a:p>
          <a:endParaRPr lang="en-US"/>
        </a:p>
      </dgm:t>
    </dgm:pt>
    <dgm:pt modelId="{C48EF373-C55E-4523-B1D7-94E661599B4E}" type="sibTrans" cxnId="{FE6DE6EF-952D-40AD-91C8-4F0811938D8C}">
      <dgm:prSet/>
      <dgm:spPr/>
      <dgm:t>
        <a:bodyPr/>
        <a:lstStyle/>
        <a:p>
          <a:endParaRPr lang="en-US"/>
        </a:p>
      </dgm:t>
    </dgm:pt>
    <dgm:pt modelId="{E0499171-47A1-4557-800F-B0E57556CD8A}">
      <dgm:prSet phldrT="[Text]"/>
      <dgm:spPr/>
      <dgm:t>
        <a:bodyPr/>
        <a:lstStyle/>
        <a:p>
          <a:r>
            <a:rPr lang="en-US" dirty="0"/>
            <a:t>CSV File</a:t>
          </a:r>
        </a:p>
      </dgm:t>
    </dgm:pt>
    <dgm:pt modelId="{EF2D9ADA-8F85-45DD-B77A-4D45E2285A08}" type="parTrans" cxnId="{5B610A19-70C2-4B5C-8D90-EF529B05B5EC}">
      <dgm:prSet/>
      <dgm:spPr/>
      <dgm:t>
        <a:bodyPr/>
        <a:lstStyle/>
        <a:p>
          <a:endParaRPr lang="en-US"/>
        </a:p>
      </dgm:t>
    </dgm:pt>
    <dgm:pt modelId="{52575EA2-D926-4484-8B05-02EDAD1EA262}" type="sibTrans" cxnId="{5B610A19-70C2-4B5C-8D90-EF529B05B5EC}">
      <dgm:prSet/>
      <dgm:spPr/>
      <dgm:t>
        <a:bodyPr/>
        <a:lstStyle/>
        <a:p>
          <a:endParaRPr lang="en-US"/>
        </a:p>
      </dgm:t>
    </dgm:pt>
    <dgm:pt modelId="{57A00633-0D2E-4FD2-9D35-98B07C37E133}">
      <dgm:prSet phldrT="[Text]"/>
      <dgm:spPr/>
      <dgm:t>
        <a:bodyPr/>
        <a:lstStyle/>
        <a:p>
          <a:r>
            <a:rPr lang="en-US" dirty="0"/>
            <a:t>Scrape tweets on Twitter</a:t>
          </a:r>
        </a:p>
      </dgm:t>
    </dgm:pt>
    <dgm:pt modelId="{74366B86-BF8D-4E2B-A159-E76936488FAA}" type="parTrans" cxnId="{387BD435-A3B1-4972-A149-364A3FDD2ECB}">
      <dgm:prSet/>
      <dgm:spPr/>
      <dgm:t>
        <a:bodyPr/>
        <a:lstStyle/>
        <a:p>
          <a:endParaRPr lang="en-US"/>
        </a:p>
      </dgm:t>
    </dgm:pt>
    <dgm:pt modelId="{D4834E2F-E7DF-4FCC-AB36-C445F1551E15}" type="sibTrans" cxnId="{387BD435-A3B1-4972-A149-364A3FDD2ECB}">
      <dgm:prSet/>
      <dgm:spPr/>
      <dgm:t>
        <a:bodyPr/>
        <a:lstStyle/>
        <a:p>
          <a:endParaRPr lang="en-US"/>
        </a:p>
      </dgm:t>
    </dgm:pt>
    <dgm:pt modelId="{6602ABDF-85BF-48A1-B401-F23ACDB46ADB}">
      <dgm:prSet phldrT="[Text]"/>
      <dgm:spPr/>
      <dgm:t>
        <a:bodyPr/>
        <a:lstStyle/>
        <a:p>
          <a:r>
            <a:rPr lang="en-US" dirty="0"/>
            <a:t>Clean &amp; Import Data</a:t>
          </a:r>
        </a:p>
      </dgm:t>
    </dgm:pt>
    <dgm:pt modelId="{686FBCE8-4C2F-4E7B-B0BA-57615E55FF3D}" type="parTrans" cxnId="{6C55AE8E-178C-4E8F-BAFA-BDA4FFF21AD4}">
      <dgm:prSet/>
      <dgm:spPr/>
      <dgm:t>
        <a:bodyPr/>
        <a:lstStyle/>
        <a:p>
          <a:endParaRPr lang="en-US"/>
        </a:p>
      </dgm:t>
    </dgm:pt>
    <dgm:pt modelId="{03D8EAA3-0210-41F0-B10A-76ED3DEF8649}" type="sibTrans" cxnId="{6C55AE8E-178C-4E8F-BAFA-BDA4FFF21AD4}">
      <dgm:prSet/>
      <dgm:spPr/>
      <dgm:t>
        <a:bodyPr/>
        <a:lstStyle/>
        <a:p>
          <a:endParaRPr lang="en-US"/>
        </a:p>
      </dgm:t>
    </dgm:pt>
    <dgm:pt modelId="{6FD50092-2D26-46C8-B915-2C94BC166397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A273839C-1887-42ED-9F8F-5CB00C499326}" type="parTrans" cxnId="{78B80396-18C1-45F7-8BF2-FC50FD279A13}">
      <dgm:prSet/>
      <dgm:spPr/>
      <dgm:t>
        <a:bodyPr/>
        <a:lstStyle/>
        <a:p>
          <a:endParaRPr lang="en-US"/>
        </a:p>
      </dgm:t>
    </dgm:pt>
    <dgm:pt modelId="{7B32902A-2969-4318-A250-E07A225E2ABE}" type="sibTrans" cxnId="{78B80396-18C1-45F7-8BF2-FC50FD279A13}">
      <dgm:prSet/>
      <dgm:spPr/>
      <dgm:t>
        <a:bodyPr/>
        <a:lstStyle/>
        <a:p>
          <a:endParaRPr lang="en-US"/>
        </a:p>
      </dgm:t>
    </dgm:pt>
    <dgm:pt modelId="{D61AE269-00F8-4DFC-83D9-C7D6094DF96E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481DCC9F-A8C4-4145-A90F-B813E6FF9469}" type="parTrans" cxnId="{FE50B4C1-A021-4361-AAC8-14850E302D24}">
      <dgm:prSet/>
      <dgm:spPr/>
      <dgm:t>
        <a:bodyPr/>
        <a:lstStyle/>
        <a:p>
          <a:endParaRPr lang="en-US"/>
        </a:p>
      </dgm:t>
    </dgm:pt>
    <dgm:pt modelId="{3819579D-603E-45A5-822E-A4EF77C90923}" type="sibTrans" cxnId="{FE50B4C1-A021-4361-AAC8-14850E302D24}">
      <dgm:prSet/>
      <dgm:spPr/>
      <dgm:t>
        <a:bodyPr/>
        <a:lstStyle/>
        <a:p>
          <a:endParaRPr lang="en-US"/>
        </a:p>
      </dgm:t>
    </dgm:pt>
    <dgm:pt modelId="{A0450322-6FBA-483B-8AC5-6EB98B03C79D}">
      <dgm:prSet phldrT="[Text]"/>
      <dgm:spPr/>
      <dgm:t>
        <a:bodyPr/>
        <a:lstStyle/>
        <a:p>
          <a:r>
            <a:rPr lang="en-US" dirty="0"/>
            <a:t>Perform sentiment and general analysis</a:t>
          </a:r>
        </a:p>
      </dgm:t>
    </dgm:pt>
    <dgm:pt modelId="{EA7732C9-689A-4DAF-9DBC-308F3DB21D9C}" type="parTrans" cxnId="{DCB7364B-B37C-4870-B9E9-963BDC8D05E4}">
      <dgm:prSet/>
      <dgm:spPr/>
      <dgm:t>
        <a:bodyPr/>
        <a:lstStyle/>
        <a:p>
          <a:endParaRPr lang="en-US"/>
        </a:p>
      </dgm:t>
    </dgm:pt>
    <dgm:pt modelId="{BFB5A97F-646E-4574-ACD9-C6CA8907612A}" type="sibTrans" cxnId="{DCB7364B-B37C-4870-B9E9-963BDC8D05E4}">
      <dgm:prSet/>
      <dgm:spPr/>
      <dgm:t>
        <a:bodyPr/>
        <a:lstStyle/>
        <a:p>
          <a:endParaRPr lang="en-US"/>
        </a:p>
      </dgm:t>
    </dgm:pt>
    <dgm:pt modelId="{82F9D71F-CAE4-4973-A7B7-27AE7C75A468}">
      <dgm:prSet phldrT="[Text]"/>
      <dgm:spPr/>
      <dgm:t>
        <a:bodyPr/>
        <a:lstStyle/>
        <a:p>
          <a:r>
            <a:rPr lang="en-US" dirty="0"/>
            <a:t>VADER</a:t>
          </a:r>
        </a:p>
      </dgm:t>
    </dgm:pt>
    <dgm:pt modelId="{53646C54-65A0-4008-AB5F-1D993A74F004}" type="parTrans" cxnId="{80742846-EC6A-4528-ADFB-01FCE0D2A6AE}">
      <dgm:prSet/>
      <dgm:spPr/>
      <dgm:t>
        <a:bodyPr/>
        <a:lstStyle/>
        <a:p>
          <a:endParaRPr lang="en-US"/>
        </a:p>
      </dgm:t>
    </dgm:pt>
    <dgm:pt modelId="{3FD24ECB-6C60-4954-8BF1-755493C8DDC7}" type="sibTrans" cxnId="{80742846-EC6A-4528-ADFB-01FCE0D2A6AE}">
      <dgm:prSet/>
      <dgm:spPr/>
      <dgm:t>
        <a:bodyPr/>
        <a:lstStyle/>
        <a:p>
          <a:endParaRPr lang="en-US"/>
        </a:p>
      </dgm:t>
    </dgm:pt>
    <dgm:pt modelId="{AFA4425B-539F-48AA-9D80-90F675B2AB5C}">
      <dgm:prSet phldrT="[Text]"/>
      <dgm:spPr/>
      <dgm:t>
        <a:bodyPr/>
        <a:lstStyle/>
        <a:p>
          <a:r>
            <a:rPr lang="en-US" dirty="0"/>
            <a:t>Python visualizations</a:t>
          </a:r>
        </a:p>
      </dgm:t>
    </dgm:pt>
    <dgm:pt modelId="{09FD58B7-33A5-467B-B5B5-7BC1FB4A0D40}" type="parTrans" cxnId="{D2DD424E-507E-412E-AB17-E7A4962B3CE4}">
      <dgm:prSet/>
      <dgm:spPr/>
      <dgm:t>
        <a:bodyPr/>
        <a:lstStyle/>
        <a:p>
          <a:endParaRPr lang="en-US"/>
        </a:p>
      </dgm:t>
    </dgm:pt>
    <dgm:pt modelId="{BF69D0EE-1938-46AD-80BB-FFBEEA0E4F53}" type="sibTrans" cxnId="{D2DD424E-507E-412E-AB17-E7A4962B3CE4}">
      <dgm:prSet/>
      <dgm:spPr/>
      <dgm:t>
        <a:bodyPr/>
        <a:lstStyle/>
        <a:p>
          <a:endParaRPr lang="en-US"/>
        </a:p>
      </dgm:t>
    </dgm:pt>
    <dgm:pt modelId="{F73E449A-17A2-41CA-9165-91314D255E49}">
      <dgm:prSet phldrT="[Text]"/>
      <dgm:spPr/>
      <dgm:t>
        <a:bodyPr/>
        <a:lstStyle/>
        <a:p>
          <a:r>
            <a:rPr lang="en-US" dirty="0"/>
            <a:t>Google Colab</a:t>
          </a:r>
        </a:p>
      </dgm:t>
    </dgm:pt>
    <dgm:pt modelId="{6850057C-AACF-44B2-820A-26B212A3107A}" type="parTrans" cxnId="{AC4D9B41-C965-4926-A6FD-CC2FD83A423E}">
      <dgm:prSet/>
      <dgm:spPr/>
      <dgm:t>
        <a:bodyPr/>
        <a:lstStyle/>
        <a:p>
          <a:endParaRPr lang="en-US"/>
        </a:p>
      </dgm:t>
    </dgm:pt>
    <dgm:pt modelId="{E351DDDB-7156-4FE6-9BEB-731FCB80B4F1}" type="sibTrans" cxnId="{AC4D9B41-C965-4926-A6FD-CC2FD83A423E}">
      <dgm:prSet/>
      <dgm:spPr/>
      <dgm:t>
        <a:bodyPr/>
        <a:lstStyle/>
        <a:p>
          <a:endParaRPr lang="en-US"/>
        </a:p>
      </dgm:t>
    </dgm:pt>
    <dgm:pt modelId="{DB2B6D96-483A-4F3B-A444-3DE1AFAFEFD1}" type="pres">
      <dgm:prSet presAssocID="{19F54138-0F63-45DE-A7D1-5EF2B2FCC0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0862EB-8FD8-4E39-8A8C-E0C517F47B84}" type="pres">
      <dgm:prSet presAssocID="{19F54138-0F63-45DE-A7D1-5EF2B2FCC03F}" presName="tSp" presStyleCnt="0"/>
      <dgm:spPr/>
    </dgm:pt>
    <dgm:pt modelId="{7B7B5200-03A8-484B-B9DA-E8E5780AF9C4}" type="pres">
      <dgm:prSet presAssocID="{19F54138-0F63-45DE-A7D1-5EF2B2FCC03F}" presName="bSp" presStyleCnt="0"/>
      <dgm:spPr/>
    </dgm:pt>
    <dgm:pt modelId="{1E0540FE-DB36-423F-8D06-8A0D1AC44F0B}" type="pres">
      <dgm:prSet presAssocID="{19F54138-0F63-45DE-A7D1-5EF2B2FCC03F}" presName="process" presStyleCnt="0"/>
      <dgm:spPr/>
    </dgm:pt>
    <dgm:pt modelId="{B8E85A47-31D7-4A70-923E-6E5F359F238A}" type="pres">
      <dgm:prSet presAssocID="{B728D95E-8065-444A-AFD7-5647032B7AA0}" presName="composite1" presStyleCnt="0"/>
      <dgm:spPr/>
    </dgm:pt>
    <dgm:pt modelId="{98616E01-9C70-4A1A-933C-D27183B6BFB0}" type="pres">
      <dgm:prSet presAssocID="{B728D95E-8065-444A-AFD7-5647032B7AA0}" presName="dummyNode1" presStyleLbl="node1" presStyleIdx="0" presStyleCnt="3"/>
      <dgm:spPr/>
    </dgm:pt>
    <dgm:pt modelId="{51622DCF-6BFF-49A6-9B13-391497BDE734}" type="pres">
      <dgm:prSet presAssocID="{B728D95E-8065-444A-AFD7-5647032B7AA0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E4DBC-77DC-4944-B127-3B00CBDBB4EB}" type="pres">
      <dgm:prSet presAssocID="{B728D95E-8065-444A-AFD7-5647032B7AA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19F35-E1E3-476B-BD33-AE0A8EF6DAF6}" type="pres">
      <dgm:prSet presAssocID="{B728D95E-8065-444A-AFD7-5647032B7AA0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DF7A8-036A-4F7F-ABB4-8D409B640A12}" type="pres">
      <dgm:prSet presAssocID="{B728D95E-8065-444A-AFD7-5647032B7AA0}" presName="connSite1" presStyleCnt="0"/>
      <dgm:spPr/>
    </dgm:pt>
    <dgm:pt modelId="{C1E48A40-9DD6-4A0F-A172-75873837E385}" type="pres">
      <dgm:prSet presAssocID="{C48EF373-C55E-4523-B1D7-94E661599B4E}" presName="Name9" presStyleLbl="sibTrans2D1" presStyleIdx="0" presStyleCnt="2"/>
      <dgm:spPr/>
      <dgm:t>
        <a:bodyPr/>
        <a:lstStyle/>
        <a:p>
          <a:endParaRPr lang="en-US"/>
        </a:p>
      </dgm:t>
    </dgm:pt>
    <dgm:pt modelId="{F96F551A-2A86-4879-B70A-6E1BDEDB78C2}" type="pres">
      <dgm:prSet presAssocID="{6602ABDF-85BF-48A1-B401-F23ACDB46ADB}" presName="composite2" presStyleCnt="0"/>
      <dgm:spPr/>
    </dgm:pt>
    <dgm:pt modelId="{32B4F030-53C8-4DC2-BA73-5EDE67AAB61F}" type="pres">
      <dgm:prSet presAssocID="{6602ABDF-85BF-48A1-B401-F23ACDB46ADB}" presName="dummyNode2" presStyleLbl="node1" presStyleIdx="0" presStyleCnt="3"/>
      <dgm:spPr/>
    </dgm:pt>
    <dgm:pt modelId="{8D11F211-9AF5-4AE8-991E-09EC1F3C4A60}" type="pres">
      <dgm:prSet presAssocID="{6602ABDF-85BF-48A1-B401-F23ACDB46ADB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A18BE-877E-47BA-852F-CB3A0CD77752}" type="pres">
      <dgm:prSet presAssocID="{6602ABDF-85BF-48A1-B401-F23ACDB46ADB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39863-7AF2-4526-9CD6-D7A33428DD34}" type="pres">
      <dgm:prSet presAssocID="{6602ABDF-85BF-48A1-B401-F23ACDB46ADB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4E204-6CD7-48FF-A9CE-87DEFF982825}" type="pres">
      <dgm:prSet presAssocID="{6602ABDF-85BF-48A1-B401-F23ACDB46ADB}" presName="connSite2" presStyleCnt="0"/>
      <dgm:spPr/>
    </dgm:pt>
    <dgm:pt modelId="{6ACB857A-531E-4691-A494-A0DB9BAFB5B0}" type="pres">
      <dgm:prSet presAssocID="{03D8EAA3-0210-41F0-B10A-76ED3DEF8649}" presName="Name18" presStyleLbl="sibTrans2D1" presStyleIdx="1" presStyleCnt="2"/>
      <dgm:spPr/>
      <dgm:t>
        <a:bodyPr/>
        <a:lstStyle/>
        <a:p>
          <a:endParaRPr lang="en-US"/>
        </a:p>
      </dgm:t>
    </dgm:pt>
    <dgm:pt modelId="{6B459440-3179-4E5D-8D41-E0B44855DBD9}" type="pres">
      <dgm:prSet presAssocID="{A0450322-6FBA-483B-8AC5-6EB98B03C79D}" presName="composite1" presStyleCnt="0"/>
      <dgm:spPr/>
    </dgm:pt>
    <dgm:pt modelId="{DECC0423-A453-49BE-A40D-A1FD35BE73BE}" type="pres">
      <dgm:prSet presAssocID="{A0450322-6FBA-483B-8AC5-6EB98B03C79D}" presName="dummyNode1" presStyleLbl="node1" presStyleIdx="1" presStyleCnt="3"/>
      <dgm:spPr/>
    </dgm:pt>
    <dgm:pt modelId="{9DDBAB7B-6009-4302-8ED6-7D199CA31E4A}" type="pres">
      <dgm:prSet presAssocID="{A0450322-6FBA-483B-8AC5-6EB98B03C79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44015-205F-472E-9B12-FC13646EAD62}" type="pres">
      <dgm:prSet presAssocID="{A0450322-6FBA-483B-8AC5-6EB98B03C79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F519-882A-4C7A-9213-1DC8A348DA0C}" type="pres">
      <dgm:prSet presAssocID="{A0450322-6FBA-483B-8AC5-6EB98B03C79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CABA9-FB20-404D-A582-BCE1ED837979}" type="pres">
      <dgm:prSet presAssocID="{A0450322-6FBA-483B-8AC5-6EB98B03C79D}" presName="connSite1" presStyleCnt="0"/>
      <dgm:spPr/>
    </dgm:pt>
  </dgm:ptLst>
  <dgm:cxnLst>
    <dgm:cxn modelId="{0F01B16D-0485-4CE9-A4F3-3124E2552AC5}" type="presOf" srcId="{F73E449A-17A2-41CA-9165-91314D255E49}" destId="{726A18BE-877E-47BA-852F-CB3A0CD77752}" srcOrd="1" destOrd="2" presId="urn:microsoft.com/office/officeart/2005/8/layout/hProcess4"/>
    <dgm:cxn modelId="{01CF082C-D6E4-47D7-BAC5-C7E1DFF7B349}" type="presOf" srcId="{82F9D71F-CAE4-4973-A7B7-27AE7C75A468}" destId="{9DDBAB7B-6009-4302-8ED6-7D199CA31E4A}" srcOrd="0" destOrd="0" presId="urn:microsoft.com/office/officeart/2005/8/layout/hProcess4"/>
    <dgm:cxn modelId="{387BD435-A3B1-4972-A149-364A3FDD2ECB}" srcId="{B728D95E-8065-444A-AFD7-5647032B7AA0}" destId="{57A00633-0D2E-4FD2-9D35-98B07C37E133}" srcOrd="1" destOrd="0" parTransId="{74366B86-BF8D-4E2B-A159-E76936488FAA}" sibTransId="{D4834E2F-E7DF-4FCC-AB36-C445F1551E15}"/>
    <dgm:cxn modelId="{3E7A3EC7-957E-469A-9BE2-BA1E744E79AF}" type="presOf" srcId="{C48EF373-C55E-4523-B1D7-94E661599B4E}" destId="{C1E48A40-9DD6-4A0F-A172-75873837E385}" srcOrd="0" destOrd="0" presId="urn:microsoft.com/office/officeart/2005/8/layout/hProcess4"/>
    <dgm:cxn modelId="{D7CA096E-685A-4A0F-A06D-291E8F968189}" type="presOf" srcId="{D61AE269-00F8-4DFC-83D9-C7D6094DF96E}" destId="{8D11F211-9AF5-4AE8-991E-09EC1F3C4A60}" srcOrd="0" destOrd="1" presId="urn:microsoft.com/office/officeart/2005/8/layout/hProcess4"/>
    <dgm:cxn modelId="{6C55AE8E-178C-4E8F-BAFA-BDA4FFF21AD4}" srcId="{19F54138-0F63-45DE-A7D1-5EF2B2FCC03F}" destId="{6602ABDF-85BF-48A1-B401-F23ACDB46ADB}" srcOrd="1" destOrd="0" parTransId="{686FBCE8-4C2F-4E7B-B0BA-57615E55FF3D}" sibTransId="{03D8EAA3-0210-41F0-B10A-76ED3DEF8649}"/>
    <dgm:cxn modelId="{DCB7364B-B37C-4870-B9E9-963BDC8D05E4}" srcId="{19F54138-0F63-45DE-A7D1-5EF2B2FCC03F}" destId="{A0450322-6FBA-483B-8AC5-6EB98B03C79D}" srcOrd="2" destOrd="0" parTransId="{EA7732C9-689A-4DAF-9DBC-308F3DB21D9C}" sibTransId="{BFB5A97F-646E-4574-ACD9-C6CA8907612A}"/>
    <dgm:cxn modelId="{BB76E463-8971-4B0C-9063-FA7B44ADA842}" type="presOf" srcId="{6FD50092-2D26-46C8-B915-2C94BC166397}" destId="{8D11F211-9AF5-4AE8-991E-09EC1F3C4A60}" srcOrd="0" destOrd="0" presId="urn:microsoft.com/office/officeart/2005/8/layout/hProcess4"/>
    <dgm:cxn modelId="{CADA4D1D-44D3-47A2-A51C-6A03CCA478B0}" type="presOf" srcId="{6602ABDF-85BF-48A1-B401-F23ACDB46ADB}" destId="{87C39863-7AF2-4526-9CD6-D7A33428DD34}" srcOrd="0" destOrd="0" presId="urn:microsoft.com/office/officeart/2005/8/layout/hProcess4"/>
    <dgm:cxn modelId="{23FF6C27-B2B0-4BF7-B190-D59C57A7A791}" type="presOf" srcId="{B728D95E-8065-444A-AFD7-5647032B7AA0}" destId="{A0819F35-E1E3-476B-BD33-AE0A8EF6DAF6}" srcOrd="0" destOrd="0" presId="urn:microsoft.com/office/officeart/2005/8/layout/hProcess4"/>
    <dgm:cxn modelId="{F41B9B01-084A-4BEF-A7E8-39DD8EF343B5}" type="presOf" srcId="{19F54138-0F63-45DE-A7D1-5EF2B2FCC03F}" destId="{DB2B6D96-483A-4F3B-A444-3DE1AFAFEFD1}" srcOrd="0" destOrd="0" presId="urn:microsoft.com/office/officeart/2005/8/layout/hProcess4"/>
    <dgm:cxn modelId="{E35B380D-3097-4553-970C-DFC36747C914}" type="presOf" srcId="{AFA4425B-539F-48AA-9D80-90F675B2AB5C}" destId="{9DDBAB7B-6009-4302-8ED6-7D199CA31E4A}" srcOrd="0" destOrd="1" presId="urn:microsoft.com/office/officeart/2005/8/layout/hProcess4"/>
    <dgm:cxn modelId="{5466CDEE-9D53-4052-B467-BD8B6C0DF471}" type="presOf" srcId="{F73E449A-17A2-41CA-9165-91314D255E49}" destId="{8D11F211-9AF5-4AE8-991E-09EC1F3C4A60}" srcOrd="0" destOrd="2" presId="urn:microsoft.com/office/officeart/2005/8/layout/hProcess4"/>
    <dgm:cxn modelId="{85836241-72FB-4C46-BDE7-1D3AAE0BEB20}" type="presOf" srcId="{E0499171-47A1-4557-800F-B0E57556CD8A}" destId="{FA0E4DBC-77DC-4944-B127-3B00CBDBB4EB}" srcOrd="1" destOrd="0" presId="urn:microsoft.com/office/officeart/2005/8/layout/hProcess4"/>
    <dgm:cxn modelId="{AC4D9B41-C965-4926-A6FD-CC2FD83A423E}" srcId="{6602ABDF-85BF-48A1-B401-F23ACDB46ADB}" destId="{F73E449A-17A2-41CA-9165-91314D255E49}" srcOrd="2" destOrd="0" parTransId="{6850057C-AACF-44B2-820A-26B212A3107A}" sibTransId="{E351DDDB-7156-4FE6-9BEB-731FCB80B4F1}"/>
    <dgm:cxn modelId="{201653E4-A400-4124-B7EF-F4ADF680ECC5}" type="presOf" srcId="{E0499171-47A1-4557-800F-B0E57556CD8A}" destId="{51622DCF-6BFF-49A6-9B13-391497BDE734}" srcOrd="0" destOrd="0" presId="urn:microsoft.com/office/officeart/2005/8/layout/hProcess4"/>
    <dgm:cxn modelId="{C45F5EB2-E2EC-483B-9EB7-22EC69D2738F}" type="presOf" srcId="{03D8EAA3-0210-41F0-B10A-76ED3DEF8649}" destId="{6ACB857A-531E-4691-A494-A0DB9BAFB5B0}" srcOrd="0" destOrd="0" presId="urn:microsoft.com/office/officeart/2005/8/layout/hProcess4"/>
    <dgm:cxn modelId="{AE858485-B39E-4879-A6C2-9866991EF55C}" type="presOf" srcId="{57A00633-0D2E-4FD2-9D35-98B07C37E133}" destId="{FA0E4DBC-77DC-4944-B127-3B00CBDBB4EB}" srcOrd="1" destOrd="1" presId="urn:microsoft.com/office/officeart/2005/8/layout/hProcess4"/>
    <dgm:cxn modelId="{0B85D928-C807-4627-9DA0-9BB4404FA6E4}" type="presOf" srcId="{82F9D71F-CAE4-4973-A7B7-27AE7C75A468}" destId="{95544015-205F-472E-9B12-FC13646EAD62}" srcOrd="1" destOrd="0" presId="urn:microsoft.com/office/officeart/2005/8/layout/hProcess4"/>
    <dgm:cxn modelId="{3DA43888-711E-4BC8-A15C-19163E9BE621}" type="presOf" srcId="{A0450322-6FBA-483B-8AC5-6EB98B03C79D}" destId="{1F3AF519-882A-4C7A-9213-1DC8A348DA0C}" srcOrd="0" destOrd="0" presId="urn:microsoft.com/office/officeart/2005/8/layout/hProcess4"/>
    <dgm:cxn modelId="{FE50B4C1-A021-4361-AAC8-14850E302D24}" srcId="{6602ABDF-85BF-48A1-B401-F23ACDB46ADB}" destId="{D61AE269-00F8-4DFC-83D9-C7D6094DF96E}" srcOrd="1" destOrd="0" parTransId="{481DCC9F-A8C4-4145-A90F-B813E6FF9469}" sibTransId="{3819579D-603E-45A5-822E-A4EF77C90923}"/>
    <dgm:cxn modelId="{80742846-EC6A-4528-ADFB-01FCE0D2A6AE}" srcId="{A0450322-6FBA-483B-8AC5-6EB98B03C79D}" destId="{82F9D71F-CAE4-4973-A7B7-27AE7C75A468}" srcOrd="0" destOrd="0" parTransId="{53646C54-65A0-4008-AB5F-1D993A74F004}" sibTransId="{3FD24ECB-6C60-4954-8BF1-755493C8DDC7}"/>
    <dgm:cxn modelId="{6995D83B-222E-4524-803F-888A5781CB3C}" type="presOf" srcId="{AFA4425B-539F-48AA-9D80-90F675B2AB5C}" destId="{95544015-205F-472E-9B12-FC13646EAD62}" srcOrd="1" destOrd="1" presId="urn:microsoft.com/office/officeart/2005/8/layout/hProcess4"/>
    <dgm:cxn modelId="{78B80396-18C1-45F7-8BF2-FC50FD279A13}" srcId="{6602ABDF-85BF-48A1-B401-F23ACDB46ADB}" destId="{6FD50092-2D26-46C8-B915-2C94BC166397}" srcOrd="0" destOrd="0" parTransId="{A273839C-1887-42ED-9F8F-5CB00C499326}" sibTransId="{7B32902A-2969-4318-A250-E07A225E2ABE}"/>
    <dgm:cxn modelId="{FE6DE6EF-952D-40AD-91C8-4F0811938D8C}" srcId="{19F54138-0F63-45DE-A7D1-5EF2B2FCC03F}" destId="{B728D95E-8065-444A-AFD7-5647032B7AA0}" srcOrd="0" destOrd="0" parTransId="{81A872A1-D5AD-4A86-BB65-683577CFABB1}" sibTransId="{C48EF373-C55E-4523-B1D7-94E661599B4E}"/>
    <dgm:cxn modelId="{6BCF73D5-2474-47DF-83A9-B20CECB611E0}" type="presOf" srcId="{6FD50092-2D26-46C8-B915-2C94BC166397}" destId="{726A18BE-877E-47BA-852F-CB3A0CD77752}" srcOrd="1" destOrd="0" presId="urn:microsoft.com/office/officeart/2005/8/layout/hProcess4"/>
    <dgm:cxn modelId="{8641AC1F-8FA9-4016-8286-271ABCD1DB6A}" type="presOf" srcId="{D61AE269-00F8-4DFC-83D9-C7D6094DF96E}" destId="{726A18BE-877E-47BA-852F-CB3A0CD77752}" srcOrd="1" destOrd="1" presId="urn:microsoft.com/office/officeart/2005/8/layout/hProcess4"/>
    <dgm:cxn modelId="{5B610A19-70C2-4B5C-8D90-EF529B05B5EC}" srcId="{B728D95E-8065-444A-AFD7-5647032B7AA0}" destId="{E0499171-47A1-4557-800F-B0E57556CD8A}" srcOrd="0" destOrd="0" parTransId="{EF2D9ADA-8F85-45DD-B77A-4D45E2285A08}" sibTransId="{52575EA2-D926-4484-8B05-02EDAD1EA262}"/>
    <dgm:cxn modelId="{062FF8C6-0885-4D2F-9381-5780F81A15A0}" type="presOf" srcId="{57A00633-0D2E-4FD2-9D35-98B07C37E133}" destId="{51622DCF-6BFF-49A6-9B13-391497BDE734}" srcOrd="0" destOrd="1" presId="urn:microsoft.com/office/officeart/2005/8/layout/hProcess4"/>
    <dgm:cxn modelId="{D2DD424E-507E-412E-AB17-E7A4962B3CE4}" srcId="{A0450322-6FBA-483B-8AC5-6EB98B03C79D}" destId="{AFA4425B-539F-48AA-9D80-90F675B2AB5C}" srcOrd="1" destOrd="0" parTransId="{09FD58B7-33A5-467B-B5B5-7BC1FB4A0D40}" sibTransId="{BF69D0EE-1938-46AD-80BB-FFBEEA0E4F53}"/>
    <dgm:cxn modelId="{5CD4D354-C5D6-4A17-A158-ED11705B761B}" type="presParOf" srcId="{DB2B6D96-483A-4F3B-A444-3DE1AFAFEFD1}" destId="{EA0862EB-8FD8-4E39-8A8C-E0C517F47B84}" srcOrd="0" destOrd="0" presId="urn:microsoft.com/office/officeart/2005/8/layout/hProcess4"/>
    <dgm:cxn modelId="{4FE3EC0F-336D-4F61-AEC0-97A2C749C47D}" type="presParOf" srcId="{DB2B6D96-483A-4F3B-A444-3DE1AFAFEFD1}" destId="{7B7B5200-03A8-484B-B9DA-E8E5780AF9C4}" srcOrd="1" destOrd="0" presId="urn:microsoft.com/office/officeart/2005/8/layout/hProcess4"/>
    <dgm:cxn modelId="{1B70BD63-36B4-432A-8571-46A9E44BBE15}" type="presParOf" srcId="{DB2B6D96-483A-4F3B-A444-3DE1AFAFEFD1}" destId="{1E0540FE-DB36-423F-8D06-8A0D1AC44F0B}" srcOrd="2" destOrd="0" presId="urn:microsoft.com/office/officeart/2005/8/layout/hProcess4"/>
    <dgm:cxn modelId="{F3E9FBF0-6A24-4939-94D8-F2D471AB81BA}" type="presParOf" srcId="{1E0540FE-DB36-423F-8D06-8A0D1AC44F0B}" destId="{B8E85A47-31D7-4A70-923E-6E5F359F238A}" srcOrd="0" destOrd="0" presId="urn:microsoft.com/office/officeart/2005/8/layout/hProcess4"/>
    <dgm:cxn modelId="{B9482127-E20B-4987-86BF-5ED28D31C7B0}" type="presParOf" srcId="{B8E85A47-31D7-4A70-923E-6E5F359F238A}" destId="{98616E01-9C70-4A1A-933C-D27183B6BFB0}" srcOrd="0" destOrd="0" presId="urn:microsoft.com/office/officeart/2005/8/layout/hProcess4"/>
    <dgm:cxn modelId="{9603DF0C-2704-49B2-AF22-D4EB500F2C61}" type="presParOf" srcId="{B8E85A47-31D7-4A70-923E-6E5F359F238A}" destId="{51622DCF-6BFF-49A6-9B13-391497BDE734}" srcOrd="1" destOrd="0" presId="urn:microsoft.com/office/officeart/2005/8/layout/hProcess4"/>
    <dgm:cxn modelId="{35ACE88A-D2C0-4556-8220-D0A04419837A}" type="presParOf" srcId="{B8E85A47-31D7-4A70-923E-6E5F359F238A}" destId="{FA0E4DBC-77DC-4944-B127-3B00CBDBB4EB}" srcOrd="2" destOrd="0" presId="urn:microsoft.com/office/officeart/2005/8/layout/hProcess4"/>
    <dgm:cxn modelId="{8AC0B5CA-196C-473F-B78B-9352372FCEEA}" type="presParOf" srcId="{B8E85A47-31D7-4A70-923E-6E5F359F238A}" destId="{A0819F35-E1E3-476B-BD33-AE0A8EF6DAF6}" srcOrd="3" destOrd="0" presId="urn:microsoft.com/office/officeart/2005/8/layout/hProcess4"/>
    <dgm:cxn modelId="{9EAF1029-6886-4A72-8B11-266647A49ABD}" type="presParOf" srcId="{B8E85A47-31D7-4A70-923E-6E5F359F238A}" destId="{D79DF7A8-036A-4F7F-ABB4-8D409B640A12}" srcOrd="4" destOrd="0" presId="urn:microsoft.com/office/officeart/2005/8/layout/hProcess4"/>
    <dgm:cxn modelId="{A7766A2C-1C12-4348-9E44-447CBF3B2123}" type="presParOf" srcId="{1E0540FE-DB36-423F-8D06-8A0D1AC44F0B}" destId="{C1E48A40-9DD6-4A0F-A172-75873837E385}" srcOrd="1" destOrd="0" presId="urn:microsoft.com/office/officeart/2005/8/layout/hProcess4"/>
    <dgm:cxn modelId="{ECB58270-FD20-4FC7-AAC3-69F595B5AB0E}" type="presParOf" srcId="{1E0540FE-DB36-423F-8D06-8A0D1AC44F0B}" destId="{F96F551A-2A86-4879-B70A-6E1BDEDB78C2}" srcOrd="2" destOrd="0" presId="urn:microsoft.com/office/officeart/2005/8/layout/hProcess4"/>
    <dgm:cxn modelId="{25E778A2-2851-4E14-8DDF-78817B6F0946}" type="presParOf" srcId="{F96F551A-2A86-4879-B70A-6E1BDEDB78C2}" destId="{32B4F030-53C8-4DC2-BA73-5EDE67AAB61F}" srcOrd="0" destOrd="0" presId="urn:microsoft.com/office/officeart/2005/8/layout/hProcess4"/>
    <dgm:cxn modelId="{B5471B8A-0F62-4DC8-894D-E8166EFDD424}" type="presParOf" srcId="{F96F551A-2A86-4879-B70A-6E1BDEDB78C2}" destId="{8D11F211-9AF5-4AE8-991E-09EC1F3C4A60}" srcOrd="1" destOrd="0" presId="urn:microsoft.com/office/officeart/2005/8/layout/hProcess4"/>
    <dgm:cxn modelId="{1E00BCC8-A83A-4380-A98F-0A0A2184A811}" type="presParOf" srcId="{F96F551A-2A86-4879-B70A-6E1BDEDB78C2}" destId="{726A18BE-877E-47BA-852F-CB3A0CD77752}" srcOrd="2" destOrd="0" presId="urn:microsoft.com/office/officeart/2005/8/layout/hProcess4"/>
    <dgm:cxn modelId="{C58541BD-3214-46EF-A23D-BDAC7D03C5EC}" type="presParOf" srcId="{F96F551A-2A86-4879-B70A-6E1BDEDB78C2}" destId="{87C39863-7AF2-4526-9CD6-D7A33428DD34}" srcOrd="3" destOrd="0" presId="urn:microsoft.com/office/officeart/2005/8/layout/hProcess4"/>
    <dgm:cxn modelId="{479293E4-C38F-4EAE-A9C0-28846AA5FFFC}" type="presParOf" srcId="{F96F551A-2A86-4879-B70A-6E1BDEDB78C2}" destId="{FF84E204-6CD7-48FF-A9CE-87DEFF982825}" srcOrd="4" destOrd="0" presId="urn:microsoft.com/office/officeart/2005/8/layout/hProcess4"/>
    <dgm:cxn modelId="{8FCE47EC-DFB3-495F-B312-09C1F46AF89E}" type="presParOf" srcId="{1E0540FE-DB36-423F-8D06-8A0D1AC44F0B}" destId="{6ACB857A-531E-4691-A494-A0DB9BAFB5B0}" srcOrd="3" destOrd="0" presId="urn:microsoft.com/office/officeart/2005/8/layout/hProcess4"/>
    <dgm:cxn modelId="{7F7401EE-37BE-4589-AFB4-0B9A77984FCF}" type="presParOf" srcId="{1E0540FE-DB36-423F-8D06-8A0D1AC44F0B}" destId="{6B459440-3179-4E5D-8D41-E0B44855DBD9}" srcOrd="4" destOrd="0" presId="urn:microsoft.com/office/officeart/2005/8/layout/hProcess4"/>
    <dgm:cxn modelId="{951FBE65-F4BB-4300-A539-5EA5773F0114}" type="presParOf" srcId="{6B459440-3179-4E5D-8D41-E0B44855DBD9}" destId="{DECC0423-A453-49BE-A40D-A1FD35BE73BE}" srcOrd="0" destOrd="0" presId="urn:microsoft.com/office/officeart/2005/8/layout/hProcess4"/>
    <dgm:cxn modelId="{55BD376F-9242-49C0-8F58-E9E9168A9682}" type="presParOf" srcId="{6B459440-3179-4E5D-8D41-E0B44855DBD9}" destId="{9DDBAB7B-6009-4302-8ED6-7D199CA31E4A}" srcOrd="1" destOrd="0" presId="urn:microsoft.com/office/officeart/2005/8/layout/hProcess4"/>
    <dgm:cxn modelId="{C60B180D-F057-4587-9A33-D5A517284C9D}" type="presParOf" srcId="{6B459440-3179-4E5D-8D41-E0B44855DBD9}" destId="{95544015-205F-472E-9B12-FC13646EAD62}" srcOrd="2" destOrd="0" presId="urn:microsoft.com/office/officeart/2005/8/layout/hProcess4"/>
    <dgm:cxn modelId="{B09E26DD-D59F-45FF-970A-70354C11ADAF}" type="presParOf" srcId="{6B459440-3179-4E5D-8D41-E0B44855DBD9}" destId="{1F3AF519-882A-4C7A-9213-1DC8A348DA0C}" srcOrd="3" destOrd="0" presId="urn:microsoft.com/office/officeart/2005/8/layout/hProcess4"/>
    <dgm:cxn modelId="{24A34A9B-C70B-4FD8-A470-6535AB4BDB59}" type="presParOf" srcId="{6B459440-3179-4E5D-8D41-E0B44855DBD9}" destId="{640CABA9-FB20-404D-A582-BCE1ED8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22DCF-6BFF-49A6-9B13-391497BDE734}">
      <dsp:nvSpPr>
        <dsp:cNvPr id="0" name=""/>
        <dsp:cNvSpPr/>
      </dsp:nvSpPr>
      <dsp:spPr>
        <a:xfrm>
          <a:off x="1717" y="1371054"/>
          <a:ext cx="1656589" cy="1366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CSV 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Scrape tweets on Twitter</a:t>
          </a:r>
        </a:p>
      </dsp:txBody>
      <dsp:txXfrm>
        <a:off x="33160" y="1402497"/>
        <a:ext cx="1593703" cy="1010666"/>
      </dsp:txXfrm>
    </dsp:sp>
    <dsp:sp modelId="{C1E48A40-9DD6-4A0F-A172-75873837E385}">
      <dsp:nvSpPr>
        <dsp:cNvPr id="0" name=""/>
        <dsp:cNvSpPr/>
      </dsp:nvSpPr>
      <dsp:spPr>
        <a:xfrm>
          <a:off x="954837" y="1776062"/>
          <a:ext cx="1709336" cy="1709336"/>
        </a:xfrm>
        <a:prstGeom prst="leftCircularArrow">
          <a:avLst>
            <a:gd name="adj1" fmla="val 2471"/>
            <a:gd name="adj2" fmla="val 299312"/>
            <a:gd name="adj3" fmla="val 2074823"/>
            <a:gd name="adj4" fmla="val 9024489"/>
            <a:gd name="adj5" fmla="val 28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9F35-E1E3-476B-BD33-AE0A8EF6DAF6}">
      <dsp:nvSpPr>
        <dsp:cNvPr id="0" name=""/>
        <dsp:cNvSpPr/>
      </dsp:nvSpPr>
      <dsp:spPr>
        <a:xfrm>
          <a:off x="369848" y="2444607"/>
          <a:ext cx="1472524" cy="58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Retrieve Data</a:t>
          </a:r>
        </a:p>
      </dsp:txBody>
      <dsp:txXfrm>
        <a:off x="386999" y="2461758"/>
        <a:ext cx="1438222" cy="551272"/>
      </dsp:txXfrm>
    </dsp:sp>
    <dsp:sp modelId="{8D11F211-9AF5-4AE8-991E-09EC1F3C4A60}">
      <dsp:nvSpPr>
        <dsp:cNvPr id="0" name=""/>
        <dsp:cNvSpPr/>
      </dsp:nvSpPr>
      <dsp:spPr>
        <a:xfrm>
          <a:off x="2043533" y="1371054"/>
          <a:ext cx="1656589" cy="1366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Excel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Python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Google Colab</a:t>
          </a:r>
        </a:p>
      </dsp:txBody>
      <dsp:txXfrm>
        <a:off x="2074976" y="1695284"/>
        <a:ext cx="1593703" cy="1010666"/>
      </dsp:txXfrm>
    </dsp:sp>
    <dsp:sp modelId="{6ACB857A-531E-4691-A494-A0DB9BAFB5B0}">
      <dsp:nvSpPr>
        <dsp:cNvPr id="0" name=""/>
        <dsp:cNvSpPr/>
      </dsp:nvSpPr>
      <dsp:spPr>
        <a:xfrm>
          <a:off x="2982848" y="569477"/>
          <a:ext cx="1921011" cy="1921011"/>
        </a:xfrm>
        <a:prstGeom prst="circularArrow">
          <a:avLst>
            <a:gd name="adj1" fmla="val 2199"/>
            <a:gd name="adj2" fmla="val 264663"/>
            <a:gd name="adj3" fmla="val 19559826"/>
            <a:gd name="adj4" fmla="val 12575511"/>
            <a:gd name="adj5" fmla="val 256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39863-7AF2-4526-9CD6-D7A33428DD34}">
      <dsp:nvSpPr>
        <dsp:cNvPr id="0" name=""/>
        <dsp:cNvSpPr/>
      </dsp:nvSpPr>
      <dsp:spPr>
        <a:xfrm>
          <a:off x="2411664" y="1078267"/>
          <a:ext cx="1472524" cy="58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Clean &amp; Import Data</a:t>
          </a:r>
        </a:p>
      </dsp:txBody>
      <dsp:txXfrm>
        <a:off x="2428815" y="1095418"/>
        <a:ext cx="1438222" cy="551272"/>
      </dsp:txXfrm>
    </dsp:sp>
    <dsp:sp modelId="{9DDBAB7B-6009-4302-8ED6-7D199CA31E4A}">
      <dsp:nvSpPr>
        <dsp:cNvPr id="0" name=""/>
        <dsp:cNvSpPr/>
      </dsp:nvSpPr>
      <dsp:spPr>
        <a:xfrm>
          <a:off x="4085349" y="1371054"/>
          <a:ext cx="1656589" cy="1366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VADER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Python visualizations</a:t>
          </a:r>
        </a:p>
      </dsp:txBody>
      <dsp:txXfrm>
        <a:off x="4116792" y="1402497"/>
        <a:ext cx="1593703" cy="1010666"/>
      </dsp:txXfrm>
    </dsp:sp>
    <dsp:sp modelId="{1F3AF519-882A-4C7A-9213-1DC8A348DA0C}">
      <dsp:nvSpPr>
        <dsp:cNvPr id="0" name=""/>
        <dsp:cNvSpPr/>
      </dsp:nvSpPr>
      <dsp:spPr>
        <a:xfrm>
          <a:off x="4453480" y="2444607"/>
          <a:ext cx="1472524" cy="58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Perform sentiment and general analysis</a:t>
          </a:r>
        </a:p>
      </dsp:txBody>
      <dsp:txXfrm>
        <a:off x="4470631" y="2461758"/>
        <a:ext cx="1438222" cy="551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6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8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53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31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9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9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0" y="1797844"/>
            <a:ext cx="10018713" cy="3879056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6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0401"/>
            <a:ext cx="10018713" cy="386080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4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6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5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3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2888CC-31AA-4592-8B75-4C9BD6E73ED7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7EB8F0-214E-4F2A-B626-79ACBACD5F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3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portation.gov/individuals/aviation-consumer-protection/air-travel-consumer-reports" TargetMode="External"/><Relationship Id="rId2" Type="http://schemas.openxmlformats.org/officeDocument/2006/relationships/hyperlink" Target="https://www.forbes.com/sites/christopherelliott/2019/04/08/the-best-airline-in-america-bounced-back/#1bc2ad6c3fd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rbes.com/sites/laurabegleybloom/2019/05/02/ranked-the-best-and-worst-airlines-in-america-in-2019/#498bbb275342" TargetMode="External"/><Relationship Id="rId4" Type="http://schemas.openxmlformats.org/officeDocument/2006/relationships/hyperlink" Target="https://www.cbsnews.com/media/the-5-most-hated-and-liked-u-s-airlin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datameetsmedia.com/vader-sentiment-analysis-explained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40D9-6FBE-460F-8708-1EFCDE3C4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Sentiment Analysis</a:t>
            </a:r>
            <a:br>
              <a:rPr lang="en-US" dirty="0"/>
            </a:br>
            <a:r>
              <a:rPr lang="en-US" sz="4200" dirty="0"/>
              <a:t>Feb. 2015 - Aug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707B8-4541-4854-80F8-CEC291E61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4262967"/>
            <a:ext cx="8378823" cy="1388534"/>
          </a:xfrm>
        </p:spPr>
        <p:txBody>
          <a:bodyPr>
            <a:normAutofit/>
          </a:bodyPr>
          <a:lstStyle/>
          <a:p>
            <a:r>
              <a:rPr lang="en-US" sz="1900" dirty="0"/>
              <a:t>Analysis by:</a:t>
            </a:r>
          </a:p>
          <a:p>
            <a:r>
              <a:rPr lang="en-US" sz="1900" dirty="0" err="1" smtClean="0"/>
              <a:t>Md</a:t>
            </a:r>
            <a:r>
              <a:rPr lang="en-US" sz="1900" dirty="0" smtClean="0"/>
              <a:t> Sharif Mia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9507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81E2-B50D-4BD4-BF1E-9ABE48BB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Hypotheses Were Validated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E318E1-EECD-42CA-A566-17A95F80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3" y="1930400"/>
            <a:ext cx="10018712" cy="3860800"/>
          </a:xfrm>
        </p:spPr>
        <p:txBody>
          <a:bodyPr/>
          <a:lstStyle/>
          <a:p>
            <a:r>
              <a:rPr lang="en-US" dirty="0"/>
              <a:t>#1: At least one airline’s sentiment has improved since 2015</a:t>
            </a:r>
          </a:p>
          <a:p>
            <a:pPr lvl="1"/>
            <a:r>
              <a:rPr lang="en-US" dirty="0"/>
              <a:t>American Airlines' sentiment improved from a neutral score to a positive score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#2: Southwest still has a more positive sentiment than negative one</a:t>
            </a:r>
          </a:p>
          <a:p>
            <a:pPr lvl="1"/>
            <a:r>
              <a:rPr lang="en-US" dirty="0"/>
              <a:t>Southwest Airlines' sentiment is still going strong!</a:t>
            </a:r>
            <a:br>
              <a:rPr lang="en-US" dirty="0"/>
            </a:br>
            <a:endParaRPr lang="en-US" dirty="0"/>
          </a:p>
          <a:p>
            <a:r>
              <a:rPr lang="en-US" dirty="0"/>
              <a:t>#3: At least one airline’s sentiment is more negative in 2019</a:t>
            </a:r>
          </a:p>
          <a:p>
            <a:pPr lvl="1"/>
            <a:r>
              <a:rPr lang="en-US" dirty="0"/>
              <a:t>JetBlue’s sentiment had a surprisingly drastic decrease since 2015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0A67-B4C3-461E-9428-EC701B8B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9E68-D089-4079-A992-ED7D1E52D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4777381"/>
            <a:ext cx="9750426" cy="860400"/>
          </a:xfrm>
        </p:spPr>
        <p:txBody>
          <a:bodyPr>
            <a:noAutofit/>
          </a:bodyPr>
          <a:lstStyle/>
          <a:p>
            <a:r>
              <a:rPr lang="en-US" sz="2200" dirty="0"/>
              <a:t>Are consumer tweets uncovering a different reality than what is being reported?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071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E1C9-0D53-48D3-B20B-B521D6DF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Nationwide Reports Reveal A Different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61CC-0CB5-466A-8756-44D55860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0400"/>
            <a:ext cx="10018713" cy="4356099"/>
          </a:xfrm>
        </p:spPr>
        <p:txBody>
          <a:bodyPr>
            <a:normAutofit/>
          </a:bodyPr>
          <a:lstStyle/>
          <a:p>
            <a:r>
              <a:rPr lang="en-US" dirty="0"/>
              <a:t>Airline Quality Rating (2019 report) – 9 total airlines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JetBlue ranked #2 </a:t>
            </a:r>
            <a:r>
              <a:rPr lang="en-US" dirty="0"/>
              <a:t>(up from #3 ranking in 2018)</a:t>
            </a:r>
          </a:p>
          <a:p>
            <a:pPr lvl="1"/>
            <a:r>
              <a:rPr lang="en-US" dirty="0"/>
              <a:t>American Airlines ranked #8</a:t>
            </a:r>
          </a:p>
          <a:p>
            <a:r>
              <a:rPr lang="en-US" dirty="0"/>
              <a:t>American Consumer Satisfaction Index (2019)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JetBlue tied for #1 </a:t>
            </a:r>
            <a:r>
              <a:rPr lang="en-US" dirty="0"/>
              <a:t>(tied with Southwest)</a:t>
            </a:r>
          </a:p>
          <a:p>
            <a:pPr lvl="1"/>
            <a:r>
              <a:rPr lang="en-US" dirty="0"/>
              <a:t>American ranked #5</a:t>
            </a:r>
          </a:p>
          <a:p>
            <a:r>
              <a:rPr lang="en-US" dirty="0"/>
              <a:t>Wallethub Data Analysis (reported on 2018 data)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JetBlue ranked #8 </a:t>
            </a:r>
          </a:p>
          <a:p>
            <a:pPr lvl="1"/>
            <a:r>
              <a:rPr lang="en-US" dirty="0"/>
              <a:t>American Airlines ranked #10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0737F-5AE9-482E-BB05-D4EAF9A57E20}"/>
              </a:ext>
            </a:extLst>
          </p:cNvPr>
          <p:cNvSpPr txBox="1"/>
          <p:nvPr/>
        </p:nvSpPr>
        <p:spPr>
          <a:xfrm>
            <a:off x="2362200" y="6460855"/>
            <a:ext cx="944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*See Appendix slide for source information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C8BAE9-276F-41F5-80B2-1ED6898BB3C4}"/>
              </a:ext>
            </a:extLst>
          </p:cNvPr>
          <p:cNvGrpSpPr/>
          <p:nvPr/>
        </p:nvGrpSpPr>
        <p:grpSpPr>
          <a:xfrm>
            <a:off x="9378487" y="1169356"/>
            <a:ext cx="1439818" cy="1668553"/>
            <a:chOff x="9380077" y="899308"/>
            <a:chExt cx="1439818" cy="166855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C43959-8D41-4213-AFE4-C7A6260024E0}"/>
                </a:ext>
              </a:extLst>
            </p:cNvPr>
            <p:cNvSpPr/>
            <p:nvPr/>
          </p:nvSpPr>
          <p:spPr>
            <a:xfrm>
              <a:off x="9380077" y="1983086"/>
              <a:ext cx="143981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JetBlue</a:t>
              </a:r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01FF3B43-094F-4906-BA8E-A16A1D49A265}"/>
                </a:ext>
              </a:extLst>
            </p:cNvPr>
            <p:cNvSpPr/>
            <p:nvPr/>
          </p:nvSpPr>
          <p:spPr>
            <a:xfrm>
              <a:off x="9857670" y="899308"/>
              <a:ext cx="484632" cy="9784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8F1AEE-0FE8-4F66-BB50-38EBD1C9FD1C}"/>
              </a:ext>
            </a:extLst>
          </p:cNvPr>
          <p:cNvGrpSpPr/>
          <p:nvPr/>
        </p:nvGrpSpPr>
        <p:grpSpPr>
          <a:xfrm>
            <a:off x="8385793" y="3507563"/>
            <a:ext cx="3425207" cy="1613984"/>
            <a:chOff x="8387383" y="2620546"/>
            <a:chExt cx="3425207" cy="161398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C6145E-3B71-4978-B4C2-78F9E289C9B4}"/>
                </a:ext>
              </a:extLst>
            </p:cNvPr>
            <p:cNvSpPr/>
            <p:nvPr/>
          </p:nvSpPr>
          <p:spPr>
            <a:xfrm>
              <a:off x="8387383" y="2620546"/>
              <a:ext cx="342520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3200" b="1" cap="none" spc="0" dirty="0">
                  <a:ln/>
                  <a:solidFill>
                    <a:schemeClr val="accent4"/>
                  </a:solidFill>
                  <a:effectLst/>
                </a:rPr>
                <a:t>American Airlines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F2EE32DD-F4FF-4DEC-BCD4-068DE923EC3F}"/>
                </a:ext>
              </a:extLst>
            </p:cNvPr>
            <p:cNvSpPr/>
            <p:nvPr/>
          </p:nvSpPr>
          <p:spPr>
            <a:xfrm>
              <a:off x="9857670" y="3256122"/>
              <a:ext cx="484632" cy="97840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354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F79A-09A1-4963-A752-9AB4F11D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BC62-327E-46BD-9202-F45E60537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0401"/>
            <a:ext cx="10018713" cy="38353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Creates a possibly skewed reality</a:t>
            </a:r>
          </a:p>
          <a:p>
            <a:pPr lvl="1"/>
            <a:r>
              <a:rPr lang="en-US" dirty="0"/>
              <a:t>Will customers ever be heard if airline satisfaction studies report opposing results?</a:t>
            </a:r>
          </a:p>
          <a:p>
            <a:r>
              <a:rPr lang="en-US" dirty="0"/>
              <a:t>Actual public opinion won’t drive important decisions</a:t>
            </a:r>
          </a:p>
          <a:p>
            <a:pPr lvl="1"/>
            <a:r>
              <a:rPr lang="en-US" dirty="0"/>
              <a:t>Why would an airline change its system if studies show customer satisfaction?</a:t>
            </a:r>
          </a:p>
          <a:p>
            <a:r>
              <a:rPr lang="en-US" dirty="0"/>
              <a:t>Airline initiatives don’t evaluate actual sentiments</a:t>
            </a:r>
          </a:p>
          <a:p>
            <a:pPr lvl="1"/>
            <a:r>
              <a:rPr lang="en-US" dirty="0"/>
              <a:t>Future growth objectives and marketing goals could be targeting the wrong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0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A278-2F53-4E60-BC65-291CAD3C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44FA-D966-400E-A5BA-1781D847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0400"/>
            <a:ext cx="10018713" cy="45084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Airlines</a:t>
            </a:r>
          </a:p>
          <a:p>
            <a:pPr lvl="1"/>
            <a:r>
              <a:rPr lang="en-US" dirty="0"/>
              <a:t>Overall satisfaction or ongoing complaints by customers is an important factor</a:t>
            </a:r>
          </a:p>
          <a:p>
            <a:pPr lvl="1"/>
            <a:r>
              <a:rPr lang="en-US" dirty="0"/>
              <a:t>A steady increase or decrease of customer satisfaction will eventually catch up with the airline</a:t>
            </a:r>
          </a:p>
          <a:p>
            <a:r>
              <a:rPr lang="en-US" dirty="0"/>
              <a:t>Customers</a:t>
            </a:r>
          </a:p>
          <a:p>
            <a:pPr lvl="1"/>
            <a:r>
              <a:rPr lang="en-US" dirty="0"/>
              <a:t>People trust other people’s opinions and may base future air travel decisions on general sentiments they see on Twitter &amp; other social media platforms</a:t>
            </a:r>
          </a:p>
          <a:p>
            <a:r>
              <a:rPr lang="en-US" dirty="0"/>
              <a:t>Marketing teams</a:t>
            </a:r>
          </a:p>
          <a:p>
            <a:pPr lvl="1"/>
            <a:r>
              <a:rPr lang="en-US" dirty="0"/>
              <a:t>How do you target potential customers if you don’t know who those customers actually are? </a:t>
            </a:r>
          </a:p>
          <a:p>
            <a:pPr lvl="1"/>
            <a:r>
              <a:rPr lang="en-US" dirty="0"/>
              <a:t>The success of a marketing campaign relies on the strength of results – are those results skewed if </a:t>
            </a:r>
            <a:r>
              <a:rPr lang="en-US" i="1" dirty="0"/>
              <a:t>reported</a:t>
            </a:r>
            <a:r>
              <a:rPr lang="en-US" dirty="0"/>
              <a:t> opinion and </a:t>
            </a:r>
            <a:r>
              <a:rPr lang="en-US" i="1" dirty="0"/>
              <a:t>social media</a:t>
            </a:r>
            <a:r>
              <a:rPr lang="en-US" dirty="0"/>
              <a:t> opinion show complete opposition?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0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DDB8-150B-49B6-BFF0-D4CDD60C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831D-86C8-4156-BD85-9BFAD867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0400"/>
            <a:ext cx="10018713" cy="44576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Scrape more tweets</a:t>
            </a:r>
          </a:p>
          <a:p>
            <a:pPr lvl="1"/>
            <a:r>
              <a:rPr lang="en-US" dirty="0"/>
              <a:t>Possibly from previous years to uncover any patterns in sentiment differences</a:t>
            </a:r>
          </a:p>
          <a:p>
            <a:r>
              <a:rPr lang="en-US" dirty="0"/>
              <a:t>Perform analysis on other domestic airlines – see if there’s differing results with those as well</a:t>
            </a:r>
          </a:p>
          <a:p>
            <a:pPr lvl="1"/>
            <a:r>
              <a:rPr lang="en-US" dirty="0"/>
              <a:t>Delta, Alaskan, Frontier, Spirit, etc.</a:t>
            </a:r>
          </a:p>
          <a:p>
            <a:r>
              <a:rPr lang="en-US" dirty="0"/>
              <a:t>Analyze reporting metrics</a:t>
            </a:r>
          </a:p>
          <a:p>
            <a:pPr lvl="1"/>
            <a:r>
              <a:rPr lang="en-US" dirty="0"/>
              <a:t>How many people are being surveyed and how much data is being analyzed in these nationwide reports? Is it enough to provide a clear picture of sentiment?</a:t>
            </a:r>
          </a:p>
          <a:p>
            <a:pPr lvl="1"/>
            <a:r>
              <a:rPr lang="en-US" dirty="0"/>
              <a:t>Who is </a:t>
            </a:r>
            <a:r>
              <a:rPr lang="en-US" i="1" dirty="0"/>
              <a:t>funding</a:t>
            </a:r>
            <a:r>
              <a:rPr lang="en-US" dirty="0"/>
              <a:t> the studies and reports?</a:t>
            </a:r>
          </a:p>
          <a:p>
            <a:r>
              <a:rPr lang="en-US" dirty="0"/>
              <a:t>Conduct an airline survey</a:t>
            </a:r>
          </a:p>
          <a:p>
            <a:pPr lvl="1"/>
            <a:r>
              <a:rPr lang="en-US" dirty="0"/>
              <a:t>Control parameters around survey questions and participants to collect comparable dataset to 2019 tweets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0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65D8-1D8A-494A-805C-CE1025A76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7595F-DBF1-4043-A939-55F633688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7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635-C073-4A2A-A5EE-9757DC12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9911-60B8-415B-9EDC-784C3AA03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9FD7-1B3B-4B0F-A913-FEE6C1A1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Nationwide Studies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63280-31B6-430A-AA83-AC4C85E368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3" y="1617110"/>
            <a:ext cx="10018712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*</a:t>
            </a:r>
            <a:r>
              <a:rPr 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Source</a:t>
            </a:r>
            <a:r>
              <a:rPr lang="en-US" sz="1800" dirty="0"/>
              <a:t> #1: Airline Quality Rating report compiled by researchers at Wichita State University and Embry-Riddle Aeronautical University based on their ranking on </a:t>
            </a:r>
            <a:r>
              <a:rPr lang="en-US" sz="1800" u="sng" dirty="0">
                <a:hlinkClick r:id="rId3"/>
              </a:rPr>
              <a:t>government-reported data</a:t>
            </a:r>
            <a:r>
              <a:rPr lang="en-US" sz="1800" u="sng" dirty="0"/>
              <a:t> </a:t>
            </a:r>
            <a:r>
              <a:rPr lang="en-US" sz="1800" dirty="0"/>
              <a:t>on mishandled baggage, consumer complaints, on-time performance and involuntary denied boardings.</a:t>
            </a:r>
          </a:p>
          <a:p>
            <a:endParaRPr lang="en-US" sz="1800" u="sng" dirty="0"/>
          </a:p>
          <a:p>
            <a:r>
              <a:rPr lang="en-US" sz="1800" dirty="0"/>
              <a:t>*</a:t>
            </a:r>
            <a:r>
              <a:rPr lang="en-US" sz="1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Source</a:t>
            </a:r>
            <a:r>
              <a:rPr lang="en-US" sz="1800" dirty="0"/>
              <a:t> #2: American Consumer Satisfaction Index is an independent national benchmark of consumer experiences of products and services sold to U.S. consumers.</a:t>
            </a:r>
          </a:p>
          <a:p>
            <a:endParaRPr lang="en-US" sz="1800" dirty="0"/>
          </a:p>
          <a:p>
            <a:r>
              <a:rPr lang="en-US" sz="1800" dirty="0"/>
              <a:t>*</a:t>
            </a:r>
            <a:r>
              <a:rPr lang="en-US" sz="18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Source</a:t>
            </a:r>
            <a:r>
              <a:rPr lang="en-US" sz="1800" dirty="0"/>
              <a:t> #3: Wallethub collected and analyzed 2018 flight data from the U.S. Department of Transportation and compiled the list using a strategic methodology that compared 15 key metrics across four major categories, including baggage, departures and complaints; animal incidents; in-flight comfort and cost; and safety.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691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7C8D-F78E-438B-854E-1815675B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 &amp;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A974C-A2C9-41E4-A1C4-74A1D8B54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3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1BE5-29A5-4F2B-8482-3CF7929C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F717-E669-4602-B5B9-FBF074FB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 travel is cheaper than ever before – but how do customers feel?</a:t>
            </a:r>
          </a:p>
          <a:p>
            <a:r>
              <a:rPr lang="en-US" dirty="0"/>
              <a:t>Have airline sentiments changed over the past 4 years?</a:t>
            </a:r>
          </a:p>
          <a:p>
            <a:pPr lvl="1"/>
            <a:r>
              <a:rPr lang="en-US" dirty="0"/>
              <a:t>Are tweets about certain airlines more positive or negative?</a:t>
            </a:r>
          </a:p>
          <a:p>
            <a:pPr lvl="1"/>
            <a:r>
              <a:rPr lang="en-US" dirty="0"/>
              <a:t>How drastically has sentiment changed? </a:t>
            </a:r>
          </a:p>
          <a:p>
            <a:r>
              <a:rPr lang="en-US" dirty="0"/>
              <a:t>What are nationwide studies reporting? Why does it matter?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9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CD0B-A391-4780-AD64-3C2549F3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199F-33C9-42D2-B81C-7655EA900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4559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Twitter US Airline Sentiment from February 2015</a:t>
            </a:r>
          </a:p>
          <a:p>
            <a:pPr lvl="1"/>
            <a:r>
              <a:rPr lang="en-US" dirty="0"/>
              <a:t>Dataset pulled from Kaggle.com</a:t>
            </a:r>
          </a:p>
          <a:p>
            <a:pPr lvl="1"/>
            <a:r>
              <a:rPr lang="en-US" dirty="0"/>
              <a:t>14,640 tweets referencing 6 major airlines</a:t>
            </a:r>
          </a:p>
          <a:p>
            <a:pPr lvl="2"/>
            <a:r>
              <a:rPr lang="en-US" dirty="0"/>
              <a:t>American, Jet Blue, Southwest, United, US Airways, Virgin America</a:t>
            </a:r>
          </a:p>
          <a:p>
            <a:pPr lvl="1"/>
            <a:endParaRPr lang="en-US" dirty="0"/>
          </a:p>
          <a:p>
            <a:r>
              <a:rPr lang="en-US" dirty="0"/>
              <a:t>Comparative dataset from August 2019</a:t>
            </a:r>
          </a:p>
          <a:p>
            <a:pPr lvl="1"/>
            <a:r>
              <a:rPr lang="en-US" dirty="0"/>
              <a:t>Dataset scraped directly from Twitter in real-time</a:t>
            </a:r>
          </a:p>
          <a:p>
            <a:pPr lvl="1"/>
            <a:r>
              <a:rPr lang="en-US" dirty="0"/>
              <a:t>9,140 tweets referencing 4 major airlines</a:t>
            </a:r>
          </a:p>
          <a:p>
            <a:pPr lvl="2"/>
            <a:r>
              <a:rPr lang="en-US" dirty="0"/>
              <a:t>American, Jet Blue, Southwest, United</a:t>
            </a:r>
          </a:p>
          <a:p>
            <a:pPr lvl="3"/>
            <a:r>
              <a:rPr lang="en-US" dirty="0"/>
              <a:t>US Airways &amp; Virgin America have since been absorbed by other airlines </a:t>
            </a:r>
            <a:br>
              <a:rPr lang="en-US" dirty="0"/>
            </a:br>
            <a:r>
              <a:rPr lang="en-US" dirty="0"/>
              <a:t>(by American and Alaskan Air, respectively)</a:t>
            </a:r>
          </a:p>
        </p:txBody>
      </p:sp>
    </p:spTree>
    <p:extLst>
      <p:ext uri="{BB962C8B-B14F-4D97-AF65-F5344CB8AC3E}">
        <p14:creationId xmlns:p14="http://schemas.microsoft.com/office/powerpoint/2010/main" val="9181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6FCC-7944-4C57-B958-0527AD47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Hypotheses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B7DF-A9A8-4A49-BF21-32329951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#1: At least one airline’s sentiment has improved since 2015</a:t>
            </a:r>
          </a:p>
          <a:p>
            <a:endParaRPr lang="en-US" dirty="0"/>
          </a:p>
          <a:p>
            <a:r>
              <a:rPr lang="en-US" dirty="0"/>
              <a:t>#2: Southwest still has a more positive sentiment than negative one</a:t>
            </a:r>
          </a:p>
          <a:p>
            <a:endParaRPr lang="en-US" dirty="0"/>
          </a:p>
          <a:p>
            <a:r>
              <a:rPr lang="en-US" dirty="0"/>
              <a:t>#3: At least one airline’s sentiment is more negative in 2019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7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51FD-A6A4-4B96-9C96-E17D7EC1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41BDA6F-C138-4C30-B01D-53DC96E923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498930"/>
              </p:ext>
            </p:extLst>
          </p:nvPr>
        </p:nvGraphicFramePr>
        <p:xfrm>
          <a:off x="5727700" y="-339724"/>
          <a:ext cx="5927722" cy="410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205FCE-6C98-4BB3-8A92-6594EE9A6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870202"/>
            <a:ext cx="10018713" cy="344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Define: </a:t>
            </a:r>
            <a:r>
              <a:rPr lang="en-US" dirty="0"/>
              <a:t>VADER Sentiment Analysis</a:t>
            </a:r>
          </a:p>
          <a:p>
            <a:pPr lvl="1"/>
            <a:r>
              <a:rPr lang="en-US" dirty="0"/>
              <a:t>A model used for text sentiment analysis that is sensitive to both polarity (positive/negative) and intensity (strength) of emotion.</a:t>
            </a:r>
          </a:p>
          <a:p>
            <a:pPr lvl="1"/>
            <a:r>
              <a:rPr lang="en-US" dirty="0"/>
              <a:t>Uses a combination of a sentiment scale from -4 to +4 (with 0 being neutral) and the average ratings for each word by a number of human raters – calculated scores + collective opinion.</a:t>
            </a:r>
          </a:p>
          <a:p>
            <a:pPr lvl="1"/>
            <a:r>
              <a:rPr lang="en-US" dirty="0"/>
              <a:t>When implemented in Python, sentiment score is normalized to a scale of -1 to +1</a:t>
            </a:r>
          </a:p>
          <a:p>
            <a:pPr lvl="1"/>
            <a:r>
              <a:rPr lang="en-US" dirty="0"/>
              <a:t>Five heuristics are also applied, quantified using human raters</a:t>
            </a:r>
          </a:p>
          <a:p>
            <a:pPr lvl="2"/>
            <a:r>
              <a:rPr lang="en-US" dirty="0"/>
              <a:t>Punctuation, Capitalization, Degree Modifiers, “But” checker, List of negator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25DF3-0A9E-4717-ABD2-8577C079B785}"/>
              </a:ext>
            </a:extLst>
          </p:cNvPr>
          <p:cNvSpPr txBox="1"/>
          <p:nvPr/>
        </p:nvSpPr>
        <p:spPr>
          <a:xfrm>
            <a:off x="2493166" y="63881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Source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7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0A67-B4C3-461E-9428-EC701B8B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9E68-D089-4079-A992-ED7D1E52D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5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09FA-423C-47FE-85D6-0EA250EB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927100"/>
          </a:xfrm>
        </p:spPr>
        <p:txBody>
          <a:bodyPr/>
          <a:lstStyle/>
          <a:p>
            <a:pPr algn="l"/>
            <a:r>
              <a:rPr lang="en-US" dirty="0"/>
              <a:t>Average Sentiment Score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AE59-8FE6-46BA-BFF2-4033080A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41576" y="6172199"/>
            <a:ext cx="9750424" cy="504033"/>
          </a:xfrm>
        </p:spPr>
        <p:txBody>
          <a:bodyPr/>
          <a:lstStyle/>
          <a:p>
            <a:r>
              <a:rPr lang="en-US" dirty="0"/>
              <a:t>Southwest and United have maintained consistent average sentiment scores from 2015 to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735DB-398D-48E4-B2CC-D3CC65A97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27" y="1524001"/>
            <a:ext cx="6284681" cy="43961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63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1D09-5751-4F87-B2C0-A68A8837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American Airlines &amp; JetBlue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61F0B-431E-43E8-AEDE-7D72A2CB5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19" y="1625600"/>
            <a:ext cx="5084967" cy="4927600"/>
          </a:xfrm>
          <a:ln w="12700">
            <a:solidFill>
              <a:schemeClr val="tx1"/>
            </a:solidFill>
          </a:ln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8CCE9FE-789D-4039-8D94-5CD5098EECDA}"/>
              </a:ext>
            </a:extLst>
          </p:cNvPr>
          <p:cNvSpPr txBox="1">
            <a:spLocks/>
          </p:cNvSpPr>
          <p:nvPr/>
        </p:nvSpPr>
        <p:spPr>
          <a:xfrm>
            <a:off x="8290444" y="1709738"/>
            <a:ext cx="3633528" cy="47545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American Airlines' average sentiment score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increased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-0.002 to 0.019 </a:t>
            </a:r>
          </a:p>
          <a:p>
            <a:endParaRPr lang="en-US" dirty="0"/>
          </a:p>
          <a:p>
            <a:r>
              <a:rPr lang="en-US" dirty="0"/>
              <a:t>Jet Blue’s average sentiment score </a:t>
            </a:r>
            <a:r>
              <a:rPr lang="en-US" b="1" dirty="0">
                <a:solidFill>
                  <a:srgbClr val="0070C0"/>
                </a:solidFill>
              </a:rPr>
              <a:t>decreased</a:t>
            </a:r>
            <a:r>
              <a:rPr lang="en-US" dirty="0"/>
              <a:t> from 0.08 (VERY HIGH) to -0.01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42E717-7F08-4838-9452-B637CB87B823}"/>
              </a:ext>
            </a:extLst>
          </p:cNvPr>
          <p:cNvGrpSpPr/>
          <p:nvPr/>
        </p:nvGrpSpPr>
        <p:grpSpPr>
          <a:xfrm>
            <a:off x="4556299" y="3429000"/>
            <a:ext cx="939800" cy="1143000"/>
            <a:chOff x="4556299" y="3429000"/>
            <a:chExt cx="939800" cy="1143000"/>
          </a:xfrm>
        </p:grpSpPr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E0E678CA-9F43-44E8-A572-858C17215E29}"/>
                </a:ext>
              </a:extLst>
            </p:cNvPr>
            <p:cNvSpPr/>
            <p:nvPr/>
          </p:nvSpPr>
          <p:spPr>
            <a:xfrm>
              <a:off x="4899639" y="3960936"/>
              <a:ext cx="253120" cy="611064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321E98-2B08-4D91-A541-01E1F75242C9}"/>
                </a:ext>
              </a:extLst>
            </p:cNvPr>
            <p:cNvSpPr txBox="1"/>
            <p:nvPr/>
          </p:nvSpPr>
          <p:spPr>
            <a:xfrm>
              <a:off x="4556299" y="34290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1050%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EF72DC-AB78-4F8E-AEAE-A63887189BEB}"/>
              </a:ext>
            </a:extLst>
          </p:cNvPr>
          <p:cNvGrpSpPr/>
          <p:nvPr/>
        </p:nvGrpSpPr>
        <p:grpSpPr>
          <a:xfrm>
            <a:off x="6754553" y="4358089"/>
            <a:ext cx="939800" cy="1055133"/>
            <a:chOff x="6782238" y="4434289"/>
            <a:chExt cx="939800" cy="1055133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1983D6D2-91A5-4FDE-BC60-DB68F8BD8FE2}"/>
                </a:ext>
              </a:extLst>
            </p:cNvPr>
            <p:cNvSpPr/>
            <p:nvPr/>
          </p:nvSpPr>
          <p:spPr>
            <a:xfrm rot="10800000">
              <a:off x="7125579" y="4434289"/>
              <a:ext cx="253120" cy="6110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EF1D3F-5EA8-4E07-A198-6CEA32EB19F6}"/>
                </a:ext>
              </a:extLst>
            </p:cNvPr>
            <p:cNvSpPr txBox="1"/>
            <p:nvPr/>
          </p:nvSpPr>
          <p:spPr>
            <a:xfrm>
              <a:off x="6782238" y="512009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112.5%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06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1846</TotalTime>
  <Words>689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Airline Sentiment Analysis Feb. 2015 - Aug 2019</vt:lpstr>
      <vt:lpstr>Data Analyzed &amp; Methodology</vt:lpstr>
      <vt:lpstr>Situation</vt:lpstr>
      <vt:lpstr>Data Analyzed</vt:lpstr>
      <vt:lpstr>Hypotheses </vt:lpstr>
      <vt:lpstr>Methods</vt:lpstr>
      <vt:lpstr>Results</vt:lpstr>
      <vt:lpstr>Average Sentiment Score</vt:lpstr>
      <vt:lpstr>American Airlines &amp; JetBlue</vt:lpstr>
      <vt:lpstr>Hypotheses Were Validated</vt:lpstr>
      <vt:lpstr>HOWEVER…</vt:lpstr>
      <vt:lpstr>Nationwide Reports Reveal A Different Story</vt:lpstr>
      <vt:lpstr>Why Does It Matter?</vt:lpstr>
      <vt:lpstr>Who Cares?</vt:lpstr>
      <vt:lpstr>Next Steps</vt:lpstr>
      <vt:lpstr>THANK YOU!</vt:lpstr>
      <vt:lpstr>Appendix</vt:lpstr>
      <vt:lpstr>Nationwide Studies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Sentiment Analysis Feb. 2015 : Aug 2019</dc:title>
  <dc:creator>Cassie</dc:creator>
  <cp:lastModifiedBy>sharif mia</cp:lastModifiedBy>
  <cp:revision>123</cp:revision>
  <dcterms:created xsi:type="dcterms:W3CDTF">2019-08-08T19:43:12Z</dcterms:created>
  <dcterms:modified xsi:type="dcterms:W3CDTF">2019-09-15T23:57:49Z</dcterms:modified>
</cp:coreProperties>
</file>