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2" r:id="rId5"/>
    <p:sldId id="262" r:id="rId6"/>
    <p:sldId id="261" r:id="rId7"/>
    <p:sldId id="263" r:id="rId8"/>
    <p:sldId id="264" r:id="rId9"/>
    <p:sldId id="265" r:id="rId10"/>
    <p:sldId id="260" r:id="rId11"/>
    <p:sldId id="266" r:id="rId12"/>
    <p:sldId id="267" r:id="rId13"/>
    <p:sldId id="268" r:id="rId14"/>
    <p:sldId id="271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3096F3-CC51-4721-8C66-9514F36CFD88}" type="doc">
      <dgm:prSet loTypeId="urn:microsoft.com/office/officeart/2005/8/layout/pyramid3" loCatId="pyramid" qsTypeId="urn:microsoft.com/office/officeart/2005/8/quickstyle/3d2" qsCatId="3D" csTypeId="urn:microsoft.com/office/officeart/2005/8/colors/colorful5" csCatId="colorful" phldr="1"/>
      <dgm:spPr/>
    </dgm:pt>
    <dgm:pt modelId="{2779E22C-DC55-4C1E-97EB-BA4C816B9B3D}">
      <dgm:prSet phldrT="[Text]"/>
      <dgm:spPr/>
      <dgm:t>
        <a:bodyPr/>
        <a:lstStyle/>
        <a:p>
          <a:r>
            <a:rPr lang="en-US" dirty="0"/>
            <a:t>Houses valued between $100k and $250k</a:t>
          </a:r>
        </a:p>
      </dgm:t>
    </dgm:pt>
    <dgm:pt modelId="{EEB5D854-2866-49D8-92B6-ADAD234E4F99}" type="parTrans" cxnId="{D6ED26A4-D0DF-405F-A6DF-83E5A59AB7AE}">
      <dgm:prSet/>
      <dgm:spPr/>
      <dgm:t>
        <a:bodyPr/>
        <a:lstStyle/>
        <a:p>
          <a:endParaRPr lang="en-US"/>
        </a:p>
      </dgm:t>
    </dgm:pt>
    <dgm:pt modelId="{979C4B94-4256-4343-AA4C-ED43F96F8960}" type="sibTrans" cxnId="{D6ED26A4-D0DF-405F-A6DF-83E5A59AB7AE}">
      <dgm:prSet/>
      <dgm:spPr/>
      <dgm:t>
        <a:bodyPr/>
        <a:lstStyle/>
        <a:p>
          <a:endParaRPr lang="en-US"/>
        </a:p>
      </dgm:t>
    </dgm:pt>
    <dgm:pt modelId="{036195DD-A7ED-43C6-A014-7FE4568C9C18}">
      <dgm:prSet phldrT="[Text]" custT="1"/>
      <dgm:spPr/>
      <dgm:t>
        <a:bodyPr/>
        <a:lstStyle/>
        <a:p>
          <a:r>
            <a:rPr lang="en-US" sz="4000" dirty="0"/>
            <a:t>Houses valued over $250k</a:t>
          </a:r>
        </a:p>
      </dgm:t>
    </dgm:pt>
    <dgm:pt modelId="{86C5091E-4A9D-474B-911F-17C388EC5172}" type="parTrans" cxnId="{4C860D42-75BA-4676-867A-F72673CB8C1B}">
      <dgm:prSet/>
      <dgm:spPr/>
      <dgm:t>
        <a:bodyPr/>
        <a:lstStyle/>
        <a:p>
          <a:endParaRPr lang="en-US"/>
        </a:p>
      </dgm:t>
    </dgm:pt>
    <dgm:pt modelId="{E511BDF6-D2DB-40C5-8D83-5E81C022944C}" type="sibTrans" cxnId="{4C860D42-75BA-4676-867A-F72673CB8C1B}">
      <dgm:prSet/>
      <dgm:spPr/>
      <dgm:t>
        <a:bodyPr/>
        <a:lstStyle/>
        <a:p>
          <a:endParaRPr lang="en-US"/>
        </a:p>
      </dgm:t>
    </dgm:pt>
    <dgm:pt modelId="{87EB48B6-9004-4FC6-9783-9C22FC68491E}">
      <dgm:prSet phldrT="[Text]" custT="1"/>
      <dgm:spPr/>
      <dgm:t>
        <a:bodyPr anchor="t" anchorCtr="0"/>
        <a:lstStyle/>
        <a:p>
          <a:r>
            <a:rPr lang="en-US" sz="2750" dirty="0"/>
            <a:t>Houses less than $100k</a:t>
          </a:r>
        </a:p>
      </dgm:t>
    </dgm:pt>
    <dgm:pt modelId="{84A15F39-C908-4223-91EA-5283EAD5E938}" type="parTrans" cxnId="{87F92A0C-67DF-4C0F-995B-20D4A066A0D3}">
      <dgm:prSet/>
      <dgm:spPr/>
      <dgm:t>
        <a:bodyPr/>
        <a:lstStyle/>
        <a:p>
          <a:endParaRPr lang="en-US"/>
        </a:p>
      </dgm:t>
    </dgm:pt>
    <dgm:pt modelId="{3CBFED3B-892D-4C2A-BEDE-A7BFC613B75B}" type="sibTrans" cxnId="{87F92A0C-67DF-4C0F-995B-20D4A066A0D3}">
      <dgm:prSet/>
      <dgm:spPr/>
      <dgm:t>
        <a:bodyPr/>
        <a:lstStyle/>
        <a:p>
          <a:endParaRPr lang="en-US"/>
        </a:p>
      </dgm:t>
    </dgm:pt>
    <dgm:pt modelId="{822ED320-B7A1-4B24-B1BE-BF073858FCE5}" type="pres">
      <dgm:prSet presAssocID="{FA3096F3-CC51-4721-8C66-9514F36CFD88}" presName="Name0" presStyleCnt="0">
        <dgm:presLayoutVars>
          <dgm:dir/>
          <dgm:animLvl val="lvl"/>
          <dgm:resizeHandles val="exact"/>
        </dgm:presLayoutVars>
      </dgm:prSet>
      <dgm:spPr/>
    </dgm:pt>
    <dgm:pt modelId="{D79E2B8A-61CE-4897-A90C-28E5DEB835B1}" type="pres">
      <dgm:prSet presAssocID="{2779E22C-DC55-4C1E-97EB-BA4C816B9B3D}" presName="Name8" presStyleCnt="0"/>
      <dgm:spPr/>
    </dgm:pt>
    <dgm:pt modelId="{02CD441F-18DF-4388-A707-695D4481F955}" type="pres">
      <dgm:prSet presAssocID="{2779E22C-DC55-4C1E-97EB-BA4C816B9B3D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1E1293-A823-4179-BD5E-43DDE7718EA6}" type="pres">
      <dgm:prSet presAssocID="{2779E22C-DC55-4C1E-97EB-BA4C816B9B3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1D0EA-605F-4E9F-838A-9B59A0F2AABE}" type="pres">
      <dgm:prSet presAssocID="{036195DD-A7ED-43C6-A014-7FE4568C9C18}" presName="Name8" presStyleCnt="0"/>
      <dgm:spPr/>
    </dgm:pt>
    <dgm:pt modelId="{9F456D33-0AE1-415D-9DAE-3AE67F6ADD8A}" type="pres">
      <dgm:prSet presAssocID="{036195DD-A7ED-43C6-A014-7FE4568C9C18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995146-76F9-4183-842C-876D52B63DE2}" type="pres">
      <dgm:prSet presAssocID="{036195DD-A7ED-43C6-A014-7FE4568C9C1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50C7DD-3033-414B-84A9-AF56C186E44A}" type="pres">
      <dgm:prSet presAssocID="{87EB48B6-9004-4FC6-9783-9C22FC68491E}" presName="Name8" presStyleCnt="0"/>
      <dgm:spPr/>
    </dgm:pt>
    <dgm:pt modelId="{FF6A0842-A99B-4813-93C8-08BD682D010A}" type="pres">
      <dgm:prSet presAssocID="{87EB48B6-9004-4FC6-9783-9C22FC68491E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C5B3B8-3F20-445B-9B8B-661D75EB4D63}" type="pres">
      <dgm:prSet presAssocID="{87EB48B6-9004-4FC6-9783-9C22FC68491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B09DA9-5F2B-4FCB-967A-08093334C951}" type="presOf" srcId="{2779E22C-DC55-4C1E-97EB-BA4C816B9B3D}" destId="{971E1293-A823-4179-BD5E-43DDE7718EA6}" srcOrd="1" destOrd="0" presId="urn:microsoft.com/office/officeart/2005/8/layout/pyramid3"/>
    <dgm:cxn modelId="{4C860D42-75BA-4676-867A-F72673CB8C1B}" srcId="{FA3096F3-CC51-4721-8C66-9514F36CFD88}" destId="{036195DD-A7ED-43C6-A014-7FE4568C9C18}" srcOrd="1" destOrd="0" parTransId="{86C5091E-4A9D-474B-911F-17C388EC5172}" sibTransId="{E511BDF6-D2DB-40C5-8D83-5E81C022944C}"/>
    <dgm:cxn modelId="{D6ED26A4-D0DF-405F-A6DF-83E5A59AB7AE}" srcId="{FA3096F3-CC51-4721-8C66-9514F36CFD88}" destId="{2779E22C-DC55-4C1E-97EB-BA4C816B9B3D}" srcOrd="0" destOrd="0" parTransId="{EEB5D854-2866-49D8-92B6-ADAD234E4F99}" sibTransId="{979C4B94-4256-4343-AA4C-ED43F96F8960}"/>
    <dgm:cxn modelId="{48E720F5-7888-42C8-A678-CFDD1FCD787C}" type="presOf" srcId="{87EB48B6-9004-4FC6-9783-9C22FC68491E}" destId="{FF6A0842-A99B-4813-93C8-08BD682D010A}" srcOrd="0" destOrd="0" presId="urn:microsoft.com/office/officeart/2005/8/layout/pyramid3"/>
    <dgm:cxn modelId="{87F92A0C-67DF-4C0F-995B-20D4A066A0D3}" srcId="{FA3096F3-CC51-4721-8C66-9514F36CFD88}" destId="{87EB48B6-9004-4FC6-9783-9C22FC68491E}" srcOrd="2" destOrd="0" parTransId="{84A15F39-C908-4223-91EA-5283EAD5E938}" sibTransId="{3CBFED3B-892D-4C2A-BEDE-A7BFC613B75B}"/>
    <dgm:cxn modelId="{38670A4D-4828-42C4-95ED-BD2B0F395434}" type="presOf" srcId="{2779E22C-DC55-4C1E-97EB-BA4C816B9B3D}" destId="{02CD441F-18DF-4388-A707-695D4481F955}" srcOrd="0" destOrd="0" presId="urn:microsoft.com/office/officeart/2005/8/layout/pyramid3"/>
    <dgm:cxn modelId="{6E09BCD6-5652-4E30-9953-145FA88CF678}" type="presOf" srcId="{FA3096F3-CC51-4721-8C66-9514F36CFD88}" destId="{822ED320-B7A1-4B24-B1BE-BF073858FCE5}" srcOrd="0" destOrd="0" presId="urn:microsoft.com/office/officeart/2005/8/layout/pyramid3"/>
    <dgm:cxn modelId="{3F24FB74-14E5-4515-A9FC-3865020EA491}" type="presOf" srcId="{87EB48B6-9004-4FC6-9783-9C22FC68491E}" destId="{F4C5B3B8-3F20-445B-9B8B-661D75EB4D63}" srcOrd="1" destOrd="0" presId="urn:microsoft.com/office/officeart/2005/8/layout/pyramid3"/>
    <dgm:cxn modelId="{D5F7298C-A6F3-4431-B08F-496448E68916}" type="presOf" srcId="{036195DD-A7ED-43C6-A014-7FE4568C9C18}" destId="{29995146-76F9-4183-842C-876D52B63DE2}" srcOrd="1" destOrd="0" presId="urn:microsoft.com/office/officeart/2005/8/layout/pyramid3"/>
    <dgm:cxn modelId="{D84683C9-549B-4B1C-8654-EC9813DA02C0}" type="presOf" srcId="{036195DD-A7ED-43C6-A014-7FE4568C9C18}" destId="{9F456D33-0AE1-415D-9DAE-3AE67F6ADD8A}" srcOrd="0" destOrd="0" presId="urn:microsoft.com/office/officeart/2005/8/layout/pyramid3"/>
    <dgm:cxn modelId="{4BE17786-6D4D-4524-9537-D21D7B33F202}" type="presParOf" srcId="{822ED320-B7A1-4B24-B1BE-BF073858FCE5}" destId="{D79E2B8A-61CE-4897-A90C-28E5DEB835B1}" srcOrd="0" destOrd="0" presId="urn:microsoft.com/office/officeart/2005/8/layout/pyramid3"/>
    <dgm:cxn modelId="{19FBD8BD-678E-4E3A-AD4F-F56534DBE0DB}" type="presParOf" srcId="{D79E2B8A-61CE-4897-A90C-28E5DEB835B1}" destId="{02CD441F-18DF-4388-A707-695D4481F955}" srcOrd="0" destOrd="0" presId="urn:microsoft.com/office/officeart/2005/8/layout/pyramid3"/>
    <dgm:cxn modelId="{F7E1F6BC-B281-489C-A0CA-30135FA9C717}" type="presParOf" srcId="{D79E2B8A-61CE-4897-A90C-28E5DEB835B1}" destId="{971E1293-A823-4179-BD5E-43DDE7718EA6}" srcOrd="1" destOrd="0" presId="urn:microsoft.com/office/officeart/2005/8/layout/pyramid3"/>
    <dgm:cxn modelId="{144D41D0-86B6-4320-98AD-36CAC77C52DC}" type="presParOf" srcId="{822ED320-B7A1-4B24-B1BE-BF073858FCE5}" destId="{0421D0EA-605F-4E9F-838A-9B59A0F2AABE}" srcOrd="1" destOrd="0" presId="urn:microsoft.com/office/officeart/2005/8/layout/pyramid3"/>
    <dgm:cxn modelId="{56FE8F1F-70DA-42E4-848B-7942098F16CB}" type="presParOf" srcId="{0421D0EA-605F-4E9F-838A-9B59A0F2AABE}" destId="{9F456D33-0AE1-415D-9DAE-3AE67F6ADD8A}" srcOrd="0" destOrd="0" presId="urn:microsoft.com/office/officeart/2005/8/layout/pyramid3"/>
    <dgm:cxn modelId="{47FBDCEC-9991-40BD-B3A6-E523F367CB8D}" type="presParOf" srcId="{0421D0EA-605F-4E9F-838A-9B59A0F2AABE}" destId="{29995146-76F9-4183-842C-876D52B63DE2}" srcOrd="1" destOrd="0" presId="urn:microsoft.com/office/officeart/2005/8/layout/pyramid3"/>
    <dgm:cxn modelId="{22EB78DE-B181-4F4B-B23C-B9A888BFFB78}" type="presParOf" srcId="{822ED320-B7A1-4B24-B1BE-BF073858FCE5}" destId="{5950C7DD-3033-414B-84A9-AF56C186E44A}" srcOrd="2" destOrd="0" presId="urn:microsoft.com/office/officeart/2005/8/layout/pyramid3"/>
    <dgm:cxn modelId="{D2F0B8E6-3B99-4983-AF64-DB559038219C}" type="presParOf" srcId="{5950C7DD-3033-414B-84A9-AF56C186E44A}" destId="{FF6A0842-A99B-4813-93C8-08BD682D010A}" srcOrd="0" destOrd="0" presId="urn:microsoft.com/office/officeart/2005/8/layout/pyramid3"/>
    <dgm:cxn modelId="{DB7AA448-EF9E-4033-AC0F-B5C10F0C680F}" type="presParOf" srcId="{5950C7DD-3033-414B-84A9-AF56C186E44A}" destId="{F4C5B3B8-3F20-445B-9B8B-661D75EB4D63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D441F-18DF-4388-A707-695D4481F955}">
      <dsp:nvSpPr>
        <dsp:cNvPr id="0" name=""/>
        <dsp:cNvSpPr/>
      </dsp:nvSpPr>
      <dsp:spPr>
        <a:xfrm rot="10800000">
          <a:off x="0" y="0"/>
          <a:ext cx="10058399" cy="1340908"/>
        </a:xfrm>
        <a:prstGeom prst="trapezoid">
          <a:avLst>
            <a:gd name="adj" fmla="val 12502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/>
            <a:t>Houses valued between $100k and $250k</a:t>
          </a:r>
        </a:p>
      </dsp:txBody>
      <dsp:txXfrm rot="-10800000">
        <a:off x="1760219" y="0"/>
        <a:ext cx="6537960" cy="1340908"/>
      </dsp:txXfrm>
    </dsp:sp>
    <dsp:sp modelId="{9F456D33-0AE1-415D-9DAE-3AE67F6ADD8A}">
      <dsp:nvSpPr>
        <dsp:cNvPr id="0" name=""/>
        <dsp:cNvSpPr/>
      </dsp:nvSpPr>
      <dsp:spPr>
        <a:xfrm rot="10800000">
          <a:off x="1676399" y="1340908"/>
          <a:ext cx="6705600" cy="1340908"/>
        </a:xfrm>
        <a:prstGeom prst="trapezoid">
          <a:avLst>
            <a:gd name="adj" fmla="val 125020"/>
          </a:avLst>
        </a:prstGeom>
        <a:gradFill rotWithShape="0">
          <a:gsLst>
            <a:gs pos="0">
              <a:schemeClr val="accent5">
                <a:hueOff val="1063560"/>
                <a:satOff val="-11946"/>
                <a:lumOff val="-2549"/>
                <a:alphaOff val="0"/>
                <a:shade val="85000"/>
                <a:satMod val="130000"/>
              </a:schemeClr>
            </a:gs>
            <a:gs pos="34000">
              <a:schemeClr val="accent5">
                <a:hueOff val="1063560"/>
                <a:satOff val="-11946"/>
                <a:lumOff val="-2549"/>
                <a:alphaOff val="0"/>
                <a:shade val="87000"/>
                <a:satMod val="125000"/>
              </a:schemeClr>
            </a:gs>
            <a:gs pos="70000">
              <a:schemeClr val="accent5">
                <a:hueOff val="1063560"/>
                <a:satOff val="-11946"/>
                <a:lumOff val="-254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1063560"/>
                <a:satOff val="-11946"/>
                <a:lumOff val="-254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Houses valued over $250k</a:t>
          </a:r>
        </a:p>
      </dsp:txBody>
      <dsp:txXfrm rot="-10800000">
        <a:off x="2849879" y="1340908"/>
        <a:ext cx="4358640" cy="1340908"/>
      </dsp:txXfrm>
    </dsp:sp>
    <dsp:sp modelId="{FF6A0842-A99B-4813-93C8-08BD682D010A}">
      <dsp:nvSpPr>
        <dsp:cNvPr id="0" name=""/>
        <dsp:cNvSpPr/>
      </dsp:nvSpPr>
      <dsp:spPr>
        <a:xfrm rot="10800000">
          <a:off x="3352799" y="2681816"/>
          <a:ext cx="3352800" cy="1340908"/>
        </a:xfrm>
        <a:prstGeom prst="trapezoid">
          <a:avLst>
            <a:gd name="adj" fmla="val 125020"/>
          </a:avLst>
        </a:prstGeom>
        <a:gradFill rotWithShape="0">
          <a:gsLst>
            <a:gs pos="0">
              <a:schemeClr val="accent5">
                <a:hueOff val="2127120"/>
                <a:satOff val="-23891"/>
                <a:lumOff val="-5098"/>
                <a:alphaOff val="0"/>
                <a:shade val="85000"/>
                <a:satMod val="130000"/>
              </a:schemeClr>
            </a:gs>
            <a:gs pos="34000">
              <a:schemeClr val="accent5">
                <a:hueOff val="2127120"/>
                <a:satOff val="-23891"/>
                <a:lumOff val="-5098"/>
                <a:alphaOff val="0"/>
                <a:shade val="87000"/>
                <a:satMod val="125000"/>
              </a:schemeClr>
            </a:gs>
            <a:gs pos="70000">
              <a:schemeClr val="accent5">
                <a:hueOff val="2127120"/>
                <a:satOff val="-23891"/>
                <a:lumOff val="-509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2127120"/>
                <a:satOff val="-23891"/>
                <a:lumOff val="-509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lvl="0" algn="ctr" defTabSz="12223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50" kern="1200" dirty="0"/>
            <a:t>Houses less than $100k</a:t>
          </a:r>
        </a:p>
      </dsp:txBody>
      <dsp:txXfrm rot="-10800000">
        <a:off x="3352799" y="2681816"/>
        <a:ext cx="3352800" cy="1340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9234-F86F-4FBB-A0F6-76285D05B67B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1F9-ECF1-4A1D-B535-D274A9122FB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39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9234-F86F-4FBB-A0F6-76285D05B67B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1F9-ECF1-4A1D-B535-D274A912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5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9234-F86F-4FBB-A0F6-76285D05B67B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1F9-ECF1-4A1D-B535-D274A912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7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9234-F86F-4FBB-A0F6-76285D05B67B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1F9-ECF1-4A1D-B535-D274A912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8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9234-F86F-4FBB-A0F6-76285D05B67B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1F9-ECF1-4A1D-B535-D274A9122FB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02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9234-F86F-4FBB-A0F6-76285D05B67B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1F9-ECF1-4A1D-B535-D274A912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9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9234-F86F-4FBB-A0F6-76285D05B67B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1F9-ECF1-4A1D-B535-D274A912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7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9234-F86F-4FBB-A0F6-76285D05B67B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1F9-ECF1-4A1D-B535-D274A912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6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9234-F86F-4FBB-A0F6-76285D05B67B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1F9-ECF1-4A1D-B535-D274A912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0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519234-F86F-4FBB-A0F6-76285D05B67B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7F71F9-ECF1-4A1D-B535-D274A912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8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9234-F86F-4FBB-A0F6-76285D05B67B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1F9-ECF1-4A1D-B535-D274A912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6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519234-F86F-4FBB-A0F6-76285D05B67B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7F71F9-ECF1-4A1D-B535-D274A9122FB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30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accountingcourse.com/accounting-dictionary/mortgage-backed-securiti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5A71-F2C2-444D-B5A0-99DFA1474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Factors That Drive House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DF358-6343-44D0-BACD-9B688F3EFD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Md</a:t>
            </a:r>
            <a:r>
              <a:rPr lang="en-US" dirty="0" smtClean="0"/>
              <a:t> Sharif Mia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4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42E9-A0BC-46E3-A4BB-61DAE9E3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Data Analyzed for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022B5-429D-46E9-AE96-E1B51710D1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Physical Attributes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Foundation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Basement Exposure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Garage Type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Amenities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Paved Drive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Number of Fireplaces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Central Air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Fencing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Location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Lot Configuration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Neighborhood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B4F2F-B9EF-4411-8CDF-C16B865113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Rooms Above Grade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Lot Area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Lot Frontage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Above Grade Living Area Square Feet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Garage Capacity</a:t>
            </a:r>
          </a:p>
          <a:p>
            <a:pPr marL="201168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Housing Parameters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Sale Condition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Year Built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Density Level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Type of Sale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Type of Dwelling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Year Remodeled</a:t>
            </a:r>
          </a:p>
        </p:txBody>
      </p:sp>
    </p:spTree>
    <p:extLst>
      <p:ext uri="{BB962C8B-B14F-4D97-AF65-F5344CB8AC3E}">
        <p14:creationId xmlns:p14="http://schemas.microsoft.com/office/powerpoint/2010/main" val="3191206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D94F-B641-4491-A341-5735D911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Profitability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BA1BE-D0D3-449D-9B92-C96D3A0FF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42722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GOOD </a:t>
            </a:r>
            <a:endParaRPr lang="en-US" b="1" dirty="0">
              <a:solidFill>
                <a:schemeClr val="accent6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Low density zone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Has central air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Paved driveway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BETTER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Year built &gt; 1990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Poured concrete foundation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Attached garage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Type of sale is “new”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Garage capacity is 3+ cars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54A02C-C7E4-4A27-AB70-32E163492EC4}"/>
              </a:ext>
            </a:extLst>
          </p:cNvPr>
          <p:cNvSpPr txBox="1">
            <a:spLocks/>
          </p:cNvSpPr>
          <p:nvPr/>
        </p:nvSpPr>
        <p:spPr>
          <a:xfrm>
            <a:off x="4063881" y="1952416"/>
            <a:ext cx="3073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Low density zone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Has central air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Paved driveway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Year built &gt; 1990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Poured concrete foundation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Attached garage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318F01-50C0-4DEF-AFBC-5737FF70E810}"/>
              </a:ext>
            </a:extLst>
          </p:cNvPr>
          <p:cNvSpPr txBox="1">
            <a:spLocks/>
          </p:cNvSpPr>
          <p:nvPr/>
        </p:nvSpPr>
        <p:spPr>
          <a:xfrm>
            <a:off x="7066538" y="1952416"/>
            <a:ext cx="3073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Low density zone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Has central air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Paved driveway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1150F03-14E6-4F47-8293-66DA733DE60C}"/>
              </a:ext>
            </a:extLst>
          </p:cNvPr>
          <p:cNvSpPr/>
          <p:nvPr/>
        </p:nvSpPr>
        <p:spPr>
          <a:xfrm>
            <a:off x="3479800" y="2260600"/>
            <a:ext cx="637311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1A7E781-24BE-45D8-BADB-5B899C6E2DD9}"/>
              </a:ext>
            </a:extLst>
          </p:cNvPr>
          <p:cNvSpPr/>
          <p:nvPr/>
        </p:nvSpPr>
        <p:spPr>
          <a:xfrm>
            <a:off x="6324600" y="3726083"/>
            <a:ext cx="352831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725AE68-8989-4DFA-B41E-D9DBF07E9C9A}"/>
              </a:ext>
            </a:extLst>
          </p:cNvPr>
          <p:cNvSpPr/>
          <p:nvPr/>
        </p:nvSpPr>
        <p:spPr>
          <a:xfrm>
            <a:off x="9156700" y="5009153"/>
            <a:ext cx="69621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20206-9995-4403-AAF6-C7CD5640E51A}"/>
              </a:ext>
            </a:extLst>
          </p:cNvPr>
          <p:cNvSpPr txBox="1"/>
          <p:nvPr/>
        </p:nvSpPr>
        <p:spPr>
          <a:xfrm>
            <a:off x="7367508" y="1973546"/>
            <a:ext cx="2736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Average Sale Price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2D5467-D004-4F26-B9DD-4F12BC025E1D}"/>
              </a:ext>
            </a:extLst>
          </p:cNvPr>
          <p:cNvSpPr/>
          <p:nvPr/>
        </p:nvSpPr>
        <p:spPr>
          <a:xfrm>
            <a:off x="9852918" y="2160457"/>
            <a:ext cx="21742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$187,875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A3F9A6-0C34-4131-BF15-92A89012C2F3}"/>
              </a:ext>
            </a:extLst>
          </p:cNvPr>
          <p:cNvSpPr/>
          <p:nvPr/>
        </p:nvSpPr>
        <p:spPr>
          <a:xfrm>
            <a:off x="9852918" y="3619294"/>
            <a:ext cx="21742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$204,839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273D73-CD55-4FDF-8EEC-C584216EE029}"/>
              </a:ext>
            </a:extLst>
          </p:cNvPr>
          <p:cNvSpPr/>
          <p:nvPr/>
        </p:nvSpPr>
        <p:spPr>
          <a:xfrm>
            <a:off x="9852918" y="4911650"/>
            <a:ext cx="21742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accent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$226,309</a:t>
            </a:r>
          </a:p>
        </p:txBody>
      </p:sp>
    </p:spTree>
    <p:extLst>
      <p:ext uri="{BB962C8B-B14F-4D97-AF65-F5344CB8AC3E}">
        <p14:creationId xmlns:p14="http://schemas.microsoft.com/office/powerpoint/2010/main" val="3609863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A905-C87E-494B-9B4D-885EE84BF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Mortgage-Backed Securities </a:t>
            </a:r>
            <a:br>
              <a:rPr lang="en-US" sz="6000" dirty="0"/>
            </a:br>
            <a:r>
              <a:rPr lang="en-US" sz="6000" dirty="0"/>
              <a:t>Tier Recommendation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75F15-F416-47B9-AD5A-6B1AD1EC70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4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63753-2B5F-4A51-9F40-CBB71E1E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 Recommendation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1BA02E9-F9A0-43E5-8B8B-3422CCBDBE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53564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2EBDD8A-3F10-4774-A3E6-AA28579504FB}"/>
              </a:ext>
            </a:extLst>
          </p:cNvPr>
          <p:cNvSpPr txBox="1"/>
          <p:nvPr/>
        </p:nvSpPr>
        <p:spPr>
          <a:xfrm>
            <a:off x="711200" y="4051112"/>
            <a:ext cx="33655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200" dirty="0"/>
              <a:t>There are </a:t>
            </a:r>
            <a:r>
              <a:rPr lang="en-US" sz="2200" dirty="0">
                <a:solidFill>
                  <a:schemeClr val="accent1"/>
                </a:solidFill>
              </a:rPr>
              <a:t>3 times as many houses </a:t>
            </a:r>
            <a:r>
              <a:rPr lang="en-US" sz="2200" dirty="0"/>
              <a:t>sold in the $100-$250k mid-range than in both other ranges </a:t>
            </a:r>
            <a:r>
              <a:rPr lang="en-US" sz="2200" i="1" dirty="0"/>
              <a:t>combined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38AC68-114F-497F-BEA8-D30528271410}"/>
              </a:ext>
            </a:extLst>
          </p:cNvPr>
          <p:cNvSpPr txBox="1"/>
          <p:nvPr/>
        </p:nvSpPr>
        <p:spPr>
          <a:xfrm>
            <a:off x="8302626" y="4317187"/>
            <a:ext cx="36099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200" dirty="0"/>
              <a:t>This mid-range sale price is recommended for </a:t>
            </a:r>
            <a:r>
              <a:rPr lang="en-US" sz="2200" dirty="0">
                <a:solidFill>
                  <a:schemeClr val="accent1"/>
                </a:solidFill>
              </a:rPr>
              <a:t>most profitable </a:t>
            </a:r>
            <a:r>
              <a:rPr lang="en-US" sz="2200" dirty="0"/>
              <a:t>mortgages to target due to </a:t>
            </a:r>
            <a:r>
              <a:rPr lang="en-US" sz="2200" i="1" dirty="0"/>
              <a:t>sheer quantity </a:t>
            </a:r>
            <a:r>
              <a:rPr lang="en-US" sz="2200" dirty="0"/>
              <a:t>of houses</a:t>
            </a:r>
          </a:p>
        </p:txBody>
      </p:sp>
    </p:spTree>
    <p:extLst>
      <p:ext uri="{BB962C8B-B14F-4D97-AF65-F5344CB8AC3E}">
        <p14:creationId xmlns:p14="http://schemas.microsoft.com/office/powerpoint/2010/main" val="4199654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5252-82D7-4E84-80B6-94F12EF8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E852C-4D6C-4A6A-87E2-18CBE1DBF9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3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472B-F66E-4029-A680-792707D2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D2EE4-FED7-4969-8433-1D299BC1D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Expand dataset for further insights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Monthly mortgage payments for each house, timely mortgage payments, 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Gather more information on mortgage-backed securities in Ames, Indiana or other towns with similar demographics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Look into bundling options – are there any?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Reach out to other investment firms </a:t>
            </a:r>
            <a:r>
              <a:rPr lang="en-US"/>
              <a:t>to consider partnership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27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39E448-ADD8-4A78-B0D7-FC61F15CA165}"/>
              </a:ext>
            </a:extLst>
          </p:cNvPr>
          <p:cNvSpPr txBox="1"/>
          <p:nvPr/>
        </p:nvSpPr>
        <p:spPr>
          <a:xfrm>
            <a:off x="2901950" y="2323931"/>
            <a:ext cx="638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4890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DA2F-FE62-4663-BD9A-27FBDCF2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88C8-A4B6-4037-8D97-55D75EF72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99066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 How should team allocate dollars into </a:t>
            </a:r>
            <a:r>
              <a:rPr lang="en-US" sz="2600" dirty="0">
                <a:solidFill>
                  <a:schemeClr val="accent1"/>
                </a:solidFill>
              </a:rPr>
              <a:t>mortgage-backed securities</a:t>
            </a:r>
            <a:r>
              <a:rPr lang="en-US" sz="2600" dirty="0"/>
              <a:t>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 What are the </a:t>
            </a:r>
            <a:r>
              <a:rPr lang="en-US" sz="2600" dirty="0">
                <a:solidFill>
                  <a:schemeClr val="accent1"/>
                </a:solidFill>
              </a:rPr>
              <a:t>factors</a:t>
            </a:r>
            <a:r>
              <a:rPr lang="en-US" sz="2600" dirty="0"/>
              <a:t> that drive house prices?</a:t>
            </a:r>
          </a:p>
        </p:txBody>
      </p:sp>
      <p:pic>
        <p:nvPicPr>
          <p:cNvPr id="1028" name="Picture 4" descr="house">
            <a:extLst>
              <a:ext uri="{FF2B5EF4-FFF2-40B4-BE49-F238E27FC236}">
                <a16:creationId xmlns:a16="http://schemas.microsoft.com/office/drawing/2014/main" id="{8FDF9543-2D51-47D9-B051-42C26E875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243" y="2953174"/>
            <a:ext cx="4744720" cy="268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7507E0-7559-4B21-B7A2-AC4930752700}"/>
              </a:ext>
            </a:extLst>
          </p:cNvPr>
          <p:cNvSpPr txBox="1">
            <a:spLocks/>
          </p:cNvSpPr>
          <p:nvPr/>
        </p:nvSpPr>
        <p:spPr>
          <a:xfrm>
            <a:off x="1554480" y="3253139"/>
            <a:ext cx="4744720" cy="288874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200" b="1" i="1" dirty="0"/>
              <a:t>Define: Mortgage-backed securities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Bonds that represent an investment in a group of home loans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Formed when lending banks bundle their mortgages into pools and sell them to investment banks or government agencies in the form of a bond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Allows investors to benefit from the mortgage business without having to buy or sell an actual home loan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73D8A1-C3D5-43EE-BEB7-808AA55F8C03}"/>
              </a:ext>
            </a:extLst>
          </p:cNvPr>
          <p:cNvSpPr txBox="1"/>
          <p:nvPr/>
        </p:nvSpPr>
        <p:spPr>
          <a:xfrm>
            <a:off x="1097280" y="6550223"/>
            <a:ext cx="637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Definition Source: </a:t>
            </a:r>
            <a:r>
              <a:rPr lang="en-US" sz="1200" i="1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My Accounting Course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59220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B2D46-BAFF-4B79-8045-9C8FBF87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1E765-D5C1-4D15-8B86-19A047573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Sample size: 1460 houses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Location: 25 neighborhoods in Ames, Indiana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Highest sale price: $755,000; Lowest sale price: $34,900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 set included: 79 categories of housing features (e.g. lot area, foundation type, etc.)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Assumptions Made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Investments will be made in Ames, Indiana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Mortgage-backed securities will be bought on a monetarily tiered system</a:t>
            </a:r>
          </a:p>
        </p:txBody>
      </p:sp>
    </p:spTree>
    <p:extLst>
      <p:ext uri="{BB962C8B-B14F-4D97-AF65-F5344CB8AC3E}">
        <p14:creationId xmlns:p14="http://schemas.microsoft.com/office/powerpoint/2010/main" val="292309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3B73-0B6D-4AC4-B576-031F1A2B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8531CB-94D2-4B14-8350-9DB440A53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9345" y="1858963"/>
            <a:ext cx="5913309" cy="43132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033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33DE-0464-4924-BF43-0F3E297BA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Factors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B1025-43F9-47DC-B541-6001B28BC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6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6CDE-36DE-462A-A6A5-2D621116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#1: Neighborhood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26FC7-CF62-4D62-BFBC-5294D4C8D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5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Neighborhoods with a </a:t>
            </a:r>
            <a:r>
              <a:rPr lang="en-US" dirty="0">
                <a:solidFill>
                  <a:schemeClr val="accent1"/>
                </a:solidFill>
              </a:rPr>
              <a:t>higher number of houses sold </a:t>
            </a:r>
            <a:r>
              <a:rPr lang="en-US" dirty="0"/>
              <a:t>drive greater profits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2511FA-42EA-4C8B-8064-8B905BE8A0D9}"/>
              </a:ext>
            </a:extLst>
          </p:cNvPr>
          <p:cNvSpPr txBox="1"/>
          <p:nvPr/>
        </p:nvSpPr>
        <p:spPr>
          <a:xfrm>
            <a:off x="500340" y="2727024"/>
            <a:ext cx="546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dirty="0"/>
              <a:t>Bloomington Heights has the highest </a:t>
            </a:r>
            <a:r>
              <a:rPr lang="en-US" i="1" dirty="0"/>
              <a:t>average sales price </a:t>
            </a:r>
            <a:r>
              <a:rPr lang="en-US" dirty="0"/>
              <a:t>but </a:t>
            </a:r>
            <a:r>
              <a:rPr lang="en-US" dirty="0">
                <a:solidFill>
                  <a:schemeClr val="accent1"/>
                </a:solidFill>
              </a:rPr>
              <a:t>North Ames </a:t>
            </a:r>
            <a:r>
              <a:rPr lang="en-US" dirty="0"/>
              <a:t>has the highest </a:t>
            </a:r>
            <a:r>
              <a:rPr lang="en-US" i="1" dirty="0"/>
              <a:t>sum of sales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A82A58-9CA5-4A26-8A2F-EAF888A62B6D}"/>
              </a:ext>
            </a:extLst>
          </p:cNvPr>
          <p:cNvGrpSpPr/>
          <p:nvPr/>
        </p:nvGrpSpPr>
        <p:grpSpPr>
          <a:xfrm>
            <a:off x="773964" y="3437284"/>
            <a:ext cx="4267936" cy="2750757"/>
            <a:chOff x="240760" y="2621936"/>
            <a:chExt cx="4137046" cy="33555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EC0B15-5FCE-4C70-892F-71AA20120055}"/>
                </a:ext>
              </a:extLst>
            </p:cNvPr>
            <p:cNvSpPr txBox="1"/>
            <p:nvPr/>
          </p:nvSpPr>
          <p:spPr>
            <a:xfrm>
              <a:off x="1121567" y="2621936"/>
              <a:ext cx="25781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Avg. Sale Price (Top 10) 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12EEA12-C4F2-4118-9996-86C9A91D6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760" y="2871380"/>
              <a:ext cx="4137046" cy="3106088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E005232-1749-4E1E-9733-12DA74EFEAAC}"/>
              </a:ext>
            </a:extLst>
          </p:cNvPr>
          <p:cNvGrpSpPr/>
          <p:nvPr/>
        </p:nvGrpSpPr>
        <p:grpSpPr>
          <a:xfrm>
            <a:off x="6959599" y="3437283"/>
            <a:ext cx="4458437" cy="2753871"/>
            <a:chOff x="7313474" y="2789040"/>
            <a:chExt cx="4053696" cy="317319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E2115D-6468-4006-903A-25D00D5D4D64}"/>
                </a:ext>
              </a:extLst>
            </p:cNvPr>
            <p:cNvSpPr txBox="1"/>
            <p:nvPr/>
          </p:nvSpPr>
          <p:spPr>
            <a:xfrm>
              <a:off x="8136825" y="2789040"/>
              <a:ext cx="25781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Total Sale Price (Top 10) 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335773-7072-4214-B7F4-CA1F357D2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3474" y="3024664"/>
              <a:ext cx="4053696" cy="2937570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A6615C9-626F-400D-A880-1EFDAB28C52E}"/>
              </a:ext>
            </a:extLst>
          </p:cNvPr>
          <p:cNvSpPr txBox="1"/>
          <p:nvPr/>
        </p:nvSpPr>
        <p:spPr>
          <a:xfrm>
            <a:off x="6223000" y="2722412"/>
            <a:ext cx="5794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dirty="0"/>
              <a:t>As total profit is the goal, consider investing in neighborhoods that sell the </a:t>
            </a:r>
            <a:r>
              <a:rPr lang="en-US" dirty="0">
                <a:solidFill>
                  <a:schemeClr val="accent1"/>
                </a:solidFill>
              </a:rPr>
              <a:t>highest</a:t>
            </a:r>
            <a:r>
              <a:rPr lang="en-US" i="1" dirty="0">
                <a:solidFill>
                  <a:schemeClr val="accent1"/>
                </a:solidFill>
              </a:rPr>
              <a:t> total </a:t>
            </a:r>
            <a:r>
              <a:rPr lang="en-US" dirty="0">
                <a:solidFill>
                  <a:schemeClr val="accent1"/>
                </a:solidFill>
              </a:rPr>
              <a:t>number of houses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0D38-09DD-4808-9DA4-8247EDD31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#2: Year Built &amp; Remodeled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AA228-AD24-496A-892A-C0CD9B62E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There is a </a:t>
            </a:r>
            <a:r>
              <a:rPr lang="en-US" sz="3000" dirty="0">
                <a:solidFill>
                  <a:schemeClr val="accent1"/>
                </a:solidFill>
              </a:rPr>
              <a:t>63%</a:t>
            </a:r>
            <a:r>
              <a:rPr lang="en-US" dirty="0"/>
              <a:t> increase in average sale price for houses </a:t>
            </a:r>
            <a:r>
              <a:rPr lang="en-US" sz="3000" dirty="0">
                <a:solidFill>
                  <a:schemeClr val="accent1"/>
                </a:solidFill>
              </a:rPr>
              <a:t>built since 1990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Houses sold as </a:t>
            </a:r>
            <a:r>
              <a:rPr lang="en-US" sz="3000" dirty="0">
                <a:solidFill>
                  <a:schemeClr val="accent1"/>
                </a:solidFill>
              </a:rPr>
              <a:t>“new” </a:t>
            </a:r>
            <a:r>
              <a:rPr lang="en-US" dirty="0"/>
              <a:t>have a </a:t>
            </a:r>
            <a:r>
              <a:rPr lang="en-US" sz="3000" dirty="0">
                <a:solidFill>
                  <a:schemeClr val="accent1"/>
                </a:solidFill>
              </a:rPr>
              <a:t>60%</a:t>
            </a:r>
            <a:r>
              <a:rPr lang="en-US" dirty="0"/>
              <a:t> higher sale price on average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When a house has been </a:t>
            </a:r>
            <a:r>
              <a:rPr lang="en-US" sz="3000" dirty="0">
                <a:solidFill>
                  <a:schemeClr val="accent1"/>
                </a:solidFill>
              </a:rPr>
              <a:t>remodeled since 2000</a:t>
            </a:r>
            <a:r>
              <a:rPr lang="en-US" dirty="0"/>
              <a:t>, it sells for </a:t>
            </a:r>
            <a:r>
              <a:rPr lang="en-US" sz="3000" dirty="0">
                <a:solidFill>
                  <a:schemeClr val="accent1"/>
                </a:solidFill>
              </a:rPr>
              <a:t>38% </a:t>
            </a:r>
            <a:r>
              <a:rPr lang="en-US" dirty="0"/>
              <a:t>higher on average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Image result for housing graphic">
            <a:extLst>
              <a:ext uri="{FF2B5EF4-FFF2-40B4-BE49-F238E27FC236}">
                <a16:creationId xmlns:a16="http://schemas.microsoft.com/office/drawing/2014/main" id="{D6C80FC5-82CE-46E5-8EB3-EDCF739D0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0" y="3934104"/>
            <a:ext cx="4226426" cy="193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63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6258-6950-487A-82E7-41B64287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#3. Size of House &amp; 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4DD28-1D49-49F5-AB55-1D7BDC00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2480" y="1845734"/>
            <a:ext cx="65532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Houses with a lot area of </a:t>
            </a:r>
            <a:r>
              <a:rPr lang="en-US" dirty="0">
                <a:solidFill>
                  <a:schemeClr val="accent1"/>
                </a:solidFill>
              </a:rPr>
              <a:t>10,000+ square feet </a:t>
            </a:r>
            <a:r>
              <a:rPr lang="en-US" dirty="0"/>
              <a:t>had an </a:t>
            </a:r>
            <a:r>
              <a:rPr lang="en-US" dirty="0">
                <a:solidFill>
                  <a:schemeClr val="accent1"/>
                </a:solidFill>
              </a:rPr>
              <a:t>average sale price of $217k</a:t>
            </a:r>
            <a:r>
              <a:rPr lang="en-US" dirty="0"/>
              <a:t>, compared to houses with smaller lot areas with an average sale price of $154k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Houses with an above ground living area of </a:t>
            </a:r>
            <a:r>
              <a:rPr lang="en-US" dirty="0">
                <a:solidFill>
                  <a:schemeClr val="accent1"/>
                </a:solidFill>
              </a:rPr>
              <a:t>1500+ square feet</a:t>
            </a:r>
            <a:r>
              <a:rPr lang="en-US" dirty="0"/>
              <a:t> sell for </a:t>
            </a:r>
            <a:r>
              <a:rPr lang="en-US" dirty="0">
                <a:solidFill>
                  <a:schemeClr val="accent1"/>
                </a:solidFill>
              </a:rPr>
              <a:t>$100k more </a:t>
            </a:r>
            <a:r>
              <a:rPr lang="en-US" dirty="0"/>
              <a:t>than houses with less square feet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 house with a garage capacity of </a:t>
            </a:r>
            <a:r>
              <a:rPr lang="en-US" dirty="0">
                <a:solidFill>
                  <a:schemeClr val="accent1"/>
                </a:solidFill>
              </a:rPr>
              <a:t>3+ cars </a:t>
            </a:r>
            <a:r>
              <a:rPr lang="en-US" dirty="0"/>
              <a:t>sold for </a:t>
            </a:r>
            <a:r>
              <a:rPr lang="en-US" dirty="0">
                <a:solidFill>
                  <a:schemeClr val="accent1"/>
                </a:solidFill>
              </a:rPr>
              <a:t>83% more </a:t>
            </a:r>
            <a:r>
              <a:rPr lang="en-US" dirty="0"/>
              <a:t>than a garage capacity of 1-2 cars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9286894-C2E0-43F7-81D4-7751AFFEB150}"/>
              </a:ext>
            </a:extLst>
          </p:cNvPr>
          <p:cNvGrpSpPr/>
          <p:nvPr/>
        </p:nvGrpSpPr>
        <p:grpSpPr>
          <a:xfrm>
            <a:off x="244954" y="1845734"/>
            <a:ext cx="5734249" cy="4469199"/>
            <a:chOff x="4357529" y="939800"/>
            <a:chExt cx="5734249" cy="446919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3669099-F7C3-4586-AEB4-4C0A345B06BE}"/>
                </a:ext>
              </a:extLst>
            </p:cNvPr>
            <p:cNvSpPr/>
            <p:nvPr/>
          </p:nvSpPr>
          <p:spPr>
            <a:xfrm>
              <a:off x="4483100" y="1320800"/>
              <a:ext cx="3479800" cy="28321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2" name="Picture 2" descr="Image result for house and garage graphic">
              <a:extLst>
                <a:ext uri="{FF2B5EF4-FFF2-40B4-BE49-F238E27FC236}">
                  <a16:creationId xmlns:a16="http://schemas.microsoft.com/office/drawing/2014/main" id="{C8D9E3FE-9034-4788-8E58-8919C79FF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1544" y="939800"/>
              <a:ext cx="3002911" cy="2114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9E441C6-D1C0-47B2-9309-7E591EE2E971}"/>
                </a:ext>
              </a:extLst>
            </p:cNvPr>
            <p:cNvSpPr txBox="1"/>
            <p:nvPr/>
          </p:nvSpPr>
          <p:spPr>
            <a:xfrm>
              <a:off x="6692900" y="4762668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Lot Area = 10,000+ square feet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1CEF80F-F6B9-4553-9D0D-94DE3964BC06}"/>
                </a:ext>
              </a:extLst>
            </p:cNvPr>
            <p:cNvCxnSpPr>
              <a:cxnSpLocks/>
            </p:cNvCxnSpPr>
            <p:nvPr/>
          </p:nvCxnSpPr>
          <p:spPr>
            <a:xfrm>
              <a:off x="7150099" y="2534682"/>
              <a:ext cx="1214457" cy="1472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3EEA4D1-7CC8-497E-9E41-D010A21E71E1}"/>
                </a:ext>
              </a:extLst>
            </p:cNvPr>
            <p:cNvCxnSpPr>
              <a:cxnSpLocks/>
            </p:cNvCxnSpPr>
            <p:nvPr/>
          </p:nvCxnSpPr>
          <p:spPr>
            <a:xfrm>
              <a:off x="6692900" y="3803651"/>
              <a:ext cx="723900" cy="91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01D761B-BF25-4FBE-B744-52F19893F4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1902" y="2748260"/>
              <a:ext cx="609240" cy="16993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463C6B3-8C93-4554-8CBD-1007478A5D9B}"/>
                </a:ext>
              </a:extLst>
            </p:cNvPr>
            <p:cNvSpPr txBox="1"/>
            <p:nvPr/>
          </p:nvSpPr>
          <p:spPr>
            <a:xfrm>
              <a:off x="8458558" y="3753042"/>
              <a:ext cx="16332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Ground Living Area = 1500+ square feet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D3EF7F8-F386-4820-B93F-113D8C7AABBC}"/>
                </a:ext>
              </a:extLst>
            </p:cNvPr>
            <p:cNvSpPr txBox="1"/>
            <p:nvPr/>
          </p:nvSpPr>
          <p:spPr>
            <a:xfrm>
              <a:off x="4357529" y="4447580"/>
              <a:ext cx="2671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Garage Capacity = 3+ cars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173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D57B-05C6-4C35-AFC2-3FFE0C80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6823B-59B9-4241-88D6-4CABDE0EE0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698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835</TotalTime>
  <Words>669</Words>
  <Application>Microsoft Office PowerPoint</Application>
  <PresentationFormat>Widescreen</PresentationFormat>
  <Paragraphs>123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Retrospect</vt:lpstr>
      <vt:lpstr>Factors That Drive House Prices</vt:lpstr>
      <vt:lpstr>Situation</vt:lpstr>
      <vt:lpstr>Data Analyzed</vt:lpstr>
      <vt:lpstr>Statistical Analysis</vt:lpstr>
      <vt:lpstr>Top 3 Factors</vt:lpstr>
      <vt:lpstr>#1: Neighborhood</vt:lpstr>
      <vt:lpstr>#2: Year Built &amp; Remodeled</vt:lpstr>
      <vt:lpstr>#3. Size of House &amp; Lot</vt:lpstr>
      <vt:lpstr>Checklist Tool</vt:lpstr>
      <vt:lpstr>Categorical Data Analyzed for Checklist</vt:lpstr>
      <vt:lpstr>House Profitability Checklist</vt:lpstr>
      <vt:lpstr>Mortgage-Backed Securities  Tier Recommendation</vt:lpstr>
      <vt:lpstr>Tier Recommendation</vt:lpstr>
      <vt:lpstr>Next Steps</vt:lpstr>
      <vt:lpstr>Next Steps to Consider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That Drive Home Prices</dc:title>
  <dc:creator>Cassie</dc:creator>
  <cp:lastModifiedBy>sharif mia</cp:lastModifiedBy>
  <cp:revision>76</cp:revision>
  <dcterms:created xsi:type="dcterms:W3CDTF">2019-06-09T22:20:56Z</dcterms:created>
  <dcterms:modified xsi:type="dcterms:W3CDTF">2019-09-15T23:59:23Z</dcterms:modified>
</cp:coreProperties>
</file>