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73" r:id="rId8"/>
    <p:sldId id="266" r:id="rId9"/>
    <p:sldId id="265" r:id="rId10"/>
    <p:sldId id="267" r:id="rId11"/>
    <p:sldId id="274" r:id="rId12"/>
    <p:sldId id="268" r:id="rId13"/>
    <p:sldId id="269" r:id="rId14"/>
    <p:sldId id="258" r:id="rId15"/>
    <p:sldId id="260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398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</a:t>
            </a:r>
            <a:r>
              <a:rPr lang="en-US" baseline="0" dirty="0"/>
              <a:t> Cost vs. Monthly Profit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0" h="0"/>
            </a:sp3d>
          </c:spPr>
          <c:invertIfNegative val="0"/>
          <c:cat>
            <c:strRef>
              <c:f>Sheet1!$A$2:$A$26</c:f>
              <c:strCache>
                <c:ptCount val="25"/>
                <c:pt idx="0">
                  <c:v>Oldsmobile Toronado 2017</c:v>
                </c:pt>
                <c:pt idx="1">
                  <c:v>Daewoo Nubira 2018</c:v>
                </c:pt>
                <c:pt idx="2">
                  <c:v>Audi 5000CS 2017</c:v>
                </c:pt>
                <c:pt idx="3">
                  <c:v>Toyota Venza 2016</c:v>
                </c:pt>
                <c:pt idx="4">
                  <c:v>Hummer H2 2016</c:v>
                </c:pt>
                <c:pt idx="5">
                  <c:v>Saturn Relay 2017</c:v>
                </c:pt>
                <c:pt idx="6">
                  <c:v>GMC Rally Wagon 3500 2017</c:v>
                </c:pt>
                <c:pt idx="7">
                  <c:v>Acura Integra 2017</c:v>
                </c:pt>
                <c:pt idx="8">
                  <c:v>Plymouth Volare 2017</c:v>
                </c:pt>
                <c:pt idx="9">
                  <c:v>Chevrolet Avalanche 2500 2017</c:v>
                </c:pt>
                <c:pt idx="10">
                  <c:v>Bentley Continental 2016</c:v>
                </c:pt>
                <c:pt idx="11">
                  <c:v>Audi 90 2016</c:v>
                </c:pt>
                <c:pt idx="12">
                  <c:v>Suzuki Grand Vitara 2017</c:v>
                </c:pt>
                <c:pt idx="13">
                  <c:v>Aston Martin V8 Vantage S 2018</c:v>
                </c:pt>
                <c:pt idx="14">
                  <c:v>GMC Savana 2016</c:v>
                </c:pt>
                <c:pt idx="15">
                  <c:v>Hyundai Accent 2017</c:v>
                </c:pt>
                <c:pt idx="16">
                  <c:v>Oldsmobile Regency 2016</c:v>
                </c:pt>
                <c:pt idx="17">
                  <c:v>Mazda Protege 2017</c:v>
                </c:pt>
                <c:pt idx="18">
                  <c:v>Suzuki Verona 2018</c:v>
                </c:pt>
                <c:pt idx="19">
                  <c:v>Dodge Sprinter 2018</c:v>
                </c:pt>
                <c:pt idx="20">
                  <c:v>Pontiac Turbo Firefly 2017</c:v>
                </c:pt>
                <c:pt idx="21">
                  <c:v>Nissan 240SX 2016</c:v>
                </c:pt>
                <c:pt idx="22">
                  <c:v>Dodge D150 Club 2018</c:v>
                </c:pt>
                <c:pt idx="23">
                  <c:v>Audi A5 2017</c:v>
                </c:pt>
                <c:pt idx="24">
                  <c:v>Ford Aspire 2017</c:v>
                </c:pt>
              </c:strCache>
            </c:strRef>
          </c:cat>
          <c:val>
            <c:numRef>
              <c:f>Sheet1!$B$2:$B$26</c:f>
              <c:numCache>
                <c:formatCode>_("$"* #,##0.00_);_("$"* \(#,##0.00\);_("$"* "-"??_);_(@_)</c:formatCode>
                <c:ptCount val="25"/>
                <c:pt idx="0">
                  <c:v>871.8</c:v>
                </c:pt>
                <c:pt idx="1">
                  <c:v>835.66</c:v>
                </c:pt>
                <c:pt idx="2">
                  <c:v>834.4</c:v>
                </c:pt>
                <c:pt idx="3">
                  <c:v>719.29</c:v>
                </c:pt>
                <c:pt idx="4">
                  <c:v>845.35</c:v>
                </c:pt>
                <c:pt idx="5">
                  <c:v>806.48</c:v>
                </c:pt>
                <c:pt idx="6">
                  <c:v>736.21</c:v>
                </c:pt>
                <c:pt idx="7">
                  <c:v>856.85</c:v>
                </c:pt>
                <c:pt idx="8">
                  <c:v>727.36</c:v>
                </c:pt>
                <c:pt idx="9">
                  <c:v>788.91000000000008</c:v>
                </c:pt>
                <c:pt idx="10">
                  <c:v>753.02</c:v>
                </c:pt>
                <c:pt idx="11">
                  <c:v>786.61</c:v>
                </c:pt>
                <c:pt idx="12">
                  <c:v>784.66</c:v>
                </c:pt>
                <c:pt idx="13">
                  <c:v>745.14</c:v>
                </c:pt>
                <c:pt idx="14">
                  <c:v>699.24</c:v>
                </c:pt>
                <c:pt idx="15">
                  <c:v>830.72</c:v>
                </c:pt>
                <c:pt idx="16">
                  <c:v>853.81000000000006</c:v>
                </c:pt>
                <c:pt idx="17">
                  <c:v>763.13</c:v>
                </c:pt>
                <c:pt idx="18">
                  <c:v>798.01</c:v>
                </c:pt>
                <c:pt idx="19">
                  <c:v>607.82000000000005</c:v>
                </c:pt>
                <c:pt idx="20">
                  <c:v>732.76</c:v>
                </c:pt>
                <c:pt idx="21">
                  <c:v>699.25</c:v>
                </c:pt>
                <c:pt idx="22">
                  <c:v>774.68999999999994</c:v>
                </c:pt>
                <c:pt idx="23">
                  <c:v>855.79</c:v>
                </c:pt>
                <c:pt idx="24">
                  <c:v>636.48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7-40E5-94D2-72B48B7CB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969784"/>
        <c:axId val="536972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Monthly Profit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75000"/>
                </a:srgbClr>
              </a:outerShdw>
            </a:effectLst>
          </c:spPr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Oldsmobile Toronado 2017</c:v>
                </c:pt>
                <c:pt idx="1">
                  <c:v>Daewoo Nubira 2018</c:v>
                </c:pt>
                <c:pt idx="2">
                  <c:v>Audi 5000CS 2017</c:v>
                </c:pt>
                <c:pt idx="3">
                  <c:v>Toyota Venza 2016</c:v>
                </c:pt>
                <c:pt idx="4">
                  <c:v>Hummer H2 2016</c:v>
                </c:pt>
                <c:pt idx="5">
                  <c:v>Saturn Relay 2017</c:v>
                </c:pt>
                <c:pt idx="6">
                  <c:v>GMC Rally Wagon 3500 2017</c:v>
                </c:pt>
                <c:pt idx="7">
                  <c:v>Acura Integra 2017</c:v>
                </c:pt>
                <c:pt idx="8">
                  <c:v>Plymouth Volare 2017</c:v>
                </c:pt>
                <c:pt idx="9">
                  <c:v>Chevrolet Avalanche 2500 2017</c:v>
                </c:pt>
                <c:pt idx="10">
                  <c:v>Bentley Continental 2016</c:v>
                </c:pt>
                <c:pt idx="11">
                  <c:v>Audi 90 2016</c:v>
                </c:pt>
                <c:pt idx="12">
                  <c:v>Suzuki Grand Vitara 2017</c:v>
                </c:pt>
                <c:pt idx="13">
                  <c:v>Aston Martin V8 Vantage S 2018</c:v>
                </c:pt>
                <c:pt idx="14">
                  <c:v>GMC Savana 2016</c:v>
                </c:pt>
                <c:pt idx="15">
                  <c:v>Hyundai Accent 2017</c:v>
                </c:pt>
                <c:pt idx="16">
                  <c:v>Oldsmobile Regency 2016</c:v>
                </c:pt>
                <c:pt idx="17">
                  <c:v>Mazda Protege 2017</c:v>
                </c:pt>
                <c:pt idx="18">
                  <c:v>Suzuki Verona 2018</c:v>
                </c:pt>
                <c:pt idx="19">
                  <c:v>Dodge Sprinter 2018</c:v>
                </c:pt>
                <c:pt idx="20">
                  <c:v>Pontiac Turbo Firefly 2017</c:v>
                </c:pt>
                <c:pt idx="21">
                  <c:v>Nissan 240SX 2016</c:v>
                </c:pt>
                <c:pt idx="22">
                  <c:v>Dodge D150 Club 2018</c:v>
                </c:pt>
                <c:pt idx="23">
                  <c:v>Audi A5 2017</c:v>
                </c:pt>
                <c:pt idx="24">
                  <c:v>Ford Aspire 2017</c:v>
                </c:pt>
              </c:strCache>
            </c:strRef>
          </c:cat>
          <c:val>
            <c:numRef>
              <c:f>Sheet1!$C$2:$C$26</c:f>
              <c:numCache>
                <c:formatCode>_("$"* #,##0.00_);_("$"* \(#,##0.00\);_("$"* "-"??_);_(@_)</c:formatCode>
                <c:ptCount val="25"/>
                <c:pt idx="0">
                  <c:v>-240.96666666666658</c:v>
                </c:pt>
                <c:pt idx="1">
                  <c:v>-208.15999999999997</c:v>
                </c:pt>
                <c:pt idx="2">
                  <c:v>-140.14999999999998</c:v>
                </c:pt>
                <c:pt idx="3">
                  <c:v>-128.28999999999996</c:v>
                </c:pt>
                <c:pt idx="4">
                  <c:v>-122.93333333333339</c:v>
                </c:pt>
                <c:pt idx="5">
                  <c:v>-108.06333333333339</c:v>
                </c:pt>
                <c:pt idx="6">
                  <c:v>-96.626666666666665</c:v>
                </c:pt>
                <c:pt idx="7">
                  <c:v>-62.266666666666652</c:v>
                </c:pt>
                <c:pt idx="8">
                  <c:v>-13.360000000000014</c:v>
                </c:pt>
                <c:pt idx="9">
                  <c:v>-5.3266666666667106</c:v>
                </c:pt>
                <c:pt idx="10">
                  <c:v>6.2300000000000182</c:v>
                </c:pt>
                <c:pt idx="11">
                  <c:v>7.3066666666666151</c:v>
                </c:pt>
                <c:pt idx="12">
                  <c:v>23.173333333333403</c:v>
                </c:pt>
                <c:pt idx="13">
                  <c:v>27.776666666666642</c:v>
                </c:pt>
                <c:pt idx="14">
                  <c:v>37.843333333333362</c:v>
                </c:pt>
                <c:pt idx="15">
                  <c:v>38.946666666666601</c:v>
                </c:pt>
                <c:pt idx="16">
                  <c:v>44.773333333333312</c:v>
                </c:pt>
                <c:pt idx="17">
                  <c:v>45.036666666666633</c:v>
                </c:pt>
                <c:pt idx="18">
                  <c:v>53.906666666666638</c:v>
                </c:pt>
                <c:pt idx="19">
                  <c:v>66.17999999999995</c:v>
                </c:pt>
                <c:pt idx="20">
                  <c:v>68.07333333333338</c:v>
                </c:pt>
                <c:pt idx="21">
                  <c:v>72.833333333333371</c:v>
                </c:pt>
                <c:pt idx="22">
                  <c:v>75.310000000000059</c:v>
                </c:pt>
                <c:pt idx="23">
                  <c:v>82.876666666666665</c:v>
                </c:pt>
                <c:pt idx="24">
                  <c:v>90.769999999999982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17-40E5-94D2-72B48B7CB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969784"/>
        <c:axId val="536972408"/>
      </c:lineChart>
      <c:catAx>
        <c:axId val="53696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72408"/>
        <c:crosses val="autoZero"/>
        <c:auto val="1"/>
        <c:lblAlgn val="ctr"/>
        <c:lblOffset val="100"/>
        <c:noMultiLvlLbl val="0"/>
      </c:catAx>
      <c:valAx>
        <c:axId val="53697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6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Cost vs. Monthly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Cost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Sheet1!$A$2:$A$26</c:f>
              <c:strCache>
                <c:ptCount val="25"/>
                <c:pt idx="0">
                  <c:v>Pontiac Grand Prix 2016</c:v>
                </c:pt>
                <c:pt idx="1">
                  <c:v>Honda Civic 2016</c:v>
                </c:pt>
                <c:pt idx="2">
                  <c:v>Ford Ranger 2017</c:v>
                </c:pt>
                <c:pt idx="3">
                  <c:v>BMW 3 Series 2018</c:v>
                </c:pt>
                <c:pt idx="4">
                  <c:v>Dodge Viper 2018</c:v>
                </c:pt>
                <c:pt idx="5">
                  <c:v>Mercury Sable 2016</c:v>
                </c:pt>
                <c:pt idx="6">
                  <c:v>Maserati Quattroporte 2016</c:v>
                </c:pt>
                <c:pt idx="7">
                  <c:v>Toyota RAV4 2017</c:v>
                </c:pt>
                <c:pt idx="8">
                  <c:v>Chevrolet Blazer 2017</c:v>
                </c:pt>
                <c:pt idx="9">
                  <c:v>Lexus LS 2017</c:v>
                </c:pt>
                <c:pt idx="10">
                  <c:v>Ford Mustang 2016</c:v>
                </c:pt>
                <c:pt idx="11">
                  <c:v>Honda Accord 2017</c:v>
                </c:pt>
                <c:pt idx="12">
                  <c:v>Mercury Grand Marquis 2016</c:v>
                </c:pt>
                <c:pt idx="13">
                  <c:v>Ford F-Series 2016</c:v>
                </c:pt>
                <c:pt idx="14">
                  <c:v>Chevrolet Camaro 2017</c:v>
                </c:pt>
                <c:pt idx="15">
                  <c:v>Ford Mustang 2018</c:v>
                </c:pt>
                <c:pt idx="16">
                  <c:v>Mitsubishi Eclipse 2017</c:v>
                </c:pt>
                <c:pt idx="17">
                  <c:v>Chevrolet Express 3500 2018</c:v>
                </c:pt>
                <c:pt idx="18">
                  <c:v>Audi A6 2017</c:v>
                </c:pt>
                <c:pt idx="19">
                  <c:v>Ford F250 2016</c:v>
                </c:pt>
                <c:pt idx="20">
                  <c:v>Volkswagen Jetta 2016</c:v>
                </c:pt>
                <c:pt idx="21">
                  <c:v>Lincoln Town Car 2018</c:v>
                </c:pt>
                <c:pt idx="22">
                  <c:v>Chevrolet Express 3500 2017</c:v>
                </c:pt>
                <c:pt idx="23">
                  <c:v>Ford Ranger 2018</c:v>
                </c:pt>
                <c:pt idx="24">
                  <c:v>Mazda B-Series 2017</c:v>
                </c:pt>
              </c:strCache>
            </c:strRef>
          </c:cat>
          <c:val>
            <c:numRef>
              <c:f>Sheet1!$B$2:$B$26</c:f>
              <c:numCache>
                <c:formatCode>_("$"* #,##0.00_);_("$"* \(#,##0.00\);_("$"* "-"??_);_(@_)</c:formatCode>
                <c:ptCount val="25"/>
                <c:pt idx="0">
                  <c:v>6741.7599999999993</c:v>
                </c:pt>
                <c:pt idx="1">
                  <c:v>7135.7800000000007</c:v>
                </c:pt>
                <c:pt idx="2">
                  <c:v>7752.119999999999</c:v>
                </c:pt>
                <c:pt idx="3">
                  <c:v>6917.95</c:v>
                </c:pt>
                <c:pt idx="4">
                  <c:v>5356.7</c:v>
                </c:pt>
                <c:pt idx="5">
                  <c:v>5221.32</c:v>
                </c:pt>
                <c:pt idx="6">
                  <c:v>5060.91</c:v>
                </c:pt>
                <c:pt idx="7">
                  <c:v>4640.2999999999993</c:v>
                </c:pt>
                <c:pt idx="8">
                  <c:v>5026.68</c:v>
                </c:pt>
                <c:pt idx="9">
                  <c:v>6233.6</c:v>
                </c:pt>
                <c:pt idx="10">
                  <c:v>4818.6400000000003</c:v>
                </c:pt>
                <c:pt idx="11">
                  <c:v>5980.3899999999994</c:v>
                </c:pt>
                <c:pt idx="12">
                  <c:v>6483.8</c:v>
                </c:pt>
                <c:pt idx="13">
                  <c:v>4761.55</c:v>
                </c:pt>
                <c:pt idx="14">
                  <c:v>4519.6099999999997</c:v>
                </c:pt>
                <c:pt idx="15">
                  <c:v>6582.09</c:v>
                </c:pt>
                <c:pt idx="16">
                  <c:v>3811.85</c:v>
                </c:pt>
                <c:pt idx="17">
                  <c:v>6115.5599999999995</c:v>
                </c:pt>
                <c:pt idx="18">
                  <c:v>5094.08</c:v>
                </c:pt>
                <c:pt idx="19">
                  <c:v>4553.04</c:v>
                </c:pt>
                <c:pt idx="20">
                  <c:v>5856.8</c:v>
                </c:pt>
                <c:pt idx="21">
                  <c:v>4974.4699999999993</c:v>
                </c:pt>
                <c:pt idx="22">
                  <c:v>5117.7599999999993</c:v>
                </c:pt>
                <c:pt idx="23">
                  <c:v>5422.38</c:v>
                </c:pt>
                <c:pt idx="24">
                  <c:v>4575.8099999999995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C6-4079-A003-8318E13FE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6969784"/>
        <c:axId val="536972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Monthly 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Pontiac Grand Prix 2016</c:v>
                </c:pt>
                <c:pt idx="1">
                  <c:v>Honda Civic 2016</c:v>
                </c:pt>
                <c:pt idx="2">
                  <c:v>Ford Ranger 2017</c:v>
                </c:pt>
                <c:pt idx="3">
                  <c:v>BMW 3 Series 2018</c:v>
                </c:pt>
                <c:pt idx="4">
                  <c:v>Dodge Viper 2018</c:v>
                </c:pt>
                <c:pt idx="5">
                  <c:v>Mercury Sable 2016</c:v>
                </c:pt>
                <c:pt idx="6">
                  <c:v>Maserati Quattroporte 2016</c:v>
                </c:pt>
                <c:pt idx="7">
                  <c:v>Toyota RAV4 2017</c:v>
                </c:pt>
                <c:pt idx="8">
                  <c:v>Chevrolet Blazer 2017</c:v>
                </c:pt>
                <c:pt idx="9">
                  <c:v>Lexus LS 2017</c:v>
                </c:pt>
                <c:pt idx="10">
                  <c:v>Ford Mustang 2016</c:v>
                </c:pt>
                <c:pt idx="11">
                  <c:v>Honda Accord 2017</c:v>
                </c:pt>
                <c:pt idx="12">
                  <c:v>Mercury Grand Marquis 2016</c:v>
                </c:pt>
                <c:pt idx="13">
                  <c:v>Ford F-Series 2016</c:v>
                </c:pt>
                <c:pt idx="14">
                  <c:v>Chevrolet Camaro 2017</c:v>
                </c:pt>
                <c:pt idx="15">
                  <c:v>Ford Mustang 2018</c:v>
                </c:pt>
                <c:pt idx="16">
                  <c:v>Mitsubishi Eclipse 2017</c:v>
                </c:pt>
                <c:pt idx="17">
                  <c:v>Chevrolet Express 3500 2018</c:v>
                </c:pt>
                <c:pt idx="18">
                  <c:v>Audi A6 2017</c:v>
                </c:pt>
                <c:pt idx="19">
                  <c:v>Ford F250 2016</c:v>
                </c:pt>
                <c:pt idx="20">
                  <c:v>Volkswagen Jetta 2016</c:v>
                </c:pt>
                <c:pt idx="21">
                  <c:v>Lincoln Town Car 2018</c:v>
                </c:pt>
                <c:pt idx="22">
                  <c:v>Chevrolet Express 3500 2017</c:v>
                </c:pt>
                <c:pt idx="23">
                  <c:v>Ford Ranger 2018</c:v>
                </c:pt>
                <c:pt idx="24">
                  <c:v>Mazda B-Series 2017</c:v>
                </c:pt>
              </c:strCache>
            </c:strRef>
          </c:cat>
          <c:val>
            <c:numRef>
              <c:f>Sheet1!$C$2:$C$26</c:f>
              <c:numCache>
                <c:formatCode>_("$"* #,##0.00_);_("$"* \(#,##0.00\);_("$"* "-"??_);_(@_)</c:formatCode>
                <c:ptCount val="25"/>
                <c:pt idx="0">
                  <c:v>7918.1566666666677</c:v>
                </c:pt>
                <c:pt idx="1">
                  <c:v>7708.9699999999993</c:v>
                </c:pt>
                <c:pt idx="2">
                  <c:v>7080.3799999999992</c:v>
                </c:pt>
                <c:pt idx="3">
                  <c:v>7037.55</c:v>
                </c:pt>
                <c:pt idx="4">
                  <c:v>6719.5500000000011</c:v>
                </c:pt>
                <c:pt idx="5">
                  <c:v>6698.68</c:v>
                </c:pt>
                <c:pt idx="6">
                  <c:v>6685.59</c:v>
                </c:pt>
                <c:pt idx="7">
                  <c:v>6490.3666666666659</c:v>
                </c:pt>
                <c:pt idx="8">
                  <c:v>6407.82</c:v>
                </c:pt>
                <c:pt idx="9">
                  <c:v>6379.0666666666666</c:v>
                </c:pt>
                <c:pt idx="10">
                  <c:v>6250.6100000000006</c:v>
                </c:pt>
                <c:pt idx="11">
                  <c:v>6186.5266666666657</c:v>
                </c:pt>
                <c:pt idx="12">
                  <c:v>5884.4499999999989</c:v>
                </c:pt>
                <c:pt idx="13">
                  <c:v>5869.4500000000007</c:v>
                </c:pt>
                <c:pt idx="14">
                  <c:v>5791.3899999999994</c:v>
                </c:pt>
                <c:pt idx="15">
                  <c:v>5729.5766666666668</c:v>
                </c:pt>
                <c:pt idx="16">
                  <c:v>5635.9833333333336</c:v>
                </c:pt>
                <c:pt idx="17">
                  <c:v>5573.1066666666666</c:v>
                </c:pt>
                <c:pt idx="18">
                  <c:v>5570.4199999999992</c:v>
                </c:pt>
                <c:pt idx="19">
                  <c:v>5564.46</c:v>
                </c:pt>
                <c:pt idx="20">
                  <c:v>5509.0333333333328</c:v>
                </c:pt>
                <c:pt idx="21">
                  <c:v>5474.5300000000007</c:v>
                </c:pt>
                <c:pt idx="22">
                  <c:v>5448.8233333333328</c:v>
                </c:pt>
                <c:pt idx="23">
                  <c:v>5375.12</c:v>
                </c:pt>
                <c:pt idx="24">
                  <c:v>5311.1899999999987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6-4079-A003-8318E13FE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969784"/>
        <c:axId val="536972408"/>
      </c:lineChart>
      <c:catAx>
        <c:axId val="53696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72408"/>
        <c:crosses val="autoZero"/>
        <c:auto val="1"/>
        <c:lblAlgn val="ctr"/>
        <c:lblOffset val="100"/>
        <c:noMultiLvlLbl val="0"/>
      </c:catAx>
      <c:valAx>
        <c:axId val="5369724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96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2018 vs. strategy</a:t>
            </a:r>
            <a:r>
              <a:rPr lang="en-US" baseline="0" dirty="0"/>
              <a:t> </a:t>
            </a:r>
            <a:r>
              <a:rPr lang="en-US" dirty="0"/>
              <a:t>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Car Cost</c:v>
                </c:pt>
                <c:pt idx="1">
                  <c:v>Net Revenue</c:v>
                </c:pt>
                <c:pt idx="2">
                  <c:v>Yearly Profit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33076689</c:v>
                </c:pt>
                <c:pt idx="1">
                  <c:v>64866040</c:v>
                </c:pt>
                <c:pt idx="2">
                  <c:v>31789351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8-444A-AF1B-04963A684A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Car Cost</c:v>
                </c:pt>
                <c:pt idx="1">
                  <c:v>Net Revenue</c:v>
                </c:pt>
                <c:pt idx="2">
                  <c:v>Yearly Profit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40066926</c:v>
                </c:pt>
                <c:pt idx="1">
                  <c:v>76664516</c:v>
                </c:pt>
                <c:pt idx="2">
                  <c:v>36597590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18-444A-AF1B-04963A684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20761680"/>
        <c:axId val="520730520"/>
      </c:barChart>
      <c:catAx>
        <c:axId val="520761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730520"/>
        <c:crosses val="autoZero"/>
        <c:auto val="1"/>
        <c:lblAlgn val="ctr"/>
        <c:lblOffset val="100"/>
        <c:noMultiLvlLbl val="0"/>
      </c:catAx>
      <c:valAx>
        <c:axId val="520730520"/>
        <c:scaling>
          <c:orientation val="minMax"/>
          <c:max val="90000000"/>
          <c:min val="0"/>
        </c:scaling>
        <c:delete val="0"/>
        <c:axPos val="t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76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Monthly Rental Profit</a:t>
            </a:r>
          </a:p>
          <a:p>
            <a:pPr>
              <a:defRPr/>
            </a:pPr>
            <a:r>
              <a:rPr lang="en-US" baseline="0" dirty="0"/>
              <a:t>Airport vs. Non-Airport Location</a:t>
            </a:r>
            <a:endParaRPr lang="en-US" dirty="0"/>
          </a:p>
        </c:rich>
      </c:tx>
      <c:layout>
        <c:manualLayout>
          <c:xMode val="edge"/>
          <c:yMode val="edge"/>
          <c:x val="0.13648503474065726"/>
          <c:y val="4.18147468429866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2000"/>
                    <a:alpha val="60000"/>
                    <a:satMod val="109000"/>
                    <a:lumMod val="110000"/>
                  </a:schemeClr>
                </a:gs>
                <a:gs pos="100000">
                  <a:schemeClr val="accent1">
                    <a:tint val="78000"/>
                    <a:alpha val="92000"/>
                    <a:satMod val="109000"/>
                    <a:lumMod val="10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Airport</c:v>
                </c:pt>
                <c:pt idx="1">
                  <c:v>Non-Airport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1259540.44</c:v>
                </c:pt>
                <c:pt idx="1">
                  <c:v>1389572.17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B-41DB-9EE3-910CBC69F8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3575792"/>
        <c:axId val="373577760"/>
      </c:barChart>
      <c:catAx>
        <c:axId val="37357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77760"/>
        <c:crosses val="autoZero"/>
        <c:auto val="1"/>
        <c:lblAlgn val="ctr"/>
        <c:lblOffset val="100"/>
        <c:noMultiLvlLbl val="0"/>
      </c:catAx>
      <c:valAx>
        <c:axId val="37357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575792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Rental</a:t>
            </a:r>
            <a:r>
              <a:rPr lang="en-US" baseline="0" dirty="0"/>
              <a:t> Profit</a:t>
            </a:r>
          </a:p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Based on Year of Car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2000"/>
                    <a:alpha val="60000"/>
                    <a:satMod val="109000"/>
                    <a:lumMod val="110000"/>
                  </a:schemeClr>
                </a:gs>
                <a:gs pos="100000">
                  <a:schemeClr val="accent1">
                    <a:tint val="78000"/>
                    <a:alpha val="92000"/>
                    <a:satMod val="109000"/>
                    <a:lumMod val="10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Sheet1!$B$2:$B$4</c:f>
              <c:numCache>
                <c:formatCode>#,##0.00</c:formatCode>
                <c:ptCount val="3"/>
                <c:pt idx="0">
                  <c:v>842670.68</c:v>
                </c:pt>
                <c:pt idx="1">
                  <c:v>909567.87</c:v>
                </c:pt>
                <c:pt idx="2">
                  <c:v>896874.06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F-4A85-9794-25AC1C9BB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5103464"/>
        <c:axId val="375103792"/>
      </c:barChart>
      <c:catAx>
        <c:axId val="37510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103792"/>
        <c:crosses val="autoZero"/>
        <c:auto val="1"/>
        <c:lblAlgn val="ctr"/>
        <c:lblOffset val="100"/>
        <c:noMultiLvlLbl val="0"/>
      </c:catAx>
      <c:valAx>
        <c:axId val="375103792"/>
        <c:scaling>
          <c:orientation val="minMax"/>
          <c:min val="7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10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Insurance Costs</a:t>
            </a:r>
            <a:r>
              <a:rPr lang="en-US" baseline="0" dirty="0"/>
              <a:t> vs. # of Accidents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 Insurance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2000"/>
                    <a:alpha val="60000"/>
                    <a:satMod val="109000"/>
                    <a:lumMod val="110000"/>
                  </a:schemeClr>
                </a:gs>
                <a:gs pos="100000">
                  <a:schemeClr val="accent1">
                    <a:tint val="78000"/>
                    <a:alpha val="92000"/>
                    <a:satMod val="109000"/>
                    <a:lumMod val="10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Washington DC</c:v>
                </c:pt>
                <c:pt idx="1">
                  <c:v>Charlotte</c:v>
                </c:pt>
                <c:pt idx="2">
                  <c:v>Sacramento</c:v>
                </c:pt>
                <c:pt idx="3">
                  <c:v>Los Angeles</c:v>
                </c:pt>
                <c:pt idx="4">
                  <c:v>Fort Worth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25178.44</c:v>
                </c:pt>
                <c:pt idx="1">
                  <c:v>17726.66</c:v>
                </c:pt>
                <c:pt idx="2">
                  <c:v>16819.490000000002</c:v>
                </c:pt>
                <c:pt idx="3">
                  <c:v>15743.58</c:v>
                </c:pt>
                <c:pt idx="4">
                  <c:v>16714.939999999999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0-44E5-934B-B5ABFAD23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267719064"/>
        <c:axId val="2677216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# of Accidents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Washington DC</c:v>
                </c:pt>
                <c:pt idx="1">
                  <c:v>Charlotte</c:v>
                </c:pt>
                <c:pt idx="2">
                  <c:v>Sacramento</c:v>
                </c:pt>
                <c:pt idx="3">
                  <c:v>Los Angeles</c:v>
                </c:pt>
                <c:pt idx="4">
                  <c:v>Fort Worth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335</c:v>
                </c:pt>
                <c:pt idx="1">
                  <c:v>239</c:v>
                </c:pt>
                <c:pt idx="2">
                  <c:v>208</c:v>
                </c:pt>
                <c:pt idx="3">
                  <c:v>196</c:v>
                </c:pt>
                <c:pt idx="4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00-44E5-934B-B5ABFAD23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944536"/>
        <c:axId val="378947488"/>
      </c:lineChart>
      <c:catAx>
        <c:axId val="26771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721688"/>
        <c:crosses val="autoZero"/>
        <c:auto val="1"/>
        <c:lblAlgn val="ctr"/>
        <c:lblOffset val="100"/>
        <c:noMultiLvlLbl val="0"/>
      </c:catAx>
      <c:valAx>
        <c:axId val="26772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719064"/>
        <c:crosses val="autoZero"/>
        <c:crossBetween val="between"/>
      </c:valAx>
      <c:valAx>
        <c:axId val="3789474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944536"/>
        <c:crosses val="max"/>
        <c:crossBetween val="between"/>
      </c:valAx>
      <c:catAx>
        <c:axId val="378944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894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0E7C5-F480-4C23-827D-7743F2998BBF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5BAA-4D37-4C38-B66F-2547285DAA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5BAA-4D37-4C38-B66F-2547285DAA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2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5BAA-4D37-4C38-B66F-2547285DAA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much money do accidents cost?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York = lowest monthly profit + most accidents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Access data from previous years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Are there any patterns of cars that have a high overhead cost and/or aren’t rented often – potentially eliminate these cars?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Gather more data on size of city/potential renters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/>
              <a:t>Focus more attention on low performing cities that may have potential for more rentals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/>
              <a:t>Why is Houston’s monthly profit so small when it’s such a big city?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5BAA-4D37-4C38-B66F-2547285DAA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1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 of Renter – didn’t matter much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Average age was 45 </a:t>
            </a:r>
            <a:r>
              <a:rPr lang="en-US" dirty="0" err="1"/>
              <a:t>yrs</a:t>
            </a:r>
            <a:r>
              <a:rPr lang="en-US" dirty="0"/>
              <a:t> old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Renters in most accidents varied from ages 25-61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Renters that rented cars for the most days varied from ages 30-61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Gender of Renter – didn’t matter much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times a car was rented was similar – both M and F about 50k times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accidents was similar – both M and F about 2500 times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days rented was similar – both M and F about 200,000 times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 trends within the rest of the data for location of cars, cities with accidents or type of cars that were in accidents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5BAA-4D37-4C38-B66F-2547285DAA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2" name="Picture 4" descr="Image result for lariat car rental logo vector">
            <a:extLst>
              <a:ext uri="{FF2B5EF4-FFF2-40B4-BE49-F238E27FC236}">
                <a16:creationId xmlns:a16="http://schemas.microsoft.com/office/drawing/2014/main" id="{C550047A-E1BE-4999-A37D-A37AFE89C9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9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2435F-6463-48A5-9BB9-F567FA30C71E}"/>
              </a:ext>
            </a:extLst>
          </p:cNvPr>
          <p:cNvGrpSpPr/>
          <p:nvPr userDrawn="1"/>
        </p:nvGrpSpPr>
        <p:grpSpPr>
          <a:xfrm>
            <a:off x="409777" y="1791621"/>
            <a:ext cx="3086058" cy="2926079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CF0A7-C7BC-4142-9E3F-1B379331E7E3}"/>
                </a:ext>
              </a:extLst>
            </p:cNvPr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E52DB8E9-FB6D-4BCB-9BA0-B9E9B0B6E83F}"/>
                </a:ext>
              </a:extLst>
            </p:cNvPr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45D528-E187-4B6F-8978-1ACC84D60C2C}"/>
                </a:ext>
              </a:extLst>
            </p:cNvPr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C100CA05-6FF0-4DA2-A30D-6FC7D44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48" y="2324231"/>
            <a:ext cx="2748310" cy="204987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" name="Picture 4" descr="Image result for lariat car rental logo vector">
            <a:extLst>
              <a:ext uri="{FF2B5EF4-FFF2-40B4-BE49-F238E27FC236}">
                <a16:creationId xmlns:a16="http://schemas.microsoft.com/office/drawing/2014/main" id="{020809F4-3947-4842-A5E4-4D05736B6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1" name="Picture 4" descr="Image result for lariat car rental logo vector">
            <a:extLst>
              <a:ext uri="{FF2B5EF4-FFF2-40B4-BE49-F238E27FC236}">
                <a16:creationId xmlns:a16="http://schemas.microsoft.com/office/drawing/2014/main" id="{9799BCEA-637C-4998-B1A8-1AF7B6311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5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409777" y="1791621"/>
            <a:ext cx="3086058" cy="2926079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8" y="2324231"/>
            <a:ext cx="2748310" cy="204987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5" name="Picture 4" descr="Image result for lariat car rental logo vector">
            <a:extLst>
              <a:ext uri="{FF2B5EF4-FFF2-40B4-BE49-F238E27FC236}">
                <a16:creationId xmlns:a16="http://schemas.microsoft.com/office/drawing/2014/main" id="{F8E01EBD-2EC8-497C-AE87-D2240B3D6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7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7" name="Picture 4" descr="Image result for lariat car rental logo vector">
            <a:extLst>
              <a:ext uri="{FF2B5EF4-FFF2-40B4-BE49-F238E27FC236}">
                <a16:creationId xmlns:a16="http://schemas.microsoft.com/office/drawing/2014/main" id="{85787CF0-E3B3-45CA-8982-5470D9C96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B7E305-776D-40B6-AB25-4869BADA23A4}"/>
              </a:ext>
            </a:extLst>
          </p:cNvPr>
          <p:cNvGrpSpPr/>
          <p:nvPr userDrawn="1"/>
        </p:nvGrpSpPr>
        <p:grpSpPr>
          <a:xfrm>
            <a:off x="409777" y="1791621"/>
            <a:ext cx="3086058" cy="2926079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B88652-DD7A-4B8E-8EDF-BE0D0015F421}"/>
                </a:ext>
              </a:extLst>
            </p:cNvPr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D67C5357-B7E1-4F50-9948-AB9979F0D79E}"/>
                </a:ext>
              </a:extLst>
            </p:cNvPr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3FCCBB-6ADE-4C71-A1F0-1C7E4C659748}"/>
                </a:ext>
              </a:extLst>
            </p:cNvPr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8562CA5-8E1D-485B-A9DE-FF28B027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48" y="2324231"/>
            <a:ext cx="2748310" cy="204987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8" name="Picture 4" descr="Image result for lariat car rental logo vector">
            <a:extLst>
              <a:ext uri="{FF2B5EF4-FFF2-40B4-BE49-F238E27FC236}">
                <a16:creationId xmlns:a16="http://schemas.microsoft.com/office/drawing/2014/main" id="{72F427B3-2B20-4FB2-ADDB-8902AA5C5E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8" name="Picture 4" descr="Image result for lariat car rental logo vector">
            <a:extLst>
              <a:ext uri="{FF2B5EF4-FFF2-40B4-BE49-F238E27FC236}">
                <a16:creationId xmlns:a16="http://schemas.microsoft.com/office/drawing/2014/main" id="{D3C72BA7-3D4E-456D-B245-C0F14DF580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4" descr="Image result for lariat car rental logo vector">
            <a:extLst>
              <a:ext uri="{FF2B5EF4-FFF2-40B4-BE49-F238E27FC236}">
                <a16:creationId xmlns:a16="http://schemas.microsoft.com/office/drawing/2014/main" id="{F596660A-5F96-4957-BAD1-CA382E3E1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8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5" name="Picture 4" descr="Image result for lariat car rental logo vector">
            <a:extLst>
              <a:ext uri="{FF2B5EF4-FFF2-40B4-BE49-F238E27FC236}">
                <a16:creationId xmlns:a16="http://schemas.microsoft.com/office/drawing/2014/main" id="{119F578E-DEAA-49A1-8778-8EE7FDAC6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6" y="272771"/>
            <a:ext cx="1537578" cy="6951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47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4D98-2606-41C2-B7FD-CAC7DF759105}" type="datetimeFigureOut">
              <a:rPr lang="en-US" smtClean="0"/>
              <a:t>16-Sep-19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F0C4-AD54-4586-BEF3-82CD82394B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9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E9B7-DCE8-4027-9F90-D40984D14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Rent-A-Car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7EAE-B113-4151-AE4E-E9DEF172A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Recommendation</a:t>
            </a:r>
          </a:p>
          <a:p>
            <a:r>
              <a:rPr lang="en-US" dirty="0"/>
              <a:t>5.18.19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smtClean="0"/>
              <a:t>Sharif 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11D-0E67-468E-B452-B4E15CAF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1" y="2272111"/>
            <a:ext cx="3066750" cy="2207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INCREASE CAR FLEET SIZE</a:t>
            </a:r>
            <a:br>
              <a:rPr lang="en-US" dirty="0"/>
            </a:br>
            <a:r>
              <a:rPr lang="en-US" sz="2000" dirty="0"/>
              <a:t>I</a:t>
            </a:r>
            <a:r>
              <a:rPr lang="en-US" sz="2000" spc="0" dirty="0"/>
              <a:t>ncrease total fleet </a:t>
            </a:r>
            <a:br>
              <a:rPr lang="en-US" sz="2000" spc="0" dirty="0"/>
            </a:br>
            <a:r>
              <a:rPr lang="en-US" sz="2000" spc="0" dirty="0"/>
              <a:t>size by 500 cars</a:t>
            </a:r>
            <a:endParaRPr lang="en-US" spc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EA4D10-C591-4C1A-8573-616F3901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822110"/>
              </p:ext>
            </p:extLst>
          </p:nvPr>
        </p:nvGraphicFramePr>
        <p:xfrm>
          <a:off x="4115183" y="391148"/>
          <a:ext cx="3638392" cy="2207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6484">
                  <a:extLst>
                    <a:ext uri="{9D8B030D-6E8A-4147-A177-3AD203B41FA5}">
                      <a16:colId xmlns:a16="http://schemas.microsoft.com/office/drawing/2014/main" val="820557337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19952997"/>
                    </a:ext>
                  </a:extLst>
                </a:gridCol>
                <a:gridCol w="1477109">
                  <a:extLst>
                    <a:ext uri="{9D8B030D-6E8A-4147-A177-3AD203B41FA5}">
                      <a16:colId xmlns:a16="http://schemas.microsoft.com/office/drawing/2014/main" val="4043188473"/>
                    </a:ext>
                  </a:extLst>
                </a:gridCol>
              </a:tblGrid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Number of Cars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Monthly Rental Profit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343009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Washington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$172,000.62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117976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Charlotte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$129,398.33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808970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Sacramento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$106,687.75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57349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New York 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$108,755.14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18091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Fort Worth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$104,382.93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996945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$109,339.27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895446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Los Angeles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$105,785.06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96145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El Paso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$93,931.25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86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DE7D69-D568-4591-BA83-8B04014C118A}"/>
              </a:ext>
            </a:extLst>
          </p:cNvPr>
          <p:cNvSpPr txBox="1"/>
          <p:nvPr/>
        </p:nvSpPr>
        <p:spPr>
          <a:xfrm>
            <a:off x="210733" y="181312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Strategy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6F1F1-3B74-4094-B0F9-1675A843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42930"/>
              </p:ext>
            </p:extLst>
          </p:nvPr>
        </p:nvGraphicFramePr>
        <p:xfrm>
          <a:off x="8159046" y="391148"/>
          <a:ext cx="3627633" cy="220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84">
                  <a:extLst>
                    <a:ext uri="{9D8B030D-6E8A-4147-A177-3AD203B41FA5}">
                      <a16:colId xmlns:a16="http://schemas.microsoft.com/office/drawing/2014/main" val="2318663312"/>
                    </a:ext>
                  </a:extLst>
                </a:gridCol>
                <a:gridCol w="1224041">
                  <a:extLst>
                    <a:ext uri="{9D8B030D-6E8A-4147-A177-3AD203B41FA5}">
                      <a16:colId xmlns:a16="http://schemas.microsoft.com/office/drawing/2014/main" val="17577410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3271445653"/>
                    </a:ext>
                  </a:extLst>
                </a:gridCol>
              </a:tblGrid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Number of Cars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Monthly Rental Profit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16290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Kalamazoo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$39,277.79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583969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Boise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$40,699.43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85687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Tampa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$39,038.09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16710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Tucson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$46,489.18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06463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Lake Charles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$43,939.82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35723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$48,545.65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43053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San Antonio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$50,717.16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5602"/>
                  </a:ext>
                </a:extLst>
              </a:tr>
              <a:tr h="245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Houston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$44,707.24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48863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48E424AA-01FD-44FA-B9FE-E7E4509AF7C5}"/>
              </a:ext>
            </a:extLst>
          </p:cNvPr>
          <p:cNvGrpSpPr/>
          <p:nvPr/>
        </p:nvGrpSpPr>
        <p:grpSpPr>
          <a:xfrm>
            <a:off x="4320904" y="2987772"/>
            <a:ext cx="7465775" cy="1688761"/>
            <a:chOff x="2977142" y="5107195"/>
            <a:chExt cx="7742440" cy="16579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84F636-6351-491A-83B1-7B9F3C6F4509}"/>
                </a:ext>
              </a:extLst>
            </p:cNvPr>
            <p:cNvSpPr/>
            <p:nvPr/>
          </p:nvSpPr>
          <p:spPr>
            <a:xfrm>
              <a:off x="2977142" y="5107195"/>
              <a:ext cx="7742440" cy="1657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26B546-7255-4F22-850A-2552EE632450}"/>
                </a:ext>
              </a:extLst>
            </p:cNvPr>
            <p:cNvSpPr txBox="1"/>
            <p:nvPr/>
          </p:nvSpPr>
          <p:spPr>
            <a:xfrm>
              <a:off x="3080825" y="5176860"/>
              <a:ext cx="7638757" cy="145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</a:rPr>
                <a:t>There is a direct correlation between number of cars in each city vs. the monthly profit generated in that city</a:t>
              </a: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</a:rPr>
                <a:t>We recommend that more cars are added to the fleets within the cities that Lariat would like to see generate more profit</a:t>
              </a: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</a:rPr>
                <a:t>Adding 500 cars to the fleet will increase the yearly profit by $3,973,669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C8EAEE-EA64-4976-9BC6-DCAC440BF09C}"/>
              </a:ext>
            </a:extLst>
          </p:cNvPr>
          <p:cNvGrpSpPr/>
          <p:nvPr/>
        </p:nvGrpSpPr>
        <p:grpSpPr>
          <a:xfrm>
            <a:off x="3096718" y="5166530"/>
            <a:ext cx="4190348" cy="1293604"/>
            <a:chOff x="2977142" y="5107196"/>
            <a:chExt cx="7742440" cy="12699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EB506A-1B7B-4379-8705-2C2881B78AD9}"/>
                </a:ext>
              </a:extLst>
            </p:cNvPr>
            <p:cNvSpPr/>
            <p:nvPr/>
          </p:nvSpPr>
          <p:spPr>
            <a:xfrm>
              <a:off x="2977142" y="5107196"/>
              <a:ext cx="7742440" cy="12699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0BE753-70F5-480F-8885-C94FB33466D7}"/>
                </a:ext>
              </a:extLst>
            </p:cNvPr>
            <p:cNvSpPr txBox="1"/>
            <p:nvPr/>
          </p:nvSpPr>
          <p:spPr>
            <a:xfrm>
              <a:off x="3080825" y="5176860"/>
              <a:ext cx="7638757" cy="117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2"/>
                  </a:solidFill>
                </a:rPr>
                <a:t>Of the 50 lowest profit-driving cars, there are 8 with a total monthly cost under $700 to consider keeping in the fleet as a system test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55EB54F-77FA-48E3-B67A-6F17F43C081D}"/>
              </a:ext>
            </a:extLst>
          </p:cNvPr>
          <p:cNvSpPr txBox="1"/>
          <p:nvPr/>
        </p:nvSpPr>
        <p:spPr>
          <a:xfrm>
            <a:off x="7429780" y="5267028"/>
            <a:ext cx="20229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GMC Savana 2016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Dodge Sprinter 2018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Nissan 240SX 2016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Ford Aspire 2017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Eagle Talon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BFA81-2A30-4909-A094-6FC67487217D}"/>
              </a:ext>
            </a:extLst>
          </p:cNvPr>
          <p:cNvSpPr txBox="1"/>
          <p:nvPr/>
        </p:nvSpPr>
        <p:spPr>
          <a:xfrm>
            <a:off x="9452758" y="5267028"/>
            <a:ext cx="20229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GMC Sierra 1500 2017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Fiat 500 2018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Lincoln Mark LT 2018</a:t>
            </a:r>
          </a:p>
        </p:txBody>
      </p:sp>
    </p:spTree>
    <p:extLst>
      <p:ext uri="{BB962C8B-B14F-4D97-AF65-F5344CB8AC3E}">
        <p14:creationId xmlns:p14="http://schemas.microsoft.com/office/powerpoint/2010/main" val="2296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F47-44A0-4EF2-B9E9-22A5248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8" y="2356151"/>
            <a:ext cx="2881022" cy="2030319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 CARS + INCREASE FLEET SIZE</a:t>
            </a:r>
            <a:br>
              <a:rPr lang="en-US" dirty="0"/>
            </a:br>
            <a:r>
              <a:rPr lang="en-US" sz="1800" spc="0" dirty="0"/>
              <a:t>Replace  50 lowest profit cars with 50 highest profit cars AND increase fleet size by 500 cars </a:t>
            </a:r>
            <a:endParaRPr lang="en-US" spc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30FD-FF86-407E-BE51-0B7C3A68224A}"/>
              </a:ext>
            </a:extLst>
          </p:cNvPr>
          <p:cNvSpPr txBox="1"/>
          <p:nvPr/>
        </p:nvSpPr>
        <p:spPr>
          <a:xfrm>
            <a:off x="218892" y="181312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Combined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0132C-B5A3-4CCA-843F-2C692D533305}"/>
              </a:ext>
            </a:extLst>
          </p:cNvPr>
          <p:cNvSpPr txBox="1"/>
          <p:nvPr/>
        </p:nvSpPr>
        <p:spPr>
          <a:xfrm>
            <a:off x="4615180" y="5842931"/>
            <a:ext cx="66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This strategy will increase the yearly profit by $4,808,238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A8DCEC-224C-4411-AFDC-3C4F830F5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442757"/>
              </p:ext>
            </p:extLst>
          </p:nvPr>
        </p:nvGraphicFramePr>
        <p:xfrm>
          <a:off x="4615180" y="594656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30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328F-2F8D-4FB5-ADD0-DF0ABDEE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BE94-00AA-4B54-9507-0B271002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Suggested next steps to consider</a:t>
            </a:r>
          </a:p>
          <a:p>
            <a:r>
              <a:rPr lang="en-US" dirty="0"/>
              <a:t>with access to more data and results</a:t>
            </a:r>
          </a:p>
        </p:txBody>
      </p:sp>
    </p:spTree>
    <p:extLst>
      <p:ext uri="{BB962C8B-B14F-4D97-AF65-F5344CB8AC3E}">
        <p14:creationId xmlns:p14="http://schemas.microsoft.com/office/powerpoint/2010/main" val="172436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439AC-1C3D-4D4F-A1FB-653ECFC4527C}"/>
              </a:ext>
            </a:extLst>
          </p:cNvPr>
          <p:cNvSpPr txBox="1"/>
          <p:nvPr/>
        </p:nvSpPr>
        <p:spPr>
          <a:xfrm>
            <a:off x="3685735" y="1252025"/>
            <a:ext cx="8506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Analyze taxes in each city and cost to replace low performing cars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Results may alter and/or focus best recommendations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How much money do accidents cost? Are there steps that can be taken to prevent accidents in these cities?</a:t>
            </a:r>
          </a:p>
          <a:p>
            <a:pPr lvl="1">
              <a:buClr>
                <a:schemeClr val="accent1"/>
              </a:buClr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Access data from previous years to see if more patterns emerge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Gather more data on the size of each city to identify cities that may have potential for more rentals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Consider market testing in cities with the highest profit (test different cars, promotions, etc.)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Stronger marketing tactics in cities with lower profit and/or big population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Identify cities with more business travelers vs. less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2320F-9722-43B4-9D9A-1DB78DF8A5BE}"/>
              </a:ext>
            </a:extLst>
          </p:cNvPr>
          <p:cNvSpPr txBox="1"/>
          <p:nvPr/>
        </p:nvSpPr>
        <p:spPr>
          <a:xfrm>
            <a:off x="5035826" y="384313"/>
            <a:ext cx="40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Next Steps to Consider</a:t>
            </a:r>
          </a:p>
        </p:txBody>
      </p:sp>
    </p:spTree>
    <p:extLst>
      <p:ext uri="{BB962C8B-B14F-4D97-AF65-F5344CB8AC3E}">
        <p14:creationId xmlns:p14="http://schemas.microsoft.com/office/powerpoint/2010/main" val="386623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1BE9-2C7E-4ADE-9A15-04466238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dirty="0"/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AF66-4796-4C27-BAC5-5E21C275B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 gathered from data set that </a:t>
            </a:r>
          </a:p>
          <a:p>
            <a:r>
              <a:rPr lang="en-US" dirty="0"/>
              <a:t>was not included in the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8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D901-8A88-45BE-A2D9-1207919CB2D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9096654"/>
              </p:ext>
            </p:extLst>
          </p:nvPr>
        </p:nvGraphicFramePr>
        <p:xfrm>
          <a:off x="4149968" y="392113"/>
          <a:ext cx="4343400" cy="303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4AC80F4-8DED-41EF-8E45-E5870A89E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739442"/>
              </p:ext>
            </p:extLst>
          </p:nvPr>
        </p:nvGraphicFramePr>
        <p:xfrm>
          <a:off x="4149968" y="3617527"/>
          <a:ext cx="4343327" cy="303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ECD631-4156-4F68-B7E3-5A4931414828}"/>
              </a:ext>
            </a:extLst>
          </p:cNvPr>
          <p:cNvSpPr txBox="1"/>
          <p:nvPr/>
        </p:nvSpPr>
        <p:spPr>
          <a:xfrm>
            <a:off x="8651631" y="1237957"/>
            <a:ext cx="3235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Non-airport locations generated more monthly profit than airport locations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Might consider directing more resources to airport locations to increase profit margins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3E62C-89A0-47E8-BD90-94C430FA91DE}"/>
              </a:ext>
            </a:extLst>
          </p:cNvPr>
          <p:cNvSpPr txBox="1"/>
          <p:nvPr/>
        </p:nvSpPr>
        <p:spPr>
          <a:xfrm>
            <a:off x="8651630" y="4258967"/>
            <a:ext cx="323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Monthly rental profit when looking at year of car model was too negligible to include in final recommendation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Worth noting that newer cars generate more profit</a:t>
            </a:r>
          </a:p>
        </p:txBody>
      </p:sp>
    </p:spTree>
    <p:extLst>
      <p:ext uri="{BB962C8B-B14F-4D97-AF65-F5344CB8AC3E}">
        <p14:creationId xmlns:p14="http://schemas.microsoft.com/office/powerpoint/2010/main" val="237443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ECD631-4156-4F68-B7E3-5A4931414828}"/>
              </a:ext>
            </a:extLst>
          </p:cNvPr>
          <p:cNvSpPr txBox="1"/>
          <p:nvPr/>
        </p:nvSpPr>
        <p:spPr>
          <a:xfrm>
            <a:off x="8651631" y="1237957"/>
            <a:ext cx="3235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is a direct correlation between a higher number of accidents in a city and higher car insurance costs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Consider car insurance deals or bundles in cities with high accident counts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0E16D0-73D8-40BE-9D07-405DD2A78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519748"/>
              </p:ext>
            </p:extLst>
          </p:nvPr>
        </p:nvGraphicFramePr>
        <p:xfrm>
          <a:off x="3671668" y="748779"/>
          <a:ext cx="4979962" cy="370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FBB91AC-F407-4A8F-B682-7987895208B6}"/>
              </a:ext>
            </a:extLst>
          </p:cNvPr>
          <p:cNvGrpSpPr/>
          <p:nvPr/>
        </p:nvGrpSpPr>
        <p:grpSpPr>
          <a:xfrm>
            <a:off x="3306498" y="4815617"/>
            <a:ext cx="7465775" cy="1293604"/>
            <a:chOff x="2977142" y="5107196"/>
            <a:chExt cx="7742440" cy="12699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2CAAA2-E33A-4E18-9920-3CAD8AEAE008}"/>
                </a:ext>
              </a:extLst>
            </p:cNvPr>
            <p:cNvSpPr/>
            <p:nvPr/>
          </p:nvSpPr>
          <p:spPr>
            <a:xfrm>
              <a:off x="2977142" y="5107196"/>
              <a:ext cx="7742440" cy="1269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41C6F-C218-43CA-990F-1786B1F318CB}"/>
                </a:ext>
              </a:extLst>
            </p:cNvPr>
            <p:cNvSpPr txBox="1"/>
            <p:nvPr/>
          </p:nvSpPr>
          <p:spPr>
            <a:xfrm>
              <a:off x="3080825" y="5176860"/>
              <a:ext cx="7638757" cy="36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u="sng" dirty="0">
                  <a:solidFill>
                    <a:schemeClr val="bg1"/>
                  </a:solidFill>
                </a:rPr>
                <a:t>Other Data Analyzed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6E2159-1B98-4F53-A9AB-EEE8B7C2ECE6}"/>
              </a:ext>
            </a:extLst>
          </p:cNvPr>
          <p:cNvSpPr txBox="1"/>
          <p:nvPr/>
        </p:nvSpPr>
        <p:spPr>
          <a:xfrm>
            <a:off x="3406476" y="5255908"/>
            <a:ext cx="22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Age of Renter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Gender of Renter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8972B-BFD0-470D-8333-F318929E28D4}"/>
              </a:ext>
            </a:extLst>
          </p:cNvPr>
          <p:cNvSpPr txBox="1"/>
          <p:nvPr/>
        </p:nvSpPr>
        <p:spPr>
          <a:xfrm>
            <a:off x="5807820" y="5250386"/>
            <a:ext cx="240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Location of Cars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Cities with Accidents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488A4-E7CE-4CED-8DDC-E5F641E1AAF1}"/>
              </a:ext>
            </a:extLst>
          </p:cNvPr>
          <p:cNvSpPr txBox="1"/>
          <p:nvPr/>
        </p:nvSpPr>
        <p:spPr>
          <a:xfrm>
            <a:off x="8370928" y="5250386"/>
            <a:ext cx="22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Type of Cars That Were in Accidents</a:t>
            </a:r>
          </a:p>
        </p:txBody>
      </p:sp>
    </p:spTree>
    <p:extLst>
      <p:ext uri="{BB962C8B-B14F-4D97-AF65-F5344CB8AC3E}">
        <p14:creationId xmlns:p14="http://schemas.microsoft.com/office/powerpoint/2010/main" val="149485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6D6C38-CECB-45FE-BA18-1C09FCEE7D09}"/>
              </a:ext>
            </a:extLst>
          </p:cNvPr>
          <p:cNvGrpSpPr/>
          <p:nvPr/>
        </p:nvGrpSpPr>
        <p:grpSpPr>
          <a:xfrm>
            <a:off x="4383300" y="2563799"/>
            <a:ext cx="6046161" cy="1293604"/>
            <a:chOff x="2977142" y="5107196"/>
            <a:chExt cx="7742440" cy="12699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8E82F8-E9B5-4FE3-BDA1-2ECBA0B4AA8B}"/>
                </a:ext>
              </a:extLst>
            </p:cNvPr>
            <p:cNvSpPr/>
            <p:nvPr/>
          </p:nvSpPr>
          <p:spPr>
            <a:xfrm>
              <a:off x="2977142" y="5107196"/>
              <a:ext cx="7742440" cy="1269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86C40C-F7E7-40B2-A774-1A9A494F4F09}"/>
                </a:ext>
              </a:extLst>
            </p:cNvPr>
            <p:cNvSpPr txBox="1"/>
            <p:nvPr/>
          </p:nvSpPr>
          <p:spPr>
            <a:xfrm>
              <a:off x="3080825" y="5334277"/>
              <a:ext cx="7638757" cy="81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sz="4800" dirty="0">
                  <a:solidFill>
                    <a:schemeClr val="bg1"/>
                  </a:solidFill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4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8D-88CB-45DB-BCEB-689D6AFA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5" y="2056037"/>
            <a:ext cx="3498979" cy="2456442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DB55-1486-42A0-8C46-3CA8DA02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082" y="3440408"/>
            <a:ext cx="6438141" cy="3125243"/>
          </a:xfrm>
        </p:spPr>
        <p:txBody>
          <a:bodyPr>
            <a:normAutofit/>
          </a:bodyPr>
          <a:lstStyle/>
          <a:p>
            <a:r>
              <a:rPr lang="en-US" sz="2000" dirty="0"/>
              <a:t>Lariat Rent-A-Car is trying to make better decisions about the vehicles it purchases for its fleet</a:t>
            </a:r>
          </a:p>
          <a:p>
            <a:pPr lvl="1"/>
            <a:r>
              <a:rPr lang="en-US" sz="1800" dirty="0"/>
              <a:t>Business objectives: minimizing costs + maximizing revenue</a:t>
            </a:r>
          </a:p>
          <a:p>
            <a:endParaRPr lang="en-US" sz="2000" dirty="0"/>
          </a:p>
          <a:p>
            <a:r>
              <a:rPr lang="en-US" sz="2000" dirty="0"/>
              <a:t>This deck includes recommended strategies to consider for optimizing these business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BD0A9-679D-41A2-A653-907DA31E1049}"/>
              </a:ext>
            </a:extLst>
          </p:cNvPr>
          <p:cNvSpPr/>
          <p:nvPr/>
        </p:nvSpPr>
        <p:spPr>
          <a:xfrm>
            <a:off x="5051595" y="589179"/>
            <a:ext cx="4275117" cy="25531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139E25B-E455-4C3A-8895-800C5BBDF960}"/>
              </a:ext>
            </a:extLst>
          </p:cNvPr>
          <p:cNvSpPr txBox="1">
            <a:spLocks/>
          </p:cNvSpPr>
          <p:nvPr/>
        </p:nvSpPr>
        <p:spPr>
          <a:xfrm>
            <a:off x="5146688" y="691721"/>
            <a:ext cx="4084930" cy="25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u="sng" dirty="0"/>
              <a:t>2018 Lariat Rent-A-Car Snapshot</a:t>
            </a:r>
          </a:p>
          <a:p>
            <a:r>
              <a:rPr lang="en-US" dirty="0"/>
              <a:t>Total # of Cars in Fleet: 4000</a:t>
            </a:r>
          </a:p>
          <a:p>
            <a:r>
              <a:rPr lang="en-US" dirty="0"/>
              <a:t>Total Car Cost: $33,076,689</a:t>
            </a:r>
          </a:p>
          <a:p>
            <a:r>
              <a:rPr lang="en-US" dirty="0"/>
              <a:t>Total Net Revenue: $64,866,040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80ECD-D727-4E56-8A0E-7C0BE9E5DCB0}"/>
              </a:ext>
            </a:extLst>
          </p:cNvPr>
          <p:cNvSpPr txBox="1"/>
          <p:nvPr/>
        </p:nvSpPr>
        <p:spPr>
          <a:xfrm>
            <a:off x="5743332" y="2552377"/>
            <a:ext cx="28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PROFIT: $31,789,351</a:t>
            </a:r>
          </a:p>
        </p:txBody>
      </p:sp>
    </p:spTree>
    <p:extLst>
      <p:ext uri="{BB962C8B-B14F-4D97-AF65-F5344CB8AC3E}">
        <p14:creationId xmlns:p14="http://schemas.microsoft.com/office/powerpoint/2010/main" val="252360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6941-4B4C-4527-A3A4-3D82F47E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Gathered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DF80-1416-4136-8ABB-4129D9A8A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3469" y="966519"/>
            <a:ext cx="6269591" cy="2382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Data Gathered</a:t>
            </a:r>
          </a:p>
          <a:p>
            <a:r>
              <a:rPr lang="en-US" sz="2200" dirty="0"/>
              <a:t>Data provided by Lariat Rent-A-Car</a:t>
            </a:r>
          </a:p>
          <a:p>
            <a:r>
              <a:rPr lang="en-US" sz="2200" dirty="0"/>
              <a:t>Data set from 2018 only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CDA1B-9C5A-4BC8-8DD4-CB14D045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3469" y="3349170"/>
            <a:ext cx="6272022" cy="2383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Assumptions Made</a:t>
            </a:r>
          </a:p>
          <a:p>
            <a:r>
              <a:rPr lang="en-US" sz="2200" dirty="0"/>
              <a:t>The renter chose the car they rented</a:t>
            </a:r>
          </a:p>
          <a:p>
            <a:r>
              <a:rPr lang="en-US" sz="2200" dirty="0"/>
              <a:t>Car insurance rate from data set is the monthly rate</a:t>
            </a:r>
          </a:p>
          <a:p>
            <a:r>
              <a:rPr lang="en-US" sz="2200" dirty="0"/>
              <a:t>Calculated average monthly revenue based on car revenue data set</a:t>
            </a:r>
          </a:p>
        </p:txBody>
      </p:sp>
    </p:spTree>
    <p:extLst>
      <p:ext uri="{BB962C8B-B14F-4D97-AF65-F5344CB8AC3E}">
        <p14:creationId xmlns:p14="http://schemas.microsoft.com/office/powerpoint/2010/main" val="18011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88D6-FD1F-45AD-821E-76C40C9C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8C46E-63CC-48A1-83CD-1C402B072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on data model delivered</a:t>
            </a:r>
          </a:p>
        </p:txBody>
      </p:sp>
    </p:spTree>
    <p:extLst>
      <p:ext uri="{BB962C8B-B14F-4D97-AF65-F5344CB8AC3E}">
        <p14:creationId xmlns:p14="http://schemas.microsoft.com/office/powerpoint/2010/main" val="7874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72D2C90-EA4D-4420-A13F-73026BCED377}"/>
              </a:ext>
            </a:extLst>
          </p:cNvPr>
          <p:cNvGrpSpPr/>
          <p:nvPr/>
        </p:nvGrpSpPr>
        <p:grpSpPr>
          <a:xfrm>
            <a:off x="2977142" y="5107196"/>
            <a:ext cx="7742440" cy="1269993"/>
            <a:chOff x="2977142" y="5107196"/>
            <a:chExt cx="7742440" cy="12699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52DA8D-1E8F-4799-B8F5-FC70ABF907D6}"/>
                </a:ext>
              </a:extLst>
            </p:cNvPr>
            <p:cNvSpPr/>
            <p:nvPr/>
          </p:nvSpPr>
          <p:spPr>
            <a:xfrm>
              <a:off x="2977142" y="5107196"/>
              <a:ext cx="7742440" cy="12699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EEE888-62DA-4205-BDDB-5F0FD71A195B}"/>
                </a:ext>
              </a:extLst>
            </p:cNvPr>
            <p:cNvSpPr txBox="1"/>
            <p:nvPr/>
          </p:nvSpPr>
          <p:spPr>
            <a:xfrm>
              <a:off x="3080825" y="5146877"/>
              <a:ext cx="76387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</a:rPr>
                <a:t>Model is designed to be a user-friendly tool to identify changes in profitability based on the total number of rental cars in the fleet</a:t>
              </a: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</a:rPr>
                <a:t>This was created with a strategy of adjusting the fleet size, especially in underperforming cities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9BB89F-21EB-41BE-90E1-542DF6331C05}"/>
              </a:ext>
            </a:extLst>
          </p:cNvPr>
          <p:cNvSpPr txBox="1"/>
          <p:nvPr/>
        </p:nvSpPr>
        <p:spPr>
          <a:xfrm>
            <a:off x="4835704" y="188423"/>
            <a:ext cx="299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Model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A018C1-C3D1-4041-A8C1-23C55CBCB48F}"/>
              </a:ext>
            </a:extLst>
          </p:cNvPr>
          <p:cNvGrpSpPr/>
          <p:nvPr/>
        </p:nvGrpSpPr>
        <p:grpSpPr>
          <a:xfrm>
            <a:off x="3502632" y="1127329"/>
            <a:ext cx="4078563" cy="3697837"/>
            <a:chOff x="3502632" y="1127329"/>
            <a:chExt cx="4078563" cy="36978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AB8BE8-C1B1-4AE2-887F-8937C7997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632" y="1533377"/>
              <a:ext cx="4078563" cy="32917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DC3FE0-7E7D-40D7-B303-F2758603E334}"/>
                </a:ext>
              </a:extLst>
            </p:cNvPr>
            <p:cNvSpPr txBox="1"/>
            <p:nvPr/>
          </p:nvSpPr>
          <p:spPr>
            <a:xfrm>
              <a:off x="4361170" y="1127329"/>
              <a:ext cx="271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Increase Adjusted Total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F453F-51A6-4078-A7FA-CE9C8AAAC546}"/>
              </a:ext>
            </a:extLst>
          </p:cNvPr>
          <p:cNvGrpSpPr/>
          <p:nvPr/>
        </p:nvGrpSpPr>
        <p:grpSpPr>
          <a:xfrm>
            <a:off x="7830831" y="726404"/>
            <a:ext cx="4117029" cy="3704218"/>
            <a:chOff x="7830831" y="726404"/>
            <a:chExt cx="4117029" cy="3704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299863-9E80-4212-8C1E-D909690C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31" y="1138833"/>
              <a:ext cx="4117029" cy="32917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CBD4FA-DD78-47CC-B482-D67CE0CE8FAF}"/>
                </a:ext>
              </a:extLst>
            </p:cNvPr>
            <p:cNvSpPr txBox="1"/>
            <p:nvPr/>
          </p:nvSpPr>
          <p:spPr>
            <a:xfrm>
              <a:off x="8676771" y="726404"/>
              <a:ext cx="271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Decrease Adjusted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7EF-3C4C-4A06-BB4F-9A132035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F6EF-076A-454D-8302-6EF8E4CC8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 based on data </a:t>
            </a:r>
          </a:p>
          <a:p>
            <a:r>
              <a:rPr lang="en-US" dirty="0"/>
              <a:t>gathered, processed and analyzed</a:t>
            </a:r>
          </a:p>
        </p:txBody>
      </p:sp>
    </p:spTree>
    <p:extLst>
      <p:ext uri="{BB962C8B-B14F-4D97-AF65-F5344CB8AC3E}">
        <p14:creationId xmlns:p14="http://schemas.microsoft.com/office/powerpoint/2010/main" val="11192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B9D8-0A2C-4B63-A174-8CF7B78B7A74}"/>
              </a:ext>
            </a:extLst>
          </p:cNvPr>
          <p:cNvSpPr txBox="1">
            <a:spLocks/>
          </p:cNvSpPr>
          <p:nvPr/>
        </p:nvSpPr>
        <p:spPr>
          <a:xfrm>
            <a:off x="4574511" y="479632"/>
            <a:ext cx="3042978" cy="660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b="1" u="sng" dirty="0"/>
              <a:t>Strategy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105D-5C9D-47AE-B0E9-1379C60CDD52}"/>
              </a:ext>
            </a:extLst>
          </p:cNvPr>
          <p:cNvSpPr txBox="1"/>
          <p:nvPr/>
        </p:nvSpPr>
        <p:spPr>
          <a:xfrm>
            <a:off x="3212004" y="2416584"/>
            <a:ext cx="2243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u="sng" dirty="0"/>
              <a:t>Strategy #1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Eliminate the 50 cars with the lowest profit from the fleet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DE221-D113-438F-82F6-75F2FA665167}"/>
              </a:ext>
            </a:extLst>
          </p:cNvPr>
          <p:cNvSpPr txBox="1"/>
          <p:nvPr/>
        </p:nvSpPr>
        <p:spPr>
          <a:xfrm>
            <a:off x="6096000" y="2398164"/>
            <a:ext cx="2243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u="sng" dirty="0"/>
              <a:t>Strategy #2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Replace the 50 lowest profit cars with the 50 highest profit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6CF25-ACAA-420A-A27C-59A8D41BDD01}"/>
              </a:ext>
            </a:extLst>
          </p:cNvPr>
          <p:cNvSpPr txBox="1"/>
          <p:nvPr/>
        </p:nvSpPr>
        <p:spPr>
          <a:xfrm>
            <a:off x="8979997" y="2417104"/>
            <a:ext cx="2243917" cy="26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u="sng" dirty="0"/>
              <a:t>Strategy #3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Increase the total number of cars in the fleet to increase the total profit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623A9-125B-4BA0-AA1E-02E034748CAF}"/>
              </a:ext>
            </a:extLst>
          </p:cNvPr>
          <p:cNvSpPr/>
          <p:nvPr/>
        </p:nvSpPr>
        <p:spPr>
          <a:xfrm>
            <a:off x="3502689" y="131068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purpose of this model is to measure increase in profitability based on the total number of rental cars in the fleet and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cars are in the fleet.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4F47-44A0-4EF2-B9E9-22A5248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8" y="2356151"/>
            <a:ext cx="2881022" cy="2030319"/>
          </a:xfrm>
        </p:spPr>
        <p:txBody>
          <a:bodyPr>
            <a:normAutofit/>
          </a:bodyPr>
          <a:lstStyle/>
          <a:p>
            <a:r>
              <a:rPr lang="en-US" dirty="0"/>
              <a:t>ELIMINATE CARS </a:t>
            </a:r>
            <a:br>
              <a:rPr lang="en-US" dirty="0"/>
            </a:br>
            <a:r>
              <a:rPr lang="en-US" sz="2000" spc="0" dirty="0"/>
              <a:t>Eliminate the 50 cars </a:t>
            </a:r>
            <a:br>
              <a:rPr lang="en-US" sz="2000" spc="0" dirty="0"/>
            </a:br>
            <a:r>
              <a:rPr lang="en-US" sz="2000" spc="0" dirty="0"/>
              <a:t>with the lowest profit from the fleet*</a:t>
            </a:r>
            <a:endParaRPr lang="en-US" spc="0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D414302-A689-48E0-9105-0C016C0C3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77761"/>
              </p:ext>
            </p:extLst>
          </p:nvPr>
        </p:nvGraphicFramePr>
        <p:xfrm>
          <a:off x="4014608" y="670561"/>
          <a:ext cx="7480705" cy="515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1730FD-FF86-407E-BE51-0B7C3A68224A}"/>
              </a:ext>
            </a:extLst>
          </p:cNvPr>
          <p:cNvSpPr txBox="1"/>
          <p:nvPr/>
        </p:nvSpPr>
        <p:spPr>
          <a:xfrm>
            <a:off x="218892" y="1813124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Strategy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E2036-BE01-4257-A7A2-2400B97CD89E}"/>
              </a:ext>
            </a:extLst>
          </p:cNvPr>
          <p:cNvSpPr txBox="1"/>
          <p:nvPr/>
        </p:nvSpPr>
        <p:spPr>
          <a:xfrm>
            <a:off x="218093" y="6506035"/>
            <a:ext cx="3796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*Only 25 cars shown here for reference.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0132C-B5A3-4CCA-843F-2C692D533305}"/>
              </a:ext>
            </a:extLst>
          </p:cNvPr>
          <p:cNvSpPr txBox="1"/>
          <p:nvPr/>
        </p:nvSpPr>
        <p:spPr>
          <a:xfrm>
            <a:off x="4014608" y="5989817"/>
            <a:ext cx="660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Graph shows 25 lowest profit-driving cars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This strategy will increase the yearly profit by $422,468</a:t>
            </a:r>
          </a:p>
        </p:txBody>
      </p:sp>
    </p:spTree>
    <p:extLst>
      <p:ext uri="{BB962C8B-B14F-4D97-AF65-F5344CB8AC3E}">
        <p14:creationId xmlns:p14="http://schemas.microsoft.com/office/powerpoint/2010/main" val="133846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07A8-8C13-4B87-AE7F-F8028AFE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89" y="2371027"/>
            <a:ext cx="2868863" cy="200219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REPLACE LOW PROFIT CARS</a:t>
            </a:r>
            <a:br>
              <a:rPr lang="en-US" dirty="0"/>
            </a:br>
            <a:r>
              <a:rPr lang="en-US" sz="2000" spc="0" dirty="0"/>
              <a:t>Replace the 50 lowest </a:t>
            </a:r>
            <a:br>
              <a:rPr lang="en-US" sz="2000" spc="0" dirty="0"/>
            </a:br>
            <a:r>
              <a:rPr lang="en-US" sz="2000" spc="0" dirty="0"/>
              <a:t>profit cars with the 50 highest profit cars*</a:t>
            </a:r>
            <a:endParaRPr lang="en-US" spc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679E-B456-4181-A233-BB2D14EFF2FC}"/>
              </a:ext>
            </a:extLst>
          </p:cNvPr>
          <p:cNvSpPr txBox="1"/>
          <p:nvPr/>
        </p:nvSpPr>
        <p:spPr>
          <a:xfrm>
            <a:off x="182130" y="1811265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Strategy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05D9F-0ECE-4BAE-8C48-606A38C4692D}"/>
              </a:ext>
            </a:extLst>
          </p:cNvPr>
          <p:cNvSpPr txBox="1"/>
          <p:nvPr/>
        </p:nvSpPr>
        <p:spPr>
          <a:xfrm>
            <a:off x="182130" y="6104989"/>
            <a:ext cx="379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*This analysis does not take replacement costs into consideration. That can be explored with future cost analysis.  </a:t>
            </a:r>
          </a:p>
        </p:txBody>
      </p:sp>
      <p:graphicFrame>
        <p:nvGraphicFramePr>
          <p:cNvPr id="17" name="Content Placeholder 17">
            <a:extLst>
              <a:ext uri="{FF2B5EF4-FFF2-40B4-BE49-F238E27FC236}">
                <a16:creationId xmlns:a16="http://schemas.microsoft.com/office/drawing/2014/main" id="{E05913CC-C18F-4D52-9BBE-D9B4BA5CE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043728"/>
              </p:ext>
            </p:extLst>
          </p:nvPr>
        </p:nvGraphicFramePr>
        <p:xfrm>
          <a:off x="4180113" y="463138"/>
          <a:ext cx="7196447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EF78244-20C5-4411-9D32-7A9909D3AFFA}"/>
              </a:ext>
            </a:extLst>
          </p:cNvPr>
          <p:cNvSpPr txBox="1"/>
          <p:nvPr/>
        </p:nvSpPr>
        <p:spPr>
          <a:xfrm>
            <a:off x="4180113" y="5621682"/>
            <a:ext cx="660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Graph shows top 25 profit-driving cars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This strategy will increase the yearly profit by $704,877</a:t>
            </a:r>
          </a:p>
        </p:txBody>
      </p:sp>
    </p:spTree>
    <p:extLst>
      <p:ext uri="{BB962C8B-B14F-4D97-AF65-F5344CB8AC3E}">
        <p14:creationId xmlns:p14="http://schemas.microsoft.com/office/powerpoint/2010/main" val="225640232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798</TotalTime>
  <Words>1029</Words>
  <Application>Microsoft Office PowerPoint</Application>
  <PresentationFormat>Widescreen</PresentationFormat>
  <Paragraphs>183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Atlas</vt:lpstr>
      <vt:lpstr>Lariat Rent-A-Car</vt:lpstr>
      <vt:lpstr>Situation</vt:lpstr>
      <vt:lpstr>Data Gathered + Assumptions</vt:lpstr>
      <vt:lpstr>DATA MODEL</vt:lpstr>
      <vt:lpstr>PowerPoint Presentation</vt:lpstr>
      <vt:lpstr>RECOMMENDATIONS</vt:lpstr>
      <vt:lpstr>PowerPoint Presentation</vt:lpstr>
      <vt:lpstr>ELIMINATE CARS  Eliminate the 50 cars  with the lowest profit from the fleet*</vt:lpstr>
      <vt:lpstr>REPLACE LOW PROFIT CARS Replace the 50 lowest  profit cars with the 50 highest profit cars*</vt:lpstr>
      <vt:lpstr>INCREASE CAR FLEET SIZE Increase total fleet  size by 500 cars</vt:lpstr>
      <vt:lpstr>REPLACE CARS + INCREASE FLEET SIZE Replace  50 lowest profit cars with 50 highest profit cars AND increase fleet size by 500 cars </vt:lpstr>
      <vt:lpstr>NEXT STEPS</vt:lpstr>
      <vt:lpstr>PowerPoint Presentation</vt:lpstr>
      <vt:lpstr>APPENDIX: DATA INSIGHTS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Cassie</dc:creator>
  <cp:lastModifiedBy>sharif mia</cp:lastModifiedBy>
  <cp:revision>61</cp:revision>
  <dcterms:created xsi:type="dcterms:W3CDTF">2019-05-07T19:53:32Z</dcterms:created>
  <dcterms:modified xsi:type="dcterms:W3CDTF">2019-09-15T23:58:47Z</dcterms:modified>
</cp:coreProperties>
</file>