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ri\OneDrive\wqu\Udacity\Quest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ri\OneDrive\wqu\Udacity\Question%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ri\OneDrive\wqu\Udacity\Question%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ari\OneDrive\wqu\Udacity\Question%20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20" baseline="0">
                <a:solidFill>
                  <a:schemeClr val="tx1">
                    <a:lumMod val="50000"/>
                    <a:lumOff val="50000"/>
                  </a:schemeClr>
                </a:solidFill>
                <a:latin typeface="+mn-lt"/>
                <a:ea typeface="+mn-ea"/>
                <a:cs typeface="+mn-cs"/>
              </a:defRPr>
            </a:pPr>
            <a:r>
              <a:rPr lang="en-US" sz="1600" b="1">
                <a:solidFill>
                  <a:schemeClr val="bg1"/>
                </a:solidFill>
              </a:rPr>
              <a:t>Total Rental Orders </a:t>
            </a:r>
          </a:p>
        </c:rich>
      </c:tx>
      <c:layout>
        <c:manualLayout>
          <c:xMode val="edge"/>
          <c:yMode val="edge"/>
          <c:x val="0.37605612525178539"/>
          <c:y val="3.9494470774091628E-2"/>
        </c:manualLayout>
      </c:layout>
      <c:overlay val="0"/>
      <c:spPr>
        <a:noFill/>
        <a:ln>
          <a:noFill/>
        </a:ln>
        <a:effectLst/>
      </c:spPr>
      <c:txPr>
        <a:bodyPr rot="0" spcFirstLastPara="1" vertOverflow="ellipsis" vert="horz" wrap="square" anchor="ctr" anchorCtr="1"/>
        <a:lstStyle/>
        <a:p>
          <a:pPr>
            <a:defRPr sz="16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Graphic!$B$1</c:f>
              <c:strCache>
                <c:ptCount val="1"/>
                <c:pt idx="0">
                  <c:v>Count </c:v>
                </c:pt>
              </c:strCache>
            </c:strRef>
          </c:tx>
          <c:spPr>
            <a:solidFill>
              <a:schemeClr val="accent5">
                <a:lumMod val="75000"/>
              </a:schemeClr>
            </a:solidFill>
            <a:ln w="9525" cap="flat" cmpd="sng" algn="ctr">
              <a:solidFill>
                <a:srgbClr val="002060"/>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Graphic!$A$2:$A$7</c:f>
              <c:strCache>
                <c:ptCount val="6"/>
                <c:pt idx="0">
                  <c:v>Animation</c:v>
                </c:pt>
                <c:pt idx="1">
                  <c:v>Children</c:v>
                </c:pt>
                <c:pt idx="2">
                  <c:v>Classics</c:v>
                </c:pt>
                <c:pt idx="3">
                  <c:v>Comedy</c:v>
                </c:pt>
                <c:pt idx="4">
                  <c:v>Family</c:v>
                </c:pt>
                <c:pt idx="5">
                  <c:v>Music</c:v>
                </c:pt>
              </c:strCache>
            </c:strRef>
          </c:cat>
          <c:val>
            <c:numRef>
              <c:f>Graphic!$B$2:$B$7</c:f>
              <c:numCache>
                <c:formatCode>General</c:formatCode>
                <c:ptCount val="6"/>
                <c:pt idx="0">
                  <c:v>1166</c:v>
                </c:pt>
                <c:pt idx="1">
                  <c:v>945</c:v>
                </c:pt>
                <c:pt idx="2">
                  <c:v>939</c:v>
                </c:pt>
                <c:pt idx="3">
                  <c:v>941</c:v>
                </c:pt>
                <c:pt idx="4">
                  <c:v>1096</c:v>
                </c:pt>
                <c:pt idx="5">
                  <c:v>830</c:v>
                </c:pt>
              </c:numCache>
            </c:numRef>
          </c:val>
        </c:ser>
        <c:dLbls>
          <c:dLblPos val="inEnd"/>
          <c:showLegendKey val="0"/>
          <c:showVal val="1"/>
          <c:showCatName val="0"/>
          <c:showSerName val="0"/>
          <c:showPercent val="0"/>
          <c:showBubbleSize val="0"/>
        </c:dLbls>
        <c:gapWidth val="115"/>
        <c:overlap val="-24"/>
        <c:axId val="-1427076400"/>
        <c:axId val="-1427071504"/>
      </c:barChart>
      <c:catAx>
        <c:axId val="-1427076400"/>
        <c:scaling>
          <c:orientation val="minMax"/>
        </c:scaling>
        <c:delete val="0"/>
        <c:axPos val="b"/>
        <c:title>
          <c:tx>
            <c:rich>
              <a:bodyPr rot="0" spcFirstLastPara="1" vertOverflow="ellipsis" vert="horz" wrap="square" anchor="ctr" anchorCtr="1"/>
              <a:lstStyle/>
              <a:p>
                <a:pPr>
                  <a:defRPr sz="1100" b="1" i="0" u="none" strike="noStrike" kern="1200" cap="all" baseline="0">
                    <a:solidFill>
                      <a:schemeClr val="bg1"/>
                    </a:solidFill>
                    <a:latin typeface="+mn-lt"/>
                    <a:ea typeface="+mn-ea"/>
                    <a:cs typeface="+mn-cs"/>
                  </a:defRPr>
                </a:pPr>
                <a:r>
                  <a:rPr lang="en-US" sz="1100" b="1">
                    <a:solidFill>
                      <a:schemeClr val="bg1"/>
                    </a:solidFill>
                  </a:rPr>
                  <a:t>Category</a:t>
                </a:r>
              </a:p>
            </c:rich>
          </c:tx>
          <c:layout>
            <c:manualLayout>
              <c:xMode val="edge"/>
              <c:yMode val="edge"/>
              <c:x val="0.43688381248855523"/>
              <c:y val="0.90746445497630335"/>
            </c:manualLayout>
          </c:layout>
          <c:overlay val="0"/>
          <c:spPr>
            <a:noFill/>
            <a:ln>
              <a:noFill/>
            </a:ln>
            <a:effectLst/>
          </c:spPr>
          <c:txPr>
            <a:bodyPr rot="0" spcFirstLastPara="1" vertOverflow="ellipsis" vert="horz" wrap="square" anchor="ctr" anchorCtr="1"/>
            <a:lstStyle/>
            <a:p>
              <a:pPr>
                <a:defRPr sz="11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27071504"/>
        <c:crosses val="autoZero"/>
        <c:auto val="1"/>
        <c:lblAlgn val="ctr"/>
        <c:lblOffset val="100"/>
        <c:noMultiLvlLbl val="0"/>
      </c:catAx>
      <c:valAx>
        <c:axId val="-1427071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cap="all" baseline="0">
                    <a:solidFill>
                      <a:schemeClr val="bg1"/>
                    </a:solidFill>
                    <a:latin typeface="+mn-lt"/>
                    <a:ea typeface="+mn-ea"/>
                    <a:cs typeface="+mn-cs"/>
                  </a:defRPr>
                </a:pPr>
                <a:r>
                  <a:rPr lang="en-US" sz="1100" b="1">
                    <a:solidFill>
                      <a:schemeClr val="bg1"/>
                    </a:solidFill>
                  </a:rPr>
                  <a:t>No of orders</a:t>
                </a:r>
              </a:p>
            </c:rich>
          </c:tx>
          <c:layout>
            <c:manualLayout>
              <c:xMode val="edge"/>
              <c:yMode val="edge"/>
              <c:x val="1.1627906976744186E-2"/>
              <c:y val="0.32706677364381587"/>
            </c:manualLayout>
          </c:layout>
          <c:overlay val="0"/>
          <c:spPr>
            <a:noFill/>
            <a:ln>
              <a:noFill/>
            </a:ln>
            <a:effectLst/>
          </c:spPr>
          <c:txPr>
            <a:bodyPr rot="-5400000" spcFirstLastPara="1" vertOverflow="ellipsis" vert="horz" wrap="square" anchor="ctr" anchorCtr="1"/>
            <a:lstStyle/>
            <a:p>
              <a:pPr>
                <a:defRPr sz="11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27076400"/>
        <c:crosses val="autoZero"/>
        <c:crossBetween val="between"/>
      </c:valAx>
      <c:spPr>
        <a:noFill/>
        <a:ln>
          <a:noFill/>
        </a:ln>
        <a:effectLst/>
      </c:spPr>
    </c:plotArea>
    <c:plotVisOnly val="1"/>
    <c:dispBlanksAs val="gap"/>
    <c:showDLblsOverMax val="0"/>
  </c:chart>
  <c:spPr>
    <a:solidFill>
      <a:schemeClr val="tx1">
        <a:lumMod val="65000"/>
        <a:lumOff val="35000"/>
      </a:schemeClr>
    </a:solidFill>
    <a:ln w="9525" cap="flat" cmpd="sng" algn="ctr">
      <a:solidFill>
        <a:schemeClr val="accent2">
          <a:lumMod val="75000"/>
          <a:alpha val="97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 2.xlsx]Graph!PivotTable7</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Movies Distribution by Each Rental Durations</a:t>
            </a:r>
            <a:r>
              <a:rPr lang="en-IN" baseline="0"/>
              <a:t> </a:t>
            </a:r>
            <a:r>
              <a:rPr lang="en-IN"/>
              <a:t> </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Graph!$B$3:$B$4</c:f>
              <c:strCache>
                <c:ptCount val="1"/>
                <c:pt idx="0">
                  <c:v>3</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Graph!$A$5:$A$11</c:f>
              <c:strCache>
                <c:ptCount val="6"/>
                <c:pt idx="0">
                  <c:v>Animation</c:v>
                </c:pt>
                <c:pt idx="1">
                  <c:v>Children</c:v>
                </c:pt>
                <c:pt idx="2">
                  <c:v>Classics</c:v>
                </c:pt>
                <c:pt idx="3">
                  <c:v>Comedy</c:v>
                </c:pt>
                <c:pt idx="4">
                  <c:v>Family</c:v>
                </c:pt>
                <c:pt idx="5">
                  <c:v>Music</c:v>
                </c:pt>
              </c:strCache>
            </c:strRef>
          </c:cat>
          <c:val>
            <c:numRef>
              <c:f>Graph!$B$5:$B$11</c:f>
              <c:numCache>
                <c:formatCode>General</c:formatCode>
                <c:ptCount val="6"/>
                <c:pt idx="0">
                  <c:v>18</c:v>
                </c:pt>
                <c:pt idx="1">
                  <c:v>12</c:v>
                </c:pt>
                <c:pt idx="2">
                  <c:v>12</c:v>
                </c:pt>
                <c:pt idx="3">
                  <c:v>12</c:v>
                </c:pt>
                <c:pt idx="4">
                  <c:v>11</c:v>
                </c:pt>
                <c:pt idx="5">
                  <c:v>7</c:v>
                </c:pt>
              </c:numCache>
            </c:numRef>
          </c:val>
        </c:ser>
        <c:ser>
          <c:idx val="1"/>
          <c:order val="1"/>
          <c:tx>
            <c:strRef>
              <c:f>Graph!$C$3:$C$4</c:f>
              <c:strCache>
                <c:ptCount val="1"/>
                <c:pt idx="0">
                  <c:v>4</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Graph!$A$5:$A$11</c:f>
              <c:strCache>
                <c:ptCount val="6"/>
                <c:pt idx="0">
                  <c:v>Animation</c:v>
                </c:pt>
                <c:pt idx="1">
                  <c:v>Children</c:v>
                </c:pt>
                <c:pt idx="2">
                  <c:v>Classics</c:v>
                </c:pt>
                <c:pt idx="3">
                  <c:v>Comedy</c:v>
                </c:pt>
                <c:pt idx="4">
                  <c:v>Family</c:v>
                </c:pt>
                <c:pt idx="5">
                  <c:v>Music</c:v>
                </c:pt>
              </c:strCache>
            </c:strRef>
          </c:cat>
          <c:val>
            <c:numRef>
              <c:f>Graph!$C$5:$C$11</c:f>
              <c:numCache>
                <c:formatCode>General</c:formatCode>
                <c:ptCount val="6"/>
                <c:pt idx="0">
                  <c:v>12</c:v>
                </c:pt>
                <c:pt idx="1">
                  <c:v>9</c:v>
                </c:pt>
                <c:pt idx="2">
                  <c:v>11</c:v>
                </c:pt>
                <c:pt idx="3">
                  <c:v>14</c:v>
                </c:pt>
                <c:pt idx="4">
                  <c:v>12</c:v>
                </c:pt>
                <c:pt idx="5">
                  <c:v>9</c:v>
                </c:pt>
              </c:numCache>
            </c:numRef>
          </c:val>
        </c:ser>
        <c:ser>
          <c:idx val="2"/>
          <c:order val="2"/>
          <c:tx>
            <c:strRef>
              <c:f>Graph!$D$3:$D$4</c:f>
              <c:strCache>
                <c:ptCount val="1"/>
                <c:pt idx="0">
                  <c:v>5</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Graph!$A$5:$A$11</c:f>
              <c:strCache>
                <c:ptCount val="6"/>
                <c:pt idx="0">
                  <c:v>Animation</c:v>
                </c:pt>
                <c:pt idx="1">
                  <c:v>Children</c:v>
                </c:pt>
                <c:pt idx="2">
                  <c:v>Classics</c:v>
                </c:pt>
                <c:pt idx="3">
                  <c:v>Comedy</c:v>
                </c:pt>
                <c:pt idx="4">
                  <c:v>Family</c:v>
                </c:pt>
                <c:pt idx="5">
                  <c:v>Music</c:v>
                </c:pt>
              </c:strCache>
            </c:strRef>
          </c:cat>
          <c:val>
            <c:numRef>
              <c:f>Graph!$D$5:$D$11</c:f>
              <c:numCache>
                <c:formatCode>General</c:formatCode>
                <c:ptCount val="6"/>
                <c:pt idx="0">
                  <c:v>9</c:v>
                </c:pt>
                <c:pt idx="1">
                  <c:v>15</c:v>
                </c:pt>
                <c:pt idx="2">
                  <c:v>9</c:v>
                </c:pt>
                <c:pt idx="3">
                  <c:v>10</c:v>
                </c:pt>
                <c:pt idx="4">
                  <c:v>14</c:v>
                </c:pt>
                <c:pt idx="5">
                  <c:v>12</c:v>
                </c:pt>
              </c:numCache>
            </c:numRef>
          </c:val>
        </c:ser>
        <c:ser>
          <c:idx val="3"/>
          <c:order val="3"/>
          <c:tx>
            <c:strRef>
              <c:f>Graph!$E$3:$E$4</c:f>
              <c:strCache>
                <c:ptCount val="1"/>
                <c:pt idx="0">
                  <c:v>6</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Graph!$A$5:$A$11</c:f>
              <c:strCache>
                <c:ptCount val="6"/>
                <c:pt idx="0">
                  <c:v>Animation</c:v>
                </c:pt>
                <c:pt idx="1">
                  <c:v>Children</c:v>
                </c:pt>
                <c:pt idx="2">
                  <c:v>Classics</c:v>
                </c:pt>
                <c:pt idx="3">
                  <c:v>Comedy</c:v>
                </c:pt>
                <c:pt idx="4">
                  <c:v>Family</c:v>
                </c:pt>
                <c:pt idx="5">
                  <c:v>Music</c:v>
                </c:pt>
              </c:strCache>
            </c:strRef>
          </c:cat>
          <c:val>
            <c:numRef>
              <c:f>Graph!$E$5:$E$11</c:f>
              <c:numCache>
                <c:formatCode>General</c:formatCode>
                <c:ptCount val="6"/>
                <c:pt idx="0">
                  <c:v>13</c:v>
                </c:pt>
                <c:pt idx="1">
                  <c:v>13</c:v>
                </c:pt>
                <c:pt idx="2">
                  <c:v>11</c:v>
                </c:pt>
                <c:pt idx="3">
                  <c:v>10</c:v>
                </c:pt>
                <c:pt idx="4">
                  <c:v>18</c:v>
                </c:pt>
                <c:pt idx="5">
                  <c:v>11</c:v>
                </c:pt>
              </c:numCache>
            </c:numRef>
          </c:val>
        </c:ser>
        <c:ser>
          <c:idx val="4"/>
          <c:order val="4"/>
          <c:tx>
            <c:strRef>
              <c:f>Graph!$F$3:$F$4</c:f>
              <c:strCache>
                <c:ptCount val="1"/>
                <c:pt idx="0">
                  <c:v>7</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Graph!$A$5:$A$11</c:f>
              <c:strCache>
                <c:ptCount val="6"/>
                <c:pt idx="0">
                  <c:v>Animation</c:v>
                </c:pt>
                <c:pt idx="1">
                  <c:v>Children</c:v>
                </c:pt>
                <c:pt idx="2">
                  <c:v>Classics</c:v>
                </c:pt>
                <c:pt idx="3">
                  <c:v>Comedy</c:v>
                </c:pt>
                <c:pt idx="4">
                  <c:v>Family</c:v>
                </c:pt>
                <c:pt idx="5">
                  <c:v>Music</c:v>
                </c:pt>
              </c:strCache>
            </c:strRef>
          </c:cat>
          <c:val>
            <c:numRef>
              <c:f>Graph!$F$5:$F$11</c:f>
              <c:numCache>
                <c:formatCode>General</c:formatCode>
                <c:ptCount val="6"/>
                <c:pt idx="0">
                  <c:v>14</c:v>
                </c:pt>
                <c:pt idx="1">
                  <c:v>11</c:v>
                </c:pt>
                <c:pt idx="2">
                  <c:v>14</c:v>
                </c:pt>
                <c:pt idx="3">
                  <c:v>12</c:v>
                </c:pt>
                <c:pt idx="4">
                  <c:v>14</c:v>
                </c:pt>
                <c:pt idx="5">
                  <c:v>12</c:v>
                </c:pt>
              </c:numCache>
            </c:numRef>
          </c:val>
        </c:ser>
        <c:dLbls>
          <c:dLblPos val="outEnd"/>
          <c:showLegendKey val="0"/>
          <c:showVal val="1"/>
          <c:showCatName val="0"/>
          <c:showSerName val="0"/>
          <c:showPercent val="0"/>
          <c:showBubbleSize val="0"/>
        </c:dLbls>
        <c:gapWidth val="100"/>
        <c:overlap val="-24"/>
        <c:axId val="-1427082928"/>
        <c:axId val="-1427072592"/>
      </c:barChart>
      <c:catAx>
        <c:axId val="-142708292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200"/>
                  <a:t>Movie Caategory </a:t>
                </a:r>
              </a:p>
            </c:rich>
          </c:tx>
          <c:layout>
            <c:manualLayout>
              <c:xMode val="edge"/>
              <c:yMode val="edge"/>
              <c:x val="0.36152432170863363"/>
              <c:y val="0.92059247378932962"/>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7072592"/>
        <c:crosses val="autoZero"/>
        <c:auto val="1"/>
        <c:lblAlgn val="ctr"/>
        <c:lblOffset val="100"/>
        <c:noMultiLvlLbl val="0"/>
      </c:catAx>
      <c:valAx>
        <c:axId val="-14270725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200"/>
                  <a:t>No of Movies</a:t>
                </a:r>
              </a:p>
            </c:rich>
          </c:tx>
          <c:layout>
            <c:manualLayout>
              <c:xMode val="edge"/>
              <c:yMode val="edge"/>
              <c:x val="1.4020329477742727E-2"/>
              <c:y val="0.37142784194777212"/>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70829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 3.xlsx]Graph!PivotTable1</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rPr>
              <a:t>Movies Distribution by each Quartile </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Graph!$B$3:$B$4</c:f>
              <c:strCache>
                <c:ptCount val="1"/>
                <c:pt idx="0">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Graph!$A$5:$A$11</c:f>
              <c:strCache>
                <c:ptCount val="6"/>
                <c:pt idx="0">
                  <c:v>Animation</c:v>
                </c:pt>
                <c:pt idx="1">
                  <c:v>Children</c:v>
                </c:pt>
                <c:pt idx="2">
                  <c:v>Classics</c:v>
                </c:pt>
                <c:pt idx="3">
                  <c:v>Comedy</c:v>
                </c:pt>
                <c:pt idx="4">
                  <c:v>Family</c:v>
                </c:pt>
                <c:pt idx="5">
                  <c:v>Music</c:v>
                </c:pt>
              </c:strCache>
            </c:strRef>
          </c:cat>
          <c:val>
            <c:numRef>
              <c:f>Graph!$B$5:$B$11</c:f>
              <c:numCache>
                <c:formatCode>General</c:formatCode>
                <c:ptCount val="6"/>
                <c:pt idx="0">
                  <c:v>22</c:v>
                </c:pt>
                <c:pt idx="1">
                  <c:v>14</c:v>
                </c:pt>
                <c:pt idx="2">
                  <c:v>14</c:v>
                </c:pt>
                <c:pt idx="3">
                  <c:v>17</c:v>
                </c:pt>
                <c:pt idx="4">
                  <c:v>15</c:v>
                </c:pt>
                <c:pt idx="5">
                  <c:v>9</c:v>
                </c:pt>
              </c:numCache>
            </c:numRef>
          </c:val>
        </c:ser>
        <c:ser>
          <c:idx val="1"/>
          <c:order val="1"/>
          <c:tx>
            <c:strRef>
              <c:f>Graph!$C$3:$C$4</c:f>
              <c:strCache>
                <c:ptCount val="1"/>
                <c:pt idx="0">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Graph!$A$5:$A$11</c:f>
              <c:strCache>
                <c:ptCount val="6"/>
                <c:pt idx="0">
                  <c:v>Animation</c:v>
                </c:pt>
                <c:pt idx="1">
                  <c:v>Children</c:v>
                </c:pt>
                <c:pt idx="2">
                  <c:v>Classics</c:v>
                </c:pt>
                <c:pt idx="3">
                  <c:v>Comedy</c:v>
                </c:pt>
                <c:pt idx="4">
                  <c:v>Family</c:v>
                </c:pt>
                <c:pt idx="5">
                  <c:v>Music</c:v>
                </c:pt>
              </c:strCache>
            </c:strRef>
          </c:cat>
          <c:val>
            <c:numRef>
              <c:f>Graph!$C$5:$C$11</c:f>
              <c:numCache>
                <c:formatCode>General</c:formatCode>
                <c:ptCount val="6"/>
                <c:pt idx="0">
                  <c:v>12</c:v>
                </c:pt>
                <c:pt idx="1">
                  <c:v>18</c:v>
                </c:pt>
                <c:pt idx="2">
                  <c:v>15</c:v>
                </c:pt>
                <c:pt idx="3">
                  <c:v>15</c:v>
                </c:pt>
                <c:pt idx="4">
                  <c:v>17</c:v>
                </c:pt>
                <c:pt idx="5">
                  <c:v>13</c:v>
                </c:pt>
              </c:numCache>
            </c:numRef>
          </c:val>
        </c:ser>
        <c:ser>
          <c:idx val="2"/>
          <c:order val="2"/>
          <c:tx>
            <c:strRef>
              <c:f>Graph!$D$3:$D$4</c:f>
              <c:strCache>
                <c:ptCount val="1"/>
                <c:pt idx="0">
                  <c: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Graph!$A$5:$A$11</c:f>
              <c:strCache>
                <c:ptCount val="6"/>
                <c:pt idx="0">
                  <c:v>Animation</c:v>
                </c:pt>
                <c:pt idx="1">
                  <c:v>Children</c:v>
                </c:pt>
                <c:pt idx="2">
                  <c:v>Classics</c:v>
                </c:pt>
                <c:pt idx="3">
                  <c:v>Comedy</c:v>
                </c:pt>
                <c:pt idx="4">
                  <c:v>Family</c:v>
                </c:pt>
                <c:pt idx="5">
                  <c:v>Music</c:v>
                </c:pt>
              </c:strCache>
            </c:strRef>
          </c:cat>
          <c:val>
            <c:numRef>
              <c:f>Graph!$D$5:$D$11</c:f>
              <c:numCache>
                <c:formatCode>General</c:formatCode>
                <c:ptCount val="6"/>
                <c:pt idx="0">
                  <c:v>15</c:v>
                </c:pt>
                <c:pt idx="1">
                  <c:v>14</c:v>
                </c:pt>
                <c:pt idx="2">
                  <c:v>12</c:v>
                </c:pt>
                <c:pt idx="3">
                  <c:v>13</c:v>
                </c:pt>
                <c:pt idx="4">
                  <c:v>20</c:v>
                </c:pt>
                <c:pt idx="5">
                  <c:v>16</c:v>
                </c:pt>
              </c:numCache>
            </c:numRef>
          </c:val>
        </c:ser>
        <c:ser>
          <c:idx val="3"/>
          <c:order val="3"/>
          <c:tx>
            <c:strRef>
              <c:f>Graph!$E$3:$E$4</c:f>
              <c:strCache>
                <c:ptCount val="1"/>
                <c:pt idx="0">
                  <c:v>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Graph!$A$5:$A$11</c:f>
              <c:strCache>
                <c:ptCount val="6"/>
                <c:pt idx="0">
                  <c:v>Animation</c:v>
                </c:pt>
                <c:pt idx="1">
                  <c:v>Children</c:v>
                </c:pt>
                <c:pt idx="2">
                  <c:v>Classics</c:v>
                </c:pt>
                <c:pt idx="3">
                  <c:v>Comedy</c:v>
                </c:pt>
                <c:pt idx="4">
                  <c:v>Family</c:v>
                </c:pt>
                <c:pt idx="5">
                  <c:v>Music</c:v>
                </c:pt>
              </c:strCache>
            </c:strRef>
          </c:cat>
          <c:val>
            <c:numRef>
              <c:f>Graph!$E$5:$E$11</c:f>
              <c:numCache>
                <c:formatCode>General</c:formatCode>
                <c:ptCount val="6"/>
                <c:pt idx="0">
                  <c:v>17</c:v>
                </c:pt>
                <c:pt idx="1">
                  <c:v>14</c:v>
                </c:pt>
                <c:pt idx="2">
                  <c:v>16</c:v>
                </c:pt>
                <c:pt idx="3">
                  <c:v>13</c:v>
                </c:pt>
                <c:pt idx="4">
                  <c:v>17</c:v>
                </c:pt>
                <c:pt idx="5">
                  <c:v>13</c:v>
                </c:pt>
              </c:numCache>
            </c:numRef>
          </c:val>
        </c:ser>
        <c:dLbls>
          <c:dLblPos val="outEnd"/>
          <c:showLegendKey val="0"/>
          <c:showVal val="1"/>
          <c:showCatName val="0"/>
          <c:showSerName val="0"/>
          <c:showPercent val="0"/>
          <c:showBubbleSize val="0"/>
        </c:dLbls>
        <c:gapWidth val="100"/>
        <c:overlap val="-24"/>
        <c:axId val="-1200406528"/>
        <c:axId val="-1200402176"/>
      </c:barChart>
      <c:catAx>
        <c:axId val="-120040652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200" b="1" i="0" cap="all" baseline="0">
                    <a:effectLst/>
                  </a:rPr>
                  <a:t>movie category</a:t>
                </a:r>
                <a:endParaRPr lang="en-US" sz="1200">
                  <a:effectLst/>
                </a:endParaRPr>
              </a:p>
            </c:rich>
          </c:tx>
          <c:layout>
            <c:manualLayout>
              <c:xMode val="edge"/>
              <c:yMode val="edge"/>
              <c:x val="0.41391291056851565"/>
              <c:y val="0.9153930325455863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00402176"/>
        <c:crosses val="autoZero"/>
        <c:auto val="1"/>
        <c:lblAlgn val="ctr"/>
        <c:lblOffset val="100"/>
        <c:noMultiLvlLbl val="0"/>
      </c:catAx>
      <c:valAx>
        <c:axId val="-120040217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lgn="ctr" rtl="0">
                  <a:defRPr lang="en-IN" sz="1200" b="1" i="0" u="none" strike="noStrike" kern="1200" cap="all" baseline="0">
                    <a:solidFill>
                      <a:sysClr val="window" lastClr="FFFFFF">
                        <a:lumMod val="85000"/>
                      </a:sysClr>
                    </a:solidFill>
                    <a:effectLst/>
                    <a:latin typeface="+mn-lt"/>
                    <a:ea typeface="+mn-ea"/>
                    <a:cs typeface="+mn-cs"/>
                  </a:defRPr>
                </a:pPr>
                <a:r>
                  <a:rPr lang="en-IN" sz="1200" b="1" i="0" u="none" strike="noStrike" kern="1200" cap="all" baseline="0">
                    <a:solidFill>
                      <a:sysClr val="window" lastClr="FFFFFF">
                        <a:lumMod val="85000"/>
                      </a:sysClr>
                    </a:solidFill>
                    <a:effectLst/>
                    <a:latin typeface="+mn-lt"/>
                    <a:ea typeface="+mn-ea"/>
                    <a:cs typeface="+mn-cs"/>
                  </a:rPr>
                  <a:t>number of movies</a:t>
                </a:r>
              </a:p>
            </c:rich>
          </c:tx>
          <c:layout/>
          <c:overlay val="0"/>
          <c:spPr>
            <a:noFill/>
            <a:ln>
              <a:noFill/>
            </a:ln>
            <a:effectLst/>
          </c:spPr>
          <c:txPr>
            <a:bodyPr rot="-5400000" spcFirstLastPara="1" vertOverflow="ellipsis" vert="horz" wrap="square" anchor="ctr" anchorCtr="1"/>
            <a:lstStyle/>
            <a:p>
              <a:pPr algn="ctr" rtl="0">
                <a:defRPr lang="en-IN" sz="1200" b="1" i="0" u="none" strike="noStrike" kern="1200" cap="all" baseline="0">
                  <a:solidFill>
                    <a:sysClr val="window" lastClr="FFFFFF">
                      <a:lumMod val="85000"/>
                    </a:sysClr>
                  </a:solidFill>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004065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 4.xlsx]Sheet1!PivotTable1</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b="1" i="0" baseline="0">
                <a:effectLst>
                  <a:outerShdw blurRad="50800" dist="38100" dir="5400000" algn="t" rotWithShape="0">
                    <a:srgbClr val="000000">
                      <a:alpha val="40000"/>
                    </a:srgbClr>
                  </a:outerShdw>
                </a:effectLst>
              </a:rPr>
              <a:t>TOP 10 PAYING CUSTOMERS IN 2007</a:t>
            </a:r>
            <a:endParaRPr lang="en-US">
              <a:effectLst/>
            </a:endParaRP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barChart>
        <c:barDir val="col"/>
        <c:grouping val="clustered"/>
        <c:varyColors val="0"/>
        <c:ser>
          <c:idx val="0"/>
          <c:order val="0"/>
          <c:tx>
            <c:strRef>
              <c:f>Sheet1!$B$3:$B$4</c:f>
              <c:strCache>
                <c:ptCount val="1"/>
                <c:pt idx="0">
                  <c:v>Feb-2007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Sheet1!$B$5:$B$15</c:f>
              <c:numCache>
                <c:formatCode>General</c:formatCode>
                <c:ptCount val="10"/>
                <c:pt idx="0">
                  <c:v>19.96</c:v>
                </c:pt>
                <c:pt idx="1">
                  <c:v>22.94</c:v>
                </c:pt>
                <c:pt idx="2">
                  <c:v>22.94</c:v>
                </c:pt>
                <c:pt idx="3">
                  <c:v>22.95</c:v>
                </c:pt>
                <c:pt idx="4">
                  <c:v>41.91</c:v>
                </c:pt>
                <c:pt idx="5">
                  <c:v>37.92</c:v>
                </c:pt>
                <c:pt idx="6">
                  <c:v>44.92</c:v>
                </c:pt>
                <c:pt idx="7">
                  <c:v>35.94</c:v>
                </c:pt>
                <c:pt idx="8">
                  <c:v>19.96</c:v>
                </c:pt>
                <c:pt idx="9">
                  <c:v>25.93</c:v>
                </c:pt>
              </c:numCache>
            </c:numRef>
          </c:val>
        </c:ser>
        <c:ser>
          <c:idx val="1"/>
          <c:order val="1"/>
          <c:tx>
            <c:strRef>
              <c:f>Sheet1!$C$3:$C$4</c:f>
              <c:strCache>
                <c:ptCount val="1"/>
                <c:pt idx="0">
                  <c:v>March-2007</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Sheet1!$C$5:$C$15</c:f>
              <c:numCache>
                <c:formatCode>General</c:formatCode>
                <c:ptCount val="10"/>
                <c:pt idx="0">
                  <c:v>71.84</c:v>
                </c:pt>
                <c:pt idx="1">
                  <c:v>72.84</c:v>
                </c:pt>
                <c:pt idx="2">
                  <c:v>86.83</c:v>
                </c:pt>
                <c:pt idx="3">
                  <c:v>87.82</c:v>
                </c:pt>
                <c:pt idx="4">
                  <c:v>76.87</c:v>
                </c:pt>
                <c:pt idx="5">
                  <c:v>53.9</c:v>
                </c:pt>
                <c:pt idx="6">
                  <c:v>58.88</c:v>
                </c:pt>
                <c:pt idx="7">
                  <c:v>64.849999999999994</c:v>
                </c:pt>
                <c:pt idx="8">
                  <c:v>74.849999999999994</c:v>
                </c:pt>
                <c:pt idx="9">
                  <c:v>67.88</c:v>
                </c:pt>
              </c:numCache>
            </c:numRef>
          </c:val>
        </c:ser>
        <c:ser>
          <c:idx val="2"/>
          <c:order val="2"/>
          <c:tx>
            <c:strRef>
              <c:f>Sheet1!$D$3:$D$4</c:f>
              <c:strCache>
                <c:ptCount val="1"/>
                <c:pt idx="0">
                  <c:v>April-2007</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Sheet1!$D$5:$D$15</c:f>
              <c:numCache>
                <c:formatCode>General</c:formatCode>
                <c:ptCount val="10"/>
                <c:pt idx="0">
                  <c:v>72.88</c:v>
                </c:pt>
                <c:pt idx="1">
                  <c:v>93.82</c:v>
                </c:pt>
                <c:pt idx="2">
                  <c:v>54.86</c:v>
                </c:pt>
                <c:pt idx="3">
                  <c:v>100.78</c:v>
                </c:pt>
                <c:pt idx="4">
                  <c:v>89.8</c:v>
                </c:pt>
                <c:pt idx="5">
                  <c:v>73.8</c:v>
                </c:pt>
                <c:pt idx="6">
                  <c:v>85.82</c:v>
                </c:pt>
                <c:pt idx="7">
                  <c:v>61.88</c:v>
                </c:pt>
                <c:pt idx="8">
                  <c:v>96.81</c:v>
                </c:pt>
                <c:pt idx="9">
                  <c:v>89.82</c:v>
                </c:pt>
              </c:numCache>
            </c:numRef>
          </c:val>
        </c:ser>
        <c:ser>
          <c:idx val="3"/>
          <c:order val="3"/>
          <c:tx>
            <c:strRef>
              <c:f>Sheet1!$E$3:$E$4</c:f>
              <c:strCache>
                <c:ptCount val="1"/>
                <c:pt idx="0">
                  <c:v>May-2007</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Ana Bradley</c:v>
                </c:pt>
                <c:pt idx="1">
                  <c:v>Clara Shaw</c:v>
                </c:pt>
                <c:pt idx="2">
                  <c:v>Curtis Irby</c:v>
                </c:pt>
                <c:pt idx="3">
                  <c:v>Eleanor Hunt</c:v>
                </c:pt>
                <c:pt idx="4">
                  <c:v>Karl Seal</c:v>
                </c:pt>
                <c:pt idx="5">
                  <c:v>Marcia Dean</c:v>
                </c:pt>
                <c:pt idx="6">
                  <c:v>Marion Snyder</c:v>
                </c:pt>
                <c:pt idx="7">
                  <c:v>Mike Way</c:v>
                </c:pt>
                <c:pt idx="8">
                  <c:v>Rhonda Kennedy</c:v>
                </c:pt>
                <c:pt idx="9">
                  <c:v>Tommy Collazo</c:v>
                </c:pt>
              </c:strCache>
            </c:strRef>
          </c:cat>
          <c:val>
            <c:numRef>
              <c:f>Sheet1!$E$5:$E$15</c:f>
              <c:numCache>
                <c:formatCode>General</c:formatCode>
                <c:ptCount val="10"/>
                <c:pt idx="0">
                  <c:v>2.99</c:v>
                </c:pt>
                <c:pt idx="2">
                  <c:v>2.99</c:v>
                </c:pt>
                <c:pt idx="5">
                  <c:v>0.99</c:v>
                </c:pt>
                <c:pt idx="6">
                  <c:v>4.99</c:v>
                </c:pt>
              </c:numCache>
            </c:numRef>
          </c:val>
        </c:ser>
        <c:dLbls>
          <c:showLegendKey val="0"/>
          <c:showVal val="0"/>
          <c:showCatName val="0"/>
          <c:showSerName val="0"/>
          <c:showPercent val="0"/>
          <c:showBubbleSize val="0"/>
        </c:dLbls>
        <c:gapWidth val="100"/>
        <c:overlap val="-24"/>
        <c:axId val="-1200192336"/>
        <c:axId val="-1200185264"/>
      </c:barChart>
      <c:catAx>
        <c:axId val="-12001923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400" b="1" i="0" cap="all" baseline="0">
                    <a:effectLst/>
                  </a:rPr>
                  <a:t>CUSTOMERS</a:t>
                </a:r>
                <a:endParaRPr lang="en-US" sz="1400">
                  <a:effectLst/>
                </a:endParaRPr>
              </a:p>
            </c:rich>
          </c:tx>
          <c:layout>
            <c:manualLayout>
              <c:xMode val="edge"/>
              <c:yMode val="edge"/>
              <c:x val="0.42874373433583957"/>
              <c:y val="0.8862776950178523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00185264"/>
        <c:crosses val="autoZero"/>
        <c:auto val="1"/>
        <c:lblAlgn val="ctr"/>
        <c:lblOffset val="100"/>
        <c:noMultiLvlLbl val="0"/>
      </c:catAx>
      <c:valAx>
        <c:axId val="-12001852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r>
                  <a:rPr lang="en-US" sz="1400"/>
                  <a:t>Amount</a:t>
                </a:r>
              </a:p>
            </c:rich>
          </c:tx>
          <c:layout/>
          <c:overlay val="0"/>
          <c:spPr>
            <a:noFill/>
            <a:ln>
              <a:noFill/>
            </a:ln>
            <a:effectLst/>
          </c:spPr>
          <c:txPr>
            <a:bodyPr rot="-540000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00192336"/>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740131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77092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6051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7229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0322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953912" y="1418450"/>
            <a:ext cx="2795587"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 dirty="0">
                <a:latin typeface="Open Sans"/>
                <a:ea typeface="Open Sans"/>
                <a:cs typeface="Open Sans"/>
                <a:sym typeface="Open Sans"/>
              </a:rPr>
              <a:t>We can see </a:t>
            </a:r>
            <a:r>
              <a:rPr lang="en" dirty="0" smtClean="0">
                <a:latin typeface="Open Sans"/>
                <a:ea typeface="Open Sans"/>
                <a:cs typeface="Open Sans"/>
                <a:sym typeface="Open Sans"/>
              </a:rPr>
              <a:t>that Animation was the most ordered category in family movies, followed by Family category. Children, classics,comedy have almost same rental ordered where Music have the list rental ordered in family movies. </a:t>
            </a:r>
            <a:endParaRPr dirty="0">
              <a:latin typeface="Open Sans"/>
              <a:ea typeface="Open Sans"/>
              <a:cs typeface="Open Sans"/>
              <a:sym typeface="Open Sans"/>
            </a:endParaRPr>
          </a:p>
        </p:txBody>
      </p:sp>
      <p:sp>
        <p:nvSpPr>
          <p:cNvPr id="55" name="Shape 55"/>
          <p:cNvSpPr/>
          <p:nvPr/>
        </p:nvSpPr>
        <p:spPr>
          <a:xfrm>
            <a:off x="354299" y="1418450"/>
            <a:ext cx="5290229"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What were the total Rental Orders Per </a:t>
            </a:r>
            <a:r>
              <a:rPr lang="en" dirty="0" smtClean="0">
                <a:solidFill>
                  <a:srgbClr val="FFFFFF"/>
                </a:solidFill>
                <a:latin typeface="Open Sans"/>
                <a:ea typeface="Open Sans"/>
                <a:cs typeface="Open Sans"/>
                <a:sym typeface="Open Sans"/>
              </a:rPr>
              <a:t>Category?</a:t>
            </a:r>
            <a:endParaRPr dirty="0">
              <a:solidFill>
                <a:srgbClr val="FFFFFF"/>
              </a:solidFill>
              <a:latin typeface="Open Sans"/>
              <a:ea typeface="Open Sans"/>
              <a:cs typeface="Open Sans"/>
              <a:sym typeface="Open Sans"/>
            </a:endParaRPr>
          </a:p>
        </p:txBody>
      </p:sp>
      <p:graphicFrame>
        <p:nvGraphicFramePr>
          <p:cNvPr id="5" name="Chart 4"/>
          <p:cNvGraphicFramePr>
            <a:graphicFrameLocks/>
          </p:cNvGraphicFramePr>
          <p:nvPr>
            <p:extLst>
              <p:ext uri="{D42A27DB-BD31-4B8C-83A1-F6EECF244321}">
                <p14:modId xmlns:p14="http://schemas.microsoft.com/office/powerpoint/2010/main" val="2534597830"/>
              </p:ext>
            </p:extLst>
          </p:nvPr>
        </p:nvGraphicFramePr>
        <p:xfrm>
          <a:off x="503211" y="1472694"/>
          <a:ext cx="5010690" cy="29343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565804" y="992189"/>
            <a:ext cx="2351315" cy="365543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 dirty="0">
                <a:latin typeface="Open Sans"/>
                <a:ea typeface="Open Sans"/>
                <a:cs typeface="Open Sans"/>
                <a:sym typeface="Open Sans"/>
              </a:rPr>
              <a:t>We can see that </a:t>
            </a:r>
            <a:r>
              <a:rPr lang="en" dirty="0" smtClean="0">
                <a:latin typeface="Open Sans"/>
                <a:ea typeface="Open Sans"/>
                <a:cs typeface="Open Sans"/>
                <a:sym typeface="Open Sans"/>
              </a:rPr>
              <a:t>maximum number of movies in Animation category rented for 3 days  and in Family category maximum number of movies rented for 6 days </a:t>
            </a:r>
            <a:endParaRPr dirty="0">
              <a:latin typeface="Open Sans"/>
              <a:ea typeface="Open Sans"/>
              <a:cs typeface="Open Sans"/>
              <a:sym typeface="Open Sans"/>
            </a:endParaRPr>
          </a:p>
        </p:txBody>
      </p:sp>
      <p:sp>
        <p:nvSpPr>
          <p:cNvPr id="62" name="Shape 62"/>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2000" dirty="0" smtClean="0">
                <a:solidFill>
                  <a:srgbClr val="FFFFFF"/>
                </a:solidFill>
                <a:latin typeface="Open Sans"/>
                <a:ea typeface="Open Sans"/>
                <a:cs typeface="Open Sans"/>
                <a:sym typeface="Open Sans"/>
              </a:rPr>
              <a:t>How </a:t>
            </a:r>
            <a:r>
              <a:rPr lang="en-US" sz="2000" dirty="0">
                <a:solidFill>
                  <a:srgbClr val="FFFFFF"/>
                </a:solidFill>
                <a:latin typeface="Open Sans"/>
                <a:ea typeface="Open Sans"/>
                <a:cs typeface="Open Sans"/>
                <a:sym typeface="Open Sans"/>
              </a:rPr>
              <a:t>the length of rental duration of </a:t>
            </a:r>
            <a:r>
              <a:rPr lang="en-US" sz="2000" dirty="0" smtClean="0">
                <a:solidFill>
                  <a:srgbClr val="FFFFFF"/>
                </a:solidFill>
                <a:latin typeface="Open Sans"/>
                <a:ea typeface="Open Sans"/>
                <a:cs typeface="Open Sans"/>
                <a:sym typeface="Open Sans"/>
              </a:rPr>
              <a:t> family category </a:t>
            </a:r>
            <a:r>
              <a:rPr lang="en-US" sz="2000" dirty="0">
                <a:solidFill>
                  <a:srgbClr val="FFFFFF"/>
                </a:solidFill>
                <a:latin typeface="Open Sans"/>
                <a:ea typeface="Open Sans"/>
                <a:cs typeface="Open Sans"/>
                <a:sym typeface="Open Sans"/>
              </a:rPr>
              <a:t>movies compares</a:t>
            </a:r>
            <a:br>
              <a:rPr lang="en-US" sz="2000" dirty="0">
                <a:solidFill>
                  <a:srgbClr val="FFFFFF"/>
                </a:solidFill>
                <a:latin typeface="Open Sans"/>
                <a:ea typeface="Open Sans"/>
                <a:cs typeface="Open Sans"/>
                <a:sym typeface="Open Sans"/>
              </a:rPr>
            </a:br>
            <a:r>
              <a:rPr lang="en-US" sz="2000" dirty="0">
                <a:solidFill>
                  <a:srgbClr val="FFFFFF"/>
                </a:solidFill>
                <a:latin typeface="Open Sans"/>
                <a:ea typeface="Open Sans"/>
                <a:cs typeface="Open Sans"/>
                <a:sym typeface="Open Sans"/>
              </a:rPr>
              <a:t>to the duration that all movies are rented </a:t>
            </a:r>
            <a:r>
              <a:rPr lang="en-US" sz="2000" dirty="0" smtClean="0">
                <a:solidFill>
                  <a:srgbClr val="FFFFFF"/>
                </a:solidFill>
                <a:latin typeface="Open Sans"/>
                <a:ea typeface="Open Sans"/>
                <a:cs typeface="Open Sans"/>
                <a:sym typeface="Open Sans"/>
              </a:rPr>
              <a:t>for?</a:t>
            </a:r>
            <a:endParaRPr sz="2000" dirty="0">
              <a:solidFill>
                <a:srgbClr val="FFFFFF"/>
              </a:solidFill>
              <a:latin typeface="Open Sans"/>
              <a:ea typeface="Open Sans"/>
              <a:cs typeface="Open Sans"/>
              <a:sym typeface="Open Sans"/>
            </a:endParaRPr>
          </a:p>
        </p:txBody>
      </p:sp>
      <p:graphicFrame>
        <p:nvGraphicFramePr>
          <p:cNvPr id="6" name="Chart 5"/>
          <p:cNvGraphicFramePr>
            <a:graphicFrameLocks/>
          </p:cNvGraphicFramePr>
          <p:nvPr>
            <p:extLst>
              <p:ext uri="{D42A27DB-BD31-4B8C-83A1-F6EECF244321}">
                <p14:modId xmlns:p14="http://schemas.microsoft.com/office/powerpoint/2010/main" val="2574947095"/>
              </p:ext>
            </p:extLst>
          </p:nvPr>
        </p:nvGraphicFramePr>
        <p:xfrm>
          <a:off x="82501" y="957170"/>
          <a:ext cx="6435177" cy="37110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689558" y="914400"/>
            <a:ext cx="2059942" cy="357665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latin typeface="Open Sans"/>
                <a:ea typeface="Open Sans"/>
                <a:cs typeface="Open Sans"/>
                <a:sym typeface="Open Sans"/>
              </a:rPr>
              <a:t>We can see that maximum number of movies in Animation category rented for </a:t>
            </a:r>
            <a:r>
              <a:rPr lang="en-US" dirty="0" smtClean="0">
                <a:latin typeface="Open Sans"/>
                <a:ea typeface="Open Sans"/>
                <a:cs typeface="Open Sans"/>
                <a:sym typeface="Open Sans"/>
              </a:rPr>
              <a:t>first quartile and In </a:t>
            </a:r>
            <a:r>
              <a:rPr lang="en-US" dirty="0">
                <a:latin typeface="Open Sans"/>
                <a:ea typeface="Open Sans"/>
                <a:cs typeface="Open Sans"/>
                <a:sym typeface="Open Sans"/>
              </a:rPr>
              <a:t>F</a:t>
            </a:r>
            <a:r>
              <a:rPr lang="en-US" dirty="0" smtClean="0">
                <a:latin typeface="Open Sans"/>
                <a:ea typeface="Open Sans"/>
                <a:cs typeface="Open Sans"/>
                <a:sym typeface="Open Sans"/>
              </a:rPr>
              <a:t>amily category  </a:t>
            </a:r>
            <a:r>
              <a:rPr lang="en-US" dirty="0">
                <a:latin typeface="Open Sans"/>
                <a:ea typeface="Open Sans"/>
                <a:cs typeface="Open Sans"/>
                <a:sym typeface="Open Sans"/>
              </a:rPr>
              <a:t>maximum number of movies rented for </a:t>
            </a:r>
            <a:r>
              <a:rPr lang="en-US" dirty="0" smtClean="0">
                <a:latin typeface="Open Sans"/>
                <a:ea typeface="Open Sans"/>
                <a:cs typeface="Open Sans"/>
                <a:sym typeface="Open Sans"/>
              </a:rPr>
              <a:t>third quartile. From this graph we can identify number of movies rented by each quartile. </a:t>
            </a:r>
            <a:endParaRPr lang="en-US" dirty="0">
              <a:latin typeface="Open Sans"/>
              <a:ea typeface="Open Sans"/>
              <a:cs typeface="Open Sans"/>
              <a:sym typeface="Open Sans"/>
            </a:endParaRPr>
          </a:p>
          <a:p>
            <a:pPr marL="0" lvl="0" indent="0">
              <a:spcAft>
                <a:spcPts val="1600"/>
              </a:spcAft>
              <a:buNone/>
            </a:pPr>
            <a:endParaRPr lang="en-US"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Shape 70"/>
          <p:cNvSpPr txBox="1">
            <a:spLocks noGrp="1"/>
          </p:cNvSpPr>
          <p:nvPr>
            <p:ph type="title"/>
          </p:nvPr>
        </p:nvSpPr>
        <p:spPr>
          <a:xfrm>
            <a:off x="0" y="-20626"/>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1800" dirty="0">
                <a:solidFill>
                  <a:srgbClr val="FFFFFF"/>
                </a:solidFill>
                <a:latin typeface="Open Sans"/>
                <a:ea typeface="Open Sans"/>
                <a:cs typeface="Open Sans"/>
                <a:sym typeface="Open Sans"/>
              </a:rPr>
              <a:t>How the </a:t>
            </a:r>
            <a:r>
              <a:rPr lang="en-US" sz="1800" dirty="0" smtClean="0">
                <a:solidFill>
                  <a:srgbClr val="FFFFFF"/>
                </a:solidFill>
                <a:latin typeface="Open Sans"/>
                <a:ea typeface="Open Sans"/>
                <a:cs typeface="Open Sans"/>
                <a:sym typeface="Open Sans"/>
              </a:rPr>
              <a:t>Quartile </a:t>
            </a:r>
            <a:r>
              <a:rPr lang="en-US" sz="1800" dirty="0">
                <a:solidFill>
                  <a:srgbClr val="FFFFFF"/>
                </a:solidFill>
                <a:latin typeface="Open Sans"/>
                <a:ea typeface="Open Sans"/>
                <a:cs typeface="Open Sans"/>
                <a:sym typeface="Open Sans"/>
              </a:rPr>
              <a:t>of rental duration of  </a:t>
            </a:r>
            <a:r>
              <a:rPr lang="en-US" sz="1800" dirty="0" smtClean="0">
                <a:solidFill>
                  <a:srgbClr val="FFFFFF"/>
                </a:solidFill>
                <a:latin typeface="Open Sans"/>
                <a:ea typeface="Open Sans"/>
                <a:cs typeface="Open Sans"/>
                <a:sym typeface="Open Sans"/>
              </a:rPr>
              <a:t>family </a:t>
            </a:r>
            <a:r>
              <a:rPr lang="en-US" sz="1800" dirty="0">
                <a:solidFill>
                  <a:srgbClr val="FFFFFF"/>
                </a:solidFill>
                <a:latin typeface="Open Sans"/>
                <a:ea typeface="Open Sans"/>
                <a:cs typeface="Open Sans"/>
                <a:sym typeface="Open Sans"/>
              </a:rPr>
              <a:t>category movies compares</a:t>
            </a:r>
            <a:br>
              <a:rPr lang="en-US" sz="1800" dirty="0">
                <a:solidFill>
                  <a:srgbClr val="FFFFFF"/>
                </a:solidFill>
                <a:latin typeface="Open Sans"/>
                <a:ea typeface="Open Sans"/>
                <a:cs typeface="Open Sans"/>
                <a:sym typeface="Open Sans"/>
              </a:rPr>
            </a:br>
            <a:r>
              <a:rPr lang="en-US" sz="1800" dirty="0">
                <a:solidFill>
                  <a:srgbClr val="FFFFFF"/>
                </a:solidFill>
                <a:latin typeface="Open Sans"/>
                <a:ea typeface="Open Sans"/>
                <a:cs typeface="Open Sans"/>
                <a:sym typeface="Open Sans"/>
              </a:rPr>
              <a:t>to the duration that all movies are rented for?</a:t>
            </a:r>
            <a:endParaRPr sz="1800" dirty="0">
              <a:solidFill>
                <a:srgbClr val="FFFFFF"/>
              </a:solidFill>
              <a:latin typeface="Open Sans"/>
              <a:ea typeface="Open Sans"/>
              <a:cs typeface="Open Sans"/>
              <a:sym typeface="Open Sans"/>
            </a:endParaRPr>
          </a:p>
        </p:txBody>
      </p:sp>
      <p:graphicFrame>
        <p:nvGraphicFramePr>
          <p:cNvPr id="5" name="Chart 4"/>
          <p:cNvGraphicFramePr>
            <a:graphicFrameLocks/>
          </p:cNvGraphicFramePr>
          <p:nvPr>
            <p:extLst>
              <p:ext uri="{D42A27DB-BD31-4B8C-83A1-F6EECF244321}">
                <p14:modId xmlns:p14="http://schemas.microsoft.com/office/powerpoint/2010/main" val="1684213767"/>
              </p:ext>
            </p:extLst>
          </p:nvPr>
        </p:nvGraphicFramePr>
        <p:xfrm>
          <a:off x="62536" y="914400"/>
          <a:ext cx="6503269" cy="356506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960788" y="1258159"/>
            <a:ext cx="2788712" cy="323289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 dirty="0">
                <a:latin typeface="Open Sans"/>
                <a:ea typeface="Open Sans"/>
                <a:cs typeface="Open Sans"/>
                <a:sym typeface="Open Sans"/>
              </a:rPr>
              <a:t>We can see </a:t>
            </a:r>
            <a:r>
              <a:rPr lang="en" dirty="0" smtClean="0">
                <a:latin typeface="Open Sans"/>
                <a:ea typeface="Open Sans"/>
                <a:cs typeface="Open Sans"/>
                <a:sym typeface="Open Sans"/>
              </a:rPr>
              <a:t>that Elean of Hunt paid top monthly payment on april. </a:t>
            </a:r>
          </a:p>
          <a:p>
            <a:pPr marL="0" lvl="0" indent="0">
              <a:spcAft>
                <a:spcPts val="1600"/>
              </a:spcAft>
              <a:buNone/>
            </a:pPr>
            <a:r>
              <a:rPr lang="en" dirty="0" smtClean="0">
                <a:latin typeface="Open Sans"/>
                <a:ea typeface="Open Sans"/>
                <a:cs typeface="Open Sans"/>
                <a:sym typeface="Open Sans"/>
              </a:rPr>
              <a:t>Form the graph we can idetify top 10 paying customer monthly payment on 2007 and we can identify minimum and maximum monthly payment on 2007.</a:t>
            </a:r>
            <a:endParaRPr dirty="0">
              <a:latin typeface="Open Sans"/>
              <a:ea typeface="Open Sans"/>
              <a:cs typeface="Open Sans"/>
              <a:sym typeface="Open Sans"/>
            </a:endParaRPr>
          </a:p>
        </p:txBody>
      </p:sp>
      <p:sp>
        <p:nvSpPr>
          <p:cNvPr id="76" name="Shape 76"/>
          <p:cNvSpPr/>
          <p:nvPr/>
        </p:nvSpPr>
        <p:spPr>
          <a:xfrm>
            <a:off x="354300" y="1439076"/>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Shape 77"/>
          <p:cNvSpPr txBox="1">
            <a:spLocks noGrp="1"/>
          </p:cNvSpPr>
          <p:nvPr>
            <p:ph type="title"/>
          </p:nvPr>
        </p:nvSpPr>
        <p:spPr>
          <a:xfrm>
            <a:off x="0" y="-20626"/>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1800" dirty="0" smtClean="0">
                <a:solidFill>
                  <a:srgbClr val="FFFFFF"/>
                </a:solidFill>
                <a:latin typeface="Open Sans"/>
                <a:ea typeface="Open Sans"/>
                <a:cs typeface="Open Sans"/>
                <a:sym typeface="Open Sans"/>
              </a:rPr>
              <a:t>Who </a:t>
            </a:r>
            <a:r>
              <a:rPr lang="en-US" sz="1800" dirty="0">
                <a:solidFill>
                  <a:srgbClr val="FFFFFF"/>
                </a:solidFill>
                <a:latin typeface="Open Sans"/>
                <a:ea typeface="Open Sans"/>
                <a:cs typeface="Open Sans"/>
                <a:sym typeface="Open Sans"/>
              </a:rPr>
              <a:t>were our top 10 paying customers, </a:t>
            </a:r>
            <a:r>
              <a:rPr lang="en-US" sz="1800" dirty="0" smtClean="0">
                <a:solidFill>
                  <a:srgbClr val="FFFFFF"/>
                </a:solidFill>
                <a:latin typeface="Open Sans"/>
                <a:ea typeface="Open Sans"/>
                <a:cs typeface="Open Sans"/>
                <a:sym typeface="Open Sans"/>
              </a:rPr>
              <a:t>how much they paid </a:t>
            </a:r>
            <a:r>
              <a:rPr lang="en-US" sz="1800" dirty="0">
                <a:solidFill>
                  <a:srgbClr val="FFFFFF"/>
                </a:solidFill>
                <a:latin typeface="Open Sans"/>
                <a:ea typeface="Open Sans"/>
                <a:cs typeface="Open Sans"/>
                <a:sym typeface="Open Sans"/>
              </a:rPr>
              <a:t>on a monthly basis during </a:t>
            </a:r>
            <a:r>
              <a:rPr lang="en-US" sz="1800" dirty="0" smtClean="0">
                <a:solidFill>
                  <a:srgbClr val="FFFFFF"/>
                </a:solidFill>
                <a:latin typeface="Open Sans"/>
                <a:ea typeface="Open Sans"/>
                <a:cs typeface="Open Sans"/>
                <a:sym typeface="Open Sans"/>
              </a:rPr>
              <a:t>2007?</a:t>
            </a:r>
            <a:endParaRPr sz="1800" dirty="0">
              <a:solidFill>
                <a:srgbClr val="FFFFFF"/>
              </a:solidFill>
              <a:latin typeface="Open Sans"/>
              <a:ea typeface="Open Sans"/>
              <a:cs typeface="Open Sans"/>
              <a:sym typeface="Open Sans"/>
            </a:endParaRPr>
          </a:p>
        </p:txBody>
      </p:sp>
      <p:graphicFrame>
        <p:nvGraphicFramePr>
          <p:cNvPr id="5" name="Chart 4"/>
          <p:cNvGraphicFramePr>
            <a:graphicFrameLocks/>
          </p:cNvGraphicFramePr>
          <p:nvPr>
            <p:extLst>
              <p:ext uri="{D42A27DB-BD31-4B8C-83A1-F6EECF244321}">
                <p14:modId xmlns:p14="http://schemas.microsoft.com/office/powerpoint/2010/main" val="2257056037"/>
              </p:ext>
            </p:extLst>
          </p:nvPr>
        </p:nvGraphicFramePr>
        <p:xfrm>
          <a:off x="101100" y="1263150"/>
          <a:ext cx="5779512" cy="32485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237</Words>
  <Application>Microsoft Office PowerPoint</Application>
  <PresentationFormat>On-screen Show (16:9)</PresentationFormat>
  <Paragraphs>22</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 What were the total Rental Orders Per Category?</vt:lpstr>
      <vt:lpstr>How the length of rental duration of  family category movies compares to the duration that all movies are rented for?</vt:lpstr>
      <vt:lpstr>How the Quartile of rental duration of  family category movies compares to the duration that all movies are rented for?</vt:lpstr>
      <vt:lpstr>Who were our top 10 paying customers, how much they paid on a monthly basis during 2007?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were the total Rental Orders Per Category?</dc:title>
  <dc:creator>sharif mia</dc:creator>
  <cp:lastModifiedBy>sharif mia</cp:lastModifiedBy>
  <cp:revision>8</cp:revision>
  <dcterms:modified xsi:type="dcterms:W3CDTF">2020-04-02T03:11:10Z</dcterms:modified>
</cp:coreProperties>
</file>