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18288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97F424-73C6-48E2-A358-96DFCAC22B4A}">
  <a:tblStyle styleId="{A697F424-73C6-48E2-A358-96DFCAC22B4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DF0"/>
          </a:solidFill>
        </a:fill>
      </a:tcStyle>
    </a:wholeTbl>
    <a:band1H>
      <a:tcTxStyle b="off" i="off"/>
      <a:tcStyle>
        <a:fill>
          <a:solidFill>
            <a:srgbClr val="CBD8E1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D8E1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Shape 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Shape 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rename this to features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/>
              <a:t>Employees : Admithub:  29, ivy.ai : (11-50)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/>
              <a:t>Market Share : Admithub : 10%, 4%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/>
              <a:t>Price : Admithub : (15-25$ per student)500,000$/yr, Ivy.ai: (1$ student)(43,000$/yr)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slidesmash.com/" TargetMode="External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  <a:defRPr b="0" i="0" sz="8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7263428" y="770728"/>
            <a:ext cx="633280" cy="634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17273966" y="841981"/>
            <a:ext cx="605631" cy="4618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1"/>
              <a:buFont typeface="Arial"/>
              <a:buNone/>
            </a:pPr>
            <a:fld id="{00000000-1234-1234-1234-123412341234}" type="slidenum">
              <a:rPr b="0" i="0" lang="en-US" sz="2101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2101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2864495" y="12551056"/>
            <a:ext cx="4166205" cy="323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1"/>
              <a:buFont typeface="Arial"/>
              <a:buNone/>
            </a:pPr>
            <a:r>
              <a:rPr b="0" i="0" lang="en-US" sz="2101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TEMPLATE BY </a:t>
            </a:r>
            <a:r>
              <a:rPr b="0" i="0" lang="en-US" sz="2101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SLIDESMASH.COM</a:t>
            </a:r>
            <a:endParaRPr b="0" i="0" sz="2101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3550326" y="3758530"/>
            <a:ext cx="14541299" cy="5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t/>
            </a:r>
            <a:endParaRPr b="1" i="0" sz="2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1793500" y="8451750"/>
            <a:ext cx="65589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Sharif Niyaz, Mohammad</a:t>
            </a:r>
            <a:endParaRPr b="0" i="0" sz="4000" u="none" cap="none" strike="noStrike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Graduate Student, MIS</a:t>
            </a:r>
            <a:endParaRPr b="0" i="0" sz="4000" u="none" cap="none" strike="noStrike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sharifni@buffalo.edu</a:t>
            </a:r>
            <a:endParaRPr b="0" i="0" sz="4000" u="none" cap="none" strike="noStrike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0" y="480475"/>
            <a:ext cx="6675450" cy="69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11192325" y="8167275"/>
            <a:ext cx="5882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Sourabh Bhagat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Graduate Student, CS</a:t>
            </a:r>
            <a:endParaRPr b="0" i="0" sz="4000" u="none" cap="none" strike="noStrike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sourabhb@buffalo.edu</a:t>
            </a:r>
            <a:endParaRPr b="0" i="0" sz="4000" u="none" cap="none" strike="noStrike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3825"/>
            <a:ext cx="18288000" cy="121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3032575" y="605700"/>
            <a:ext cx="126522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FFFFF"/>
                </a:solidFill>
              </a:rPr>
              <a:t>Funds Needed</a:t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00" y="4323425"/>
            <a:ext cx="17900600" cy="56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3525"/>
            <a:ext cx="18288000" cy="949298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3032575" y="605700"/>
            <a:ext cx="126522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Milestones</a:t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2308945" y="5805086"/>
            <a:ext cx="14541191" cy="2689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2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1F2F47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9819400" y="1680450"/>
            <a:ext cx="72678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Students</a:t>
            </a: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spends their precious time trying to find answers on website(s)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Char char="○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Frustrate and overwhelm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Char char="●"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Employees</a:t>
            </a: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answering routine queries.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Char char="○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Decrease employee satisfaction and overall staff retention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6210096" y="262310"/>
            <a:ext cx="4015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b="0" i="0" sz="8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2875"/>
            <a:ext cx="7775850" cy="831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1F2F47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1714500" y="8832250"/>
            <a:ext cx="160020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Char char="●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Chatbots </a:t>
            </a: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 as a guide for finding information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Char char="●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helps ameliorate student concerns, and decrease general anxiety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Char char="●"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Helps service employees -  offload mundane tasks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362971" y="444135"/>
            <a:ext cx="4015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0" i="0" sz="8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875" y="1829125"/>
            <a:ext cx="11364250" cy="64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1F2F47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/>
        </p:nvSpPr>
        <p:spPr>
          <a:xfrm>
            <a:off x="1474112" y="1562148"/>
            <a:ext cx="135714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Edubot is a customer service chatbot focused on serving needs of higher Ed administrators.</a:t>
            </a:r>
            <a:endParaRPr b="0" i="0" sz="4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6729646" y="1639110"/>
            <a:ext cx="4015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4126">
            <a:off x="942250" y="4338350"/>
            <a:ext cx="7287350" cy="80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10888825" y="5066525"/>
            <a:ext cx="5794200" cy="4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Edubot makes lives of University organization and their students easier.</a:t>
            </a:r>
            <a:endParaRPr b="0" i="0" sz="48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1F2F47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2005962" y="3850748"/>
            <a:ext cx="135714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US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uto response to queries based on Machine Learning and AI</a:t>
            </a:r>
            <a:endParaRPr b="0" i="0" sz="4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1395966" y="7206085"/>
            <a:ext cx="580500" cy="58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8896727" y="7282875"/>
            <a:ext cx="4777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Career Services</a:t>
            </a:r>
            <a:endParaRPr b="0" i="0" sz="4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2265925" y="8556525"/>
            <a:ext cx="4463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 Aid	</a:t>
            </a:r>
            <a:endParaRPr b="0" i="0" sz="4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8896725" y="8953975"/>
            <a:ext cx="52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Around the clock customer service</a:t>
            </a:r>
            <a:endParaRPr b="0" i="0" sz="4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8097741" y="7434285"/>
            <a:ext cx="580500" cy="58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1425293" y="10029538"/>
            <a:ext cx="580500" cy="58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395966" y="8636802"/>
            <a:ext cx="580500" cy="58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525579" y="7328238"/>
            <a:ext cx="329400" cy="329400"/>
          </a:xfrm>
          <a:custGeom>
            <a:pathLst>
              <a:path extrusionOk="0" h="120000" w="120000">
                <a:moveTo>
                  <a:pt x="59718" y="0"/>
                </a:moveTo>
                <a:lnTo>
                  <a:pt x="59718" y="0"/>
                </a:lnTo>
                <a:cubicBezTo>
                  <a:pt x="27323" y="0"/>
                  <a:pt x="0" y="27323"/>
                  <a:pt x="0" y="59999"/>
                </a:cubicBezTo>
                <a:cubicBezTo>
                  <a:pt x="0" y="94647"/>
                  <a:pt x="27323" y="119718"/>
                  <a:pt x="59718" y="119718"/>
                </a:cubicBezTo>
                <a:cubicBezTo>
                  <a:pt x="92112" y="119718"/>
                  <a:pt x="119718" y="94647"/>
                  <a:pt x="119718" y="59999"/>
                </a:cubicBezTo>
                <a:cubicBezTo>
                  <a:pt x="119718" y="27323"/>
                  <a:pt x="92112" y="0"/>
                  <a:pt x="59718" y="0"/>
                </a:cubicBezTo>
                <a:close/>
                <a:moveTo>
                  <a:pt x="64507" y="109859"/>
                </a:moveTo>
                <a:lnTo>
                  <a:pt x="64507" y="109859"/>
                </a:lnTo>
                <a:cubicBezTo>
                  <a:pt x="64507" y="82253"/>
                  <a:pt x="64507" y="82253"/>
                  <a:pt x="64507" y="82253"/>
                </a:cubicBezTo>
                <a:cubicBezTo>
                  <a:pt x="54647" y="82253"/>
                  <a:pt x="54647" y="82253"/>
                  <a:pt x="54647" y="82253"/>
                </a:cubicBezTo>
                <a:cubicBezTo>
                  <a:pt x="54647" y="109859"/>
                  <a:pt x="54647" y="109859"/>
                  <a:pt x="54647" y="109859"/>
                </a:cubicBezTo>
                <a:cubicBezTo>
                  <a:pt x="32112" y="107042"/>
                  <a:pt x="12394" y="87323"/>
                  <a:pt x="9859" y="64788"/>
                </a:cubicBezTo>
                <a:cubicBezTo>
                  <a:pt x="37183" y="64788"/>
                  <a:pt x="37183" y="64788"/>
                  <a:pt x="37183" y="64788"/>
                </a:cubicBezTo>
                <a:cubicBezTo>
                  <a:pt x="37183" y="54929"/>
                  <a:pt x="37183" y="54929"/>
                  <a:pt x="37183" y="54929"/>
                </a:cubicBezTo>
                <a:cubicBezTo>
                  <a:pt x="9859" y="54929"/>
                  <a:pt x="9859" y="54929"/>
                  <a:pt x="9859" y="54929"/>
                </a:cubicBezTo>
                <a:cubicBezTo>
                  <a:pt x="12394" y="32394"/>
                  <a:pt x="32112" y="14929"/>
                  <a:pt x="54647" y="12394"/>
                </a:cubicBezTo>
                <a:cubicBezTo>
                  <a:pt x="54647" y="40000"/>
                  <a:pt x="54647" y="40000"/>
                  <a:pt x="54647" y="40000"/>
                </a:cubicBezTo>
                <a:cubicBezTo>
                  <a:pt x="64507" y="40000"/>
                  <a:pt x="64507" y="40000"/>
                  <a:pt x="64507" y="40000"/>
                </a:cubicBezTo>
                <a:cubicBezTo>
                  <a:pt x="64507" y="12394"/>
                  <a:pt x="64507" y="12394"/>
                  <a:pt x="64507" y="12394"/>
                </a:cubicBezTo>
                <a:cubicBezTo>
                  <a:pt x="87323" y="14929"/>
                  <a:pt x="107042" y="32394"/>
                  <a:pt x="107042" y="54929"/>
                </a:cubicBezTo>
                <a:cubicBezTo>
                  <a:pt x="82253" y="54929"/>
                  <a:pt x="82253" y="54929"/>
                  <a:pt x="82253" y="54929"/>
                </a:cubicBezTo>
                <a:cubicBezTo>
                  <a:pt x="82253" y="64788"/>
                  <a:pt x="82253" y="64788"/>
                  <a:pt x="82253" y="64788"/>
                </a:cubicBezTo>
                <a:cubicBezTo>
                  <a:pt x="107042" y="64788"/>
                  <a:pt x="107042" y="64788"/>
                  <a:pt x="107042" y="64788"/>
                </a:cubicBezTo>
                <a:cubicBezTo>
                  <a:pt x="107042" y="87323"/>
                  <a:pt x="87323" y="107042"/>
                  <a:pt x="64507" y="109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593108" y="8720374"/>
            <a:ext cx="180900" cy="409800"/>
          </a:xfrm>
          <a:custGeom>
            <a:pathLst>
              <a:path extrusionOk="0" h="120000" w="120000">
                <a:moveTo>
                  <a:pt x="15219" y="117350"/>
                </a:moveTo>
                <a:lnTo>
                  <a:pt x="15219" y="117350"/>
                </a:lnTo>
                <a:cubicBezTo>
                  <a:pt x="9951" y="117350"/>
                  <a:pt x="62048" y="70463"/>
                  <a:pt x="62048" y="70463"/>
                </a:cubicBezTo>
                <a:cubicBezTo>
                  <a:pt x="56780" y="68079"/>
                  <a:pt x="4682" y="61192"/>
                  <a:pt x="4682" y="56158"/>
                </a:cubicBezTo>
                <a:cubicBezTo>
                  <a:pt x="0" y="51920"/>
                  <a:pt x="103609" y="0"/>
                  <a:pt x="108878" y="0"/>
                </a:cubicBezTo>
                <a:cubicBezTo>
                  <a:pt x="108878" y="2384"/>
                  <a:pt x="62048" y="46887"/>
                  <a:pt x="62048" y="49536"/>
                </a:cubicBezTo>
                <a:cubicBezTo>
                  <a:pt x="66731" y="51920"/>
                  <a:pt x="119414" y="58807"/>
                  <a:pt x="119414" y="63576"/>
                </a:cubicBezTo>
                <a:cubicBezTo>
                  <a:pt x="119414" y="65960"/>
                  <a:pt x="20487" y="119735"/>
                  <a:pt x="15219" y="11735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8214741" y="7544628"/>
            <a:ext cx="351900" cy="352200"/>
          </a:xfrm>
          <a:custGeom>
            <a:pathLst>
              <a:path extrusionOk="0" h="120000" w="120000">
                <a:moveTo>
                  <a:pt x="107837" y="14324"/>
                </a:moveTo>
                <a:lnTo>
                  <a:pt x="107837" y="14324"/>
                </a:lnTo>
                <a:cubicBezTo>
                  <a:pt x="100540" y="14324"/>
                  <a:pt x="100540" y="14324"/>
                  <a:pt x="100540" y="14324"/>
                </a:cubicBezTo>
                <a:cubicBezTo>
                  <a:pt x="100540" y="26486"/>
                  <a:pt x="100540" y="26486"/>
                  <a:pt x="100540" y="26486"/>
                </a:cubicBezTo>
                <a:cubicBezTo>
                  <a:pt x="79189" y="26486"/>
                  <a:pt x="79189" y="26486"/>
                  <a:pt x="79189" y="26486"/>
                </a:cubicBezTo>
                <a:cubicBezTo>
                  <a:pt x="79189" y="14324"/>
                  <a:pt x="79189" y="14324"/>
                  <a:pt x="79189" y="14324"/>
                </a:cubicBezTo>
                <a:cubicBezTo>
                  <a:pt x="40810" y="14324"/>
                  <a:pt x="40810" y="14324"/>
                  <a:pt x="40810" y="14324"/>
                </a:cubicBezTo>
                <a:cubicBezTo>
                  <a:pt x="40810" y="26486"/>
                  <a:pt x="40810" y="26486"/>
                  <a:pt x="40810" y="26486"/>
                </a:cubicBezTo>
                <a:cubicBezTo>
                  <a:pt x="19189" y="26486"/>
                  <a:pt x="19189" y="26486"/>
                  <a:pt x="19189" y="26486"/>
                </a:cubicBezTo>
                <a:cubicBezTo>
                  <a:pt x="19189" y="14324"/>
                  <a:pt x="19189" y="14324"/>
                  <a:pt x="19189" y="14324"/>
                </a:cubicBezTo>
                <a:cubicBezTo>
                  <a:pt x="12162" y="14324"/>
                  <a:pt x="12162" y="14324"/>
                  <a:pt x="12162" y="14324"/>
                </a:cubicBezTo>
                <a:cubicBezTo>
                  <a:pt x="4864" y="14324"/>
                  <a:pt x="0" y="19189"/>
                  <a:pt x="0" y="26486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4864" y="119729"/>
                  <a:pt x="12162" y="119729"/>
                </a:cubicBezTo>
                <a:cubicBezTo>
                  <a:pt x="107837" y="119729"/>
                  <a:pt x="107837" y="119729"/>
                  <a:pt x="107837" y="119729"/>
                </a:cubicBezTo>
                <a:cubicBezTo>
                  <a:pt x="114864" y="119729"/>
                  <a:pt x="119729" y="114864"/>
                  <a:pt x="119729" y="107837"/>
                </a:cubicBezTo>
                <a:cubicBezTo>
                  <a:pt x="119729" y="26486"/>
                  <a:pt x="119729" y="26486"/>
                  <a:pt x="119729" y="26486"/>
                </a:cubicBezTo>
                <a:cubicBezTo>
                  <a:pt x="119729" y="19189"/>
                  <a:pt x="114864" y="14324"/>
                  <a:pt x="107837" y="14324"/>
                </a:cubicBezTo>
                <a:close/>
                <a:moveTo>
                  <a:pt x="107837" y="107837"/>
                </a:moveTo>
                <a:lnTo>
                  <a:pt x="107837" y="107837"/>
                </a:lnTo>
                <a:cubicBezTo>
                  <a:pt x="12162" y="107837"/>
                  <a:pt x="12162" y="107837"/>
                  <a:pt x="12162" y="107837"/>
                </a:cubicBezTo>
                <a:cubicBezTo>
                  <a:pt x="12162" y="52972"/>
                  <a:pt x="12162" y="52972"/>
                  <a:pt x="12162" y="52972"/>
                </a:cubicBezTo>
                <a:cubicBezTo>
                  <a:pt x="107837" y="52972"/>
                  <a:pt x="107837" y="52972"/>
                  <a:pt x="107837" y="52972"/>
                </a:cubicBezTo>
                <a:lnTo>
                  <a:pt x="107837" y="107837"/>
                </a:lnTo>
                <a:close/>
                <a:moveTo>
                  <a:pt x="33513" y="0"/>
                </a:moveTo>
                <a:lnTo>
                  <a:pt x="33513" y="0"/>
                </a:lnTo>
                <a:cubicBezTo>
                  <a:pt x="24054" y="0"/>
                  <a:pt x="24054" y="0"/>
                  <a:pt x="24054" y="0"/>
                </a:cubicBezTo>
                <a:cubicBezTo>
                  <a:pt x="24054" y="24054"/>
                  <a:pt x="24054" y="24054"/>
                  <a:pt x="24054" y="24054"/>
                </a:cubicBezTo>
                <a:cubicBezTo>
                  <a:pt x="33513" y="24054"/>
                  <a:pt x="33513" y="24054"/>
                  <a:pt x="33513" y="24054"/>
                </a:cubicBezTo>
                <a:lnTo>
                  <a:pt x="33513" y="0"/>
                </a:lnTo>
                <a:close/>
                <a:moveTo>
                  <a:pt x="95675" y="0"/>
                </a:moveTo>
                <a:lnTo>
                  <a:pt x="95675" y="0"/>
                </a:lnTo>
                <a:cubicBezTo>
                  <a:pt x="86216" y="0"/>
                  <a:pt x="86216" y="0"/>
                  <a:pt x="86216" y="0"/>
                </a:cubicBezTo>
                <a:cubicBezTo>
                  <a:pt x="86216" y="24054"/>
                  <a:pt x="86216" y="24054"/>
                  <a:pt x="86216" y="24054"/>
                </a:cubicBezTo>
                <a:cubicBezTo>
                  <a:pt x="95675" y="24054"/>
                  <a:pt x="95675" y="24054"/>
                  <a:pt x="95675" y="24054"/>
                </a:cubicBezTo>
                <a:lnTo>
                  <a:pt x="956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525579" y="10146538"/>
            <a:ext cx="365400" cy="331800"/>
          </a:xfrm>
          <a:custGeom>
            <a:pathLst>
              <a:path extrusionOk="0" h="120000" w="120000">
                <a:moveTo>
                  <a:pt x="59637" y="72743"/>
                </a:moveTo>
                <a:lnTo>
                  <a:pt x="59637" y="72743"/>
                </a:lnTo>
                <a:cubicBezTo>
                  <a:pt x="74607" y="72743"/>
                  <a:pt x="85472" y="68230"/>
                  <a:pt x="87645" y="61061"/>
                </a:cubicBezTo>
                <a:cubicBezTo>
                  <a:pt x="85472" y="54159"/>
                  <a:pt x="83299" y="46991"/>
                  <a:pt x="81368" y="40088"/>
                </a:cubicBezTo>
                <a:cubicBezTo>
                  <a:pt x="79195" y="44601"/>
                  <a:pt x="70503" y="49380"/>
                  <a:pt x="59637" y="49380"/>
                </a:cubicBezTo>
                <a:cubicBezTo>
                  <a:pt x="49014" y="49380"/>
                  <a:pt x="40563" y="44601"/>
                  <a:pt x="40563" y="40088"/>
                </a:cubicBezTo>
                <a:cubicBezTo>
                  <a:pt x="36217" y="46991"/>
                  <a:pt x="34044" y="54159"/>
                  <a:pt x="32112" y="61061"/>
                </a:cubicBezTo>
                <a:cubicBezTo>
                  <a:pt x="34044" y="68230"/>
                  <a:pt x="44909" y="72743"/>
                  <a:pt x="59637" y="72743"/>
                </a:cubicBezTo>
                <a:close/>
                <a:moveTo>
                  <a:pt x="59637" y="28141"/>
                </a:moveTo>
                <a:lnTo>
                  <a:pt x="59637" y="28141"/>
                </a:lnTo>
                <a:cubicBezTo>
                  <a:pt x="66156" y="28141"/>
                  <a:pt x="72434" y="25752"/>
                  <a:pt x="74607" y="23362"/>
                </a:cubicBezTo>
                <a:cubicBezTo>
                  <a:pt x="72434" y="16460"/>
                  <a:pt x="70503" y="9292"/>
                  <a:pt x="68571" y="4513"/>
                </a:cubicBezTo>
                <a:cubicBezTo>
                  <a:pt x="68571" y="2123"/>
                  <a:pt x="63983" y="0"/>
                  <a:pt x="59637" y="0"/>
                </a:cubicBezTo>
                <a:cubicBezTo>
                  <a:pt x="55533" y="0"/>
                  <a:pt x="51187" y="2123"/>
                  <a:pt x="51187" y="4513"/>
                </a:cubicBezTo>
                <a:cubicBezTo>
                  <a:pt x="49014" y="9292"/>
                  <a:pt x="46841" y="16460"/>
                  <a:pt x="44909" y="23362"/>
                </a:cubicBezTo>
                <a:cubicBezTo>
                  <a:pt x="46841" y="25752"/>
                  <a:pt x="53360" y="28141"/>
                  <a:pt x="59637" y="28141"/>
                </a:cubicBezTo>
                <a:close/>
                <a:moveTo>
                  <a:pt x="113239" y="79911"/>
                </a:moveTo>
                <a:lnTo>
                  <a:pt x="113239" y="79911"/>
                </a:lnTo>
                <a:cubicBezTo>
                  <a:pt x="89818" y="70619"/>
                  <a:pt x="89818" y="70619"/>
                  <a:pt x="89818" y="70619"/>
                </a:cubicBezTo>
                <a:cubicBezTo>
                  <a:pt x="91991" y="77522"/>
                  <a:pt x="91991" y="77522"/>
                  <a:pt x="91991" y="77522"/>
                </a:cubicBezTo>
                <a:cubicBezTo>
                  <a:pt x="91991" y="86814"/>
                  <a:pt x="77022" y="91592"/>
                  <a:pt x="59637" y="91592"/>
                </a:cubicBezTo>
                <a:cubicBezTo>
                  <a:pt x="42736" y="91592"/>
                  <a:pt x="27766" y="86814"/>
                  <a:pt x="27766" y="77522"/>
                </a:cubicBezTo>
                <a:cubicBezTo>
                  <a:pt x="29939" y="70619"/>
                  <a:pt x="29939" y="70619"/>
                  <a:pt x="29939" y="70619"/>
                </a:cubicBezTo>
                <a:cubicBezTo>
                  <a:pt x="6277" y="79911"/>
                  <a:pt x="6277" y="79911"/>
                  <a:pt x="6277" y="79911"/>
                </a:cubicBezTo>
                <a:cubicBezTo>
                  <a:pt x="0" y="82300"/>
                  <a:pt x="0" y="86814"/>
                  <a:pt x="6277" y="91592"/>
                </a:cubicBezTo>
                <a:cubicBezTo>
                  <a:pt x="49014" y="115221"/>
                  <a:pt x="49014" y="115221"/>
                  <a:pt x="49014" y="115221"/>
                </a:cubicBezTo>
                <a:cubicBezTo>
                  <a:pt x="55533" y="119734"/>
                  <a:pt x="63983" y="119734"/>
                  <a:pt x="70503" y="115221"/>
                </a:cubicBezTo>
                <a:cubicBezTo>
                  <a:pt x="113239" y="91592"/>
                  <a:pt x="113239" y="91592"/>
                  <a:pt x="113239" y="91592"/>
                </a:cubicBezTo>
                <a:cubicBezTo>
                  <a:pt x="119758" y="86814"/>
                  <a:pt x="119758" y="82300"/>
                  <a:pt x="113239" y="799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6729646" y="1639110"/>
            <a:ext cx="4015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b="0" i="0" sz="8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2343250" y="7152575"/>
            <a:ext cx="35349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Admissions</a:t>
            </a:r>
            <a:endParaRPr b="0" i="0" sz="4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1396275" y="11255434"/>
            <a:ext cx="581100" cy="577500"/>
          </a:xfrm>
          <a:custGeom>
            <a:pathLst>
              <a:path extrusionOk="0" h="120000" w="120000">
                <a:moveTo>
                  <a:pt x="102419" y="17567"/>
                </a:moveTo>
                <a:cubicBezTo>
                  <a:pt x="125853" y="41002"/>
                  <a:pt x="125853" y="78985"/>
                  <a:pt x="102419" y="102419"/>
                </a:cubicBezTo>
                <a:cubicBezTo>
                  <a:pt x="78985" y="125847"/>
                  <a:pt x="41002" y="125847"/>
                  <a:pt x="17567" y="102419"/>
                </a:cubicBezTo>
                <a:cubicBezTo>
                  <a:pt x="-5860" y="78985"/>
                  <a:pt x="-5860" y="41002"/>
                  <a:pt x="17567" y="17567"/>
                </a:cubicBezTo>
                <a:cubicBezTo>
                  <a:pt x="41002" y="-5860"/>
                  <a:pt x="78985" y="-5860"/>
                  <a:pt x="102419" y="17567"/>
                </a:cubicBezTo>
              </a:path>
            </a:pathLst>
          </a:custGeom>
          <a:solidFill>
            <a:schemeClr val="accent2"/>
          </a:solidFill>
          <a:ln cap="flat" cmpd="sng" w="25400">
            <a:solidFill>
              <a:srgbClr val="000000">
                <a:alpha val="0"/>
              </a:srgbClr>
            </a:solidFill>
            <a:prstDash val="solid"/>
            <a:miter lim="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1"/>
              <a:buFont typeface="Arial"/>
              <a:buNone/>
            </a:pPr>
            <a:r>
              <a:t/>
            </a:r>
            <a:endParaRPr b="0" i="0" sz="420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507146" y="11345351"/>
            <a:ext cx="383400" cy="300600"/>
          </a:xfrm>
          <a:custGeom>
            <a:pathLst>
              <a:path extrusionOk="0" h="120000" w="120000">
                <a:moveTo>
                  <a:pt x="119759" y="119724"/>
                </a:moveTo>
                <a:lnTo>
                  <a:pt x="119759" y="119724"/>
                </a:lnTo>
                <a:cubicBezTo>
                  <a:pt x="119759" y="119724"/>
                  <a:pt x="119759" y="92965"/>
                  <a:pt x="117349" y="90482"/>
                </a:cubicBezTo>
                <a:cubicBezTo>
                  <a:pt x="115421" y="88000"/>
                  <a:pt x="111325" y="83310"/>
                  <a:pt x="102409" y="80827"/>
                </a:cubicBezTo>
                <a:cubicBezTo>
                  <a:pt x="93975" y="75862"/>
                  <a:pt x="89638" y="70896"/>
                  <a:pt x="89638" y="63724"/>
                </a:cubicBezTo>
                <a:cubicBezTo>
                  <a:pt x="89638" y="58758"/>
                  <a:pt x="93975" y="61241"/>
                  <a:pt x="93975" y="54068"/>
                </a:cubicBezTo>
                <a:cubicBezTo>
                  <a:pt x="93975" y="49103"/>
                  <a:pt x="98313" y="54068"/>
                  <a:pt x="98313" y="43862"/>
                </a:cubicBezTo>
                <a:cubicBezTo>
                  <a:pt x="98313" y="41655"/>
                  <a:pt x="96144" y="41655"/>
                  <a:pt x="96144" y="41655"/>
                </a:cubicBezTo>
                <a:cubicBezTo>
                  <a:pt x="96144" y="41655"/>
                  <a:pt x="98313" y="36689"/>
                  <a:pt x="98313" y="31724"/>
                </a:cubicBezTo>
                <a:cubicBezTo>
                  <a:pt x="98313" y="27034"/>
                  <a:pt x="96144" y="17103"/>
                  <a:pt x="83373" y="17103"/>
                </a:cubicBezTo>
                <a:cubicBezTo>
                  <a:pt x="70602" y="17103"/>
                  <a:pt x="68433" y="27034"/>
                  <a:pt x="68433" y="31724"/>
                </a:cubicBezTo>
                <a:cubicBezTo>
                  <a:pt x="68433" y="36689"/>
                  <a:pt x="70602" y="41655"/>
                  <a:pt x="70602" y="41655"/>
                </a:cubicBezTo>
                <a:cubicBezTo>
                  <a:pt x="70602" y="41655"/>
                  <a:pt x="68433" y="41655"/>
                  <a:pt x="68433" y="43862"/>
                </a:cubicBezTo>
                <a:cubicBezTo>
                  <a:pt x="68433" y="54068"/>
                  <a:pt x="70602" y="49103"/>
                  <a:pt x="72771" y="54068"/>
                </a:cubicBezTo>
                <a:cubicBezTo>
                  <a:pt x="72771" y="61241"/>
                  <a:pt x="74939" y="58758"/>
                  <a:pt x="74939" y="63724"/>
                </a:cubicBezTo>
                <a:cubicBezTo>
                  <a:pt x="74939" y="68689"/>
                  <a:pt x="74939" y="73379"/>
                  <a:pt x="70602" y="75862"/>
                </a:cubicBezTo>
                <a:cubicBezTo>
                  <a:pt x="89638" y="88000"/>
                  <a:pt x="91807" y="88000"/>
                  <a:pt x="91807" y="100413"/>
                </a:cubicBezTo>
                <a:cubicBezTo>
                  <a:pt x="91807" y="119724"/>
                  <a:pt x="91807" y="119724"/>
                  <a:pt x="91807" y="119724"/>
                </a:cubicBezTo>
                <a:lnTo>
                  <a:pt x="119759" y="119724"/>
                </a:lnTo>
                <a:close/>
                <a:moveTo>
                  <a:pt x="62168" y="83310"/>
                </a:moveTo>
                <a:lnTo>
                  <a:pt x="62168" y="83310"/>
                </a:lnTo>
                <a:cubicBezTo>
                  <a:pt x="49156" y="78344"/>
                  <a:pt x="45060" y="73379"/>
                  <a:pt x="45060" y="63724"/>
                </a:cubicBezTo>
                <a:cubicBezTo>
                  <a:pt x="45060" y="56275"/>
                  <a:pt x="49156" y="58758"/>
                  <a:pt x="51325" y="46344"/>
                </a:cubicBezTo>
                <a:cubicBezTo>
                  <a:pt x="51325" y="43862"/>
                  <a:pt x="55662" y="46344"/>
                  <a:pt x="55662" y="36689"/>
                </a:cubicBezTo>
                <a:cubicBezTo>
                  <a:pt x="55662" y="31724"/>
                  <a:pt x="53493" y="31724"/>
                  <a:pt x="53493" y="31724"/>
                </a:cubicBezTo>
                <a:cubicBezTo>
                  <a:pt x="53493" y="31724"/>
                  <a:pt x="53493" y="24551"/>
                  <a:pt x="55662" y="19586"/>
                </a:cubicBezTo>
                <a:cubicBezTo>
                  <a:pt x="55662" y="14620"/>
                  <a:pt x="51325" y="0"/>
                  <a:pt x="36385" y="0"/>
                </a:cubicBezTo>
                <a:cubicBezTo>
                  <a:pt x="19277" y="0"/>
                  <a:pt x="17108" y="14620"/>
                  <a:pt x="17108" y="19586"/>
                </a:cubicBezTo>
                <a:cubicBezTo>
                  <a:pt x="17108" y="24551"/>
                  <a:pt x="17108" y="31724"/>
                  <a:pt x="17108" y="31724"/>
                </a:cubicBezTo>
                <a:cubicBezTo>
                  <a:pt x="17108" y="31724"/>
                  <a:pt x="17108" y="31724"/>
                  <a:pt x="17108" y="36689"/>
                </a:cubicBezTo>
                <a:cubicBezTo>
                  <a:pt x="17108" y="46344"/>
                  <a:pt x="19277" y="43862"/>
                  <a:pt x="21445" y="46344"/>
                </a:cubicBezTo>
                <a:cubicBezTo>
                  <a:pt x="21445" y="58758"/>
                  <a:pt x="25783" y="56275"/>
                  <a:pt x="25783" y="63724"/>
                </a:cubicBezTo>
                <a:cubicBezTo>
                  <a:pt x="25783" y="73379"/>
                  <a:pt x="21445" y="78344"/>
                  <a:pt x="10843" y="83310"/>
                </a:cubicBezTo>
                <a:cubicBezTo>
                  <a:pt x="6506" y="85517"/>
                  <a:pt x="0" y="88000"/>
                  <a:pt x="0" y="95448"/>
                </a:cubicBezTo>
                <a:cubicBezTo>
                  <a:pt x="0" y="119724"/>
                  <a:pt x="0" y="119724"/>
                  <a:pt x="0" y="119724"/>
                </a:cubicBezTo>
                <a:cubicBezTo>
                  <a:pt x="83373" y="119724"/>
                  <a:pt x="83373" y="119724"/>
                  <a:pt x="83373" y="119724"/>
                </a:cubicBezTo>
                <a:cubicBezTo>
                  <a:pt x="83373" y="119724"/>
                  <a:pt x="83373" y="105103"/>
                  <a:pt x="83373" y="100413"/>
                </a:cubicBezTo>
                <a:cubicBezTo>
                  <a:pt x="83373" y="95448"/>
                  <a:pt x="72771" y="90482"/>
                  <a:pt x="62168" y="8331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8081975" y="11225574"/>
            <a:ext cx="665700" cy="577500"/>
          </a:xfrm>
          <a:custGeom>
            <a:pathLst>
              <a:path extrusionOk="0" h="120000" w="120000">
                <a:moveTo>
                  <a:pt x="102419" y="17567"/>
                </a:moveTo>
                <a:cubicBezTo>
                  <a:pt x="125853" y="41002"/>
                  <a:pt x="125853" y="78985"/>
                  <a:pt x="102419" y="102419"/>
                </a:cubicBezTo>
                <a:cubicBezTo>
                  <a:pt x="78985" y="125847"/>
                  <a:pt x="41002" y="125847"/>
                  <a:pt x="17567" y="102419"/>
                </a:cubicBezTo>
                <a:cubicBezTo>
                  <a:pt x="-5860" y="78985"/>
                  <a:pt x="-5860" y="41002"/>
                  <a:pt x="17567" y="17567"/>
                </a:cubicBezTo>
                <a:cubicBezTo>
                  <a:pt x="41002" y="-5860"/>
                  <a:pt x="78985" y="-5860"/>
                  <a:pt x="102419" y="17567"/>
                </a:cubicBezTo>
              </a:path>
            </a:pathLst>
          </a:custGeom>
          <a:solidFill>
            <a:schemeClr val="accent5"/>
          </a:solidFill>
          <a:ln cap="flat" cmpd="sng" w="25400">
            <a:solidFill>
              <a:srgbClr val="000000">
                <a:alpha val="0"/>
              </a:srgbClr>
            </a:solidFill>
            <a:prstDash val="solid"/>
            <a:miter lim="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1"/>
              <a:buFont typeface="Arial"/>
              <a:buNone/>
            </a:pPr>
            <a:r>
              <a:t/>
            </a:r>
            <a:endParaRPr b="0" i="0" sz="420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8163815" y="11371907"/>
            <a:ext cx="356400" cy="246300"/>
          </a:xfrm>
          <a:custGeom>
            <a:pathLst>
              <a:path extrusionOk="0" h="120000" w="120000">
                <a:moveTo>
                  <a:pt x="117782" y="2769"/>
                </a:moveTo>
                <a:lnTo>
                  <a:pt x="117782" y="2769"/>
                </a:lnTo>
                <a:cubicBezTo>
                  <a:pt x="91663" y="60000"/>
                  <a:pt x="91663" y="60000"/>
                  <a:pt x="91663" y="60000"/>
                </a:cubicBezTo>
                <a:cubicBezTo>
                  <a:pt x="89445" y="62769"/>
                  <a:pt x="87227" y="62769"/>
                  <a:pt x="85010" y="60000"/>
                </a:cubicBezTo>
                <a:cubicBezTo>
                  <a:pt x="71950" y="46153"/>
                  <a:pt x="71950" y="46153"/>
                  <a:pt x="71950" y="46153"/>
                </a:cubicBezTo>
                <a:cubicBezTo>
                  <a:pt x="69733" y="43384"/>
                  <a:pt x="69733" y="43384"/>
                  <a:pt x="67515" y="46153"/>
                </a:cubicBezTo>
                <a:cubicBezTo>
                  <a:pt x="47802" y="81846"/>
                  <a:pt x="47802" y="81846"/>
                  <a:pt x="47802" y="81846"/>
                </a:cubicBezTo>
                <a:cubicBezTo>
                  <a:pt x="47802" y="84615"/>
                  <a:pt x="45831" y="84615"/>
                  <a:pt x="43613" y="81846"/>
                </a:cubicBezTo>
                <a:cubicBezTo>
                  <a:pt x="34743" y="73538"/>
                  <a:pt x="34743" y="73538"/>
                  <a:pt x="34743" y="73538"/>
                </a:cubicBezTo>
                <a:cubicBezTo>
                  <a:pt x="32525" y="70769"/>
                  <a:pt x="30308" y="70769"/>
                  <a:pt x="30308" y="73538"/>
                </a:cubicBezTo>
                <a:cubicBezTo>
                  <a:pt x="1971" y="117230"/>
                  <a:pt x="1971" y="117230"/>
                  <a:pt x="1971" y="117230"/>
                </a:cubicBezTo>
                <a:cubicBezTo>
                  <a:pt x="0" y="119692"/>
                  <a:pt x="0" y="119692"/>
                  <a:pt x="1971" y="119692"/>
                </a:cubicBezTo>
                <a:cubicBezTo>
                  <a:pt x="119753" y="119692"/>
                  <a:pt x="119753" y="119692"/>
                  <a:pt x="119753" y="119692"/>
                </a:cubicBezTo>
                <a:cubicBezTo>
                  <a:pt x="119753" y="2769"/>
                  <a:pt x="119753" y="2769"/>
                  <a:pt x="119753" y="2769"/>
                </a:cubicBezTo>
                <a:cubicBezTo>
                  <a:pt x="119753" y="0"/>
                  <a:pt x="119753" y="0"/>
                  <a:pt x="117782" y="276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9298961" y="11130120"/>
            <a:ext cx="251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b="0" i="0" sz="4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2242275" y="9960500"/>
            <a:ext cx="56037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Continuous Learning</a:t>
            </a:r>
            <a:endParaRPr b="0" i="0" sz="4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8061687" y="9204979"/>
            <a:ext cx="580500" cy="58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242268" y="11242702"/>
            <a:ext cx="58194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Reduced Staff burden</a:t>
            </a:r>
            <a:endParaRPr b="0" i="0" sz="4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5" name="Shape 75"/>
          <p:cNvGrpSpPr/>
          <p:nvPr/>
        </p:nvGrpSpPr>
        <p:grpSpPr>
          <a:xfrm>
            <a:off x="13046927" y="5124832"/>
            <a:ext cx="4151569" cy="6595965"/>
            <a:chOff x="15037069" y="3018278"/>
            <a:chExt cx="5533950" cy="8792276"/>
          </a:xfrm>
        </p:grpSpPr>
        <p:sp>
          <p:nvSpPr>
            <p:cNvPr id="76" name="Shape 76"/>
            <p:cNvSpPr/>
            <p:nvPr/>
          </p:nvSpPr>
          <p:spPr>
            <a:xfrm>
              <a:off x="17995158" y="6449560"/>
              <a:ext cx="1578600" cy="2309100"/>
            </a:xfrm>
            <a:custGeom>
              <a:pathLst>
                <a:path extrusionOk="0" h="120000" w="120000">
                  <a:moveTo>
                    <a:pt x="80835" y="17993"/>
                  </a:moveTo>
                  <a:lnTo>
                    <a:pt x="80835" y="17993"/>
                  </a:lnTo>
                  <a:cubicBezTo>
                    <a:pt x="83341" y="16292"/>
                    <a:pt x="87140" y="15414"/>
                    <a:pt x="92192" y="15414"/>
                  </a:cubicBezTo>
                  <a:cubicBezTo>
                    <a:pt x="99750" y="15414"/>
                    <a:pt x="107349" y="20571"/>
                    <a:pt x="111148" y="22272"/>
                  </a:cubicBezTo>
                  <a:cubicBezTo>
                    <a:pt x="119959" y="22272"/>
                    <a:pt x="119959" y="22272"/>
                    <a:pt x="119959" y="22272"/>
                  </a:cubicBezTo>
                  <a:cubicBezTo>
                    <a:pt x="119959" y="0"/>
                    <a:pt x="119959" y="0"/>
                    <a:pt x="119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387"/>
                    <a:pt x="0" y="87387"/>
                    <a:pt x="0" y="87387"/>
                  </a:cubicBezTo>
                  <a:cubicBezTo>
                    <a:pt x="42923" y="87387"/>
                    <a:pt x="42923" y="87387"/>
                    <a:pt x="42923" y="87387"/>
                  </a:cubicBezTo>
                  <a:cubicBezTo>
                    <a:pt x="45469" y="87387"/>
                    <a:pt x="46722" y="88265"/>
                    <a:pt x="46722" y="89115"/>
                  </a:cubicBezTo>
                  <a:cubicBezTo>
                    <a:pt x="46722" y="99401"/>
                    <a:pt x="46722" y="99401"/>
                    <a:pt x="46722" y="99401"/>
                  </a:cubicBezTo>
                  <a:cubicBezTo>
                    <a:pt x="46722" y="100251"/>
                    <a:pt x="45469" y="101101"/>
                    <a:pt x="45469" y="101101"/>
                  </a:cubicBezTo>
                  <a:cubicBezTo>
                    <a:pt x="42923" y="102829"/>
                    <a:pt x="35365" y="107108"/>
                    <a:pt x="35365" y="110537"/>
                  </a:cubicBezTo>
                  <a:cubicBezTo>
                    <a:pt x="35365" y="112265"/>
                    <a:pt x="36618" y="114816"/>
                    <a:pt x="39124" y="116544"/>
                  </a:cubicBezTo>
                  <a:cubicBezTo>
                    <a:pt x="41670" y="118244"/>
                    <a:pt x="45469" y="119972"/>
                    <a:pt x="50522" y="119972"/>
                  </a:cubicBezTo>
                  <a:cubicBezTo>
                    <a:pt x="56827" y="119972"/>
                    <a:pt x="68184" y="118244"/>
                    <a:pt x="69437" y="112265"/>
                  </a:cubicBezTo>
                  <a:cubicBezTo>
                    <a:pt x="69437" y="105408"/>
                    <a:pt x="58080" y="100251"/>
                    <a:pt x="58080" y="100251"/>
                  </a:cubicBezTo>
                  <a:cubicBezTo>
                    <a:pt x="56827" y="100251"/>
                    <a:pt x="56827" y="99401"/>
                    <a:pt x="56827" y="98550"/>
                  </a:cubicBezTo>
                  <a:cubicBezTo>
                    <a:pt x="56827" y="89115"/>
                    <a:pt x="56827" y="89115"/>
                    <a:pt x="56827" y="89115"/>
                  </a:cubicBezTo>
                  <a:cubicBezTo>
                    <a:pt x="56827" y="87387"/>
                    <a:pt x="58080" y="86537"/>
                    <a:pt x="59333" y="86537"/>
                  </a:cubicBezTo>
                  <a:cubicBezTo>
                    <a:pt x="119959" y="86537"/>
                    <a:pt x="119959" y="86537"/>
                    <a:pt x="119959" y="86537"/>
                  </a:cubicBezTo>
                  <a:cubicBezTo>
                    <a:pt x="119959" y="37714"/>
                    <a:pt x="119959" y="37714"/>
                    <a:pt x="119959" y="37714"/>
                  </a:cubicBezTo>
                  <a:cubicBezTo>
                    <a:pt x="113654" y="37714"/>
                    <a:pt x="113654" y="37714"/>
                    <a:pt x="113654" y="37714"/>
                  </a:cubicBezTo>
                  <a:cubicBezTo>
                    <a:pt x="109855" y="40292"/>
                    <a:pt x="101044" y="46272"/>
                    <a:pt x="93445" y="46272"/>
                  </a:cubicBezTo>
                  <a:cubicBezTo>
                    <a:pt x="84594" y="46272"/>
                    <a:pt x="74489" y="41993"/>
                    <a:pt x="74489" y="30857"/>
                  </a:cubicBezTo>
                  <a:cubicBezTo>
                    <a:pt x="74489" y="24000"/>
                    <a:pt x="78288" y="19721"/>
                    <a:pt x="80835" y="1799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6331966" y="6449560"/>
              <a:ext cx="1581000" cy="1683000"/>
            </a:xfrm>
            <a:custGeom>
              <a:pathLst>
                <a:path extrusionOk="0" h="120000" w="120000">
                  <a:moveTo>
                    <a:pt x="119959" y="0"/>
                  </a:moveTo>
                  <a:lnTo>
                    <a:pt x="11995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9406"/>
                    <a:pt x="0" y="29406"/>
                    <a:pt x="0" y="29406"/>
                  </a:cubicBezTo>
                  <a:cubicBezTo>
                    <a:pt x="8848" y="29406"/>
                    <a:pt x="8848" y="29406"/>
                    <a:pt x="8848" y="29406"/>
                  </a:cubicBezTo>
                  <a:cubicBezTo>
                    <a:pt x="10141" y="25867"/>
                    <a:pt x="16444" y="18826"/>
                    <a:pt x="29050" y="18826"/>
                  </a:cubicBezTo>
                  <a:cubicBezTo>
                    <a:pt x="45494" y="18826"/>
                    <a:pt x="45494" y="35280"/>
                    <a:pt x="45494" y="39987"/>
                  </a:cubicBezTo>
                  <a:cubicBezTo>
                    <a:pt x="45494" y="48233"/>
                    <a:pt x="44202" y="52940"/>
                    <a:pt x="40444" y="56479"/>
                  </a:cubicBezTo>
                  <a:cubicBezTo>
                    <a:pt x="36646" y="60018"/>
                    <a:pt x="32848" y="61186"/>
                    <a:pt x="27797" y="61186"/>
                  </a:cubicBezTo>
                  <a:cubicBezTo>
                    <a:pt x="17696" y="60018"/>
                    <a:pt x="11393" y="54107"/>
                    <a:pt x="8848" y="50605"/>
                  </a:cubicBezTo>
                  <a:cubicBezTo>
                    <a:pt x="0" y="50605"/>
                    <a:pt x="0" y="50605"/>
                    <a:pt x="0" y="50605"/>
                  </a:cubicBezTo>
                  <a:cubicBezTo>
                    <a:pt x="0" y="114088"/>
                    <a:pt x="0" y="114088"/>
                    <a:pt x="0" y="114088"/>
                  </a:cubicBezTo>
                  <a:cubicBezTo>
                    <a:pt x="1292" y="116460"/>
                    <a:pt x="1292" y="117627"/>
                    <a:pt x="2545" y="119962"/>
                  </a:cubicBezTo>
                  <a:cubicBezTo>
                    <a:pt x="119959" y="119962"/>
                    <a:pt x="119959" y="119962"/>
                    <a:pt x="119959" y="119962"/>
                  </a:cubicBezTo>
                  <a:lnTo>
                    <a:pt x="119959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6331966" y="3018278"/>
              <a:ext cx="4056000" cy="2227800"/>
            </a:xfrm>
            <a:custGeom>
              <a:pathLst>
                <a:path extrusionOk="0" h="120000" w="120000">
                  <a:moveTo>
                    <a:pt x="0" y="86189"/>
                  </a:moveTo>
                  <a:lnTo>
                    <a:pt x="0" y="86189"/>
                  </a:lnTo>
                  <a:cubicBezTo>
                    <a:pt x="20173" y="86189"/>
                    <a:pt x="20173" y="86189"/>
                    <a:pt x="20173" y="86189"/>
                  </a:cubicBezTo>
                  <a:cubicBezTo>
                    <a:pt x="20660" y="86189"/>
                    <a:pt x="21148" y="87071"/>
                    <a:pt x="21148" y="87981"/>
                  </a:cubicBezTo>
                  <a:cubicBezTo>
                    <a:pt x="21148" y="99526"/>
                    <a:pt x="21148" y="99526"/>
                    <a:pt x="21148" y="99526"/>
                  </a:cubicBezTo>
                  <a:cubicBezTo>
                    <a:pt x="21148" y="99526"/>
                    <a:pt x="21148" y="100407"/>
                    <a:pt x="20660" y="101289"/>
                  </a:cubicBezTo>
                  <a:cubicBezTo>
                    <a:pt x="19685" y="102199"/>
                    <a:pt x="17214" y="105753"/>
                    <a:pt x="17214" y="110189"/>
                  </a:cubicBezTo>
                  <a:cubicBezTo>
                    <a:pt x="17214" y="114625"/>
                    <a:pt x="19181" y="119971"/>
                    <a:pt x="23115" y="119971"/>
                  </a:cubicBezTo>
                  <a:cubicBezTo>
                    <a:pt x="27049" y="119971"/>
                    <a:pt x="30007" y="115507"/>
                    <a:pt x="30007" y="111071"/>
                  </a:cubicBezTo>
                  <a:cubicBezTo>
                    <a:pt x="30495" y="103962"/>
                    <a:pt x="26073" y="100407"/>
                    <a:pt x="26073" y="100407"/>
                  </a:cubicBezTo>
                  <a:cubicBezTo>
                    <a:pt x="25586" y="100407"/>
                    <a:pt x="25082" y="99526"/>
                    <a:pt x="25082" y="98644"/>
                  </a:cubicBezTo>
                  <a:cubicBezTo>
                    <a:pt x="25586" y="88862"/>
                    <a:pt x="25586" y="88862"/>
                    <a:pt x="25586" y="88862"/>
                  </a:cubicBezTo>
                  <a:cubicBezTo>
                    <a:pt x="25586" y="87981"/>
                    <a:pt x="26073" y="87071"/>
                    <a:pt x="26561" y="87071"/>
                  </a:cubicBezTo>
                  <a:cubicBezTo>
                    <a:pt x="69819" y="87071"/>
                    <a:pt x="69819" y="87071"/>
                    <a:pt x="69819" y="87071"/>
                  </a:cubicBezTo>
                  <a:cubicBezTo>
                    <a:pt x="69819" y="79962"/>
                    <a:pt x="69819" y="79962"/>
                    <a:pt x="69819" y="79962"/>
                  </a:cubicBezTo>
                  <a:cubicBezTo>
                    <a:pt x="68339" y="78199"/>
                    <a:pt x="65397" y="73763"/>
                    <a:pt x="65397" y="65744"/>
                  </a:cubicBezTo>
                  <a:cubicBezTo>
                    <a:pt x="65397" y="57753"/>
                    <a:pt x="69819" y="54199"/>
                    <a:pt x="73752" y="54199"/>
                  </a:cubicBezTo>
                  <a:cubicBezTo>
                    <a:pt x="77686" y="54199"/>
                    <a:pt x="82612" y="56872"/>
                    <a:pt x="82612" y="65744"/>
                  </a:cubicBezTo>
                  <a:cubicBezTo>
                    <a:pt x="82612" y="73763"/>
                    <a:pt x="79653" y="78199"/>
                    <a:pt x="78174" y="79962"/>
                  </a:cubicBezTo>
                  <a:cubicBezTo>
                    <a:pt x="78174" y="86189"/>
                    <a:pt x="78174" y="86189"/>
                    <a:pt x="78174" y="86189"/>
                  </a:cubicBezTo>
                  <a:cubicBezTo>
                    <a:pt x="119984" y="86189"/>
                    <a:pt x="119984" y="86189"/>
                    <a:pt x="119984" y="86189"/>
                  </a:cubicBezTo>
                  <a:cubicBezTo>
                    <a:pt x="116034" y="69298"/>
                    <a:pt x="110133" y="51526"/>
                    <a:pt x="102769" y="39099"/>
                  </a:cubicBezTo>
                  <a:cubicBezTo>
                    <a:pt x="87033" y="15981"/>
                    <a:pt x="72777" y="881"/>
                    <a:pt x="49661" y="0"/>
                  </a:cubicBezTo>
                  <a:cubicBezTo>
                    <a:pt x="35420" y="0"/>
                    <a:pt x="16239" y="7109"/>
                    <a:pt x="0" y="28436"/>
                  </a:cubicBezTo>
                  <a:lnTo>
                    <a:pt x="0" y="8618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7995156" y="4107722"/>
              <a:ext cx="2176800" cy="2276700"/>
            </a:xfrm>
            <a:custGeom>
              <a:pathLst>
                <a:path extrusionOk="0" h="120000" w="120000">
                  <a:moveTo>
                    <a:pt x="86995" y="79972"/>
                  </a:moveTo>
                  <a:lnTo>
                    <a:pt x="86995" y="79972"/>
                  </a:lnTo>
                  <a:cubicBezTo>
                    <a:pt x="86995" y="79109"/>
                    <a:pt x="87933" y="78247"/>
                    <a:pt x="88842" y="78247"/>
                  </a:cubicBezTo>
                  <a:cubicBezTo>
                    <a:pt x="98925" y="78247"/>
                    <a:pt x="98925" y="78247"/>
                    <a:pt x="98925" y="78247"/>
                  </a:cubicBezTo>
                  <a:cubicBezTo>
                    <a:pt x="98925" y="78247"/>
                    <a:pt x="99833" y="78247"/>
                    <a:pt x="99833" y="79109"/>
                  </a:cubicBezTo>
                  <a:cubicBezTo>
                    <a:pt x="101651" y="80862"/>
                    <a:pt x="107161" y="85201"/>
                    <a:pt x="111734" y="85201"/>
                  </a:cubicBezTo>
                  <a:cubicBezTo>
                    <a:pt x="117215" y="85201"/>
                    <a:pt x="119970" y="79109"/>
                    <a:pt x="119970" y="73908"/>
                  </a:cubicBezTo>
                  <a:cubicBezTo>
                    <a:pt x="119970" y="66954"/>
                    <a:pt x="116306" y="63477"/>
                    <a:pt x="111734" y="63477"/>
                  </a:cubicBezTo>
                  <a:cubicBezTo>
                    <a:pt x="108070" y="63477"/>
                    <a:pt x="102559" y="67816"/>
                    <a:pt x="99833" y="70431"/>
                  </a:cubicBezTo>
                  <a:cubicBezTo>
                    <a:pt x="99833" y="71293"/>
                    <a:pt x="98925" y="71293"/>
                    <a:pt x="97987" y="71293"/>
                  </a:cubicBezTo>
                  <a:cubicBezTo>
                    <a:pt x="87933" y="71293"/>
                    <a:pt x="87933" y="71293"/>
                    <a:pt x="87933" y="71293"/>
                  </a:cubicBezTo>
                  <a:cubicBezTo>
                    <a:pt x="86995" y="71293"/>
                    <a:pt x="86086" y="70431"/>
                    <a:pt x="86086" y="69541"/>
                  </a:cubicBezTo>
                  <a:cubicBezTo>
                    <a:pt x="86086" y="31293"/>
                    <a:pt x="86086" y="31293"/>
                    <a:pt x="86086" y="31293"/>
                  </a:cubicBezTo>
                  <a:cubicBezTo>
                    <a:pt x="52203" y="31293"/>
                    <a:pt x="52203" y="31293"/>
                    <a:pt x="52203" y="31293"/>
                  </a:cubicBezTo>
                  <a:cubicBezTo>
                    <a:pt x="51294" y="31293"/>
                    <a:pt x="50356" y="30431"/>
                    <a:pt x="50356" y="29568"/>
                  </a:cubicBezTo>
                  <a:cubicBezTo>
                    <a:pt x="50356" y="20000"/>
                    <a:pt x="50356" y="20000"/>
                    <a:pt x="50356" y="20000"/>
                  </a:cubicBezTo>
                  <a:cubicBezTo>
                    <a:pt x="50356" y="19137"/>
                    <a:pt x="50356" y="18275"/>
                    <a:pt x="51294" y="18275"/>
                  </a:cubicBezTo>
                  <a:cubicBezTo>
                    <a:pt x="51294" y="18275"/>
                    <a:pt x="57684" y="13908"/>
                    <a:pt x="57684" y="6954"/>
                  </a:cubicBezTo>
                  <a:cubicBezTo>
                    <a:pt x="57684" y="0"/>
                    <a:pt x="47630" y="0"/>
                    <a:pt x="45784" y="0"/>
                  </a:cubicBezTo>
                  <a:cubicBezTo>
                    <a:pt x="41211" y="0"/>
                    <a:pt x="34792" y="890"/>
                    <a:pt x="34792" y="6954"/>
                  </a:cubicBezTo>
                  <a:cubicBezTo>
                    <a:pt x="34792" y="13908"/>
                    <a:pt x="41211" y="17385"/>
                    <a:pt x="41211" y="18275"/>
                  </a:cubicBezTo>
                  <a:cubicBezTo>
                    <a:pt x="42120" y="18275"/>
                    <a:pt x="43028" y="19137"/>
                    <a:pt x="43028" y="20000"/>
                  </a:cubicBezTo>
                  <a:cubicBezTo>
                    <a:pt x="43028" y="29568"/>
                    <a:pt x="43028" y="29568"/>
                    <a:pt x="43028" y="29568"/>
                  </a:cubicBezTo>
                  <a:cubicBezTo>
                    <a:pt x="43028" y="30431"/>
                    <a:pt x="41211" y="32183"/>
                    <a:pt x="40302" y="32183"/>
                  </a:cubicBezTo>
                  <a:cubicBezTo>
                    <a:pt x="0" y="32183"/>
                    <a:pt x="0" y="32183"/>
                    <a:pt x="0" y="32183"/>
                  </a:cubicBezTo>
                  <a:cubicBezTo>
                    <a:pt x="0" y="119972"/>
                    <a:pt x="0" y="119972"/>
                    <a:pt x="0" y="119972"/>
                  </a:cubicBezTo>
                  <a:cubicBezTo>
                    <a:pt x="86995" y="119972"/>
                    <a:pt x="86995" y="119972"/>
                    <a:pt x="86995" y="119972"/>
                  </a:cubicBezTo>
                  <a:lnTo>
                    <a:pt x="86995" y="7997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9057819" y="4717624"/>
              <a:ext cx="1513200" cy="3266100"/>
            </a:xfrm>
            <a:custGeom>
              <a:pathLst>
                <a:path extrusionOk="0" h="120000" w="120000">
                  <a:moveTo>
                    <a:pt x="46118" y="0"/>
                  </a:moveTo>
                  <a:lnTo>
                    <a:pt x="46118" y="0"/>
                  </a:lnTo>
                  <a:cubicBezTo>
                    <a:pt x="46118" y="24244"/>
                    <a:pt x="46118" y="24244"/>
                    <a:pt x="46118" y="24244"/>
                  </a:cubicBezTo>
                  <a:cubicBezTo>
                    <a:pt x="55358" y="24244"/>
                    <a:pt x="55358" y="24244"/>
                    <a:pt x="55358" y="24244"/>
                  </a:cubicBezTo>
                  <a:cubicBezTo>
                    <a:pt x="59324" y="23022"/>
                    <a:pt x="68523" y="18774"/>
                    <a:pt x="76455" y="18774"/>
                  </a:cubicBezTo>
                  <a:cubicBezTo>
                    <a:pt x="84345" y="18774"/>
                    <a:pt x="93586" y="21819"/>
                    <a:pt x="93586" y="29093"/>
                  </a:cubicBezTo>
                  <a:cubicBezTo>
                    <a:pt x="93586" y="35745"/>
                    <a:pt x="87004" y="39993"/>
                    <a:pt x="76455" y="39993"/>
                  </a:cubicBezTo>
                  <a:cubicBezTo>
                    <a:pt x="67215" y="39993"/>
                    <a:pt x="59324" y="36366"/>
                    <a:pt x="55358" y="34543"/>
                  </a:cubicBezTo>
                  <a:cubicBezTo>
                    <a:pt x="47468" y="34543"/>
                    <a:pt x="47468" y="34543"/>
                    <a:pt x="47468" y="34543"/>
                  </a:cubicBezTo>
                  <a:cubicBezTo>
                    <a:pt x="47468" y="81208"/>
                    <a:pt x="47468" y="81208"/>
                    <a:pt x="47468" y="81208"/>
                  </a:cubicBezTo>
                  <a:cubicBezTo>
                    <a:pt x="47468" y="81810"/>
                    <a:pt x="44810" y="82430"/>
                    <a:pt x="43502" y="82430"/>
                  </a:cubicBezTo>
                  <a:cubicBezTo>
                    <a:pt x="30295" y="82430"/>
                    <a:pt x="30295" y="82430"/>
                    <a:pt x="30295" y="82430"/>
                  </a:cubicBezTo>
                  <a:cubicBezTo>
                    <a:pt x="28987" y="82430"/>
                    <a:pt x="27679" y="82430"/>
                    <a:pt x="27679" y="81810"/>
                  </a:cubicBezTo>
                  <a:cubicBezTo>
                    <a:pt x="25021" y="80607"/>
                    <a:pt x="17130" y="77582"/>
                    <a:pt x="11856" y="77582"/>
                  </a:cubicBezTo>
                  <a:cubicBezTo>
                    <a:pt x="7890" y="77582"/>
                    <a:pt x="6582" y="77582"/>
                    <a:pt x="3924" y="78784"/>
                  </a:cubicBezTo>
                  <a:cubicBezTo>
                    <a:pt x="1308" y="80006"/>
                    <a:pt x="0" y="82430"/>
                    <a:pt x="0" y="85456"/>
                  </a:cubicBezTo>
                  <a:cubicBezTo>
                    <a:pt x="0" y="90305"/>
                    <a:pt x="3924" y="93331"/>
                    <a:pt x="13164" y="93331"/>
                  </a:cubicBezTo>
                  <a:cubicBezTo>
                    <a:pt x="18438" y="93331"/>
                    <a:pt x="27679" y="89083"/>
                    <a:pt x="30295" y="87881"/>
                  </a:cubicBezTo>
                  <a:lnTo>
                    <a:pt x="31645" y="87279"/>
                  </a:lnTo>
                  <a:cubicBezTo>
                    <a:pt x="43502" y="87279"/>
                    <a:pt x="43502" y="87279"/>
                    <a:pt x="43502" y="87279"/>
                  </a:cubicBezTo>
                  <a:cubicBezTo>
                    <a:pt x="44810" y="87279"/>
                    <a:pt x="47468" y="87881"/>
                    <a:pt x="47468" y="89083"/>
                  </a:cubicBezTo>
                  <a:cubicBezTo>
                    <a:pt x="47468" y="119980"/>
                    <a:pt x="47468" y="119980"/>
                    <a:pt x="47468" y="119980"/>
                  </a:cubicBezTo>
                  <a:cubicBezTo>
                    <a:pt x="59324" y="107257"/>
                    <a:pt x="77763" y="88482"/>
                    <a:pt x="90970" y="75758"/>
                  </a:cubicBezTo>
                  <a:cubicBezTo>
                    <a:pt x="113375" y="55762"/>
                    <a:pt x="119957" y="43639"/>
                    <a:pt x="119957" y="27871"/>
                  </a:cubicBezTo>
                  <a:cubicBezTo>
                    <a:pt x="119957" y="20598"/>
                    <a:pt x="116033" y="10299"/>
                    <a:pt x="108101" y="0"/>
                  </a:cubicBezTo>
                  <a:lnTo>
                    <a:pt x="4611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6399994" y="8197791"/>
              <a:ext cx="3157500" cy="1287300"/>
            </a:xfrm>
            <a:custGeom>
              <a:pathLst>
                <a:path extrusionOk="0" h="120000" w="120000">
                  <a:moveTo>
                    <a:pt x="91561" y="0"/>
                  </a:moveTo>
                  <a:lnTo>
                    <a:pt x="91561" y="0"/>
                  </a:lnTo>
                  <a:cubicBezTo>
                    <a:pt x="91561" y="12300"/>
                    <a:pt x="91561" y="12300"/>
                    <a:pt x="91561" y="12300"/>
                  </a:cubicBezTo>
                  <a:cubicBezTo>
                    <a:pt x="93461" y="15399"/>
                    <a:pt x="98514" y="24600"/>
                    <a:pt x="97867" y="38474"/>
                  </a:cubicBezTo>
                  <a:cubicBezTo>
                    <a:pt x="97867" y="50774"/>
                    <a:pt x="93461" y="58450"/>
                    <a:pt x="85881" y="58450"/>
                  </a:cubicBezTo>
                  <a:cubicBezTo>
                    <a:pt x="81455" y="58450"/>
                    <a:pt x="78928" y="55350"/>
                    <a:pt x="77655" y="50774"/>
                  </a:cubicBezTo>
                  <a:cubicBezTo>
                    <a:pt x="75775" y="47675"/>
                    <a:pt x="75128" y="41525"/>
                    <a:pt x="75128" y="35375"/>
                  </a:cubicBezTo>
                  <a:cubicBezTo>
                    <a:pt x="75775" y="26174"/>
                    <a:pt x="79555" y="16924"/>
                    <a:pt x="80828" y="13874"/>
                  </a:cubicBezTo>
                  <a:cubicBezTo>
                    <a:pt x="80828" y="1574"/>
                    <a:pt x="80828" y="1574"/>
                    <a:pt x="80828" y="1574"/>
                  </a:cubicBezTo>
                  <a:cubicBezTo>
                    <a:pt x="0" y="1574"/>
                    <a:pt x="0" y="1574"/>
                    <a:pt x="0" y="1574"/>
                  </a:cubicBezTo>
                  <a:cubicBezTo>
                    <a:pt x="1879" y="15399"/>
                    <a:pt x="3779" y="27699"/>
                    <a:pt x="3153" y="35375"/>
                  </a:cubicBezTo>
                  <a:cubicBezTo>
                    <a:pt x="2526" y="101500"/>
                    <a:pt x="17038" y="119950"/>
                    <a:pt x="22738" y="119950"/>
                  </a:cubicBezTo>
                  <a:cubicBezTo>
                    <a:pt x="43577" y="119950"/>
                    <a:pt x="89661" y="119950"/>
                    <a:pt x="96614" y="119950"/>
                  </a:cubicBezTo>
                  <a:cubicBezTo>
                    <a:pt x="103567" y="119950"/>
                    <a:pt x="110500" y="98400"/>
                    <a:pt x="113673" y="81525"/>
                  </a:cubicBezTo>
                  <a:cubicBezTo>
                    <a:pt x="116200" y="64600"/>
                    <a:pt x="114300" y="29225"/>
                    <a:pt x="116826" y="16924"/>
                  </a:cubicBezTo>
                  <a:cubicBezTo>
                    <a:pt x="117453" y="15399"/>
                    <a:pt x="118079" y="9249"/>
                    <a:pt x="119979" y="0"/>
                  </a:cubicBezTo>
                  <a:lnTo>
                    <a:pt x="9156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5037069" y="3611888"/>
              <a:ext cx="1813200" cy="4271700"/>
            </a:xfrm>
            <a:custGeom>
              <a:pathLst>
                <a:path extrusionOk="0" h="120000" w="120000">
                  <a:moveTo>
                    <a:pt x="80340" y="98220"/>
                  </a:moveTo>
                  <a:lnTo>
                    <a:pt x="80340" y="98220"/>
                  </a:lnTo>
                  <a:cubicBezTo>
                    <a:pt x="80340" y="97761"/>
                    <a:pt x="81432" y="97286"/>
                    <a:pt x="82559" y="97286"/>
                  </a:cubicBezTo>
                  <a:cubicBezTo>
                    <a:pt x="95767" y="97286"/>
                    <a:pt x="95767" y="97286"/>
                    <a:pt x="95767" y="97286"/>
                  </a:cubicBezTo>
                  <a:cubicBezTo>
                    <a:pt x="96859" y="97286"/>
                    <a:pt x="97951" y="97761"/>
                    <a:pt x="97951" y="98220"/>
                  </a:cubicBezTo>
                  <a:cubicBezTo>
                    <a:pt x="97951" y="98220"/>
                    <a:pt x="100170" y="101467"/>
                    <a:pt x="110067" y="101467"/>
                  </a:cubicBezTo>
                  <a:cubicBezTo>
                    <a:pt x="113378" y="101467"/>
                    <a:pt x="115562" y="100993"/>
                    <a:pt x="116689" y="100533"/>
                  </a:cubicBezTo>
                  <a:cubicBezTo>
                    <a:pt x="118872" y="99614"/>
                    <a:pt x="119964" y="97761"/>
                    <a:pt x="119964" y="95433"/>
                  </a:cubicBezTo>
                  <a:cubicBezTo>
                    <a:pt x="119964" y="91727"/>
                    <a:pt x="118872" y="89414"/>
                    <a:pt x="110067" y="89414"/>
                  </a:cubicBezTo>
                  <a:cubicBezTo>
                    <a:pt x="101262" y="88954"/>
                    <a:pt x="97951" y="92661"/>
                    <a:pt x="97951" y="93120"/>
                  </a:cubicBezTo>
                  <a:cubicBezTo>
                    <a:pt x="96859" y="93120"/>
                    <a:pt x="95767" y="93580"/>
                    <a:pt x="94675" y="93580"/>
                  </a:cubicBezTo>
                  <a:cubicBezTo>
                    <a:pt x="83651" y="93580"/>
                    <a:pt x="83651" y="93580"/>
                    <a:pt x="83651" y="93580"/>
                  </a:cubicBezTo>
                  <a:cubicBezTo>
                    <a:pt x="81432" y="93580"/>
                    <a:pt x="80340" y="93120"/>
                    <a:pt x="80340" y="92661"/>
                  </a:cubicBezTo>
                  <a:cubicBezTo>
                    <a:pt x="80340" y="79229"/>
                    <a:pt x="80340" y="79229"/>
                    <a:pt x="80340" y="79229"/>
                  </a:cubicBezTo>
                  <a:cubicBezTo>
                    <a:pt x="80340" y="79229"/>
                    <a:pt x="80340" y="79229"/>
                    <a:pt x="80340" y="78754"/>
                  </a:cubicBezTo>
                  <a:lnTo>
                    <a:pt x="80340" y="78295"/>
                  </a:lnTo>
                  <a:cubicBezTo>
                    <a:pt x="80340" y="0"/>
                    <a:pt x="80340" y="0"/>
                    <a:pt x="80340" y="0"/>
                  </a:cubicBezTo>
                  <a:cubicBezTo>
                    <a:pt x="60545" y="6953"/>
                    <a:pt x="44027" y="16219"/>
                    <a:pt x="31910" y="28257"/>
                  </a:cubicBezTo>
                  <a:cubicBezTo>
                    <a:pt x="0" y="62550"/>
                    <a:pt x="46245" y="91267"/>
                    <a:pt x="52832" y="97286"/>
                  </a:cubicBezTo>
                  <a:cubicBezTo>
                    <a:pt x="57235" y="100533"/>
                    <a:pt x="69351" y="110244"/>
                    <a:pt x="80340" y="119985"/>
                  </a:cubicBezTo>
                  <a:lnTo>
                    <a:pt x="80340" y="9822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6331966" y="4701329"/>
              <a:ext cx="1581000" cy="1683000"/>
            </a:xfrm>
            <a:custGeom>
              <a:pathLst>
                <a:path extrusionOk="0" h="120000" w="120000">
                  <a:moveTo>
                    <a:pt x="119959" y="1204"/>
                  </a:moveTo>
                  <a:lnTo>
                    <a:pt x="119959" y="1204"/>
                  </a:lnTo>
                  <a:cubicBezTo>
                    <a:pt x="70747" y="1204"/>
                    <a:pt x="70747" y="1204"/>
                    <a:pt x="70747" y="1204"/>
                  </a:cubicBezTo>
                  <a:cubicBezTo>
                    <a:pt x="70747" y="8240"/>
                    <a:pt x="70747" y="8240"/>
                    <a:pt x="70747" y="8240"/>
                  </a:cubicBezTo>
                  <a:cubicBezTo>
                    <a:pt x="74505" y="10611"/>
                    <a:pt x="83353" y="16481"/>
                    <a:pt x="83353" y="27055"/>
                  </a:cubicBezTo>
                  <a:cubicBezTo>
                    <a:pt x="83353" y="36462"/>
                    <a:pt x="72000" y="44703"/>
                    <a:pt x="59353" y="44703"/>
                  </a:cubicBezTo>
                  <a:cubicBezTo>
                    <a:pt x="45494" y="44703"/>
                    <a:pt x="39151" y="34129"/>
                    <a:pt x="39151" y="25888"/>
                  </a:cubicBezTo>
                  <a:cubicBezTo>
                    <a:pt x="39151" y="17648"/>
                    <a:pt x="45494" y="11777"/>
                    <a:pt x="49252" y="9407"/>
                  </a:cubicBezTo>
                  <a:cubicBezTo>
                    <a:pt x="49252" y="0"/>
                    <a:pt x="49252" y="0"/>
                    <a:pt x="492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62"/>
                    <a:pt x="0" y="119962"/>
                    <a:pt x="0" y="119962"/>
                  </a:cubicBezTo>
                  <a:cubicBezTo>
                    <a:pt x="119959" y="119962"/>
                    <a:pt x="119959" y="119962"/>
                    <a:pt x="119959" y="119962"/>
                  </a:cubicBezTo>
                  <a:lnTo>
                    <a:pt x="119959" y="12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6782364" y="9485102"/>
              <a:ext cx="2343600" cy="2127600"/>
            </a:xfrm>
            <a:custGeom>
              <a:pathLst>
                <a:path extrusionOk="0" h="120000" w="120000">
                  <a:moveTo>
                    <a:pt x="1715" y="0"/>
                  </a:moveTo>
                  <a:lnTo>
                    <a:pt x="1715" y="0"/>
                  </a:lnTo>
                  <a:cubicBezTo>
                    <a:pt x="117413" y="0"/>
                    <a:pt x="117413" y="0"/>
                    <a:pt x="117413" y="0"/>
                  </a:cubicBezTo>
                  <a:cubicBezTo>
                    <a:pt x="117413" y="11160"/>
                    <a:pt x="117413" y="11160"/>
                    <a:pt x="117413" y="11160"/>
                  </a:cubicBezTo>
                  <a:cubicBezTo>
                    <a:pt x="117413" y="11160"/>
                    <a:pt x="119972" y="13005"/>
                    <a:pt x="119972" y="16726"/>
                  </a:cubicBezTo>
                  <a:cubicBezTo>
                    <a:pt x="119972" y="20446"/>
                    <a:pt x="114009" y="24166"/>
                    <a:pt x="114009" y="26964"/>
                  </a:cubicBezTo>
                  <a:cubicBezTo>
                    <a:pt x="114009" y="29761"/>
                    <a:pt x="119101" y="31607"/>
                    <a:pt x="119101" y="35327"/>
                  </a:cubicBezTo>
                  <a:cubicBezTo>
                    <a:pt x="119101" y="39047"/>
                    <a:pt x="114009" y="41845"/>
                    <a:pt x="114009" y="46488"/>
                  </a:cubicBezTo>
                  <a:cubicBezTo>
                    <a:pt x="114853" y="50208"/>
                    <a:pt x="119101" y="50208"/>
                    <a:pt x="118257" y="53928"/>
                  </a:cubicBezTo>
                  <a:cubicBezTo>
                    <a:pt x="118257" y="56726"/>
                    <a:pt x="114009" y="59523"/>
                    <a:pt x="114009" y="62321"/>
                  </a:cubicBezTo>
                  <a:cubicBezTo>
                    <a:pt x="114009" y="66011"/>
                    <a:pt x="118257" y="67886"/>
                    <a:pt x="118257" y="70684"/>
                  </a:cubicBezTo>
                  <a:cubicBezTo>
                    <a:pt x="118257" y="74404"/>
                    <a:pt x="114009" y="77202"/>
                    <a:pt x="114009" y="80922"/>
                  </a:cubicBezTo>
                  <a:cubicBezTo>
                    <a:pt x="114009" y="83690"/>
                    <a:pt x="116569" y="84642"/>
                    <a:pt x="116569" y="86488"/>
                  </a:cubicBezTo>
                  <a:cubicBezTo>
                    <a:pt x="116569" y="89285"/>
                    <a:pt x="115697" y="93928"/>
                    <a:pt x="107202" y="101369"/>
                  </a:cubicBezTo>
                  <a:cubicBezTo>
                    <a:pt x="99550" y="108809"/>
                    <a:pt x="87624" y="119970"/>
                    <a:pt x="87624" y="119970"/>
                  </a:cubicBezTo>
                  <a:cubicBezTo>
                    <a:pt x="32348" y="119970"/>
                    <a:pt x="32348" y="119970"/>
                    <a:pt x="32348" y="119970"/>
                  </a:cubicBezTo>
                  <a:cubicBezTo>
                    <a:pt x="7678" y="97648"/>
                    <a:pt x="7678" y="97648"/>
                    <a:pt x="7678" y="97648"/>
                  </a:cubicBezTo>
                  <a:cubicBezTo>
                    <a:pt x="6807" y="94851"/>
                    <a:pt x="6807" y="89285"/>
                    <a:pt x="5963" y="87410"/>
                  </a:cubicBezTo>
                  <a:cubicBezTo>
                    <a:pt x="5963" y="85565"/>
                    <a:pt x="871" y="82767"/>
                    <a:pt x="871" y="79047"/>
                  </a:cubicBezTo>
                  <a:cubicBezTo>
                    <a:pt x="871" y="76250"/>
                    <a:pt x="5119" y="75327"/>
                    <a:pt x="5119" y="72529"/>
                  </a:cubicBezTo>
                  <a:cubicBezTo>
                    <a:pt x="5119" y="70684"/>
                    <a:pt x="0" y="64166"/>
                    <a:pt x="871" y="60446"/>
                  </a:cubicBezTo>
                  <a:cubicBezTo>
                    <a:pt x="871" y="55803"/>
                    <a:pt x="4275" y="54880"/>
                    <a:pt x="4275" y="53005"/>
                  </a:cubicBezTo>
                  <a:cubicBezTo>
                    <a:pt x="5119" y="50208"/>
                    <a:pt x="871" y="47440"/>
                    <a:pt x="871" y="43720"/>
                  </a:cubicBezTo>
                  <a:cubicBezTo>
                    <a:pt x="871" y="40922"/>
                    <a:pt x="5119" y="37202"/>
                    <a:pt x="5119" y="34404"/>
                  </a:cubicBezTo>
                  <a:cubicBezTo>
                    <a:pt x="5119" y="31607"/>
                    <a:pt x="871" y="29761"/>
                    <a:pt x="871" y="25119"/>
                  </a:cubicBezTo>
                  <a:cubicBezTo>
                    <a:pt x="0" y="19523"/>
                    <a:pt x="1715" y="0"/>
                    <a:pt x="1715" y="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7446233" y="11677954"/>
              <a:ext cx="964200" cy="132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119933" y="0"/>
                    <a:pt x="119933" y="0"/>
                    <a:pt x="119933" y="0"/>
                  </a:cubicBezTo>
                  <a:cubicBezTo>
                    <a:pt x="119933" y="0"/>
                    <a:pt x="107490" y="119521"/>
                    <a:pt x="101334" y="119521"/>
                  </a:cubicBezTo>
                  <a:cubicBezTo>
                    <a:pt x="93061" y="119521"/>
                    <a:pt x="26938" y="119521"/>
                    <a:pt x="22768" y="119521"/>
                  </a:cubicBezTo>
                  <a:cubicBezTo>
                    <a:pt x="16547" y="119521"/>
                    <a:pt x="0" y="0"/>
                    <a:pt x="0" y="0"/>
                  </a:cubicBezTo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86" name="Shape 86"/>
          <p:cNvSpPr/>
          <p:nvPr/>
        </p:nvSpPr>
        <p:spPr>
          <a:xfrm>
            <a:off x="8061687" y="9305893"/>
            <a:ext cx="547200" cy="427200"/>
          </a:xfrm>
          <a:custGeom>
            <a:pathLst>
              <a:path extrusionOk="0" h="120000" w="120000">
                <a:moveTo>
                  <a:pt x="34285" y="74157"/>
                </a:moveTo>
                <a:lnTo>
                  <a:pt x="34285" y="74157"/>
                </a:lnTo>
                <a:cubicBezTo>
                  <a:pt x="34285" y="33707"/>
                  <a:pt x="34285" y="33707"/>
                  <a:pt x="34285" y="33707"/>
                </a:cubicBezTo>
                <a:cubicBezTo>
                  <a:pt x="12796" y="33707"/>
                  <a:pt x="12796" y="33707"/>
                  <a:pt x="12796" y="33707"/>
                </a:cubicBezTo>
                <a:cubicBezTo>
                  <a:pt x="4346" y="33707"/>
                  <a:pt x="0" y="40719"/>
                  <a:pt x="0" y="48000"/>
                </a:cubicBezTo>
                <a:cubicBezTo>
                  <a:pt x="0" y="86022"/>
                  <a:pt x="0" y="86022"/>
                  <a:pt x="0" y="86022"/>
                </a:cubicBezTo>
                <a:cubicBezTo>
                  <a:pt x="0" y="95460"/>
                  <a:pt x="4346" y="100584"/>
                  <a:pt x="12796" y="100584"/>
                </a:cubicBezTo>
                <a:cubicBezTo>
                  <a:pt x="17142" y="100584"/>
                  <a:pt x="17142" y="100584"/>
                  <a:pt x="17142" y="100584"/>
                </a:cubicBezTo>
                <a:cubicBezTo>
                  <a:pt x="17142" y="119730"/>
                  <a:pt x="17142" y="119730"/>
                  <a:pt x="17142" y="119730"/>
                </a:cubicBezTo>
                <a:cubicBezTo>
                  <a:pt x="36458" y="100584"/>
                  <a:pt x="36458" y="100584"/>
                  <a:pt x="36458" y="100584"/>
                </a:cubicBezTo>
                <a:cubicBezTo>
                  <a:pt x="66156" y="100584"/>
                  <a:pt x="66156" y="100584"/>
                  <a:pt x="66156" y="100584"/>
                </a:cubicBezTo>
                <a:cubicBezTo>
                  <a:pt x="72917" y="100584"/>
                  <a:pt x="77022" y="95460"/>
                  <a:pt x="77022" y="86022"/>
                </a:cubicBezTo>
                <a:cubicBezTo>
                  <a:pt x="77022" y="74157"/>
                  <a:pt x="77022" y="74157"/>
                  <a:pt x="77022" y="74157"/>
                </a:cubicBezTo>
                <a:lnTo>
                  <a:pt x="77022" y="74157"/>
                </a:lnTo>
                <a:lnTo>
                  <a:pt x="34285" y="74157"/>
                </a:lnTo>
                <a:close/>
                <a:moveTo>
                  <a:pt x="106961" y="0"/>
                </a:moveTo>
                <a:lnTo>
                  <a:pt x="106961" y="0"/>
                </a:lnTo>
                <a:cubicBezTo>
                  <a:pt x="53360" y="0"/>
                  <a:pt x="53360" y="0"/>
                  <a:pt x="53360" y="0"/>
                </a:cubicBezTo>
                <a:cubicBezTo>
                  <a:pt x="47082" y="0"/>
                  <a:pt x="42736" y="7280"/>
                  <a:pt x="42736" y="14561"/>
                </a:cubicBezTo>
                <a:cubicBezTo>
                  <a:pt x="42736" y="66876"/>
                  <a:pt x="42736" y="66876"/>
                  <a:pt x="42736" y="66876"/>
                </a:cubicBezTo>
                <a:cubicBezTo>
                  <a:pt x="83541" y="66876"/>
                  <a:pt x="83541" y="66876"/>
                  <a:pt x="83541" y="66876"/>
                </a:cubicBezTo>
                <a:cubicBezTo>
                  <a:pt x="102615" y="86022"/>
                  <a:pt x="102615" y="86022"/>
                  <a:pt x="102615" y="86022"/>
                </a:cubicBezTo>
                <a:cubicBezTo>
                  <a:pt x="102615" y="66876"/>
                  <a:pt x="102615" y="66876"/>
                  <a:pt x="102615" y="66876"/>
                </a:cubicBezTo>
                <a:cubicBezTo>
                  <a:pt x="106961" y="66876"/>
                  <a:pt x="106961" y="66876"/>
                  <a:pt x="106961" y="66876"/>
                </a:cubicBezTo>
                <a:cubicBezTo>
                  <a:pt x="113480" y="66876"/>
                  <a:pt x="119758" y="62292"/>
                  <a:pt x="119758" y="52584"/>
                </a:cubicBezTo>
                <a:cubicBezTo>
                  <a:pt x="119758" y="14561"/>
                  <a:pt x="119758" y="14561"/>
                  <a:pt x="119758" y="14561"/>
                </a:cubicBezTo>
                <a:cubicBezTo>
                  <a:pt x="119758" y="7280"/>
                  <a:pt x="113480" y="0"/>
                  <a:pt x="1069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6045951" y="4816709"/>
            <a:ext cx="6506289" cy="5728466"/>
            <a:chOff x="7020594" y="2814187"/>
            <a:chExt cx="10870923" cy="9571314"/>
          </a:xfrm>
        </p:grpSpPr>
        <p:sp>
          <p:nvSpPr>
            <p:cNvPr id="92" name="Shape 92"/>
            <p:cNvSpPr/>
            <p:nvPr/>
          </p:nvSpPr>
          <p:spPr>
            <a:xfrm>
              <a:off x="7642735" y="8294498"/>
              <a:ext cx="939555" cy="939800"/>
            </a:xfrm>
            <a:prstGeom prst="ellipse">
              <a:avLst/>
            </a:prstGeom>
            <a:solidFill>
              <a:srgbClr val="BFBFBF">
                <a:alpha val="39215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807792" y="6135498"/>
              <a:ext cx="939555" cy="939800"/>
            </a:xfrm>
            <a:prstGeom prst="ellipse">
              <a:avLst/>
            </a:prstGeom>
            <a:solidFill>
              <a:srgbClr val="BFBFBF">
                <a:alpha val="39215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1896127" y="4293998"/>
              <a:ext cx="939555" cy="939800"/>
            </a:xfrm>
            <a:prstGeom prst="ellipse">
              <a:avLst/>
            </a:prstGeom>
            <a:solidFill>
              <a:srgbClr val="BFBFBF">
                <a:alpha val="39215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750386" y="8281798"/>
              <a:ext cx="1714054" cy="1714500"/>
            </a:xfrm>
            <a:prstGeom prst="ellipse">
              <a:avLst/>
            </a:prstGeom>
            <a:solidFill>
              <a:srgbClr val="BFBFBF">
                <a:alpha val="39215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4943333" y="7456298"/>
              <a:ext cx="1714054" cy="1714500"/>
            </a:xfrm>
            <a:prstGeom prst="ellipse">
              <a:avLst/>
            </a:prstGeom>
            <a:solidFill>
              <a:srgbClr val="BFBFBF">
                <a:alpha val="39215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3254673" y="5271898"/>
              <a:ext cx="1714054" cy="1714500"/>
            </a:xfrm>
            <a:prstGeom prst="ellipse">
              <a:avLst/>
            </a:prstGeom>
            <a:solidFill>
              <a:srgbClr val="BFBFBF">
                <a:alpha val="39215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1350170" y="5602098"/>
              <a:ext cx="647531" cy="647700"/>
            </a:xfrm>
            <a:prstGeom prst="ellipse">
              <a:avLst/>
            </a:prstGeom>
            <a:solidFill>
              <a:srgbClr val="495869">
                <a:alpha val="9411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191732" y="5944998"/>
              <a:ext cx="1714054" cy="1714500"/>
            </a:xfrm>
            <a:prstGeom prst="ellipse">
              <a:avLst/>
            </a:prstGeom>
            <a:solidFill>
              <a:srgbClr val="BFBFBF">
                <a:alpha val="39215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0080500" y="4420998"/>
              <a:ext cx="1218883" cy="1219200"/>
            </a:xfrm>
            <a:prstGeom prst="ellipse">
              <a:avLst/>
            </a:prstGeom>
            <a:solidFill>
              <a:schemeClr val="accent4">
                <a:alpha val="78431"/>
              </a:scheme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0258271" y="5760513"/>
              <a:ext cx="4710300" cy="3651600"/>
            </a:xfrm>
            <a:prstGeom prst="ellipse">
              <a:avLst/>
            </a:prstGeom>
            <a:solidFill>
              <a:schemeClr val="accent1">
                <a:alpha val="79215"/>
              </a:scheme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3709217" y="9338101"/>
              <a:ext cx="4182300" cy="3047400"/>
            </a:xfrm>
            <a:prstGeom prst="ellipse">
              <a:avLst/>
            </a:prstGeom>
            <a:solidFill>
              <a:schemeClr val="accent2">
                <a:alpha val="79215"/>
              </a:scheme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14105352" y="7062598"/>
              <a:ext cx="863375" cy="863600"/>
            </a:xfrm>
            <a:prstGeom prst="ellipse">
              <a:avLst/>
            </a:prstGeom>
            <a:solidFill>
              <a:schemeClr val="accent4">
                <a:alpha val="39215"/>
              </a:scheme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0692524" y="7338165"/>
              <a:ext cx="41823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1" i="0" lang="en-US" sz="3500" u="none" cap="none" strike="noStrike">
                  <a:solidFill>
                    <a:srgbClr val="FFFEFE"/>
                  </a:solidFill>
                  <a:latin typeface="Roboto"/>
                  <a:ea typeface="Roboto"/>
                  <a:cs typeface="Roboto"/>
                  <a:sym typeface="Roboto"/>
                </a:rPr>
                <a:t>Universities</a:t>
              </a:r>
              <a:endParaRPr b="1" i="0" sz="3500" u="none" cap="none" strike="noStrike">
                <a:solidFill>
                  <a:srgbClr val="FFFEF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4478616" y="9786408"/>
              <a:ext cx="2932800" cy="13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1" i="0" lang="en-US" sz="3500" u="none" cap="none" strike="noStrike">
                  <a:solidFill>
                    <a:srgbClr val="FFFEFE"/>
                  </a:solidFill>
                  <a:latin typeface="Roboto"/>
                  <a:ea typeface="Roboto"/>
                  <a:cs typeface="Roboto"/>
                  <a:sym typeface="Roboto"/>
                </a:rPr>
                <a:t>High Schools</a:t>
              </a:r>
              <a:endParaRPr b="1" i="0" sz="3500" u="none" cap="none" strike="noStrike">
                <a:solidFill>
                  <a:srgbClr val="FFFEF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7020594" y="2814187"/>
              <a:ext cx="3444000" cy="3651600"/>
            </a:xfrm>
            <a:prstGeom prst="ellipse">
              <a:avLst/>
            </a:prstGeom>
            <a:solidFill>
              <a:schemeClr val="accent2">
                <a:alpha val="79215"/>
              </a:scheme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7315370" y="3954965"/>
              <a:ext cx="2932800" cy="13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1" i="0" lang="en-US" sz="3500" u="none" cap="none" strike="noStrike">
                  <a:solidFill>
                    <a:srgbClr val="FFFEFE"/>
                  </a:solidFill>
                  <a:latin typeface="Roboto"/>
                  <a:ea typeface="Roboto"/>
                  <a:cs typeface="Roboto"/>
                  <a:sym typeface="Roboto"/>
                </a:rPr>
                <a:t>Colleges</a:t>
              </a:r>
              <a:endParaRPr b="1" i="0" sz="3500" u="none" cap="none" strike="noStrike">
                <a:solidFill>
                  <a:srgbClr val="FFFEF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9775780" y="3252598"/>
              <a:ext cx="939555" cy="939800"/>
            </a:xfrm>
            <a:prstGeom prst="ellipse">
              <a:avLst/>
            </a:prstGeom>
            <a:solidFill>
              <a:srgbClr val="BFBFBF">
                <a:alpha val="39215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3787934" y="3252598"/>
              <a:ext cx="939555" cy="939800"/>
            </a:xfrm>
            <a:prstGeom prst="ellipse">
              <a:avLst/>
            </a:prstGeom>
            <a:solidFill>
              <a:srgbClr val="BFBFBF">
                <a:alpha val="39215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1"/>
                <a:buFont typeface="Arial"/>
                <a:buNone/>
              </a:pPr>
              <a:r>
                <a:t/>
              </a:r>
              <a:endParaRPr b="0" i="0" sz="240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Shape 110"/>
          <p:cNvSpPr/>
          <p:nvPr/>
        </p:nvSpPr>
        <p:spPr>
          <a:xfrm>
            <a:off x="2148652" y="7238950"/>
            <a:ext cx="41313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US admissions market is approximately $2 billion </a:t>
            </a:r>
            <a:endParaRPr b="0" i="0" sz="3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2154529" y="6681550"/>
            <a:ext cx="29100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 Size</a:t>
            </a:r>
            <a:endParaRPr b="1" i="0" sz="3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467506" y="11952630"/>
            <a:ext cx="15328577" cy="7540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https://www.whitehouse.gov/sites/default/files/unleashing_the_potential_of_educational_technology.pdf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2148638" y="4923977"/>
            <a:ext cx="3322963" cy="80535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4500 Colleges and Universities</a:t>
            </a:r>
            <a:endParaRPr b="0" i="0" sz="3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230727" y="4294750"/>
            <a:ext cx="15660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</a:t>
            </a:r>
            <a:endParaRPr b="1" i="0" sz="3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235453" y="4605444"/>
            <a:ext cx="760475" cy="783310"/>
          </a:xfrm>
          <a:custGeom>
            <a:pathLst>
              <a:path extrusionOk="0" h="120000" w="120000">
                <a:moveTo>
                  <a:pt x="14151" y="55835"/>
                </a:moveTo>
                <a:lnTo>
                  <a:pt x="14151" y="55835"/>
                </a:lnTo>
                <a:cubicBezTo>
                  <a:pt x="2907" y="55835"/>
                  <a:pt x="2907" y="55835"/>
                  <a:pt x="2907" y="55835"/>
                </a:cubicBezTo>
                <a:cubicBezTo>
                  <a:pt x="0" y="55835"/>
                  <a:pt x="0" y="58675"/>
                  <a:pt x="0" y="61324"/>
                </a:cubicBezTo>
                <a:cubicBezTo>
                  <a:pt x="0" y="61324"/>
                  <a:pt x="0" y="64164"/>
                  <a:pt x="2907" y="64164"/>
                </a:cubicBezTo>
                <a:cubicBezTo>
                  <a:pt x="14151" y="64164"/>
                  <a:pt x="14151" y="64164"/>
                  <a:pt x="14151" y="64164"/>
                </a:cubicBezTo>
                <a:cubicBezTo>
                  <a:pt x="17059" y="64164"/>
                  <a:pt x="17059" y="61324"/>
                  <a:pt x="17059" y="61324"/>
                </a:cubicBezTo>
                <a:cubicBezTo>
                  <a:pt x="17059" y="58675"/>
                  <a:pt x="17059" y="55835"/>
                  <a:pt x="14151" y="55835"/>
                </a:cubicBezTo>
                <a:close/>
                <a:moveTo>
                  <a:pt x="96930" y="30662"/>
                </a:moveTo>
                <a:lnTo>
                  <a:pt x="96930" y="30662"/>
                </a:lnTo>
                <a:cubicBezTo>
                  <a:pt x="105654" y="22334"/>
                  <a:pt x="105654" y="22334"/>
                  <a:pt x="105654" y="22334"/>
                </a:cubicBezTo>
                <a:cubicBezTo>
                  <a:pt x="105654" y="19495"/>
                  <a:pt x="105654" y="19495"/>
                  <a:pt x="105654" y="16845"/>
                </a:cubicBezTo>
                <a:cubicBezTo>
                  <a:pt x="102746" y="16845"/>
                  <a:pt x="99838" y="16845"/>
                  <a:pt x="99838" y="16845"/>
                </a:cubicBezTo>
                <a:cubicBezTo>
                  <a:pt x="91308" y="25173"/>
                  <a:pt x="91308" y="25173"/>
                  <a:pt x="91308" y="25173"/>
                </a:cubicBezTo>
                <a:cubicBezTo>
                  <a:pt x="88400" y="25173"/>
                  <a:pt x="88400" y="28012"/>
                  <a:pt x="91308" y="30662"/>
                </a:cubicBezTo>
                <a:cubicBezTo>
                  <a:pt x="91308" y="30662"/>
                  <a:pt x="94216" y="30662"/>
                  <a:pt x="96930" y="30662"/>
                </a:cubicBezTo>
                <a:close/>
                <a:moveTo>
                  <a:pt x="25589" y="30662"/>
                </a:moveTo>
                <a:lnTo>
                  <a:pt x="25589" y="30662"/>
                </a:lnTo>
                <a:cubicBezTo>
                  <a:pt x="25589" y="33501"/>
                  <a:pt x="28497" y="33501"/>
                  <a:pt x="31405" y="30662"/>
                </a:cubicBezTo>
                <a:cubicBezTo>
                  <a:pt x="31405" y="30662"/>
                  <a:pt x="31405" y="28012"/>
                  <a:pt x="31405" y="25173"/>
                </a:cubicBezTo>
                <a:cubicBezTo>
                  <a:pt x="22875" y="19495"/>
                  <a:pt x="22875" y="19495"/>
                  <a:pt x="22875" y="19495"/>
                </a:cubicBezTo>
                <a:cubicBezTo>
                  <a:pt x="19967" y="16845"/>
                  <a:pt x="17059" y="16845"/>
                  <a:pt x="17059" y="19495"/>
                </a:cubicBezTo>
                <a:cubicBezTo>
                  <a:pt x="14151" y="19495"/>
                  <a:pt x="14151" y="22334"/>
                  <a:pt x="17059" y="22334"/>
                </a:cubicBezTo>
                <a:lnTo>
                  <a:pt x="25589" y="30662"/>
                </a:lnTo>
                <a:close/>
                <a:moveTo>
                  <a:pt x="59903" y="19495"/>
                </a:moveTo>
                <a:lnTo>
                  <a:pt x="59903" y="19495"/>
                </a:lnTo>
                <a:cubicBezTo>
                  <a:pt x="62810" y="19495"/>
                  <a:pt x="62810" y="16845"/>
                  <a:pt x="62810" y="16845"/>
                </a:cubicBezTo>
                <a:cubicBezTo>
                  <a:pt x="62810" y="5678"/>
                  <a:pt x="62810" y="5678"/>
                  <a:pt x="62810" y="5678"/>
                </a:cubicBezTo>
                <a:cubicBezTo>
                  <a:pt x="62810" y="2839"/>
                  <a:pt x="62810" y="0"/>
                  <a:pt x="59903" y="0"/>
                </a:cubicBezTo>
                <a:cubicBezTo>
                  <a:pt x="56995" y="0"/>
                  <a:pt x="56995" y="2839"/>
                  <a:pt x="56995" y="5678"/>
                </a:cubicBezTo>
                <a:cubicBezTo>
                  <a:pt x="56995" y="16845"/>
                  <a:pt x="56995" y="16845"/>
                  <a:pt x="56995" y="16845"/>
                </a:cubicBezTo>
                <a:cubicBezTo>
                  <a:pt x="56995" y="16845"/>
                  <a:pt x="56995" y="19495"/>
                  <a:pt x="59903" y="19495"/>
                </a:cubicBezTo>
                <a:close/>
                <a:moveTo>
                  <a:pt x="59903" y="100315"/>
                </a:moveTo>
                <a:lnTo>
                  <a:pt x="59903" y="100315"/>
                </a:lnTo>
                <a:cubicBezTo>
                  <a:pt x="56995" y="100315"/>
                  <a:pt x="56995" y="103154"/>
                  <a:pt x="56995" y="105993"/>
                </a:cubicBezTo>
                <a:cubicBezTo>
                  <a:pt x="56995" y="117160"/>
                  <a:pt x="56995" y="117160"/>
                  <a:pt x="56995" y="117160"/>
                </a:cubicBezTo>
                <a:cubicBezTo>
                  <a:pt x="56995" y="117160"/>
                  <a:pt x="56995" y="119810"/>
                  <a:pt x="59903" y="119810"/>
                </a:cubicBezTo>
                <a:cubicBezTo>
                  <a:pt x="62810" y="119810"/>
                  <a:pt x="62810" y="117160"/>
                  <a:pt x="62810" y="117160"/>
                </a:cubicBezTo>
                <a:cubicBezTo>
                  <a:pt x="62810" y="105993"/>
                  <a:pt x="62810" y="105993"/>
                  <a:pt x="62810" y="105993"/>
                </a:cubicBezTo>
                <a:cubicBezTo>
                  <a:pt x="62810" y="103154"/>
                  <a:pt x="62810" y="100315"/>
                  <a:pt x="59903" y="100315"/>
                </a:cubicBezTo>
                <a:close/>
                <a:moveTo>
                  <a:pt x="94216" y="89148"/>
                </a:moveTo>
                <a:lnTo>
                  <a:pt x="94216" y="89148"/>
                </a:lnTo>
                <a:cubicBezTo>
                  <a:pt x="94216" y="89148"/>
                  <a:pt x="91308" y="89148"/>
                  <a:pt x="88400" y="89148"/>
                </a:cubicBezTo>
                <a:cubicBezTo>
                  <a:pt x="88400" y="91987"/>
                  <a:pt x="88400" y="91987"/>
                  <a:pt x="88400" y="94826"/>
                </a:cubicBezTo>
                <a:cubicBezTo>
                  <a:pt x="96930" y="103154"/>
                  <a:pt x="96930" y="103154"/>
                  <a:pt x="96930" y="103154"/>
                </a:cubicBezTo>
                <a:cubicBezTo>
                  <a:pt x="99838" y="103154"/>
                  <a:pt x="102746" y="103154"/>
                  <a:pt x="102746" y="103154"/>
                </a:cubicBezTo>
                <a:cubicBezTo>
                  <a:pt x="105654" y="100315"/>
                  <a:pt x="105654" y="97665"/>
                  <a:pt x="102746" y="97665"/>
                </a:cubicBezTo>
                <a:lnTo>
                  <a:pt x="94216" y="89148"/>
                </a:lnTo>
                <a:close/>
                <a:moveTo>
                  <a:pt x="116898" y="55835"/>
                </a:moveTo>
                <a:lnTo>
                  <a:pt x="116898" y="55835"/>
                </a:lnTo>
                <a:cubicBezTo>
                  <a:pt x="105654" y="55835"/>
                  <a:pt x="105654" y="55835"/>
                  <a:pt x="105654" y="55835"/>
                </a:cubicBezTo>
                <a:cubicBezTo>
                  <a:pt x="102746" y="55835"/>
                  <a:pt x="102746" y="58675"/>
                  <a:pt x="102746" y="61324"/>
                </a:cubicBezTo>
                <a:cubicBezTo>
                  <a:pt x="102746" y="61324"/>
                  <a:pt x="102746" y="64164"/>
                  <a:pt x="105654" y="64164"/>
                </a:cubicBezTo>
                <a:cubicBezTo>
                  <a:pt x="116898" y="64164"/>
                  <a:pt x="116898" y="64164"/>
                  <a:pt x="116898" y="64164"/>
                </a:cubicBezTo>
                <a:cubicBezTo>
                  <a:pt x="119806" y="64164"/>
                  <a:pt x="119806" y="61324"/>
                  <a:pt x="119806" y="61324"/>
                </a:cubicBezTo>
                <a:cubicBezTo>
                  <a:pt x="119806" y="58675"/>
                  <a:pt x="119806" y="55835"/>
                  <a:pt x="116898" y="55835"/>
                </a:cubicBezTo>
                <a:close/>
                <a:moveTo>
                  <a:pt x="28497" y="86498"/>
                </a:moveTo>
                <a:lnTo>
                  <a:pt x="28497" y="86498"/>
                </a:lnTo>
                <a:cubicBezTo>
                  <a:pt x="19967" y="94826"/>
                  <a:pt x="19967" y="94826"/>
                  <a:pt x="19967" y="94826"/>
                </a:cubicBezTo>
                <a:cubicBezTo>
                  <a:pt x="17059" y="97665"/>
                  <a:pt x="17059" y="97665"/>
                  <a:pt x="19967" y="100315"/>
                </a:cubicBezTo>
                <a:cubicBezTo>
                  <a:pt x="19967" y="100315"/>
                  <a:pt x="22875" y="100315"/>
                  <a:pt x="25589" y="100315"/>
                </a:cubicBezTo>
                <a:cubicBezTo>
                  <a:pt x="31405" y="91987"/>
                  <a:pt x="31405" y="91987"/>
                  <a:pt x="31405" y="91987"/>
                </a:cubicBezTo>
                <a:cubicBezTo>
                  <a:pt x="34313" y="91987"/>
                  <a:pt x="34313" y="89148"/>
                  <a:pt x="31405" y="86498"/>
                </a:cubicBezTo>
                <a:lnTo>
                  <a:pt x="28497" y="86498"/>
                </a:lnTo>
                <a:close/>
                <a:moveTo>
                  <a:pt x="59903" y="28012"/>
                </a:moveTo>
                <a:lnTo>
                  <a:pt x="59903" y="28012"/>
                </a:lnTo>
                <a:cubicBezTo>
                  <a:pt x="39935" y="28012"/>
                  <a:pt x="25589" y="41829"/>
                  <a:pt x="25589" y="61324"/>
                </a:cubicBezTo>
                <a:cubicBezTo>
                  <a:pt x="25589" y="77981"/>
                  <a:pt x="39935" y="94826"/>
                  <a:pt x="59903" y="94826"/>
                </a:cubicBezTo>
                <a:cubicBezTo>
                  <a:pt x="79870" y="94826"/>
                  <a:pt x="94216" y="77981"/>
                  <a:pt x="94216" y="61324"/>
                </a:cubicBezTo>
                <a:cubicBezTo>
                  <a:pt x="94216" y="41829"/>
                  <a:pt x="79870" y="28012"/>
                  <a:pt x="59903" y="28012"/>
                </a:cubicBezTo>
                <a:close/>
                <a:moveTo>
                  <a:pt x="59903" y="86498"/>
                </a:moveTo>
                <a:lnTo>
                  <a:pt x="59903" y="86498"/>
                </a:lnTo>
                <a:cubicBezTo>
                  <a:pt x="45751" y="86498"/>
                  <a:pt x="34313" y="75331"/>
                  <a:pt x="34313" y="61324"/>
                </a:cubicBezTo>
                <a:cubicBezTo>
                  <a:pt x="34313" y="47507"/>
                  <a:pt x="45751" y="33501"/>
                  <a:pt x="59903" y="33501"/>
                </a:cubicBezTo>
                <a:cubicBezTo>
                  <a:pt x="74248" y="33501"/>
                  <a:pt x="85492" y="47507"/>
                  <a:pt x="85492" y="61324"/>
                </a:cubicBezTo>
                <a:cubicBezTo>
                  <a:pt x="85492" y="75331"/>
                  <a:pt x="74248" y="86498"/>
                  <a:pt x="59903" y="864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1959790" y="7347602"/>
            <a:ext cx="4131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Second largest market behind healthcare in the US</a:t>
            </a:r>
            <a:endParaRPr b="0" i="0" sz="3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14248648" y="6671225"/>
            <a:ext cx="19095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</a:t>
            </a:r>
            <a:endParaRPr b="1" i="0" sz="3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12272211" y="4940690"/>
            <a:ext cx="3818988" cy="104875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9 % of US GDP is spent on education</a:t>
            </a:r>
            <a:endParaRPr b="0" i="0" sz="3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4592048" y="4383300"/>
            <a:ext cx="15660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Stats</a:t>
            </a:r>
            <a:endParaRPr b="1" i="0" sz="3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6488130" y="4816697"/>
            <a:ext cx="476939" cy="491261"/>
          </a:xfrm>
          <a:custGeom>
            <a:pathLst>
              <a:path extrusionOk="0" h="120000" w="120000">
                <a:moveTo>
                  <a:pt x="17059" y="16845"/>
                </a:moveTo>
                <a:lnTo>
                  <a:pt x="17059" y="16845"/>
                </a:lnTo>
                <a:cubicBezTo>
                  <a:pt x="17059" y="16845"/>
                  <a:pt x="14151" y="16845"/>
                  <a:pt x="14151" y="19495"/>
                </a:cubicBezTo>
                <a:cubicBezTo>
                  <a:pt x="14151" y="22334"/>
                  <a:pt x="17059" y="22334"/>
                  <a:pt x="17059" y="22334"/>
                </a:cubicBezTo>
                <a:cubicBezTo>
                  <a:pt x="19967" y="22334"/>
                  <a:pt x="22875" y="22334"/>
                  <a:pt x="22875" y="19495"/>
                </a:cubicBezTo>
                <a:cubicBezTo>
                  <a:pt x="22875" y="16845"/>
                  <a:pt x="19967" y="16845"/>
                  <a:pt x="17059" y="16845"/>
                </a:cubicBezTo>
                <a:close/>
                <a:moveTo>
                  <a:pt x="105654" y="0"/>
                </a:moveTo>
                <a:lnTo>
                  <a:pt x="105654" y="0"/>
                </a:lnTo>
                <a:cubicBezTo>
                  <a:pt x="14151" y="0"/>
                  <a:pt x="14151" y="0"/>
                  <a:pt x="14151" y="0"/>
                </a:cubicBezTo>
                <a:cubicBezTo>
                  <a:pt x="5621" y="0"/>
                  <a:pt x="0" y="8328"/>
                  <a:pt x="0" y="16845"/>
                </a:cubicBezTo>
                <a:cubicBezTo>
                  <a:pt x="0" y="105993"/>
                  <a:pt x="0" y="105993"/>
                  <a:pt x="0" y="105993"/>
                </a:cubicBezTo>
                <a:cubicBezTo>
                  <a:pt x="0" y="114321"/>
                  <a:pt x="5621" y="119810"/>
                  <a:pt x="14151" y="119810"/>
                </a:cubicBezTo>
                <a:cubicBezTo>
                  <a:pt x="105654" y="119810"/>
                  <a:pt x="105654" y="119810"/>
                  <a:pt x="105654" y="119810"/>
                </a:cubicBezTo>
                <a:cubicBezTo>
                  <a:pt x="114184" y="119810"/>
                  <a:pt x="119806" y="114321"/>
                  <a:pt x="119806" y="105993"/>
                </a:cubicBezTo>
                <a:cubicBezTo>
                  <a:pt x="119806" y="16845"/>
                  <a:pt x="119806" y="16845"/>
                  <a:pt x="119806" y="16845"/>
                </a:cubicBezTo>
                <a:cubicBezTo>
                  <a:pt x="119806" y="8328"/>
                  <a:pt x="114184" y="0"/>
                  <a:pt x="105654" y="0"/>
                </a:cubicBezTo>
                <a:close/>
                <a:moveTo>
                  <a:pt x="114184" y="105993"/>
                </a:moveTo>
                <a:lnTo>
                  <a:pt x="114184" y="105993"/>
                </a:lnTo>
                <a:cubicBezTo>
                  <a:pt x="114184" y="108643"/>
                  <a:pt x="108368" y="111482"/>
                  <a:pt x="105654" y="111482"/>
                </a:cubicBezTo>
                <a:cubicBezTo>
                  <a:pt x="14151" y="111482"/>
                  <a:pt x="14151" y="111482"/>
                  <a:pt x="14151" y="111482"/>
                </a:cubicBezTo>
                <a:cubicBezTo>
                  <a:pt x="11437" y="111482"/>
                  <a:pt x="5621" y="108643"/>
                  <a:pt x="5621" y="105993"/>
                </a:cubicBezTo>
                <a:cubicBezTo>
                  <a:pt x="5621" y="38990"/>
                  <a:pt x="5621" y="38990"/>
                  <a:pt x="5621" y="38990"/>
                </a:cubicBezTo>
                <a:cubicBezTo>
                  <a:pt x="114184" y="38990"/>
                  <a:pt x="114184" y="38990"/>
                  <a:pt x="114184" y="38990"/>
                </a:cubicBezTo>
                <a:lnTo>
                  <a:pt x="114184" y="105993"/>
                </a:lnTo>
                <a:close/>
                <a:moveTo>
                  <a:pt x="114184" y="30662"/>
                </a:moveTo>
                <a:lnTo>
                  <a:pt x="114184" y="30662"/>
                </a:lnTo>
                <a:cubicBezTo>
                  <a:pt x="5621" y="30662"/>
                  <a:pt x="5621" y="30662"/>
                  <a:pt x="5621" y="30662"/>
                </a:cubicBezTo>
                <a:cubicBezTo>
                  <a:pt x="5621" y="16845"/>
                  <a:pt x="5621" y="16845"/>
                  <a:pt x="5621" y="16845"/>
                </a:cubicBezTo>
                <a:cubicBezTo>
                  <a:pt x="5621" y="11167"/>
                  <a:pt x="11437" y="8328"/>
                  <a:pt x="14151" y="8328"/>
                </a:cubicBezTo>
                <a:cubicBezTo>
                  <a:pt x="105654" y="8328"/>
                  <a:pt x="105654" y="8328"/>
                  <a:pt x="105654" y="8328"/>
                </a:cubicBezTo>
                <a:cubicBezTo>
                  <a:pt x="108368" y="8328"/>
                  <a:pt x="114184" y="11167"/>
                  <a:pt x="114184" y="16845"/>
                </a:cubicBezTo>
                <a:lnTo>
                  <a:pt x="114184" y="30662"/>
                </a:lnTo>
                <a:close/>
                <a:moveTo>
                  <a:pt x="48465" y="16845"/>
                </a:moveTo>
                <a:lnTo>
                  <a:pt x="48465" y="16845"/>
                </a:lnTo>
                <a:cubicBezTo>
                  <a:pt x="45557" y="16845"/>
                  <a:pt x="45557" y="16845"/>
                  <a:pt x="45557" y="19495"/>
                </a:cubicBezTo>
                <a:cubicBezTo>
                  <a:pt x="45557" y="22334"/>
                  <a:pt x="45557" y="22334"/>
                  <a:pt x="48465" y="22334"/>
                </a:cubicBezTo>
                <a:cubicBezTo>
                  <a:pt x="51373" y="22334"/>
                  <a:pt x="51373" y="22334"/>
                  <a:pt x="51373" y="19495"/>
                </a:cubicBezTo>
                <a:cubicBezTo>
                  <a:pt x="51373" y="16845"/>
                  <a:pt x="51373" y="16845"/>
                  <a:pt x="48465" y="16845"/>
                </a:cubicBezTo>
                <a:close/>
                <a:moveTo>
                  <a:pt x="34313" y="16845"/>
                </a:moveTo>
                <a:lnTo>
                  <a:pt x="34313" y="16845"/>
                </a:lnTo>
                <a:cubicBezTo>
                  <a:pt x="31405" y="16845"/>
                  <a:pt x="28497" y="16845"/>
                  <a:pt x="28497" y="19495"/>
                </a:cubicBezTo>
                <a:cubicBezTo>
                  <a:pt x="28497" y="22334"/>
                  <a:pt x="31405" y="22334"/>
                  <a:pt x="34313" y="22334"/>
                </a:cubicBezTo>
                <a:cubicBezTo>
                  <a:pt x="34313" y="22334"/>
                  <a:pt x="37027" y="22334"/>
                  <a:pt x="37027" y="19495"/>
                </a:cubicBezTo>
                <a:cubicBezTo>
                  <a:pt x="37027" y="16845"/>
                  <a:pt x="34313" y="16845"/>
                  <a:pt x="34313" y="168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5064431" y="1863674"/>
            <a:ext cx="8161017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Target Customer</a:t>
            </a:r>
            <a:endParaRPr b="0" i="0" sz="8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1209213" y="7282832"/>
            <a:ext cx="579418" cy="593476"/>
            <a:chOff x="7273756" y="5155717"/>
            <a:chExt cx="695864" cy="712746"/>
          </a:xfrm>
        </p:grpSpPr>
        <p:sp>
          <p:nvSpPr>
            <p:cNvPr id="123" name="Shape 123"/>
            <p:cNvSpPr/>
            <p:nvPr/>
          </p:nvSpPr>
          <p:spPr>
            <a:xfrm>
              <a:off x="7273756" y="5155717"/>
              <a:ext cx="409662" cy="463003"/>
            </a:xfrm>
            <a:custGeom>
              <a:pathLst>
                <a:path extrusionOk="0" h="120000" w="120000">
                  <a:moveTo>
                    <a:pt x="21055" y="119835"/>
                  </a:moveTo>
                  <a:lnTo>
                    <a:pt x="21055" y="119835"/>
                  </a:lnTo>
                  <a:cubicBezTo>
                    <a:pt x="19006" y="113406"/>
                    <a:pt x="17888" y="105989"/>
                    <a:pt x="17888" y="98571"/>
                  </a:cubicBezTo>
                  <a:cubicBezTo>
                    <a:pt x="17888" y="66923"/>
                    <a:pt x="42111" y="39890"/>
                    <a:pt x="75652" y="31648"/>
                  </a:cubicBezTo>
                  <a:cubicBezTo>
                    <a:pt x="75652" y="39890"/>
                    <a:pt x="75652" y="39890"/>
                    <a:pt x="75652" y="39890"/>
                  </a:cubicBezTo>
                  <a:cubicBezTo>
                    <a:pt x="119813" y="20439"/>
                    <a:pt x="119813" y="20439"/>
                    <a:pt x="119813" y="20439"/>
                  </a:cubicBezTo>
                  <a:cubicBezTo>
                    <a:pt x="75652" y="0"/>
                    <a:pt x="75652" y="0"/>
                    <a:pt x="75652" y="0"/>
                  </a:cubicBezTo>
                  <a:cubicBezTo>
                    <a:pt x="75652" y="14835"/>
                    <a:pt x="75652" y="14835"/>
                    <a:pt x="75652" y="14835"/>
                  </a:cubicBezTo>
                  <a:cubicBezTo>
                    <a:pt x="32608" y="24230"/>
                    <a:pt x="0" y="58516"/>
                    <a:pt x="0" y="98571"/>
                  </a:cubicBezTo>
                  <a:cubicBezTo>
                    <a:pt x="0" y="105000"/>
                    <a:pt x="1118" y="110604"/>
                    <a:pt x="2236" y="115219"/>
                  </a:cubicBezTo>
                  <a:cubicBezTo>
                    <a:pt x="3167" y="106813"/>
                    <a:pt x="3167" y="106813"/>
                    <a:pt x="3167" y="106813"/>
                  </a:cubicBezTo>
                  <a:lnTo>
                    <a:pt x="21055" y="119835"/>
                  </a:lnTo>
                  <a:close/>
                  <a:moveTo>
                    <a:pt x="21055" y="119835"/>
                  </a:moveTo>
                  <a:lnTo>
                    <a:pt x="21055" y="119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t/>
              </a:r>
              <a:endParaRPr b="0" i="0" sz="4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7663775" y="5223063"/>
              <a:ext cx="305845" cy="530349"/>
            </a:xfrm>
            <a:custGeom>
              <a:pathLst>
                <a:path extrusionOk="0" h="120000" w="120000">
                  <a:moveTo>
                    <a:pt x="69000" y="81916"/>
                  </a:moveTo>
                  <a:lnTo>
                    <a:pt x="69000" y="81916"/>
                  </a:lnTo>
                  <a:cubicBezTo>
                    <a:pt x="64750" y="119856"/>
                    <a:pt x="64750" y="119856"/>
                    <a:pt x="64750" y="119856"/>
                  </a:cubicBezTo>
                  <a:cubicBezTo>
                    <a:pt x="119750" y="98874"/>
                    <a:pt x="119750" y="98874"/>
                    <a:pt x="119750" y="98874"/>
                  </a:cubicBezTo>
                  <a:cubicBezTo>
                    <a:pt x="101500" y="92407"/>
                    <a:pt x="101500" y="92407"/>
                    <a:pt x="101500" y="92407"/>
                  </a:cubicBezTo>
                  <a:cubicBezTo>
                    <a:pt x="105750" y="85940"/>
                    <a:pt x="107250" y="78610"/>
                    <a:pt x="107250" y="70562"/>
                  </a:cubicBezTo>
                  <a:cubicBezTo>
                    <a:pt x="107250" y="38083"/>
                    <a:pt x="70500" y="10491"/>
                    <a:pt x="19750" y="0"/>
                  </a:cubicBezTo>
                  <a:cubicBezTo>
                    <a:pt x="29500" y="4023"/>
                    <a:pt x="29500" y="4023"/>
                    <a:pt x="29500" y="4023"/>
                  </a:cubicBezTo>
                  <a:cubicBezTo>
                    <a:pt x="0" y="10491"/>
                    <a:pt x="0" y="10491"/>
                    <a:pt x="0" y="10491"/>
                  </a:cubicBezTo>
                  <a:cubicBezTo>
                    <a:pt x="48000" y="17101"/>
                    <a:pt x="83250" y="42107"/>
                    <a:pt x="83250" y="70562"/>
                  </a:cubicBezTo>
                  <a:cubicBezTo>
                    <a:pt x="83250" y="76167"/>
                    <a:pt x="81750" y="81053"/>
                    <a:pt x="80250" y="85077"/>
                  </a:cubicBezTo>
                  <a:lnTo>
                    <a:pt x="69000" y="81916"/>
                  </a:lnTo>
                  <a:close/>
                  <a:moveTo>
                    <a:pt x="69000" y="81916"/>
                  </a:moveTo>
                  <a:lnTo>
                    <a:pt x="69000" y="819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t/>
              </a:r>
              <a:endParaRPr b="0" i="0" sz="4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7310233" y="5624333"/>
              <a:ext cx="513481" cy="244130"/>
            </a:xfrm>
            <a:custGeom>
              <a:pathLst>
                <a:path extrusionOk="0" h="120000" w="120000">
                  <a:moveTo>
                    <a:pt x="116579" y="45625"/>
                  </a:moveTo>
                  <a:lnTo>
                    <a:pt x="116579" y="45625"/>
                  </a:lnTo>
                  <a:cubicBezTo>
                    <a:pt x="104832" y="73750"/>
                    <a:pt x="88029" y="89687"/>
                    <a:pt x="69591" y="89687"/>
                  </a:cubicBezTo>
                  <a:cubicBezTo>
                    <a:pt x="51895" y="89687"/>
                    <a:pt x="36877" y="75625"/>
                    <a:pt x="25130" y="52812"/>
                  </a:cubicBezTo>
                  <a:cubicBezTo>
                    <a:pt x="32713" y="43750"/>
                    <a:pt x="32713" y="43750"/>
                    <a:pt x="32713" y="437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5" y="82812"/>
                    <a:pt x="1635" y="82812"/>
                    <a:pt x="1635" y="82812"/>
                  </a:cubicBezTo>
                  <a:cubicBezTo>
                    <a:pt x="12639" y="68437"/>
                    <a:pt x="12639" y="68437"/>
                    <a:pt x="12639" y="68437"/>
                  </a:cubicBezTo>
                  <a:cubicBezTo>
                    <a:pt x="26765" y="100312"/>
                    <a:pt x="46988" y="119687"/>
                    <a:pt x="69591" y="119687"/>
                  </a:cubicBezTo>
                  <a:cubicBezTo>
                    <a:pt x="88773" y="119687"/>
                    <a:pt x="105576" y="105625"/>
                    <a:pt x="119851" y="79062"/>
                  </a:cubicBezTo>
                  <a:cubicBezTo>
                    <a:pt x="114052" y="84375"/>
                    <a:pt x="114052" y="84375"/>
                    <a:pt x="114052" y="84375"/>
                  </a:cubicBezTo>
                  <a:lnTo>
                    <a:pt x="116579" y="45625"/>
                  </a:lnTo>
                  <a:close/>
                  <a:moveTo>
                    <a:pt x="116579" y="45625"/>
                  </a:moveTo>
                  <a:lnTo>
                    <a:pt x="116579" y="45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t/>
              </a:r>
              <a:endParaRPr b="0" i="0" sz="4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7498229" y="5349335"/>
              <a:ext cx="207636" cy="376015"/>
            </a:xfrm>
            <a:custGeom>
              <a:pathLst>
                <a:path extrusionOk="0" h="120000" w="120000">
                  <a:moveTo>
                    <a:pt x="47195" y="0"/>
                  </a:moveTo>
                  <a:lnTo>
                    <a:pt x="47195" y="0"/>
                  </a:lnTo>
                  <a:cubicBezTo>
                    <a:pt x="47195" y="13581"/>
                    <a:pt x="47195" y="13581"/>
                    <a:pt x="47195" y="13581"/>
                  </a:cubicBezTo>
                  <a:cubicBezTo>
                    <a:pt x="18292" y="17027"/>
                    <a:pt x="4024" y="27364"/>
                    <a:pt x="4024" y="39932"/>
                  </a:cubicBezTo>
                  <a:cubicBezTo>
                    <a:pt x="4024" y="53716"/>
                    <a:pt x="22682" y="61621"/>
                    <a:pt x="51585" y="67297"/>
                  </a:cubicBezTo>
                  <a:cubicBezTo>
                    <a:pt x="69878" y="70743"/>
                    <a:pt x="78292" y="74189"/>
                    <a:pt x="78292" y="79864"/>
                  </a:cubicBezTo>
                  <a:cubicBezTo>
                    <a:pt x="78292" y="85540"/>
                    <a:pt x="68048" y="88986"/>
                    <a:pt x="53414" y="88986"/>
                  </a:cubicBezTo>
                  <a:cubicBezTo>
                    <a:pt x="34756" y="88986"/>
                    <a:pt x="20487" y="85540"/>
                    <a:pt x="8048" y="82094"/>
                  </a:cubicBezTo>
                  <a:cubicBezTo>
                    <a:pt x="0" y="99324"/>
                    <a:pt x="0" y="99324"/>
                    <a:pt x="0" y="99324"/>
                  </a:cubicBezTo>
                  <a:cubicBezTo>
                    <a:pt x="10243" y="102770"/>
                    <a:pt x="28902" y="105000"/>
                    <a:pt x="45365" y="106216"/>
                  </a:cubicBezTo>
                  <a:cubicBezTo>
                    <a:pt x="45365" y="119797"/>
                    <a:pt x="45365" y="119797"/>
                    <a:pt x="45365" y="119797"/>
                  </a:cubicBezTo>
                  <a:cubicBezTo>
                    <a:pt x="72073" y="119797"/>
                    <a:pt x="72073" y="119797"/>
                    <a:pt x="72073" y="119797"/>
                  </a:cubicBezTo>
                  <a:cubicBezTo>
                    <a:pt x="72073" y="105000"/>
                    <a:pt x="72073" y="105000"/>
                    <a:pt x="72073" y="105000"/>
                  </a:cubicBezTo>
                  <a:cubicBezTo>
                    <a:pt x="103170" y="101554"/>
                    <a:pt x="119634" y="90202"/>
                    <a:pt x="119634" y="77635"/>
                  </a:cubicBezTo>
                  <a:cubicBezTo>
                    <a:pt x="119634" y="63851"/>
                    <a:pt x="107195" y="56959"/>
                    <a:pt x="76097" y="50270"/>
                  </a:cubicBezTo>
                  <a:cubicBezTo>
                    <a:pt x="53414" y="45608"/>
                    <a:pt x="43170" y="42162"/>
                    <a:pt x="43170" y="37702"/>
                  </a:cubicBezTo>
                  <a:cubicBezTo>
                    <a:pt x="43170" y="33040"/>
                    <a:pt x="49390" y="29594"/>
                    <a:pt x="65853" y="29594"/>
                  </a:cubicBezTo>
                  <a:cubicBezTo>
                    <a:pt x="86707" y="29594"/>
                    <a:pt x="98780" y="31824"/>
                    <a:pt x="105000" y="34256"/>
                  </a:cubicBezTo>
                  <a:cubicBezTo>
                    <a:pt x="113414" y="17027"/>
                    <a:pt x="113414" y="17027"/>
                    <a:pt x="113414" y="17027"/>
                  </a:cubicBezTo>
                  <a:cubicBezTo>
                    <a:pt x="103170" y="14797"/>
                    <a:pt x="92560" y="13581"/>
                    <a:pt x="74268" y="12567"/>
                  </a:cubicBezTo>
                  <a:cubicBezTo>
                    <a:pt x="74268" y="0"/>
                    <a:pt x="74268" y="0"/>
                    <a:pt x="74268" y="0"/>
                  </a:cubicBezTo>
                  <a:lnTo>
                    <a:pt x="47195" y="0"/>
                  </a:lnTo>
                  <a:close/>
                  <a:moveTo>
                    <a:pt x="47195" y="0"/>
                  </a:moveTo>
                  <a:lnTo>
                    <a:pt x="47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t/>
              </a:r>
              <a:endParaRPr b="0" i="0" sz="4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27" name="Shape 127"/>
          <p:cNvSpPr/>
          <p:nvPr/>
        </p:nvSpPr>
        <p:spPr>
          <a:xfrm>
            <a:off x="16358905" y="6958574"/>
            <a:ext cx="874357" cy="965409"/>
          </a:xfrm>
          <a:custGeom>
            <a:pathLst>
              <a:path extrusionOk="0" h="120000" w="120000">
                <a:moveTo>
                  <a:pt x="119798" y="36528"/>
                </a:moveTo>
                <a:cubicBezTo>
                  <a:pt x="119798" y="37886"/>
                  <a:pt x="118184" y="39094"/>
                  <a:pt x="116369" y="39094"/>
                </a:cubicBezTo>
                <a:cubicBezTo>
                  <a:pt x="43966" y="61735"/>
                  <a:pt x="43966" y="61735"/>
                  <a:pt x="43966" y="61735"/>
                </a:cubicBezTo>
                <a:lnTo>
                  <a:pt x="42151" y="61735"/>
                </a:lnTo>
                <a:cubicBezTo>
                  <a:pt x="42151" y="61735"/>
                  <a:pt x="40537" y="61735"/>
                  <a:pt x="40537" y="60528"/>
                </a:cubicBezTo>
                <a:cubicBezTo>
                  <a:pt x="38924" y="60528"/>
                  <a:pt x="38924" y="59320"/>
                  <a:pt x="38924" y="57962"/>
                </a:cubicBezTo>
                <a:cubicBezTo>
                  <a:pt x="38924" y="17660"/>
                  <a:pt x="38924" y="17660"/>
                  <a:pt x="38924" y="17660"/>
                </a:cubicBezTo>
                <a:cubicBezTo>
                  <a:pt x="38924" y="16301"/>
                  <a:pt x="38924" y="16301"/>
                  <a:pt x="40537" y="15094"/>
                </a:cubicBezTo>
                <a:cubicBezTo>
                  <a:pt x="40537" y="15094"/>
                  <a:pt x="42151" y="15094"/>
                  <a:pt x="43966" y="15094"/>
                </a:cubicBezTo>
                <a:cubicBezTo>
                  <a:pt x="116369" y="32754"/>
                  <a:pt x="116369" y="32754"/>
                  <a:pt x="116369" y="32754"/>
                </a:cubicBezTo>
                <a:cubicBezTo>
                  <a:pt x="118184" y="33962"/>
                  <a:pt x="119798" y="35320"/>
                  <a:pt x="119798" y="36528"/>
                </a:cubicBezTo>
                <a:close/>
                <a:moveTo>
                  <a:pt x="50621" y="108528"/>
                </a:moveTo>
                <a:cubicBezTo>
                  <a:pt x="50621" y="114716"/>
                  <a:pt x="38924" y="119849"/>
                  <a:pt x="25411" y="119849"/>
                </a:cubicBezTo>
                <a:cubicBezTo>
                  <a:pt x="11899" y="119849"/>
                  <a:pt x="0" y="114716"/>
                  <a:pt x="0" y="108528"/>
                </a:cubicBezTo>
                <a:cubicBezTo>
                  <a:pt x="0" y="103396"/>
                  <a:pt x="8470" y="99622"/>
                  <a:pt x="18554" y="98415"/>
                </a:cubicBezTo>
                <a:cubicBezTo>
                  <a:pt x="18554" y="13886"/>
                  <a:pt x="18554" y="13886"/>
                  <a:pt x="18554" y="13886"/>
                </a:cubicBezTo>
                <a:lnTo>
                  <a:pt x="20369" y="12528"/>
                </a:lnTo>
                <a:cubicBezTo>
                  <a:pt x="16941" y="11320"/>
                  <a:pt x="15126" y="10113"/>
                  <a:pt x="15126" y="6339"/>
                </a:cubicBezTo>
                <a:cubicBezTo>
                  <a:pt x="15126" y="2415"/>
                  <a:pt x="18554" y="0"/>
                  <a:pt x="25411" y="0"/>
                </a:cubicBezTo>
                <a:cubicBezTo>
                  <a:pt x="28638" y="0"/>
                  <a:pt x="28638" y="0"/>
                  <a:pt x="28638" y="0"/>
                </a:cubicBezTo>
                <a:cubicBezTo>
                  <a:pt x="33882" y="0"/>
                  <a:pt x="38924" y="2415"/>
                  <a:pt x="38924" y="6339"/>
                </a:cubicBezTo>
                <a:cubicBezTo>
                  <a:pt x="38924" y="10113"/>
                  <a:pt x="35495" y="12528"/>
                  <a:pt x="32067" y="13886"/>
                </a:cubicBezTo>
                <a:cubicBezTo>
                  <a:pt x="32067" y="98415"/>
                  <a:pt x="32067" y="98415"/>
                  <a:pt x="32067" y="98415"/>
                </a:cubicBezTo>
                <a:cubicBezTo>
                  <a:pt x="42151" y="99622"/>
                  <a:pt x="50621" y="103396"/>
                  <a:pt x="50621" y="108528"/>
                </a:cubicBezTo>
                <a:close/>
                <a:moveTo>
                  <a:pt x="45579" y="108528"/>
                </a:moveTo>
                <a:cubicBezTo>
                  <a:pt x="45579" y="105962"/>
                  <a:pt x="40537" y="102188"/>
                  <a:pt x="32067" y="102188"/>
                </a:cubicBezTo>
                <a:cubicBezTo>
                  <a:pt x="32067" y="108528"/>
                  <a:pt x="32067" y="108528"/>
                  <a:pt x="32067" y="108528"/>
                </a:cubicBezTo>
                <a:cubicBezTo>
                  <a:pt x="32067" y="111094"/>
                  <a:pt x="28638" y="113509"/>
                  <a:pt x="25411" y="113509"/>
                </a:cubicBezTo>
                <a:cubicBezTo>
                  <a:pt x="21983" y="113509"/>
                  <a:pt x="18554" y="111094"/>
                  <a:pt x="18554" y="108528"/>
                </a:cubicBezTo>
                <a:cubicBezTo>
                  <a:pt x="18554" y="102188"/>
                  <a:pt x="18554" y="102188"/>
                  <a:pt x="18554" y="102188"/>
                </a:cubicBezTo>
                <a:cubicBezTo>
                  <a:pt x="11899" y="102188"/>
                  <a:pt x="5042" y="105962"/>
                  <a:pt x="5042" y="108528"/>
                </a:cubicBezTo>
                <a:cubicBezTo>
                  <a:pt x="5042" y="113509"/>
                  <a:pt x="15126" y="117283"/>
                  <a:pt x="25411" y="117283"/>
                </a:cubicBezTo>
                <a:cubicBezTo>
                  <a:pt x="37109" y="117283"/>
                  <a:pt x="45579" y="113509"/>
                  <a:pt x="45579" y="108528"/>
                </a:cubicBezTo>
                <a:close/>
                <a:moveTo>
                  <a:pt x="45579" y="108528"/>
                </a:moveTo>
                <a:lnTo>
                  <a:pt x="45579" y="10852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50" lIns="182925" spcFirstLastPara="1" rIns="182925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246426" y="1863674"/>
            <a:ext cx="97971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Target Market</a:t>
            </a:r>
            <a:endParaRPr b="0" i="0" sz="8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530775" y="4078475"/>
            <a:ext cx="7821900" cy="7682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327125" y="5825675"/>
            <a:ext cx="6229200" cy="59352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2150625" y="7808975"/>
            <a:ext cx="4582200" cy="3951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838325" y="4553375"/>
            <a:ext cx="52068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Available market</a:t>
            </a:r>
            <a:br>
              <a:rPr b="1" i="0" lang="en-US" sz="3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US" sz="3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$ 740 million</a:t>
            </a:r>
            <a:endParaRPr b="1" i="0" sz="3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2150625" y="6463850"/>
            <a:ext cx="45822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Serviceable Available $ 200million</a:t>
            </a:r>
            <a:endParaRPr b="1" i="0" sz="3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073725" y="8815550"/>
            <a:ext cx="27360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Available</a:t>
            </a:r>
            <a:endParaRPr b="1" i="0" sz="3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$50 million</a:t>
            </a:r>
            <a:endParaRPr b="1" i="0" sz="3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9055225" y="4078575"/>
            <a:ext cx="8946000" cy="7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Char char="-"/>
            </a:pPr>
            <a:r>
              <a:rPr b="1" i="0" lang="en-US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37000 high schools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Char char="-"/>
            </a:pPr>
            <a:r>
              <a:rPr b="1" i="0" lang="en-US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4500 Universities across USA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Char char="-"/>
            </a:pPr>
            <a:r>
              <a:rPr b="1" i="0" lang="en-US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Assuming $1200 per institute, 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   TAM = $ 740 million</a:t>
            </a:r>
            <a:endParaRPr b="1" i="0" sz="4000" u="none" cap="none" strike="noStrik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Char char="-"/>
            </a:pPr>
            <a:r>
              <a:rPr b="1" i="0" lang="en-US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Assuming 30% of schools and 30% of universities </a:t>
            </a:r>
            <a:r>
              <a:rPr b="1" i="0" lang="en-US" sz="40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SAM = $200 million</a:t>
            </a:r>
            <a:endParaRPr b="1" i="0" sz="40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Char char="-"/>
            </a:pPr>
            <a:r>
              <a:rPr b="1" i="0" lang="en-US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25% of this available market is our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    Target market = $ 50 million</a:t>
            </a:r>
            <a:endParaRPr b="1" i="0" sz="4000" u="none" cap="none" strike="noStrike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Shape 144"/>
          <p:cNvGraphicFramePr/>
          <p:nvPr/>
        </p:nvGraphicFramePr>
        <p:xfrm>
          <a:off x="279831" y="50947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{A697F424-73C6-48E2-A358-96DFCAC22B4A}</a:tableStyleId>
              </a:tblPr>
              <a:tblGrid>
                <a:gridCol w="5036750"/>
                <a:gridCol w="4222050"/>
                <a:gridCol w="4629400"/>
                <a:gridCol w="3812225"/>
              </a:tblGrid>
              <a:tr h="76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rgbClr val="FFFFFF"/>
                          </a:solidFill>
                        </a:rPr>
                        <a:t>Metric</a:t>
                      </a:r>
                      <a:endParaRPr sz="4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rgbClr val="000000"/>
                          </a:solidFill>
                        </a:rPr>
                        <a:t>Edubot</a:t>
                      </a:r>
                      <a:endParaRPr sz="4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rgbClr val="FFFFFF"/>
                          </a:solidFill>
                        </a:rPr>
                        <a:t>Admithub</a:t>
                      </a:r>
                      <a:endParaRPr sz="4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rgbClr val="FFFFFF"/>
                          </a:solidFill>
                        </a:rPr>
                        <a:t>Ivy.ai</a:t>
                      </a:r>
                      <a:endParaRPr sz="4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76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chemeClr val="lt2"/>
                          </a:solidFill>
                        </a:rPr>
                        <a:t>Analytics</a:t>
                      </a:r>
                      <a:endParaRPr sz="30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en-US" sz="4800">
                          <a:solidFill>
                            <a:schemeClr val="lt2"/>
                          </a:solidFill>
                        </a:rPr>
                        <a:t>No</a:t>
                      </a:r>
                      <a:endParaRPr b="1"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>
                          <a:solidFill>
                            <a:schemeClr val="lt2"/>
                          </a:solidFill>
                        </a:rPr>
                        <a:t>Yes</a:t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chemeClr val="lt2"/>
                          </a:solidFill>
                        </a:rPr>
                        <a:t>Yes</a:t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28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chemeClr val="lt2"/>
                          </a:solidFill>
                        </a:rPr>
                        <a:t>Application Review</a:t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en-US" sz="4800" u="none" cap="none" strike="noStrike">
                          <a:solidFill>
                            <a:schemeClr val="lt2"/>
                          </a:solidFill>
                        </a:rPr>
                        <a:t>No</a:t>
                      </a:r>
                      <a:endParaRPr b="1"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chemeClr val="lt2"/>
                          </a:solidFill>
                        </a:rPr>
                        <a:t>Yes</a:t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chemeClr val="lt2"/>
                          </a:solidFill>
                        </a:rPr>
                        <a:t>No</a:t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34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chemeClr val="lt2"/>
                          </a:solidFill>
                        </a:rPr>
                        <a:t>Price</a:t>
                      </a:r>
                      <a:r>
                        <a:rPr lang="en-US" sz="4800">
                          <a:solidFill>
                            <a:schemeClr val="lt2"/>
                          </a:solidFill>
                        </a:rPr>
                        <a:t>/</a:t>
                      </a:r>
                      <a:r>
                        <a:rPr lang="en-US" sz="4800" u="none" cap="none" strike="noStrike">
                          <a:solidFill>
                            <a:schemeClr val="lt2"/>
                          </a:solidFill>
                        </a:rPr>
                        <a:t>universi</a:t>
                      </a:r>
                      <a:r>
                        <a:rPr lang="en-US" sz="4800">
                          <a:solidFill>
                            <a:schemeClr val="lt2"/>
                          </a:solidFill>
                        </a:rPr>
                        <a:t>ty</a:t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t/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en-US" sz="4800">
                          <a:solidFill>
                            <a:schemeClr val="lt2"/>
                          </a:solidFill>
                        </a:rPr>
                        <a:t>Low</a:t>
                      </a:r>
                      <a:r>
                        <a:rPr b="1" lang="en-US" sz="4800" u="none" cap="none" strike="noStrike">
                          <a:solidFill>
                            <a:schemeClr val="lt2"/>
                          </a:solidFill>
                        </a:rPr>
                        <a:t> (</a:t>
                      </a:r>
                      <a:r>
                        <a:rPr b="1" lang="en-US" sz="4800">
                          <a:solidFill>
                            <a:schemeClr val="lt2"/>
                          </a:solidFill>
                        </a:rPr>
                        <a:t>75</a:t>
                      </a:r>
                      <a:r>
                        <a:rPr b="1" lang="en-US" sz="4800" u="none" cap="none" strike="noStrike">
                          <a:solidFill>
                            <a:schemeClr val="lt2"/>
                          </a:solidFill>
                        </a:rPr>
                        <a:t>,</a:t>
                      </a:r>
                      <a:r>
                        <a:rPr b="1" lang="en-US" sz="4800" u="none" cap="none" strike="noStrike">
                          <a:solidFill>
                            <a:schemeClr val="lt2"/>
                          </a:solidFill>
                        </a:rPr>
                        <a:t>000$/yr)</a:t>
                      </a:r>
                      <a:endParaRPr b="1"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chemeClr val="lt2"/>
                          </a:solidFill>
                        </a:rPr>
                        <a:t>High </a:t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>
                          <a:solidFill>
                            <a:schemeClr val="lt2"/>
                          </a:solidFill>
                        </a:rPr>
                        <a:t>(45</a:t>
                      </a:r>
                      <a:r>
                        <a:rPr lang="en-US" sz="4800">
                          <a:solidFill>
                            <a:schemeClr val="lt2"/>
                          </a:solidFill>
                        </a:rPr>
                        <a:t>0,000$/yr)</a:t>
                      </a:r>
                      <a:endParaRPr sz="48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>
                          <a:solidFill>
                            <a:schemeClr val="lt2"/>
                          </a:solidFill>
                        </a:rPr>
                        <a:t>Low (70,000$/yr)</a:t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76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chemeClr val="lt2"/>
                          </a:solidFill>
                        </a:rPr>
                        <a:t>User Registration</a:t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b="1" lang="en-US" sz="4800" u="none" cap="none" strike="noStrike">
                          <a:solidFill>
                            <a:schemeClr val="lt2"/>
                          </a:solidFill>
                        </a:rPr>
                        <a:t>With/without</a:t>
                      </a:r>
                      <a:endParaRPr b="1"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chemeClr val="lt2"/>
                          </a:solidFill>
                        </a:rPr>
                        <a:t>Mandatory</a:t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 u="none" cap="none" strike="noStrike">
                          <a:solidFill>
                            <a:schemeClr val="lt2"/>
                          </a:solidFill>
                        </a:rPr>
                        <a:t>Mandatory</a:t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4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800">
                          <a:solidFill>
                            <a:schemeClr val="lt2"/>
                          </a:solidFill>
                        </a:rPr>
                        <a:t>Personalized Answer</a:t>
                      </a:r>
                      <a:endParaRPr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4800">
                          <a:solidFill>
                            <a:schemeClr val="lt2"/>
                          </a:solidFill>
                        </a:rPr>
                        <a:t>No</a:t>
                      </a:r>
                      <a:endParaRPr b="1" sz="48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>
                          <a:solidFill>
                            <a:schemeClr val="lt2"/>
                          </a:solidFill>
                        </a:rPr>
                        <a:t>Yes</a:t>
                      </a:r>
                      <a:endParaRPr sz="36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800">
                          <a:solidFill>
                            <a:schemeClr val="lt2"/>
                          </a:solidFill>
                        </a:rPr>
                        <a:t>No</a:t>
                      </a:r>
                      <a:endParaRPr sz="36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4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>
                          <a:solidFill>
                            <a:schemeClr val="lt2"/>
                          </a:solidFill>
                        </a:rPr>
                        <a:t>Customers</a:t>
                      </a:r>
                      <a:endParaRPr sz="48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solidFill>
                            <a:schemeClr val="lt2"/>
                          </a:solidFill>
                        </a:rPr>
                        <a:t>None</a:t>
                      </a:r>
                      <a:endParaRPr b="1" sz="48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>
                          <a:solidFill>
                            <a:schemeClr val="lt2"/>
                          </a:solidFill>
                        </a:rPr>
                        <a:t>10</a:t>
                      </a:r>
                      <a:endParaRPr sz="48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>
                          <a:solidFill>
                            <a:schemeClr val="lt2"/>
                          </a:solidFill>
                        </a:rPr>
                        <a:t>8</a:t>
                      </a:r>
                      <a:endParaRPr sz="48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5" name="Shape 145"/>
          <p:cNvSpPr/>
          <p:nvPr/>
        </p:nvSpPr>
        <p:spPr>
          <a:xfrm>
            <a:off x="4413426" y="1023924"/>
            <a:ext cx="97971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Competitor Analysis</a:t>
            </a:r>
            <a:endParaRPr b="0" i="0" sz="8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7469" y="2648967"/>
            <a:ext cx="3324130" cy="128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0039" y="2255125"/>
            <a:ext cx="5289317" cy="27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1050" y="2388522"/>
            <a:ext cx="3090341" cy="203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3032575" y="605700"/>
            <a:ext cx="126522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1400"/>
            <a:ext cx="18288000" cy="110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10">
      <a:dk1>
        <a:srgbClr val="FFFFFF"/>
      </a:dk1>
      <a:lt1>
        <a:srgbClr val="FFFFFF"/>
      </a:lt1>
      <a:dk2>
        <a:srgbClr val="FFFFFF"/>
      </a:dk2>
      <a:lt2>
        <a:srgbClr val="1F2F47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28374A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