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2"/>
  </p:sldMasterIdLst>
  <p:notesMasterIdLst>
    <p:notesMasterId r:id="rId5"/>
  </p:notesMasterIdLst>
  <p:handoutMasterIdLst>
    <p:handoutMasterId r:id="rId6"/>
  </p:handoutMasterIdLst>
  <p:sldIdLst>
    <p:sldId id="264" r:id="rId3"/>
    <p:sldId id="265" r:id="rId4"/>
  </p:sldIdLst>
  <p:sldSz cx="9144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4C4"/>
    <a:srgbClr val="2F4F4F"/>
    <a:srgbClr val="00B1A9"/>
    <a:srgbClr val="20419A"/>
    <a:srgbClr val="763F98"/>
    <a:srgbClr val="3C38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94"/>
  </p:normalViewPr>
  <p:slideViewPr>
    <p:cSldViewPr snapToGrid="0" snapToObjects="1" showGuides="1">
      <p:cViewPr varScale="1">
        <p:scale>
          <a:sx n="45" d="100"/>
          <a:sy n="45" d="100"/>
        </p:scale>
        <p:origin x="2586" y="30"/>
      </p:cViewPr>
      <p:guideLst>
        <p:guide orient="horz" pos="57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BE112-10A7-4BBE-91B9-1C357E127A2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616F0-363E-4723-8BD2-F2231813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9445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84510-EBD7-4DD0-9EAB-33E0103038A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57475" y="1143000"/>
            <a:ext cx="1543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6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GB"/>
              <a:t>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11AC2-7164-4381-B2AE-E162FDBE9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2584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57475" y="1143000"/>
            <a:ext cx="1543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AC2-7164-4381-B2AE-E162FDBE9A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80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57475" y="1143000"/>
            <a:ext cx="1543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AC2-7164-4381-B2AE-E162FDBE9A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34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9C21B92-1E2B-CE49-B96B-14BDF32AEBF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6489" y="4494221"/>
            <a:ext cx="8265712" cy="4649776"/>
          </a:xfrm>
        </p:spPr>
        <p:txBody>
          <a:bodyPr anchor="b">
            <a:noAutofit/>
          </a:bodyPr>
          <a:lstStyle>
            <a:lvl1pPr algn="l">
              <a:defRPr sz="2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AD28AFC-4846-DD4C-AC3A-E46D60EF9D3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7057" y="9158400"/>
            <a:ext cx="5322807" cy="2736112"/>
          </a:xfrm>
        </p:spPr>
        <p:txBody>
          <a:bodyPr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0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8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 dirty="0"/>
              <a:t>Insert subtitles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7F4DD8-DD0E-424C-9238-BD6B2322A50B}"/>
              </a:ext>
            </a:extLst>
          </p:cNvPr>
          <p:cNvSpPr txBox="1"/>
          <p:nvPr userDrawn="1"/>
        </p:nvSpPr>
        <p:spPr>
          <a:xfrm>
            <a:off x="446493" y="16844204"/>
            <a:ext cx="6841595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SG" sz="8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Petroliam </a:t>
            </a:r>
            <a:r>
              <a:rPr lang="en-SG" sz="800" b="1" i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en-SG" sz="8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800" b="1" i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en-SG" sz="8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</a:t>
            </a:r>
          </a:p>
          <a:p>
            <a:r>
              <a:rPr lang="en-SG" sz="8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reserved. No part of this document may be reproduced in any form possible, stored in a retrieval system, transmitted and/or disseminated in any form or by any means (digital, mechanical, hard copy, recording or otherwise) without the permission of the copyright owner.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43F93652-951A-1F46-B179-8A71E30968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488" y="12787308"/>
            <a:ext cx="4125512" cy="7593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to xxx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9E05A1FD-FDF4-F946-9942-0EA914A195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88" y="13617772"/>
            <a:ext cx="1292542" cy="759365"/>
          </a:xfrm>
        </p:spPr>
        <p:txBody>
          <a:bodyPr>
            <a:noAutofit/>
          </a:bodyPr>
          <a:lstStyle>
            <a:lvl1pPr marL="0" marR="0" indent="0" algn="l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l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DD.MM.YY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41726F-A7B1-BD44-A16A-D405E7CF856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318" y="1543355"/>
            <a:ext cx="869007" cy="23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3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86232" y="1004543"/>
            <a:ext cx="5325968" cy="1984389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1692118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8" y="16920172"/>
            <a:ext cx="237725" cy="57451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13FE915-D00F-1945-A8B6-CD92D0DF0E5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" y="0"/>
            <a:ext cx="3098247" cy="18288000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2E2ED0D0-2C22-BB4C-8B0E-07933DF6A0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6232" y="3484800"/>
            <a:ext cx="5325968" cy="12902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109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1004543"/>
            <a:ext cx="8280400" cy="1984389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1692118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8" y="16920172"/>
            <a:ext cx="237725" cy="57451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168" y="3484800"/>
            <a:ext cx="3987695" cy="12902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 b="1" i="0">
                <a:solidFill>
                  <a:srgbClr val="00B1A9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“Insert a quote here investing in visionary thinkers and technologies”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A3E5904-DF31-1E44-90BD-C581B58E3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878" y="3484800"/>
            <a:ext cx="3987695" cy="12902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official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D31D17-7B06-514D-8550-14E9B760A3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16931891"/>
            <a:ext cx="835200" cy="80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09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1004543"/>
            <a:ext cx="8280400" cy="1984389"/>
          </a:xfrm>
        </p:spPr>
        <p:txBody>
          <a:bodyPr/>
          <a:lstStyle/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1692118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8" y="16920172"/>
            <a:ext cx="237725" cy="57451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93E86E4E-05EA-9F44-BA85-F2B1EE480B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9995163"/>
            <a:ext cx="2098986" cy="855133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Title of icon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9496E08-6F62-3F48-A55D-062F0826799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10862079"/>
            <a:ext cx="2098986" cy="2138315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rgbClr val="3C38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.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564AC605-A8C9-5347-BFD8-357CFE9121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25125" y="9995163"/>
            <a:ext cx="2098986" cy="855133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Title of icon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EEF7C4AD-214F-6145-B2C3-DAD206C7FC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25125" y="10862079"/>
            <a:ext cx="2098986" cy="2138315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rgbClr val="3C38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.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8A05E654-2C17-F442-A60A-E6D82D65126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30386" y="9995163"/>
            <a:ext cx="2090191" cy="855133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Title of icon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B21C1733-6E92-EF4A-95D2-CB540BDF899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21586" y="10862079"/>
            <a:ext cx="2098986" cy="2138315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rgbClr val="3C38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.</a:t>
            </a:r>
          </a:p>
        </p:txBody>
      </p: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9AA14840-8BCD-8848-8088-BF992AE25EF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32493" y="5304832"/>
            <a:ext cx="1497600" cy="35136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rmAutofit/>
          </a:bodyPr>
          <a:lstStyle>
            <a:lvl1pPr marL="0" indent="0" algn="ctr">
              <a:buNone/>
              <a:defRPr sz="800">
                <a:solidFill>
                  <a:srgbClr val="3C3835"/>
                </a:solidFill>
              </a:defRPr>
            </a:lvl1pPr>
          </a:lstStyle>
          <a:p>
            <a:r>
              <a:rPr lang="en-US" dirty="0"/>
              <a:t>Click to replace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DCD6480D-FBF1-224A-8E18-4EE6A75E5F3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16024" y="5568832"/>
            <a:ext cx="1717199" cy="3120000"/>
          </a:xfrm>
          <a:blipFill>
            <a:blip r:embed="rId3"/>
            <a:stretch>
              <a:fillRect/>
            </a:stretch>
          </a:blipFill>
        </p:spPr>
        <p:txBody>
          <a:bodyPr anchor="ctr" anchorCtr="0">
            <a:normAutofit/>
          </a:bodyPr>
          <a:lstStyle>
            <a:lvl1pPr marL="0" indent="0" algn="ctr">
              <a:buNone/>
              <a:defRPr sz="800">
                <a:solidFill>
                  <a:srgbClr val="3C3835"/>
                </a:solidFill>
              </a:defRPr>
            </a:lvl1pPr>
          </a:lstStyle>
          <a:p>
            <a:r>
              <a:rPr lang="en-US" dirty="0"/>
              <a:t>Click to replace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DA157309-5AB4-2744-9F3E-4FBE257646C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222879" y="5434432"/>
            <a:ext cx="896400" cy="3254400"/>
          </a:xfrm>
          <a:blipFill>
            <a:blip r:embed="rId4"/>
            <a:stretch>
              <a:fillRect/>
            </a:stretch>
          </a:blipFill>
        </p:spPr>
        <p:txBody>
          <a:bodyPr anchor="ctr" anchorCtr="0">
            <a:normAutofit/>
          </a:bodyPr>
          <a:lstStyle>
            <a:lvl1pPr marL="0" indent="0" algn="ctr">
              <a:buNone/>
              <a:defRPr sz="800">
                <a:solidFill>
                  <a:srgbClr val="3C3835"/>
                </a:solidFill>
              </a:defRPr>
            </a:lvl1pPr>
          </a:lstStyle>
          <a:p>
            <a:r>
              <a:rPr lang="en-US" dirty="0"/>
              <a:t>Click to replace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2B0126C-8CFE-EE46-B3E9-1255A6DEDB2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16931891"/>
            <a:ext cx="835200" cy="80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41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4A912FB-8A4A-2347-9713-20B37768DE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18293832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3AFE18-50B1-A84C-9986-C859606BB5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5" y="982137"/>
            <a:ext cx="4140199" cy="3924299"/>
          </a:xfrm>
        </p:spPr>
        <p:txBody>
          <a:bodyPr>
            <a:noAutofit/>
          </a:bodyPr>
          <a:lstStyle>
            <a:lvl1pPr marL="0" indent="0">
              <a:buNone/>
              <a:defRPr sz="4800" b="1" i="0">
                <a:solidFill>
                  <a:srgbClr val="00B1A9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 dirty="0"/>
              <a:t>“Insert a quote here”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DCEF33-99DE-5242-AB52-7CBF69C1B3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675" y="16896000"/>
            <a:ext cx="842400" cy="86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60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F2205C8-902D-4A44-9657-01148E44C4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1" y="8046617"/>
            <a:ext cx="8280400" cy="1634712"/>
          </a:xfrm>
        </p:spPr>
        <p:txBody>
          <a:bodyPr anchor="ctr" anchorCtr="0">
            <a:no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 for your passion!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5F5DD-CF2F-A943-9AF0-7CE4101196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4649" y="12594365"/>
            <a:ext cx="854702" cy="22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9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Content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E2BA46-4FE3-0047-9509-7517639C3B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78840" y="3364147"/>
            <a:ext cx="7228840" cy="12902400"/>
          </a:xfrm>
        </p:spPr>
        <p:txBody>
          <a:bodyPr wrap="square" numCol="1" spcCol="0">
            <a:noAutofit/>
          </a:bodyPr>
          <a:lstStyle>
            <a:lvl1pPr marL="0" indent="0">
              <a:buFont typeface="+mj-lt"/>
              <a:buNone/>
              <a:defRPr sz="1600" b="1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FontTx/>
              <a:buNone/>
              <a:defRPr sz="1600">
                <a:solidFill>
                  <a:srgbClr val="3C3835"/>
                </a:solidFill>
              </a:defRPr>
            </a:lvl2pPr>
          </a:lstStyle>
          <a:p>
            <a:pPr lvl="0"/>
            <a:r>
              <a:rPr lang="en-US" dirty="0"/>
              <a:t>Insert section title lorem ipsum</a:t>
            </a:r>
          </a:p>
          <a:p>
            <a:pPr lvl="1"/>
            <a:r>
              <a:rPr lang="en-US" dirty="0"/>
              <a:t>Insert section sub-title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6BAAF8A-815F-4A40-B0CA-E8B05C7E02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3363131"/>
            <a:ext cx="426719" cy="12902400"/>
          </a:xfrm>
        </p:spPr>
        <p:txBody>
          <a:bodyPr rIns="0">
            <a:noAutofit/>
          </a:bodyPr>
          <a:lstStyle>
            <a:lvl1pPr marL="0" indent="0" algn="l">
              <a:buNone/>
              <a:defRPr b="1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88BF6A1-F5F6-4146-8EA5-0C81C03824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88596" y="3363131"/>
            <a:ext cx="426720" cy="12902400"/>
          </a:xfrm>
        </p:spPr>
        <p:txBody>
          <a:bodyPr>
            <a:noAutofit/>
          </a:bodyPr>
          <a:lstStyle>
            <a:lvl1pPr marL="0" indent="0" algn="r">
              <a:buNone/>
              <a:defRPr b="0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87B92-2B66-BF46-9DB3-DB52029508FF}"/>
              </a:ext>
            </a:extLst>
          </p:cNvPr>
          <p:cNvSpPr txBox="1"/>
          <p:nvPr userDrawn="1"/>
        </p:nvSpPr>
        <p:spPr>
          <a:xfrm>
            <a:off x="5956388" y="1692118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149AE20-A93A-3647-A93A-973C37F5E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8" y="16920172"/>
            <a:ext cx="237725" cy="57451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30F01C-D4E0-684A-9E16-7BC6944761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16931891"/>
            <a:ext cx="835200" cy="80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8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BEA4F08-3EE7-2B41-B91A-2D8DB8E18D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6493" y="4494221"/>
            <a:ext cx="5322807" cy="4649776"/>
          </a:xfrm>
        </p:spPr>
        <p:txBody>
          <a:bodyPr anchor="b">
            <a:noAutofit/>
          </a:bodyPr>
          <a:lstStyle>
            <a:lvl1pPr algn="l">
              <a:defRPr sz="2800" b="1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09CC427-036A-DF41-B3F4-26E0589F9A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7057" y="9158400"/>
            <a:ext cx="5322807" cy="2736112"/>
          </a:xfrm>
        </p:spPr>
        <p:txBody>
          <a:bodyPr>
            <a:noAutofit/>
          </a:bodyPr>
          <a:lstStyle>
            <a:lvl1pPr marL="0" indent="0" algn="l">
              <a:buNone/>
              <a:defRPr sz="1800" b="0" i="0">
                <a:solidFill>
                  <a:srgbClr val="3C38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0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8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 dirty="0"/>
              <a:t>Insert subtitles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EF6038-5824-0642-A122-B43A8A1E55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70" y="16937851"/>
            <a:ext cx="832659" cy="793251"/>
          </a:xfrm>
          <a:prstGeom prst="rect">
            <a:avLst/>
          </a:prstGeom>
        </p:spPr>
      </p:pic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2844DB65-4804-FD49-BA71-3CEF731871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488" y="12787309"/>
            <a:ext cx="5322806" cy="159171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3C3835"/>
                </a:solidFill>
              </a:defRPr>
            </a:lvl1pPr>
          </a:lstStyle>
          <a:p>
            <a:pPr lvl="0"/>
            <a:r>
              <a:rPr lang="en-US" dirty="0"/>
              <a:t>Description (optional).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3414D3-2441-A840-A2D7-D8A423B5EB0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16931891"/>
            <a:ext cx="835200" cy="80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1004543"/>
            <a:ext cx="8280400" cy="1984389"/>
          </a:xfrm>
        </p:spPr>
        <p:txBody>
          <a:bodyPr/>
          <a:lstStyle/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1692118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8" y="16920172"/>
            <a:ext cx="237725" cy="57451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168" y="3484800"/>
            <a:ext cx="8286032" cy="12902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official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934649-81EA-C040-8624-BAA45A60EF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16931891"/>
            <a:ext cx="835200" cy="80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1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1004543"/>
            <a:ext cx="8280400" cy="1984389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962" y="3484797"/>
            <a:ext cx="3978000" cy="12902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1692118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8" y="16920172"/>
            <a:ext cx="237725" cy="57451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168" y="3484800"/>
            <a:ext cx="3987695" cy="12902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official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7A2514-6E82-B148-ABE2-89EB820D20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16931891"/>
            <a:ext cx="835200" cy="80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1004543"/>
            <a:ext cx="8280400" cy="1984389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1692118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8" y="16920172"/>
            <a:ext cx="237725" cy="57451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40122" y="3484800"/>
            <a:ext cx="2666446" cy="12902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22114B2-EC77-C74B-9459-C66CF7E83624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31800" y="3484797"/>
            <a:ext cx="5325968" cy="12902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F4185F-75D6-314D-89B0-BF87B6479C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16931891"/>
            <a:ext cx="835200" cy="80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1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1004543"/>
            <a:ext cx="8280400" cy="1984389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1692118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8" y="16920172"/>
            <a:ext cx="237725" cy="57451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800" y="3484800"/>
            <a:ext cx="2666446" cy="12902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22114B2-EC77-C74B-9459-C66CF7E83624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3382772" y="3484797"/>
            <a:ext cx="5325968" cy="12902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937ACC-68A5-C241-8D13-BE5E3AAF0D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16931891"/>
            <a:ext cx="835200" cy="80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9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5" y="1004543"/>
            <a:ext cx="3982063" cy="1984389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1692118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8" y="16920172"/>
            <a:ext cx="237725" cy="57451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168" y="3484800"/>
            <a:ext cx="3987695" cy="12902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official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3DA2F86-CD1B-514F-B078-071E73B6944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719639" y="0"/>
            <a:ext cx="4424362" cy="18288000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8988C3-8A48-4245-9FD0-9E2303A181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16931891"/>
            <a:ext cx="835200" cy="80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6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1004543"/>
            <a:ext cx="5325968" cy="1984389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1692118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8" y="16920172"/>
            <a:ext cx="237725" cy="57451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13FE915-D00F-1945-A8B6-CD92D0DF0E5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45756" y="0"/>
            <a:ext cx="3098247" cy="18288000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800" y="3484800"/>
            <a:ext cx="5325968" cy="12902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B7B3DA-5732-3440-99BA-E3C630F986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16931891"/>
            <a:ext cx="835200" cy="80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3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973676"/>
            <a:ext cx="8280400" cy="198438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2" y="3484801"/>
            <a:ext cx="8280399" cy="1298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1F02E52-6825-6A46-BE64-733D00906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8" y="17105467"/>
            <a:ext cx="237725" cy="200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95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64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00B1A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2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40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619" userDrawn="1">
          <p15:clr>
            <a:srgbClr val="F26B43"/>
          </p15:clr>
        </p15:guide>
        <p15:guide id="3" pos="272" userDrawn="1">
          <p15:clr>
            <a:srgbClr val="F26B43"/>
          </p15:clr>
        </p15:guide>
        <p15:guide id="4" orient="horz" pos="10901" userDrawn="1">
          <p15:clr>
            <a:srgbClr val="F26B43"/>
          </p15:clr>
        </p15:guide>
        <p15:guide id="5" orient="horz" pos="5760" userDrawn="1">
          <p15:clr>
            <a:srgbClr val="F26B43"/>
          </p15:clr>
        </p15:guide>
        <p15:guide id="6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tags" Target="../tags/tag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51.png"/><Relationship Id="rId34" Type="http://schemas.openxmlformats.org/officeDocument/2006/relationships/image" Target="../media/image64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33" Type="http://schemas.openxmlformats.org/officeDocument/2006/relationships/image" Target="../media/image63.png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tags" Target="../tags/tag5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32" Type="http://schemas.openxmlformats.org/officeDocument/2006/relationships/image" Target="../media/image62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31" Type="http://schemas.openxmlformats.org/officeDocument/2006/relationships/image" Target="../media/image6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Relationship Id="rId35" Type="http://schemas.openxmlformats.org/officeDocument/2006/relationships/image" Target="../media/image65.png"/><Relationship Id="rId8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18090634"/>
            <a:ext cx="8890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30BE27-7975-4297-B43F-B32AA9CB84F9}"/>
              </a:ext>
            </a:extLst>
          </p:cNvPr>
          <p:cNvSpPr/>
          <p:nvPr/>
        </p:nvSpPr>
        <p:spPr>
          <a:xfrm>
            <a:off x="441260" y="6036218"/>
            <a:ext cx="7020754" cy="323615"/>
          </a:xfrm>
          <a:prstGeom prst="roundRect">
            <a:avLst/>
          </a:prstGeom>
          <a:solidFill>
            <a:srgbClr val="2F4F4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Matzain (Single Phase) Sub routine</a:t>
            </a:r>
            <a:endParaRPr lang="en-GB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6458EB7-EFAF-49EE-98D9-B23CD5A097A3}"/>
                  </a:ext>
                </a:extLst>
              </p:cNvPr>
              <p:cNvSpPr/>
              <p:nvPr/>
            </p:nvSpPr>
            <p:spPr>
              <a:xfrm>
                <a:off x="441260" y="9048353"/>
                <a:ext cx="1005840" cy="400110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6458EB7-EFAF-49EE-98D9-B23CD5A09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60" y="9048353"/>
                <a:ext cx="100584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18713E2-8F2C-404E-AEC3-0C3C3E5D2835}"/>
                  </a:ext>
                </a:extLst>
              </p:cNvPr>
              <p:cNvSpPr/>
              <p:nvPr/>
            </p:nvSpPr>
            <p:spPr>
              <a:xfrm>
                <a:off x="1936520" y="7996708"/>
                <a:ext cx="1152144" cy="383503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18713E2-8F2C-404E-AEC3-0C3C3E5D28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520" y="7996708"/>
                <a:ext cx="1152144" cy="3835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E7F65B5-B95D-45FE-8809-2F3875C70227}"/>
                  </a:ext>
                </a:extLst>
              </p:cNvPr>
              <p:cNvSpPr/>
              <p:nvPr/>
            </p:nvSpPr>
            <p:spPr>
              <a:xfrm>
                <a:off x="3511106" y="7983016"/>
                <a:ext cx="1154845" cy="410882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𝑆𝑅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𝑜𝑤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𝑜𝑤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E7F65B5-B95D-45FE-8809-2F3875C702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106" y="7983016"/>
                <a:ext cx="1154845" cy="4108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3D02CB-AB3E-4309-8E58-7844C439E4F2}"/>
                  </a:ext>
                </a:extLst>
              </p:cNvPr>
              <p:cNvSpPr/>
              <p:nvPr/>
            </p:nvSpPr>
            <p:spPr>
              <a:xfrm>
                <a:off x="1936520" y="8866636"/>
                <a:ext cx="1152144" cy="256417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𝑆𝑅</m:t>
                              </m:r>
                            </m:sub>
                          </m:sSub>
                        </m:e>
                        <m:sup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𝐶</m:t>
                          </m:r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3D02CB-AB3E-4309-8E58-7844C439E4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520" y="8866636"/>
                <a:ext cx="1152144" cy="2564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C40296A-053A-4CF9-A824-5BBE47C45CC4}"/>
                  </a:ext>
                </a:extLst>
              </p:cNvPr>
              <p:cNvSpPr/>
              <p:nvPr/>
            </p:nvSpPr>
            <p:spPr>
              <a:xfrm>
                <a:off x="4822344" y="10593108"/>
                <a:ext cx="1920240" cy="462434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𝑜𝑤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=7.4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−12</m:t>
                          </m:r>
                        </m:sup>
                      </m:sSup>
                      <m:f>
                        <m:f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𝑀𝑊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𝑜𝑤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𝑜𝑤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𝑀𝑉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𝑤𝑤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0.6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C40296A-053A-4CF9-A824-5BBE47C45C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344" y="10593108"/>
                <a:ext cx="1920240" cy="4624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2BB2471-4962-43FA-91EB-EDE44F76A2E5}"/>
                  </a:ext>
                </a:extLst>
              </p:cNvPr>
              <p:cNvSpPr/>
              <p:nvPr/>
            </p:nvSpPr>
            <p:spPr>
              <a:xfrm>
                <a:off x="4984966" y="7983212"/>
                <a:ext cx="1154845" cy="410497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𝑅𝑒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𝑜𝑤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𝑜𝑤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𝑜𝑤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2BB2471-4962-43FA-91EB-EDE44F76A2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966" y="7983212"/>
                <a:ext cx="1154845" cy="4104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9B931AF-ABE1-4B6A-A804-39934E4DB764}"/>
                  </a:ext>
                </a:extLst>
              </p:cNvPr>
              <p:cNvSpPr/>
              <p:nvPr/>
            </p:nvSpPr>
            <p:spPr>
              <a:xfrm>
                <a:off x="4735221" y="8701102"/>
                <a:ext cx="1654335" cy="453137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=100</m:t>
                      </m:r>
                      <m:d>
                        <m:d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𝑅𝑒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𝑜𝑤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0.15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9B931AF-ABE1-4B6A-A804-39934E4DB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221" y="8701102"/>
                <a:ext cx="1654335" cy="45313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26F45F0-7206-44AF-8293-DD4F0ABB4152}"/>
                  </a:ext>
                </a:extLst>
              </p:cNvPr>
              <p:cNvSpPr/>
              <p:nvPr/>
            </p:nvSpPr>
            <p:spPr>
              <a:xfrm>
                <a:off x="3535932" y="9392706"/>
                <a:ext cx="1183726" cy="319383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1−</m:t>
                      </m:r>
                      <m:f>
                        <m:fPr>
                          <m:type m:val="skw"/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26F45F0-7206-44AF-8293-DD4F0ABB4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932" y="9392706"/>
                <a:ext cx="1183726" cy="3193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0C79AAF-E6BC-4DF2-AF72-2B8D1FD12AB5}"/>
                  </a:ext>
                </a:extLst>
              </p:cNvPr>
              <p:cNvSpPr/>
              <p:nvPr/>
            </p:nvSpPr>
            <p:spPr>
              <a:xfrm>
                <a:off x="1936520" y="9380169"/>
                <a:ext cx="1152144" cy="344453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0C79AAF-E6BC-4DF2-AF72-2B8D1FD12A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520" y="9380169"/>
                <a:ext cx="1152144" cy="34445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D02AC0A-DD43-4751-8472-689E40A2C84D}"/>
                  </a:ext>
                </a:extLst>
              </p:cNvPr>
              <p:cNvSpPr/>
              <p:nvPr/>
            </p:nvSpPr>
            <p:spPr>
              <a:xfrm>
                <a:off x="441260" y="8065349"/>
                <a:ext cx="1005840" cy="246221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D02AC0A-DD43-4751-8472-689E40A2C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60" y="8065349"/>
                <a:ext cx="1005840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2CCA844-8C9D-4986-AD9B-21F9C6197BB8}"/>
                  </a:ext>
                </a:extLst>
              </p:cNvPr>
              <p:cNvSpPr/>
              <p:nvPr/>
            </p:nvSpPr>
            <p:spPr>
              <a:xfrm>
                <a:off x="1936520" y="7211056"/>
                <a:ext cx="1152144" cy="538353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2CCA844-8C9D-4986-AD9B-21F9C6197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520" y="7211056"/>
                <a:ext cx="1152144" cy="53835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0F0FABD-BCEE-4ED9-B732-17517409937E}"/>
                  </a:ext>
                </a:extLst>
              </p:cNvPr>
              <p:cNvSpPr/>
              <p:nvPr/>
            </p:nvSpPr>
            <p:spPr>
              <a:xfrm>
                <a:off x="441260" y="7357121"/>
                <a:ext cx="1005840" cy="246221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0F0FABD-BCEE-4ED9-B732-1751740993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60" y="7357121"/>
                <a:ext cx="1005840" cy="2462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E8FE7D5-42BB-4AB9-AC13-415D9680D4B2}"/>
                  </a:ext>
                </a:extLst>
              </p:cNvPr>
              <p:cNvSpPr/>
              <p:nvPr/>
            </p:nvSpPr>
            <p:spPr>
              <a:xfrm>
                <a:off x="441260" y="6616843"/>
                <a:ext cx="1005840" cy="246221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𝑖𝑜</m:t>
                        </m:r>
                      </m:sub>
                    </m:sSub>
                    <m:r>
                      <a:rPr lang="en-US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𝑜𝑖</m:t>
                        </m:r>
                      </m:sub>
                    </m:sSub>
                  </m:oMath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E8FE7D5-42BB-4AB9-AC13-415D9680D4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60" y="6616843"/>
                <a:ext cx="1005840" cy="2462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519A61C-C2D8-416B-8B3A-9B8F5D8C87CF}"/>
                  </a:ext>
                </a:extLst>
              </p:cNvPr>
              <p:cNvSpPr/>
              <p:nvPr/>
            </p:nvSpPr>
            <p:spPr>
              <a:xfrm>
                <a:off x="4301130" y="7280173"/>
                <a:ext cx="1095801" cy="400110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𝑜𝑤</m:t>
                        </m:r>
                      </m:sub>
                    </m:sSub>
                    <m:r>
                      <a:rPr lang="en-US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𝑜𝑤</m:t>
                        </m:r>
                      </m:sub>
                    </m:sSub>
                  </m:oMath>
                </a14:m>
                <a:r>
                  <a:rPr lang="en-GB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from TAB table</a:t>
                </a:r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519A61C-C2D8-416B-8B3A-9B8F5D8C87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130" y="7280173"/>
                <a:ext cx="1095801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5AB5244-B4D2-479D-8EE9-41002A9C946D}"/>
                  </a:ext>
                </a:extLst>
              </p:cNvPr>
              <p:cNvSpPr/>
              <p:nvPr/>
            </p:nvSpPr>
            <p:spPr>
              <a:xfrm>
                <a:off x="1936520" y="6539896"/>
                <a:ext cx="1152144" cy="400110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GB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from TAB table</a:t>
                </a: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5AB5244-B4D2-479D-8EE9-41002A9C94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520" y="6539896"/>
                <a:ext cx="1152144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4659939-6DC5-4512-8E3D-6E50E151BBA8}"/>
                  </a:ext>
                </a:extLst>
              </p:cNvPr>
              <p:cNvSpPr/>
              <p:nvPr/>
            </p:nvSpPr>
            <p:spPr>
              <a:xfrm>
                <a:off x="4301126" y="6616843"/>
                <a:ext cx="1097280" cy="246221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𝑖𝑜</m:t>
                        </m:r>
                      </m:sub>
                    </m:sSub>
                    <m:r>
                      <a:rPr lang="en-US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4659939-6DC5-4512-8E3D-6E50E151B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126" y="6616843"/>
                <a:ext cx="1097280" cy="24622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376F8C0-263E-4CCD-B4F8-9974F0A2F69D}"/>
                  </a:ext>
                </a:extLst>
              </p:cNvPr>
              <p:cNvSpPr/>
              <p:nvPr/>
            </p:nvSpPr>
            <p:spPr>
              <a:xfrm>
                <a:off x="1936520" y="10835029"/>
                <a:ext cx="1152144" cy="384914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376F8C0-263E-4CCD-B4F8-9974F0A2F6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520" y="10835029"/>
                <a:ext cx="1152144" cy="38491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3744A88-A768-4D9E-B9FE-5378855EBA20}"/>
                  </a:ext>
                </a:extLst>
              </p:cNvPr>
              <p:cNvSpPr/>
              <p:nvPr/>
            </p:nvSpPr>
            <p:spPr>
              <a:xfrm>
                <a:off x="1743777" y="10091783"/>
                <a:ext cx="1537630" cy="410049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𝑜𝑤</m:t>
                          </m:r>
                        </m:sub>
                      </m:sSub>
                      <m:f>
                        <m:f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𝑑𝐶</m:t>
                          </m:r>
                        </m:num>
                        <m:den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𝑑𝑇</m:t>
                          </m:r>
                        </m:den>
                      </m:f>
                      <m:f>
                        <m:f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𝑑𝑟</m:t>
                          </m:r>
                        </m:den>
                      </m:f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3744A88-A768-4D9E-B9FE-5378855EBA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777" y="10091783"/>
                <a:ext cx="1537630" cy="41004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F9B76E1-E87A-4E4B-900C-A01152E6860C}"/>
                  </a:ext>
                </a:extLst>
              </p:cNvPr>
              <p:cNvSpPr/>
              <p:nvPr/>
            </p:nvSpPr>
            <p:spPr>
              <a:xfrm>
                <a:off x="4822344" y="11181514"/>
                <a:ext cx="2560320" cy="530466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𝑜𝑤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=13.3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−12</m:t>
                          </m:r>
                        </m:sup>
                      </m:sSup>
                      <m:f>
                        <m:f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1.47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𝑜𝑤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10.2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𝑀𝑉</m:t>
                                          </m:r>
                                        </m:e>
                                        <m:sub>
                                          <m:r>
                                            <a:rPr lang="en-US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𝑤𝑤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−0.791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𝑀𝑉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𝑤𝑤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0.71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F9B76E1-E87A-4E4B-900C-A01152E68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344" y="11181514"/>
                <a:ext cx="2560320" cy="53046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B320F33-F9D1-45F9-A76E-9D90DD66780C}"/>
                  </a:ext>
                </a:extLst>
              </p:cNvPr>
              <p:cNvSpPr/>
              <p:nvPr/>
            </p:nvSpPr>
            <p:spPr>
              <a:xfrm>
                <a:off x="6062407" y="9392545"/>
                <a:ext cx="1359577" cy="319703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𝑀𝑉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𝑤𝑤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𝑀𝑊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𝑤𝑤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𝑤𝑤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B320F33-F9D1-45F9-A76E-9D90DD6678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407" y="9392545"/>
                <a:ext cx="1359577" cy="31970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A86D568-0055-47F3-8C1B-47236ABAEEE8}"/>
                  </a:ext>
                </a:extLst>
              </p:cNvPr>
              <p:cNvSpPr/>
              <p:nvPr/>
            </p:nvSpPr>
            <p:spPr>
              <a:xfrm>
                <a:off x="6022372" y="7280173"/>
                <a:ext cx="1439647" cy="400110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𝑀𝑊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𝑀𝑊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𝑜</m:t>
                        </m:r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from WAX table</a:t>
                </a: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A86D568-0055-47F3-8C1B-47236ABAEE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372" y="7280173"/>
                <a:ext cx="1439647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48F1127-8857-4CDD-A383-7B6985B0AD97}"/>
              </a:ext>
            </a:extLst>
          </p:cNvPr>
          <p:cNvCxnSpPr>
            <a:stCxn id="35" idx="2"/>
            <a:endCxn id="33" idx="0"/>
          </p:cNvCxnSpPr>
          <p:nvPr/>
        </p:nvCxnSpPr>
        <p:spPr>
          <a:xfrm flipH="1">
            <a:off x="4849031" y="6863064"/>
            <a:ext cx="735" cy="4171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E8E5D59-2506-42D1-87F7-2B3CFB62EB64}"/>
              </a:ext>
            </a:extLst>
          </p:cNvPr>
          <p:cNvCxnSpPr>
            <a:stCxn id="33" idx="1"/>
            <a:endCxn id="19" idx="0"/>
          </p:cNvCxnSpPr>
          <p:nvPr/>
        </p:nvCxnSpPr>
        <p:spPr>
          <a:xfrm rot="10800000" flipV="1">
            <a:off x="4088530" y="7480228"/>
            <a:ext cx="212601" cy="50278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B7C71AC-946B-4C3A-B7E9-A9441F8A115B}"/>
              </a:ext>
            </a:extLst>
          </p:cNvPr>
          <p:cNvCxnSpPr>
            <a:cxnSpLocks/>
            <a:stCxn id="33" idx="3"/>
            <a:endCxn id="23" idx="0"/>
          </p:cNvCxnSpPr>
          <p:nvPr/>
        </p:nvCxnSpPr>
        <p:spPr>
          <a:xfrm>
            <a:off x="5396931" y="7480228"/>
            <a:ext cx="165458" cy="50298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91E4155-7337-4D08-AF4F-CCE592EFAAD4}"/>
              </a:ext>
            </a:extLst>
          </p:cNvPr>
          <p:cNvCxnSpPr>
            <a:cxnSpLocks/>
            <a:stCxn id="40" idx="2"/>
            <a:endCxn id="39" idx="0"/>
          </p:cNvCxnSpPr>
          <p:nvPr/>
        </p:nvCxnSpPr>
        <p:spPr>
          <a:xfrm>
            <a:off x="6742196" y="7680283"/>
            <a:ext cx="0" cy="17122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DE7C0C95-7615-44C0-8168-3CA93AE79F93}"/>
              </a:ext>
            </a:extLst>
          </p:cNvPr>
          <p:cNvCxnSpPr>
            <a:cxnSpLocks/>
            <a:stCxn id="35" idx="3"/>
            <a:endCxn id="40" idx="0"/>
          </p:cNvCxnSpPr>
          <p:nvPr/>
        </p:nvCxnSpPr>
        <p:spPr>
          <a:xfrm>
            <a:off x="5398406" y="6739954"/>
            <a:ext cx="1343790" cy="54021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1BB2B8E-B2A0-4799-9D37-A7ACE14B9B0F}"/>
                  </a:ext>
                </a:extLst>
              </p:cNvPr>
              <p:cNvSpPr/>
              <p:nvPr/>
            </p:nvSpPr>
            <p:spPr>
              <a:xfrm>
                <a:off x="4052802" y="10173697"/>
                <a:ext cx="1097280" cy="246221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𝑜𝑤</m:t>
                        </m:r>
                      </m:sub>
                    </m:sSub>
                  </m:oMath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1BB2B8E-B2A0-4799-9D37-A7ACE14B9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802" y="10173697"/>
                <a:ext cx="1097280" cy="24622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2C01BFB-658E-4C99-A0E8-3F7E07658609}"/>
              </a:ext>
            </a:extLst>
          </p:cNvPr>
          <p:cNvCxnSpPr>
            <a:cxnSpLocks/>
            <a:stCxn id="60" idx="1"/>
            <a:endCxn id="37" idx="3"/>
          </p:cNvCxnSpPr>
          <p:nvPr/>
        </p:nvCxnSpPr>
        <p:spPr>
          <a:xfrm flipH="1">
            <a:off x="3281407" y="10296808"/>
            <a:ext cx="7713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C836B1A9-6D6A-4EF9-A078-48F96504FBA8}"/>
              </a:ext>
            </a:extLst>
          </p:cNvPr>
          <p:cNvCxnSpPr>
            <a:cxnSpLocks/>
            <a:stCxn id="39" idx="2"/>
            <a:endCxn id="60" idx="3"/>
          </p:cNvCxnSpPr>
          <p:nvPr/>
        </p:nvCxnSpPr>
        <p:spPr>
          <a:xfrm rot="5400000">
            <a:off x="5653859" y="9208471"/>
            <a:ext cx="584560" cy="159211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3012126-8EA0-48F0-9A98-C54FE6D2453C}"/>
              </a:ext>
            </a:extLst>
          </p:cNvPr>
          <p:cNvCxnSpPr>
            <a:cxnSpLocks/>
            <a:stCxn id="60" idx="2"/>
            <a:endCxn id="21" idx="1"/>
          </p:cNvCxnSpPr>
          <p:nvPr/>
        </p:nvCxnSpPr>
        <p:spPr>
          <a:xfrm rot="16200000" flipH="1">
            <a:off x="4509690" y="10511670"/>
            <a:ext cx="404407" cy="22090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6FD68BF1-E294-4431-8FD4-4BB2B510EBD5}"/>
              </a:ext>
            </a:extLst>
          </p:cNvPr>
          <p:cNvCxnSpPr>
            <a:cxnSpLocks/>
            <a:stCxn id="60" idx="2"/>
            <a:endCxn id="38" idx="1"/>
          </p:cNvCxnSpPr>
          <p:nvPr/>
        </p:nvCxnSpPr>
        <p:spPr>
          <a:xfrm rot="16200000" flipH="1">
            <a:off x="4198479" y="10822881"/>
            <a:ext cx="1026829" cy="22090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EC9FC41-9833-4BF0-9A75-C12F84346BC9}"/>
              </a:ext>
            </a:extLst>
          </p:cNvPr>
          <p:cNvSpPr txBox="1"/>
          <p:nvPr/>
        </p:nvSpPr>
        <p:spPr>
          <a:xfrm>
            <a:off x="4822350" y="10540938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mbria" panose="02040503050406030204" pitchFamily="18" charset="0"/>
                <a:ea typeface="Cambria" panose="02040503050406030204" pitchFamily="18" charset="0"/>
              </a:rPr>
              <a:t>Wilke-Chang</a:t>
            </a:r>
            <a:endParaRPr lang="en-GB" sz="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2D1E6DC-932A-4E15-ACA3-B914BB3A017F}"/>
              </a:ext>
            </a:extLst>
          </p:cNvPr>
          <p:cNvSpPr txBox="1"/>
          <p:nvPr/>
        </p:nvSpPr>
        <p:spPr>
          <a:xfrm>
            <a:off x="4818855" y="11196887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mbria" panose="02040503050406030204" pitchFamily="18" charset="0"/>
                <a:ea typeface="Cambria" panose="02040503050406030204" pitchFamily="18" charset="0"/>
              </a:rPr>
              <a:t>Hayduk-Minhass</a:t>
            </a:r>
            <a:endParaRPr lang="en-GB" sz="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B89D72A-C6D8-41AB-8DA0-D3ED64C3B38B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>
            <a:off x="2512592" y="10501832"/>
            <a:ext cx="0" cy="3331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3CC57B3-73B0-46A4-9AEE-0B391CF99375}"/>
              </a:ext>
            </a:extLst>
          </p:cNvPr>
          <p:cNvCxnSpPr>
            <a:cxnSpLocks/>
            <a:stCxn id="27" idx="2"/>
            <a:endCxn id="37" idx="0"/>
          </p:cNvCxnSpPr>
          <p:nvPr/>
        </p:nvCxnSpPr>
        <p:spPr>
          <a:xfrm>
            <a:off x="2512592" y="9724622"/>
            <a:ext cx="0" cy="36716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1AF9FF0-E49D-4CE6-B1CF-A31AA0B8B39A}"/>
              </a:ext>
            </a:extLst>
          </p:cNvPr>
          <p:cNvCxnSpPr>
            <a:cxnSpLocks/>
            <a:stCxn id="20" idx="2"/>
            <a:endCxn id="27" idx="0"/>
          </p:cNvCxnSpPr>
          <p:nvPr/>
        </p:nvCxnSpPr>
        <p:spPr>
          <a:xfrm>
            <a:off x="2512592" y="9123053"/>
            <a:ext cx="0" cy="2571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18A9C95-8ABC-46C0-8C98-34C081517C0C}"/>
              </a:ext>
            </a:extLst>
          </p:cNvPr>
          <p:cNvCxnSpPr>
            <a:cxnSpLocks/>
            <a:stCxn id="26" idx="1"/>
            <a:endCxn id="27" idx="3"/>
          </p:cNvCxnSpPr>
          <p:nvPr/>
        </p:nvCxnSpPr>
        <p:spPr>
          <a:xfrm flipH="1" flipV="1">
            <a:off x="3088664" y="9552396"/>
            <a:ext cx="447268" cy="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27BC4EF-5BFE-4DA8-A09A-AC0FA0085B69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5562389" y="8393709"/>
            <a:ext cx="0" cy="3073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096A5E16-2745-4DC2-8F00-7D00299CCDBD}"/>
              </a:ext>
            </a:extLst>
          </p:cNvPr>
          <p:cNvCxnSpPr>
            <a:cxnSpLocks/>
            <a:stCxn id="24" idx="2"/>
            <a:endCxn id="26" idx="3"/>
          </p:cNvCxnSpPr>
          <p:nvPr/>
        </p:nvCxnSpPr>
        <p:spPr>
          <a:xfrm rot="5400000">
            <a:off x="4941945" y="8931953"/>
            <a:ext cx="398159" cy="84273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DB7B5228-C671-4F63-8658-7DA26A7BBDBC}"/>
              </a:ext>
            </a:extLst>
          </p:cNvPr>
          <p:cNvCxnSpPr>
            <a:cxnSpLocks/>
            <a:stCxn id="19" idx="2"/>
            <a:endCxn id="20" idx="3"/>
          </p:cNvCxnSpPr>
          <p:nvPr/>
        </p:nvCxnSpPr>
        <p:spPr>
          <a:xfrm rot="5400000">
            <a:off x="3288124" y="8194439"/>
            <a:ext cx="600947" cy="99986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4F9D04C-40CA-4932-95B6-DFA223698690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3088664" y="8188457"/>
            <a:ext cx="422442" cy="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3EA60E01-56F5-4D4A-96A3-FBC73A678560}"/>
                  </a:ext>
                </a:extLst>
              </p:cNvPr>
              <p:cNvSpPr/>
              <p:nvPr/>
            </p:nvSpPr>
            <p:spPr>
              <a:xfrm>
                <a:off x="441260" y="10139808"/>
                <a:ext cx="1005840" cy="313997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𝑑𝐶</m:t>
                        </m:r>
                      </m:num>
                      <m:den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𝑑𝑇</m:t>
                        </m:r>
                      </m:den>
                    </m:f>
                    <m:r>
                      <a:rPr lang="en-US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𝑑𝑇</m:t>
                        </m:r>
                      </m:num>
                      <m:den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𝑑𝑟</m:t>
                        </m:r>
                      </m:den>
                    </m:f>
                  </m:oMath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3EA60E01-56F5-4D4A-96A3-FBC73A678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60" y="10139808"/>
                <a:ext cx="1005840" cy="31399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21D667B-25E9-46C9-B3D6-F228B2030209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1447100" y="8994845"/>
            <a:ext cx="489420" cy="2535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42779A5-87FD-40C2-86C5-6FD1E653B7A1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>
            <a:off x="1447100" y="9248408"/>
            <a:ext cx="489420" cy="3039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AC2E204-E0F4-4C1C-98CF-A89660B64FE1}"/>
              </a:ext>
            </a:extLst>
          </p:cNvPr>
          <p:cNvCxnSpPr>
            <a:cxnSpLocks/>
            <a:stCxn id="112" idx="3"/>
            <a:endCxn id="37" idx="1"/>
          </p:cNvCxnSpPr>
          <p:nvPr/>
        </p:nvCxnSpPr>
        <p:spPr>
          <a:xfrm>
            <a:off x="1447100" y="10296807"/>
            <a:ext cx="296677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1510EAF-8ACD-410E-B73A-F675AA68D0CA}"/>
              </a:ext>
            </a:extLst>
          </p:cNvPr>
          <p:cNvCxnSpPr>
            <a:cxnSpLocks/>
            <a:stCxn id="28" idx="3"/>
            <a:endCxn id="18" idx="1"/>
          </p:cNvCxnSpPr>
          <p:nvPr/>
        </p:nvCxnSpPr>
        <p:spPr>
          <a:xfrm>
            <a:off x="1447100" y="8188460"/>
            <a:ext cx="4894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4BDA849-3F01-4C3C-B736-559F46540D71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>
            <a:off x="1447100" y="7480232"/>
            <a:ext cx="489420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83C13CF-4051-46FC-B185-13770AEB996F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088664" y="7480233"/>
            <a:ext cx="713330" cy="4973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1AAAFD0-9D58-476D-B3D2-28108F7369BD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 flipV="1">
            <a:off x="1447100" y="6739951"/>
            <a:ext cx="489420" cy="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DB1ADBD-DAC8-4715-B5BF-AAAB2F102528}"/>
              </a:ext>
            </a:extLst>
          </p:cNvPr>
          <p:cNvCxnSpPr>
            <a:cxnSpLocks/>
            <a:stCxn id="34" idx="2"/>
            <a:endCxn id="30" idx="0"/>
          </p:cNvCxnSpPr>
          <p:nvPr/>
        </p:nvCxnSpPr>
        <p:spPr>
          <a:xfrm>
            <a:off x="2512592" y="6940006"/>
            <a:ext cx="0" cy="2710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6535F58-66D6-4A63-AEE2-706179FC55EB}"/>
              </a:ext>
            </a:extLst>
          </p:cNvPr>
          <p:cNvCxnSpPr>
            <a:cxnSpLocks/>
            <a:stCxn id="36" idx="2"/>
            <a:endCxn id="142" idx="0"/>
          </p:cNvCxnSpPr>
          <p:nvPr/>
        </p:nvCxnSpPr>
        <p:spPr>
          <a:xfrm flipH="1">
            <a:off x="2510953" y="11219943"/>
            <a:ext cx="1639" cy="3074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1DB820A-B127-4B12-8F0F-2289B052E1E6}"/>
              </a:ext>
            </a:extLst>
          </p:cNvPr>
          <p:cNvSpPr/>
          <p:nvPr/>
        </p:nvSpPr>
        <p:spPr>
          <a:xfrm>
            <a:off x="1802849" y="11527360"/>
            <a:ext cx="1416207" cy="246221"/>
          </a:xfrm>
          <a:prstGeom prst="rect">
            <a:avLst/>
          </a:prstGeom>
          <a:solidFill>
            <a:srgbClr val="FFE4C4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End of time iteration</a:t>
            </a:r>
            <a:endParaRPr lang="en-GB" sz="1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17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9730BE27-7975-4297-B43F-B32AA9CB84F9}"/>
                  </a:ext>
                </a:extLst>
              </p:cNvPr>
              <p:cNvSpPr/>
              <p:nvPr/>
            </p:nvSpPr>
            <p:spPr>
              <a:xfrm>
                <a:off x="269059" y="6036218"/>
                <a:ext cx="7020754" cy="323615"/>
              </a:xfrm>
              <a:prstGeom prst="roundRect">
                <a:avLst/>
              </a:prstGeom>
              <a:solidFill>
                <a:srgbClr val="2F4F4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calculator</a:t>
                </a:r>
                <a:endParaRPr lang="en-GB" sz="12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9730BE27-7975-4297-B43F-B32AA9CB84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59" y="6036218"/>
                <a:ext cx="7020754" cy="32361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DEBD3ED-72AA-43DB-A43A-0DC1ABCAD587}"/>
                  </a:ext>
                </a:extLst>
              </p:cNvPr>
              <p:cNvSpPr/>
              <p:nvPr/>
            </p:nvSpPr>
            <p:spPr>
              <a:xfrm>
                <a:off x="1671829" y="6591720"/>
                <a:ext cx="1371600" cy="325282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calculator</a:t>
                </a:r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DEBD3ED-72AA-43DB-A43A-0DC1ABCAD5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829" y="6591720"/>
                <a:ext cx="1371600" cy="3252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1127731-1671-4968-BB59-6C5454B5A419}"/>
                  </a:ext>
                </a:extLst>
              </p:cNvPr>
              <p:cNvSpPr/>
              <p:nvPr/>
            </p:nvSpPr>
            <p:spPr>
              <a:xfrm>
                <a:off x="1717549" y="7213897"/>
                <a:ext cx="1280160" cy="435632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 , </m:t>
                            </m:r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𝑖𝑓</m:t>
                            </m:r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 </m:t>
                            </m:r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𝑡</m:t>
                            </m:r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=0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 , </m:t>
                            </m:r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𝑖𝑓</m:t>
                            </m:r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 </m:t>
                            </m:r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𝑡</m:t>
                            </m:r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≠0</m:t>
                            </m:r>
                          </m:e>
                        </m:eqArr>
                      </m:e>
                    </m:d>
                  </m:oMath>
                </a14:m>
                <a:r>
                  <a:rPr lang="en-GB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1127731-1671-4968-BB59-6C5454B5A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549" y="7213897"/>
                <a:ext cx="1280160" cy="4356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906EF58-7E5C-4B89-A41B-E06346B34636}"/>
                  </a:ext>
                </a:extLst>
              </p:cNvPr>
              <p:cNvSpPr/>
              <p:nvPr/>
            </p:nvSpPr>
            <p:spPr>
              <a:xfrm>
                <a:off x="4769273" y="7308605"/>
                <a:ext cx="1005840" cy="246221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906EF58-7E5C-4B89-A41B-E06346B34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273" y="7308605"/>
                <a:ext cx="1005840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86372DB-62BC-4638-AFC1-80B282F411C8}"/>
                  </a:ext>
                </a:extLst>
              </p:cNvPr>
              <p:cNvSpPr/>
              <p:nvPr/>
            </p:nvSpPr>
            <p:spPr>
              <a:xfrm>
                <a:off x="269061" y="9568216"/>
                <a:ext cx="1095801" cy="400110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𝑜𝑤</m:t>
                        </m:r>
                      </m:sub>
                    </m:sSub>
                  </m:oMath>
                </a14:m>
                <a:r>
                  <a:rPr lang="en-GB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from TAB table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86372DB-62BC-4638-AFC1-80B282F41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61" y="9568216"/>
                <a:ext cx="109580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3464BAD-AA73-46B7-A741-988A889CBC8C}"/>
                  </a:ext>
                </a:extLst>
              </p:cNvPr>
              <p:cNvSpPr/>
              <p:nvPr/>
            </p:nvSpPr>
            <p:spPr>
              <a:xfrm>
                <a:off x="269059" y="7315396"/>
                <a:ext cx="1097280" cy="246221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3464BAD-AA73-46B7-A741-988A889CBC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59" y="7315396"/>
                <a:ext cx="1097280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B80A1E0-A11B-4E40-B886-F3F46413F37C}"/>
                  </a:ext>
                </a:extLst>
              </p:cNvPr>
              <p:cNvSpPr/>
              <p:nvPr/>
            </p:nvSpPr>
            <p:spPr>
              <a:xfrm>
                <a:off x="269061" y="8399725"/>
                <a:ext cx="1095801" cy="565861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Get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from TAB table</a:t>
                </a: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B80A1E0-A11B-4E40-B886-F3F46413F3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61" y="8399725"/>
                <a:ext cx="1095801" cy="5658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7B48100-1ABD-40E5-B735-2B74D5FAF224}"/>
                  </a:ext>
                </a:extLst>
              </p:cNvPr>
              <p:cNvSpPr/>
              <p:nvPr/>
            </p:nvSpPr>
            <p:spPr>
              <a:xfrm>
                <a:off x="1854709" y="8027593"/>
                <a:ext cx="1005840" cy="410497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𝑅𝑒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7B48100-1ABD-40E5-B735-2B74D5FAF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709" y="8027593"/>
                <a:ext cx="1005840" cy="41049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F622E88-98AF-47A5-ABBE-3F588C6C189C}"/>
                  </a:ext>
                </a:extLst>
              </p:cNvPr>
              <p:cNvSpPr/>
              <p:nvPr/>
            </p:nvSpPr>
            <p:spPr>
              <a:xfrm>
                <a:off x="1854709" y="8821350"/>
                <a:ext cx="1005840" cy="411331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𝑃𝑟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F622E88-98AF-47A5-ABBE-3F588C6C1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709" y="8821350"/>
                <a:ext cx="1005840" cy="411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CFCEBCA-DFA5-4E48-A334-F749C5C9A744}"/>
                  </a:ext>
                </a:extLst>
              </p:cNvPr>
              <p:cNvSpPr/>
              <p:nvPr/>
            </p:nvSpPr>
            <p:spPr>
              <a:xfrm>
                <a:off x="269059" y="7804021"/>
                <a:ext cx="1097280" cy="246221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𝑖𝑜</m:t>
                        </m:r>
                      </m:sub>
                    </m:sSub>
                    <m:r>
                      <a:rPr lang="en-US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CFCEBCA-DFA5-4E48-A334-F749C5C9A7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59" y="7804021"/>
                <a:ext cx="1097280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B7B7A91-43AB-4BDE-88DF-FA5AAC46F471}"/>
                  </a:ext>
                </a:extLst>
              </p:cNvPr>
              <p:cNvSpPr/>
              <p:nvPr/>
            </p:nvSpPr>
            <p:spPr>
              <a:xfrm>
                <a:off x="6194015" y="8399725"/>
                <a:ext cx="1095801" cy="565861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Get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𝑝𝑐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from TAB table</a:t>
                </a: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B7B7A91-43AB-4BDE-88DF-FA5AAC46F4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015" y="8399725"/>
                <a:ext cx="1095801" cy="56586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11A611D-5D08-4751-BE79-088ACBEF2AD3}"/>
                  </a:ext>
                </a:extLst>
              </p:cNvPr>
              <p:cNvSpPr/>
              <p:nvPr/>
            </p:nvSpPr>
            <p:spPr>
              <a:xfrm>
                <a:off x="4769273" y="8027593"/>
                <a:ext cx="1005840" cy="410497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𝑅𝑒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11A611D-5D08-4751-BE79-088ACBEF2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273" y="8027593"/>
                <a:ext cx="1005840" cy="4104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A4DFD7B-232A-497D-A0DE-2950BD1831F8}"/>
                  </a:ext>
                </a:extLst>
              </p:cNvPr>
              <p:cNvSpPr/>
              <p:nvPr/>
            </p:nvSpPr>
            <p:spPr>
              <a:xfrm>
                <a:off x="4769273" y="8821350"/>
                <a:ext cx="1005840" cy="411331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𝑃𝑟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𝑝𝑐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A4DFD7B-232A-497D-A0DE-2950BD183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273" y="8821350"/>
                <a:ext cx="1005840" cy="411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B1EFA1F-0AB4-407E-80F3-18E245D35CF0}"/>
                  </a:ext>
                </a:extLst>
              </p:cNvPr>
              <p:cNvSpPr/>
              <p:nvPr/>
            </p:nvSpPr>
            <p:spPr>
              <a:xfrm>
                <a:off x="6194012" y="7804021"/>
                <a:ext cx="1097280" cy="246221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𝑖𝑜</m:t>
                        </m:r>
                      </m:sub>
                    </m:sSub>
                    <m:r>
                      <a:rPr lang="en-US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B1EFA1F-0AB4-407E-80F3-18E245D35C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012" y="7804021"/>
                <a:ext cx="1097280" cy="24622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Diamond 20">
                <a:extLst>
                  <a:ext uri="{FF2B5EF4-FFF2-40B4-BE49-F238E27FC236}">
                    <a16:creationId xmlns:a16="http://schemas.microsoft.com/office/drawing/2014/main" id="{84A3B508-83F1-445D-BE8C-D6EB5A20EF1D}"/>
                  </a:ext>
                </a:extLst>
              </p:cNvPr>
              <p:cNvSpPr/>
              <p:nvPr/>
            </p:nvSpPr>
            <p:spPr>
              <a:xfrm>
                <a:off x="2739336" y="11732881"/>
                <a:ext cx="1188720" cy="489109"/>
              </a:xfrm>
              <a:prstGeom prst="diamond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Re</m:t>
                    </m:r>
                    <m:r>
                      <m:rPr>
                        <m:nor/>
                      </m:rPr>
                      <a:rPr lang="en-US" sz="1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≤2300</m:t>
                    </m:r>
                  </m:oMath>
                </a14:m>
                <a:r>
                  <a:rPr lang="en-GB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21" name="Diamond 20">
                <a:extLst>
                  <a:ext uri="{FF2B5EF4-FFF2-40B4-BE49-F238E27FC236}">
                    <a16:creationId xmlns:a16="http://schemas.microsoft.com/office/drawing/2014/main" id="{84A3B508-83F1-445D-BE8C-D6EB5A20EF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336" y="11732881"/>
                <a:ext cx="1188720" cy="489109"/>
              </a:xfrm>
              <a:prstGeom prst="diamond">
                <a:avLst/>
              </a:prstGeom>
              <a:blipFill>
                <a:blip r:embed="rId1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A1B32A8-74CF-4A52-9A35-BAD18C30F82E}"/>
                  </a:ext>
                </a:extLst>
              </p:cNvPr>
              <p:cNvSpPr/>
              <p:nvPr/>
            </p:nvSpPr>
            <p:spPr>
              <a:xfrm>
                <a:off x="269059" y="11869112"/>
                <a:ext cx="1645920" cy="246221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𝑓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(0.79</m:t>
                          </m:r>
                          <m:func>
                            <m:func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𝑅𝑒</m:t>
                              </m:r>
                            </m:e>
                          </m:func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−1.64)</m:t>
                          </m:r>
                        </m:e>
                        <m:sup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A1B32A8-74CF-4A52-9A35-BAD18C30F8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59" y="11869112"/>
                <a:ext cx="1645920" cy="24622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F2EAC9-A465-452C-A504-369943F2F7E2}"/>
                  </a:ext>
                </a:extLst>
              </p:cNvPr>
              <p:cNvSpPr/>
              <p:nvPr/>
            </p:nvSpPr>
            <p:spPr>
              <a:xfrm>
                <a:off x="269059" y="12402216"/>
                <a:ext cx="1645920" cy="498598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𝑁𝑢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𝐹𝐷</m:t>
                        </m:r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𝑅𝑒</m:t>
                            </m:r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−100</m:t>
                            </m:r>
                          </m:e>
                        </m:d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𝑃𝑟</m:t>
                        </m:r>
                      </m:num>
                      <m:den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1+12.7</m:t>
                        </m:r>
                        <m:sSup>
                          <m:sSup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0.5</m:t>
                            </m:r>
                          </m:sup>
                        </m:sSup>
                        <m:d>
                          <m:d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𝑃𝑟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F2EAC9-A465-452C-A504-369943F2F7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59" y="12402216"/>
                <a:ext cx="1645920" cy="4985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CC2410-52F6-4C23-A4BE-AA6E2BB8725E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2357629" y="6917002"/>
            <a:ext cx="0" cy="29689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20CE41-2541-4831-B47A-F408E8D1D07B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366339" y="7438506"/>
            <a:ext cx="378604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1840C7-91A0-409E-BDC8-F1AD8B10B387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16962" y="7932258"/>
            <a:ext cx="742" cy="4674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42B0F9A-6107-440A-B682-98FBE712226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1364862" y="8232842"/>
            <a:ext cx="489847" cy="4498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740F97-2E41-4DB2-ABB0-1115A34C5710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1364862" y="8682656"/>
            <a:ext cx="489847" cy="3443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670C426-71B9-4A53-80B3-E7D340B68CDD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 flipV="1">
            <a:off x="5775113" y="8232842"/>
            <a:ext cx="418902" cy="4498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8609CD-20F3-4DD3-AFE4-B2636A52944C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flipH="1">
            <a:off x="5775113" y="8682656"/>
            <a:ext cx="418902" cy="3443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3602CDD-57E1-4B14-878B-4E8655FD06EC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741916" y="7932258"/>
            <a:ext cx="739" cy="4674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B07D768-89BF-44EB-9523-82F849CF7BF7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5272193" y="7554826"/>
            <a:ext cx="0" cy="4727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0EC5706-FED3-4BFD-95F8-87E5DE59334E}"/>
              </a:ext>
            </a:extLst>
          </p:cNvPr>
          <p:cNvCxnSpPr>
            <a:cxnSpLocks/>
            <a:stCxn id="162" idx="2"/>
            <a:endCxn id="7" idx="0"/>
          </p:cNvCxnSpPr>
          <p:nvPr/>
        </p:nvCxnSpPr>
        <p:spPr>
          <a:xfrm>
            <a:off x="5272193" y="6906692"/>
            <a:ext cx="0" cy="4019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DEE3CAE-ADF9-445F-B92D-D17D08999571}"/>
                  </a:ext>
                </a:extLst>
              </p:cNvPr>
              <p:cNvSpPr/>
              <p:nvPr/>
            </p:nvSpPr>
            <p:spPr>
              <a:xfrm>
                <a:off x="4767832" y="11869444"/>
                <a:ext cx="1188720" cy="246221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=0.06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𝑅𝑒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DEE3CAE-ADF9-445F-B92D-D17D08999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832" y="11869444"/>
                <a:ext cx="1188720" cy="24622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Diamond 73">
                <a:extLst>
                  <a:ext uri="{FF2B5EF4-FFF2-40B4-BE49-F238E27FC236}">
                    <a16:creationId xmlns:a16="http://schemas.microsoft.com/office/drawing/2014/main" id="{21CC353C-E81E-4516-8FD1-5F2B8D29DD87}"/>
                  </a:ext>
                </a:extLst>
              </p:cNvPr>
              <p:cNvSpPr/>
              <p:nvPr/>
            </p:nvSpPr>
            <p:spPr>
              <a:xfrm>
                <a:off x="4996432" y="12427336"/>
                <a:ext cx="731520" cy="489109"/>
              </a:xfrm>
              <a:prstGeom prst="diamond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𝐿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74" name="Diamond 73">
                <a:extLst>
                  <a:ext uri="{FF2B5EF4-FFF2-40B4-BE49-F238E27FC236}">
                    <a16:creationId xmlns:a16="http://schemas.microsoft.com/office/drawing/2014/main" id="{21CC353C-E81E-4516-8FD1-5F2B8D29DD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432" y="12427336"/>
                <a:ext cx="731520" cy="489109"/>
              </a:xfrm>
              <a:prstGeom prst="diamond">
                <a:avLst/>
              </a:prstGeom>
              <a:blipFill>
                <a:blip r:embed="rId2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A4E8C35-10B2-49D7-A9DA-C41D62599849}"/>
                  </a:ext>
                </a:extLst>
              </p:cNvPr>
              <p:cNvSpPr/>
              <p:nvPr/>
            </p:nvSpPr>
            <p:spPr>
              <a:xfrm>
                <a:off x="4356352" y="18737415"/>
                <a:ext cx="2011680" cy="520848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𝑁𝑢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𝐹𝐷</m:t>
                        </m:r>
                      </m:sub>
                    </m:sSub>
                    <m:r>
                      <a:rPr lang="en-US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= </a:t>
                </a:r>
                <a:r>
                  <a:rPr lang="en-US" sz="7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3.657+</a:t>
                </a:r>
                <a:r>
                  <a:rPr lang="en-US" sz="900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0.19</m:t>
                        </m:r>
                        <m:sSup>
                          <m:sSup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𝑅𝑒𝑃𝑟</m:t>
                                </m:r>
                                <m:f>
                                  <m:fPr>
                                    <m:ctrlP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0.8</m:t>
                            </m:r>
                          </m:sup>
                        </m:sSup>
                      </m:num>
                      <m:den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1+0.117</m:t>
                        </m:r>
                        <m:sSup>
                          <m:sSup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𝑅𝑒𝑃𝑟</m:t>
                                </m:r>
                                <m:f>
                                  <m:fPr>
                                    <m:ctrlP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0.467</m:t>
                            </m:r>
                          </m:sup>
                        </m:sSup>
                      </m:den>
                    </m:f>
                  </m:oMath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A4E8C35-10B2-49D7-A9DA-C41D625998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352" y="18737415"/>
                <a:ext cx="2011680" cy="52084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Diamond 76">
                <a:extLst>
                  <a:ext uri="{FF2B5EF4-FFF2-40B4-BE49-F238E27FC236}">
                    <a16:creationId xmlns:a16="http://schemas.microsoft.com/office/drawing/2014/main" id="{8C64D71F-31E0-4B31-90DA-2BAFB4034F32}"/>
                  </a:ext>
                </a:extLst>
              </p:cNvPr>
              <p:cNvSpPr/>
              <p:nvPr/>
            </p:nvSpPr>
            <p:spPr>
              <a:xfrm>
                <a:off x="2488479" y="12318610"/>
                <a:ext cx="640080" cy="706279"/>
              </a:xfrm>
              <a:prstGeom prst="diamond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L</m:t>
                          </m:r>
                        </m:num>
                        <m:den>
                          <m:sSub>
                            <m:sSubPr>
                              <m:ctrlPr>
                                <a:rPr lang="en-US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GB" sz="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≥</m:t>
                      </m:r>
                      <m:r>
                        <m:rPr>
                          <m:nor/>
                        </m:rPr>
                        <a:rPr lang="en-US" sz="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60</m:t>
                      </m:r>
                    </m:oMath>
                  </m:oMathPara>
                </a14:m>
                <a:endParaRPr lang="en-GB" sz="8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77" name="Diamond 76">
                <a:extLst>
                  <a:ext uri="{FF2B5EF4-FFF2-40B4-BE49-F238E27FC236}">
                    <a16:creationId xmlns:a16="http://schemas.microsoft.com/office/drawing/2014/main" id="{8C64D71F-31E0-4B31-90DA-2BAFB4034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479" y="12318610"/>
                <a:ext cx="640080" cy="706279"/>
              </a:xfrm>
              <a:prstGeom prst="diamond">
                <a:avLst/>
              </a:prstGeom>
              <a:blipFill>
                <a:blip r:embed="rId2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89A0F87-1A1F-4AC4-81EF-96ADF79DCF58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1092019" y="12115333"/>
            <a:ext cx="0" cy="2868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B5E7EDF-9602-4E4D-84A9-4A863B2CBCE3}"/>
              </a:ext>
            </a:extLst>
          </p:cNvPr>
          <p:cNvCxnSpPr>
            <a:cxnSpLocks/>
            <a:stCxn id="24" idx="3"/>
            <a:endCxn id="77" idx="1"/>
          </p:cNvCxnSpPr>
          <p:nvPr/>
        </p:nvCxnSpPr>
        <p:spPr>
          <a:xfrm>
            <a:off x="1914979" y="12651515"/>
            <a:ext cx="573500" cy="202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0EFF078-F2BC-4E3B-9DC3-56AD7EE78B59}"/>
                  </a:ext>
                </a:extLst>
              </p:cNvPr>
              <p:cNvSpPr/>
              <p:nvPr/>
            </p:nvSpPr>
            <p:spPr>
              <a:xfrm>
                <a:off x="3470098" y="18263637"/>
                <a:ext cx="1005840" cy="246221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𝑁𝑢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𝐹𝐷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𝑁𝑢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𝐹𝐷</m:t>
                          </m:r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0EFF078-F2BC-4E3B-9DC3-56AD7EE78B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098" y="18263637"/>
                <a:ext cx="1005840" cy="24622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D91A154-816A-4BCD-935F-538685FC08CD}"/>
                  </a:ext>
                </a:extLst>
              </p:cNvPr>
              <p:cNvSpPr/>
              <p:nvPr/>
            </p:nvSpPr>
            <p:spPr>
              <a:xfrm>
                <a:off x="2076999" y="13075383"/>
                <a:ext cx="1463040" cy="383503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𝑁𝑢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𝐹𝐷</m:t>
                        </m:r>
                      </m:sub>
                    </m:sSub>
                  </m:oMath>
                </a14:m>
                <a:r>
                  <a:rPr lang="en-US" sz="10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𝑁𝑢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𝐹𝐷</m:t>
                        </m:r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𝐿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D91A154-816A-4BCD-935F-538685FC08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999" y="13075383"/>
                <a:ext cx="1463040" cy="383503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F6F8A390-5E9A-4144-98FB-E2FAAE9CB6EE}"/>
                  </a:ext>
                </a:extLst>
              </p:cNvPr>
              <p:cNvSpPr/>
              <p:nvPr/>
            </p:nvSpPr>
            <p:spPr>
              <a:xfrm>
                <a:off x="6741404" y="11844738"/>
                <a:ext cx="1188720" cy="410369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𝑁𝑢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𝐹𝐷</m:t>
                        </m:r>
                      </m:sub>
                    </m:sSub>
                  </m:oMath>
                </a14:m>
                <a:r>
                  <a:rPr lang="en-US" sz="10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7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1.86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𝑅𝑒𝑃𝑟</m:t>
                                </m:r>
                              </m:num>
                              <m:den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F6F8A390-5E9A-4144-98FB-E2FAAE9CB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404" y="11844738"/>
                <a:ext cx="1188720" cy="41036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52A01290-3A92-43E3-927D-1791B9613CF3}"/>
                  </a:ext>
                </a:extLst>
              </p:cNvPr>
              <p:cNvSpPr/>
              <p:nvPr/>
            </p:nvSpPr>
            <p:spPr>
              <a:xfrm>
                <a:off x="6505192" y="18729125"/>
                <a:ext cx="1737360" cy="537070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𝑁𝑢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𝐹𝐷</m:t>
                        </m:r>
                      </m:sub>
                    </m:sSub>
                    <m:r>
                      <a:rPr lang="en-US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= </a:t>
                </a:r>
                <a:r>
                  <a:rPr lang="en-US" sz="7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3.66+</a:t>
                </a:r>
                <a:r>
                  <a:rPr lang="en-US" sz="900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0.0668</m:t>
                        </m:r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𝑅𝑒𝑃𝑟</m:t>
                        </m:r>
                        <m:f>
                          <m:f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𝐿</m:t>
                            </m:r>
                          </m:den>
                        </m:f>
                      </m:num>
                      <m:den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1+0.04</m:t>
                        </m:r>
                        <m:sSup>
                          <m:sSup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𝑅𝑒𝑃𝑟</m:t>
                                </m:r>
                                <m:f>
                                  <m:fPr>
                                    <m:ctrlP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52A01290-3A92-43E3-927D-1791B9613C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192" y="18729125"/>
                <a:ext cx="1737360" cy="53707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291BDB7-68CE-46F3-BF32-03E7DFBB3A16}"/>
              </a:ext>
            </a:extLst>
          </p:cNvPr>
          <p:cNvCxnSpPr>
            <a:cxnSpLocks/>
            <a:stCxn id="77" idx="3"/>
            <a:endCxn id="86" idx="1"/>
          </p:cNvCxnSpPr>
          <p:nvPr/>
        </p:nvCxnSpPr>
        <p:spPr>
          <a:xfrm>
            <a:off x="3128559" y="12671750"/>
            <a:ext cx="341539" cy="57149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Diamond 113">
                <a:extLst>
                  <a:ext uri="{FF2B5EF4-FFF2-40B4-BE49-F238E27FC236}">
                    <a16:creationId xmlns:a16="http://schemas.microsoft.com/office/drawing/2014/main" id="{DC8CD0CF-85F3-4B64-A843-5582FC61E517}"/>
                  </a:ext>
                </a:extLst>
              </p:cNvPr>
              <p:cNvSpPr/>
              <p:nvPr/>
            </p:nvSpPr>
            <p:spPr>
              <a:xfrm>
                <a:off x="7008112" y="12417078"/>
                <a:ext cx="731520" cy="489109"/>
              </a:xfrm>
              <a:prstGeom prst="diamond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Pr</m:t>
                      </m:r>
                      <m:r>
                        <m:rPr>
                          <m:nor/>
                        </m:rPr>
                        <a:rPr lang="en-US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≥5</m:t>
                      </m:r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14" name="Diamond 113">
                <a:extLst>
                  <a:ext uri="{FF2B5EF4-FFF2-40B4-BE49-F238E27FC236}">
                    <a16:creationId xmlns:a16="http://schemas.microsoft.com/office/drawing/2014/main" id="{DC8CD0CF-85F3-4B64-A843-5582FC61E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112" y="12417078"/>
                <a:ext cx="731520" cy="489109"/>
              </a:xfrm>
              <a:prstGeom prst="diamond">
                <a:avLst/>
              </a:prstGeom>
              <a:blipFill>
                <a:blip r:embed="rId2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41C406D-DB44-4BEA-B254-C2AD17535A86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>
            <a:off x="5362192" y="12916445"/>
            <a:ext cx="0" cy="58209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B88A4F0-44D4-4E2A-ACDC-1AEC5E072D31}"/>
              </a:ext>
            </a:extLst>
          </p:cNvPr>
          <p:cNvCxnSpPr>
            <a:cxnSpLocks/>
            <a:stCxn id="114" idx="0"/>
            <a:endCxn id="92" idx="2"/>
          </p:cNvCxnSpPr>
          <p:nvPr/>
        </p:nvCxnSpPr>
        <p:spPr>
          <a:xfrm flipH="1" flipV="1">
            <a:off x="7335764" y="12255107"/>
            <a:ext cx="38108" cy="1619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FC8EE96-825A-4B25-9D57-818811F6FE9D}"/>
              </a:ext>
            </a:extLst>
          </p:cNvPr>
          <p:cNvCxnSpPr>
            <a:cxnSpLocks/>
            <a:stCxn id="74" idx="3"/>
            <a:endCxn id="114" idx="1"/>
          </p:cNvCxnSpPr>
          <p:nvPr/>
        </p:nvCxnSpPr>
        <p:spPr>
          <a:xfrm flipV="1">
            <a:off x="5727952" y="12661633"/>
            <a:ext cx="1280160" cy="102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A2DE5E7-5B43-4A1A-9A6F-4B370E277BB4}"/>
              </a:ext>
            </a:extLst>
          </p:cNvPr>
          <p:cNvCxnSpPr>
            <a:cxnSpLocks/>
            <a:stCxn id="58" idx="2"/>
            <a:endCxn id="14" idx="0"/>
          </p:cNvCxnSpPr>
          <p:nvPr/>
        </p:nvCxnSpPr>
        <p:spPr>
          <a:xfrm>
            <a:off x="2357629" y="7649529"/>
            <a:ext cx="0" cy="3780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A2DA144A-7BA0-4E9B-A6FE-037ABEED65D4}"/>
                  </a:ext>
                </a:extLst>
              </p:cNvPr>
              <p:cNvSpPr/>
              <p:nvPr/>
            </p:nvSpPr>
            <p:spPr>
              <a:xfrm>
                <a:off x="1671829" y="9584719"/>
                <a:ext cx="1371600" cy="368306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𝑁𝑢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0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𝑁𝑢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𝐹𝐷</m:t>
                        </m:r>
                      </m:sub>
                    </m:sSub>
                    <m:sSup>
                      <m:sSup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𝑜𝑤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0.11</m:t>
                        </m:r>
                      </m:sup>
                    </m:sSup>
                  </m:oMath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A2DA144A-7BA0-4E9B-A6FE-037ABEED65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829" y="9584719"/>
                <a:ext cx="1371600" cy="36830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6D89F62F-28EA-4E94-9386-E3AEAF4F301A}"/>
              </a:ext>
            </a:extLst>
          </p:cNvPr>
          <p:cNvCxnSpPr>
            <a:cxnSpLocks/>
            <a:stCxn id="9" idx="3"/>
            <a:endCxn id="153" idx="1"/>
          </p:cNvCxnSpPr>
          <p:nvPr/>
        </p:nvCxnSpPr>
        <p:spPr>
          <a:xfrm>
            <a:off x="1364862" y="9768271"/>
            <a:ext cx="306967" cy="6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5C65F870-705F-4EB3-9890-9FB110FBD6A9}"/>
                  </a:ext>
                </a:extLst>
              </p:cNvPr>
              <p:cNvSpPr/>
              <p:nvPr/>
            </p:nvSpPr>
            <p:spPr>
              <a:xfrm>
                <a:off x="3489292" y="9127637"/>
                <a:ext cx="834118" cy="400110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Calculate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𝑁𝑢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𝐹𝐷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5C65F870-705F-4EB3-9890-9FB110FBD6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292" y="9127637"/>
                <a:ext cx="834118" cy="40011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82156274-95EB-4522-A370-6414B0BB181A}"/>
                  </a:ext>
                </a:extLst>
              </p:cNvPr>
              <p:cNvSpPr/>
              <p:nvPr/>
            </p:nvSpPr>
            <p:spPr>
              <a:xfrm>
                <a:off x="4769273" y="9681637"/>
                <a:ext cx="1005840" cy="246221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𝑁𝑢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𝑁𝑢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𝐹𝐷</m:t>
                          </m:r>
                        </m:sub>
                      </m:sSub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82156274-95EB-4522-A370-6414B0BB18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273" y="9681637"/>
                <a:ext cx="1005840" cy="24622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58C28253-E98F-44D5-A1DC-512E78EF84CC}"/>
                  </a:ext>
                </a:extLst>
              </p:cNvPr>
              <p:cNvSpPr/>
              <p:nvPr/>
            </p:nvSpPr>
            <p:spPr>
              <a:xfrm>
                <a:off x="4632113" y="6598915"/>
                <a:ext cx="1280160" cy="307777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calculator</a:t>
                </a:r>
              </a:p>
            </p:txBody>
          </p:sp>
        </mc:Choice>
        <mc:Fallback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58C28253-E98F-44D5-A1DC-512E78EF84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113" y="6598915"/>
                <a:ext cx="1280160" cy="30777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C3688A59-2BE2-4073-A81E-93C8D000869D}"/>
                  </a:ext>
                </a:extLst>
              </p:cNvPr>
              <p:cNvSpPr/>
              <p:nvPr/>
            </p:nvSpPr>
            <p:spPr>
              <a:xfrm>
                <a:off x="4769273" y="9968327"/>
                <a:ext cx="1005840" cy="406458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𝑁𝑢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C3688A59-2BE2-4073-A81E-93C8D00086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273" y="9968327"/>
                <a:ext cx="1005840" cy="406458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7F0C0536-1999-434B-984F-546A98D666F4}"/>
                  </a:ext>
                </a:extLst>
              </p:cNvPr>
              <p:cNvSpPr/>
              <p:nvPr/>
            </p:nvSpPr>
            <p:spPr>
              <a:xfrm>
                <a:off x="1854709" y="10264519"/>
                <a:ext cx="1005840" cy="406458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𝑤</m:t>
                          </m:r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,</m:t>
                          </m:r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𝑁𝑢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7F0C0536-1999-434B-984F-546A98D666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709" y="10264519"/>
                <a:ext cx="1005840" cy="406458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7940A888-44F5-4798-9671-E68BC1008271}"/>
              </a:ext>
            </a:extLst>
          </p:cNvPr>
          <p:cNvCxnSpPr>
            <a:cxnSpLocks/>
            <a:stCxn id="21" idx="3"/>
            <a:endCxn id="73" idx="1"/>
          </p:cNvCxnSpPr>
          <p:nvPr/>
        </p:nvCxnSpPr>
        <p:spPr>
          <a:xfrm>
            <a:off x="3928056" y="11977436"/>
            <a:ext cx="839776" cy="151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E36C8E-4D3D-44B6-A692-735559AF74CC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>
            <a:off x="1914979" y="11977436"/>
            <a:ext cx="824357" cy="147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3BCFA202-1A46-4221-A993-4E9359EA1BC4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5362192" y="12115665"/>
            <a:ext cx="0" cy="3116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3DA32D7C-5517-4155-88F4-5987923CF321}"/>
              </a:ext>
            </a:extLst>
          </p:cNvPr>
          <p:cNvCxnSpPr>
            <a:cxnSpLocks/>
            <a:stCxn id="77" idx="2"/>
            <a:endCxn id="87" idx="0"/>
          </p:cNvCxnSpPr>
          <p:nvPr/>
        </p:nvCxnSpPr>
        <p:spPr>
          <a:xfrm>
            <a:off x="2808519" y="13024889"/>
            <a:ext cx="0" cy="504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93AE6486-1CAB-45F8-A2D0-F570B1E3D109}"/>
              </a:ext>
            </a:extLst>
          </p:cNvPr>
          <p:cNvCxnSpPr>
            <a:cxnSpLocks/>
            <a:stCxn id="114" idx="2"/>
            <a:endCxn id="94" idx="0"/>
          </p:cNvCxnSpPr>
          <p:nvPr/>
        </p:nvCxnSpPr>
        <p:spPr>
          <a:xfrm>
            <a:off x="7373872" y="12906187"/>
            <a:ext cx="0" cy="58229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8A0F493-D9AA-4E9C-9C2C-8DD4F2C659CD}"/>
              </a:ext>
            </a:extLst>
          </p:cNvPr>
          <p:cNvCxnSpPr>
            <a:cxnSpLocks/>
            <a:stCxn id="153" idx="2"/>
            <a:endCxn id="165" idx="0"/>
          </p:cNvCxnSpPr>
          <p:nvPr/>
        </p:nvCxnSpPr>
        <p:spPr>
          <a:xfrm>
            <a:off x="2357629" y="9953025"/>
            <a:ext cx="0" cy="3114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BJPseudoFooter">
            <a:extLst>
              <a:ext uri="{FF2B5EF4-FFF2-40B4-BE49-F238E27FC236}">
                <a16:creationId xmlns:a16="http://schemas.microsoft.com/office/drawing/2014/main" id="{542C5312-858B-4C2D-968E-74030FCCAE7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7000" y="18090634"/>
            <a:ext cx="8890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7348584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heme/theme1.xml><?xml version="1.0" encoding="utf-8"?>
<a:theme xmlns:a="http://schemas.openxmlformats.org/drawingml/2006/main" name="PETRONAS">
  <a:themeElements>
    <a:clrScheme name="PETRONAS">
      <a:dk1>
        <a:srgbClr val="000000"/>
      </a:dk1>
      <a:lt1>
        <a:srgbClr val="FFFFFF"/>
      </a:lt1>
      <a:dk2>
        <a:srgbClr val="00B1A9"/>
      </a:dk2>
      <a:lt2>
        <a:srgbClr val="DFDEDE"/>
      </a:lt2>
      <a:accent1>
        <a:srgbClr val="20419A"/>
      </a:accent1>
      <a:accent2>
        <a:srgbClr val="763F98"/>
      </a:accent2>
      <a:accent3>
        <a:srgbClr val="FDB924"/>
      </a:accent3>
      <a:accent4>
        <a:srgbClr val="BFD730"/>
      </a:accent4>
      <a:accent5>
        <a:srgbClr val="20419A"/>
      </a:accent5>
      <a:accent6>
        <a:srgbClr val="763F98"/>
      </a:accent6>
      <a:hlink>
        <a:srgbClr val="20419A"/>
      </a:hlink>
      <a:folHlink>
        <a:srgbClr val="3C383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0821_PETRO_PPT_4by3 [Read-Only]" id="{30E64985-7FB2-40C7-B7CE-AD3AAD29D932}" vid="{E23FA934-56B3-466D-BF1A-B75DACADD8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a894df29-9e07-45ae-95a6-4e7eb881815a">
  <element uid="fc6b8280-ed85-41e2-bcb5-17f2674e7dc3" value=""/>
  <element uid="63fe904a-5fdc-4578-a9e9-8bed5f54c116" value=""/>
  <element uid="156167bd-046a-459b-9d5a-a42ee179a501" value=""/>
</sisl>
</file>

<file path=customXml/itemProps1.xml><?xml version="1.0" encoding="utf-8"?>
<ds:datastoreItem xmlns:ds="http://schemas.openxmlformats.org/officeDocument/2006/customXml" ds:itemID="{D7D035BC-710A-4BCC-8A2D-1176378626FC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280</TotalTime>
  <Words>250</Words>
  <Application>Microsoft Office PowerPoint</Application>
  <PresentationFormat>Custom</PresentationFormat>
  <Paragraphs>72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Black</vt:lpstr>
      <vt:lpstr>Calibri</vt:lpstr>
      <vt:lpstr>Cambria</vt:lpstr>
      <vt:lpstr>Cambria Math</vt:lpstr>
      <vt:lpstr>Verdana</vt:lpstr>
      <vt:lpstr>PETRONAS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 here</dc:title>
  <dc:creator>Ahmad Sharif A Rahman (GR&amp;T/PD&amp;T)</dc:creator>
  <cp:keywords>P37r0n45DCS_InternalInternal</cp:keywords>
  <cp:lastModifiedBy>Sharif Rahman</cp:lastModifiedBy>
  <cp:revision>21</cp:revision>
  <dcterms:created xsi:type="dcterms:W3CDTF">2020-09-01T02:17:19Z</dcterms:created>
  <dcterms:modified xsi:type="dcterms:W3CDTF">2020-09-17T01:38:50Z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41995484-0920-4501-a373-8e8d79b647e9</vt:lpwstr>
  </property>
  <property fmtid="{D5CDD505-2E9C-101B-9397-08002B2CF9AE}" pid="3" name="bjSaver">
    <vt:lpwstr>VUnp34st/TebEMZ7h5wd7ithQCskIkr6</vt:lpwstr>
  </property>
  <property fmtid="{D5CDD505-2E9C-101B-9397-08002B2CF9AE}" pid="4" name="bjDocumentLabelXML">
    <vt:lpwstr>&lt;?xml version="1.0" encoding="us-ascii"?&gt;&lt;sisl xmlns:xsd="http://www.w3.org/2001/XMLSchema" xmlns:xsi="http://www.w3.org/2001/XMLSchema-instance" sislVersion="0" policy="a894df29-9e07-45ae-95a6-4e7eb881815a" xmlns="http://www.boldonjames.com/2008/01/sie/i</vt:lpwstr>
  </property>
  <property fmtid="{D5CDD505-2E9C-101B-9397-08002B2CF9AE}" pid="5" name="bjDocumentLabelXML-0">
    <vt:lpwstr>nternal/label"&gt;&lt;element uid="fc6b8280-ed85-41e2-bcb5-17f2674e7dc3" value="" /&gt;&lt;element uid="63fe904a-5fdc-4578-a9e9-8bed5f54c116" value="" /&gt;&lt;element uid="156167bd-046a-459b-9d5a-a42ee179a501" value="" /&gt;&lt;/sisl&gt;</vt:lpwstr>
  </property>
  <property fmtid="{D5CDD505-2E9C-101B-9397-08002B2CF9AE}" pid="6" name="bjDocumentSecurityLabel">
    <vt:lpwstr>[Internal] </vt:lpwstr>
  </property>
  <property fmtid="{D5CDD505-2E9C-101B-9397-08002B2CF9AE}" pid="7" name="DCSMetadata">
    <vt:lpwstr>P37r0n45DCS_InternalInternal</vt:lpwstr>
  </property>
</Properties>
</file>