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59" r:id="rId5"/>
    <p:sldId id="260" r:id="rId6"/>
    <p:sldId id="265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cpUC9N2q56x0I9FlvlmKmh3GB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harif\OneDrive%20-%20UNICEF\Desktop\chest_opacities_detection_Sharif_Kiggundu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B8-44EB-9AE9-FA374F7AC7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B8-44EB-9AE9-FA374F7AC7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Sheet1!$I$6:$I$7</c:f>
              <c:strCache>
                <c:ptCount val="2"/>
                <c:pt idx="0">
                  <c:v>Sick</c:v>
                </c:pt>
                <c:pt idx="1">
                  <c:v>Normal</c:v>
                </c:pt>
              </c:strCache>
            </c:strRef>
          </c:cat>
          <c:val>
            <c:numRef>
              <c:f>Sheet1!$J$6:$J$7</c:f>
              <c:numCache>
                <c:formatCode>General</c:formatCode>
                <c:ptCount val="2"/>
                <c:pt idx="0">
                  <c:v>24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B8-44EB-9AE9-FA374F7AC7C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9ba331eb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49ba331eb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rifshar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_5LLfTlLt5JbcPVk5uFrRZC9-IuV91D/view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850800" y="486975"/>
            <a:ext cx="10490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Chest Opacities detection using VGG19</a:t>
            </a:r>
            <a:endParaRPr sz="5011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655450" y="29885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70"/>
              <a:buFont typeface="Arial"/>
              <a:buNone/>
            </a:pPr>
            <a:r>
              <a:rPr lang="en-US" sz="3883"/>
              <a:t>Sharif Kiggundu</a:t>
            </a:r>
            <a:endParaRPr sz="3883"/>
          </a:p>
          <a:p>
            <a:pPr marL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70"/>
              <a:buFont typeface="Arial"/>
              <a:buNone/>
            </a:pPr>
            <a:r>
              <a:rPr lang="en-US" sz="3883"/>
              <a:t>2022/HD05/1213U</a:t>
            </a:r>
            <a:endParaRPr sz="3883"/>
          </a:p>
          <a:p>
            <a:pPr marL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70"/>
              <a:buFont typeface="Arial"/>
              <a:buNone/>
            </a:pPr>
            <a:r>
              <a:rPr lang="en-US" sz="3883"/>
              <a:t>Makerere University</a:t>
            </a:r>
            <a:endParaRPr sz="3883"/>
          </a:p>
          <a:p>
            <a:pPr marL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70"/>
              <a:buFont typeface="Arial"/>
              <a:buNone/>
            </a:pPr>
            <a:r>
              <a:rPr lang="en-US" sz="3883"/>
              <a:t>Kampala, Uganda</a:t>
            </a:r>
            <a:endParaRPr sz="3883"/>
          </a:p>
          <a:p>
            <a:pPr marL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70"/>
              <a:buFont typeface="Arial"/>
              <a:buNone/>
            </a:pPr>
            <a:r>
              <a:rPr lang="en-US" sz="3883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sharifshars@gmail.com</a:t>
            </a:r>
            <a:endParaRPr sz="3883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70"/>
              <a:buFont typeface="Arial"/>
              <a:buNone/>
            </a:pPr>
            <a:endParaRPr sz="5498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None/>
            </a:pPr>
            <a:endParaRPr sz="3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45B9A00A-EA6B-4166-90D2-399F3629D3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4B78C-A9A1-4829-8225-F456559C9C22}"/>
              </a:ext>
            </a:extLst>
          </p:cNvPr>
          <p:cNvSpPr/>
          <p:nvPr/>
        </p:nvSpPr>
        <p:spPr>
          <a:xfrm>
            <a:off x="611128" y="1494432"/>
            <a:ext cx="3359649" cy="132556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Pre-trained model on VGG-19 on the </a:t>
            </a:r>
            <a:r>
              <a:rPr lang="en-US" dirty="0" err="1"/>
              <a:t>imagenet</a:t>
            </a:r>
            <a:r>
              <a:rPr lang="en-US" dirty="0"/>
              <a:t> data 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9A358D-0A92-4F73-AB22-53D5449AB4AB}"/>
              </a:ext>
            </a:extLst>
          </p:cNvPr>
          <p:cNvSpPr/>
          <p:nvPr/>
        </p:nvSpPr>
        <p:spPr>
          <a:xfrm>
            <a:off x="4457337" y="1494431"/>
            <a:ext cx="3359649" cy="132556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2. Extraction of the VGG19 features and corresponding labels ( Feature Extraction)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C2119E-7075-490E-A12B-56DBB09A0975}"/>
              </a:ext>
            </a:extLst>
          </p:cNvPr>
          <p:cNvSpPr/>
          <p:nvPr/>
        </p:nvSpPr>
        <p:spPr>
          <a:xfrm>
            <a:off x="8506211" y="1494431"/>
            <a:ext cx="3359649" cy="132556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3. Images sub-divided into sick and normal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410B9B-E932-4284-A208-3B3563AE9571}"/>
              </a:ext>
            </a:extLst>
          </p:cNvPr>
          <p:cNvSpPr/>
          <p:nvPr/>
        </p:nvSpPr>
        <p:spPr>
          <a:xfrm>
            <a:off x="611127" y="3336678"/>
            <a:ext cx="3359649" cy="132556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4. Model built on top of the pre-trained VGG19 features using Keras API and used sigmoid as the activation function for the output 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BF65B6-8027-4782-809A-D8A2CF01B6FE}"/>
              </a:ext>
            </a:extLst>
          </p:cNvPr>
          <p:cNvSpPr/>
          <p:nvPr/>
        </p:nvSpPr>
        <p:spPr>
          <a:xfrm>
            <a:off x="4457337" y="3286519"/>
            <a:ext cx="3359649" cy="132556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5. Compiling of the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BDFDC-7327-4720-A5B7-8AA51386A45C}"/>
              </a:ext>
            </a:extLst>
          </p:cNvPr>
          <p:cNvSpPr/>
          <p:nvPr/>
        </p:nvSpPr>
        <p:spPr>
          <a:xfrm>
            <a:off x="8506211" y="3286519"/>
            <a:ext cx="3359649" cy="132556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6. Optimization using Adam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BC4110-EEA7-4808-A6DF-50EAF55850B2}"/>
              </a:ext>
            </a:extLst>
          </p:cNvPr>
          <p:cNvSpPr/>
          <p:nvPr/>
        </p:nvSpPr>
        <p:spPr>
          <a:xfrm>
            <a:off x="611127" y="5167312"/>
            <a:ext cx="3359649" cy="132556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7. Best model saved </a:t>
            </a:r>
          </a:p>
          <a:p>
            <a:pPr lvl="0" algn="ctr"/>
            <a:r>
              <a:rPr lang="en-US" dirty="0"/>
              <a:t>(</a:t>
            </a:r>
            <a:r>
              <a:rPr lang="en-US" b="0" i="0" dirty="0">
                <a:solidFill>
                  <a:srgbClr val="212121"/>
                </a:solidFill>
                <a:effectLst/>
              </a:rPr>
              <a:t>Total params: 23,593,473 Trainable params: 23,593,473 Non-trainable params: 0)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134F09-0777-4E70-B025-C1684DAFB8CE}"/>
              </a:ext>
            </a:extLst>
          </p:cNvPr>
          <p:cNvSpPr/>
          <p:nvPr/>
        </p:nvSpPr>
        <p:spPr>
          <a:xfrm>
            <a:off x="4457337" y="5160800"/>
            <a:ext cx="3359649" cy="132556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8. Training the 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1C3248-8DE9-4F6E-8344-57AB2459E68D}"/>
              </a:ext>
            </a:extLst>
          </p:cNvPr>
          <p:cNvSpPr/>
          <p:nvPr/>
        </p:nvSpPr>
        <p:spPr>
          <a:xfrm>
            <a:off x="8504563" y="5167771"/>
            <a:ext cx="3359649" cy="132556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8. </a:t>
            </a:r>
            <a:r>
              <a:rPr lang="en-US" dirty="0"/>
              <a:t>Predication was done on the unknown images and evaluated on dataset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880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6;p4">
            <a:extLst>
              <a:ext uri="{FF2B5EF4-FFF2-40B4-BE49-F238E27FC236}">
                <a16:creationId xmlns:a16="http://schemas.microsoft.com/office/drawing/2014/main" id="{18D02111-C22D-42E6-BC03-CFAF803F5AEA}"/>
              </a:ext>
            </a:extLst>
          </p:cNvPr>
          <p:cNvSpPr txBox="1">
            <a:spLocks/>
          </p:cNvSpPr>
          <p:nvPr/>
        </p:nvSpPr>
        <p:spPr>
          <a:xfrm>
            <a:off x="714910" y="1151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/>
              <a:t> Metrics</a:t>
            </a:r>
          </a:p>
        </p:txBody>
      </p:sp>
      <p:pic>
        <p:nvPicPr>
          <p:cNvPr id="5" name="Google Shape;97;p4">
            <a:extLst>
              <a:ext uri="{FF2B5EF4-FFF2-40B4-BE49-F238E27FC236}">
                <a16:creationId xmlns:a16="http://schemas.microsoft.com/office/drawing/2014/main" id="{2C641123-7AE9-4B58-B0DE-99AE48F4D9A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4125" y="329629"/>
            <a:ext cx="8896350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00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9ba331eba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</a:t>
            </a:r>
            <a:endParaRPr/>
          </a:p>
        </p:txBody>
      </p:sp>
      <p:pic>
        <p:nvPicPr>
          <p:cNvPr id="103" name="Google Shape;103;g249ba331eb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049" y="365125"/>
            <a:ext cx="8978427" cy="64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Predictions on the unknown images in dataset 1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4504D9-8BA9-4234-8C10-C3D39E8E58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250819"/>
              </p:ext>
            </p:extLst>
          </p:nvPr>
        </p:nvGraphicFramePr>
        <p:xfrm>
          <a:off x="1816813" y="1690688"/>
          <a:ext cx="8395700" cy="464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2D65-4265-409E-8313-0BB05278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model on dataset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49E2DF-4DFA-489A-BC88-8E40F837F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21477"/>
              </p:ext>
            </p:extLst>
          </p:nvPr>
        </p:nvGraphicFramePr>
        <p:xfrm>
          <a:off x="1456647" y="2687319"/>
          <a:ext cx="9598345" cy="1425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69">
                  <a:extLst>
                    <a:ext uri="{9D8B030D-6E8A-4147-A177-3AD203B41FA5}">
                      <a16:colId xmlns:a16="http://schemas.microsoft.com/office/drawing/2014/main" val="958385198"/>
                    </a:ext>
                  </a:extLst>
                </a:gridCol>
                <a:gridCol w="1919669">
                  <a:extLst>
                    <a:ext uri="{9D8B030D-6E8A-4147-A177-3AD203B41FA5}">
                      <a16:colId xmlns:a16="http://schemas.microsoft.com/office/drawing/2014/main" val="494424130"/>
                    </a:ext>
                  </a:extLst>
                </a:gridCol>
                <a:gridCol w="1919669">
                  <a:extLst>
                    <a:ext uri="{9D8B030D-6E8A-4147-A177-3AD203B41FA5}">
                      <a16:colId xmlns:a16="http://schemas.microsoft.com/office/drawing/2014/main" val="2294531113"/>
                    </a:ext>
                  </a:extLst>
                </a:gridCol>
                <a:gridCol w="1919669">
                  <a:extLst>
                    <a:ext uri="{9D8B030D-6E8A-4147-A177-3AD203B41FA5}">
                      <a16:colId xmlns:a16="http://schemas.microsoft.com/office/drawing/2014/main" val="4105721451"/>
                    </a:ext>
                  </a:extLst>
                </a:gridCol>
                <a:gridCol w="1919669">
                  <a:extLst>
                    <a:ext uri="{9D8B030D-6E8A-4147-A177-3AD203B41FA5}">
                      <a16:colId xmlns:a16="http://schemas.microsoft.com/office/drawing/2014/main" val="4147509510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Loss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AUC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Precision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Recall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38015"/>
                  </a:ext>
                </a:extLst>
              </a:tr>
              <a:tr h="968026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850.9597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0.4464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0.4504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0.4739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0.8929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4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29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Experimental results (Sick and Normal)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See link for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168</Words>
  <Application>Microsoft Office PowerPoint</Application>
  <PresentationFormat>Widescreen</PresentationFormat>
  <Paragraphs>33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Chest Opacities detection using VGG19</vt:lpstr>
      <vt:lpstr>Model Architecture</vt:lpstr>
      <vt:lpstr>PowerPoint Presentation</vt:lpstr>
      <vt:lpstr>Metrics</vt:lpstr>
      <vt:lpstr>Predictions on the unknown images in dataset 1</vt:lpstr>
      <vt:lpstr>Evaluation of the model on dataset 2</vt:lpstr>
      <vt:lpstr>Experimental results (Sick and Normal)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Opacities detection using VGG19</dc:title>
  <dc:creator>Kiggundu Sharif</dc:creator>
  <cp:lastModifiedBy>Kiggundu Sharif</cp:lastModifiedBy>
  <cp:revision>5</cp:revision>
  <dcterms:created xsi:type="dcterms:W3CDTF">2023-05-11T13:40:16Z</dcterms:created>
  <dcterms:modified xsi:type="dcterms:W3CDTF">2023-05-25T12:32:08Z</dcterms:modified>
</cp:coreProperties>
</file>