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  <p:sldMasterId id="214748367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Garamond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  <p:embeddedFont>
      <p:font typeface="EB Garamond"/>
      <p:regular r:id="rId35"/>
      <p:bold r:id="rId36"/>
      <p:italic r:id="rId37"/>
      <p:boldItalic r:id="rId38"/>
    </p:embeddedFont>
    <p:embeddedFont>
      <p:font typeface="Oswald"/>
      <p:regular r:id="rId39"/>
      <p:bold r:id="rId40"/>
    </p:embeddedFont>
    <p:embeddedFont>
      <p:font typeface="Comfortaa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swald-bold.fntdata"/><Relationship Id="rId20" Type="http://schemas.openxmlformats.org/officeDocument/2006/relationships/slide" Target="slides/slide14.xml"/><Relationship Id="rId42" Type="http://schemas.openxmlformats.org/officeDocument/2006/relationships/font" Target="fonts/Comfortaa-bold.fntdata"/><Relationship Id="rId41" Type="http://schemas.openxmlformats.org/officeDocument/2006/relationships/font" Target="fonts/Comfortaa-regular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Garamond-bold.fntdata"/><Relationship Id="rId27" Type="http://schemas.openxmlformats.org/officeDocument/2006/relationships/font" Target="fonts/Garamond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Garamond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regular.fntdata"/><Relationship Id="rId30" Type="http://schemas.openxmlformats.org/officeDocument/2006/relationships/font" Target="fonts/Garamond-boldItalic.fntdata"/><Relationship Id="rId11" Type="http://schemas.openxmlformats.org/officeDocument/2006/relationships/slide" Target="slides/slide5.xml"/><Relationship Id="rId33" Type="http://schemas.openxmlformats.org/officeDocument/2006/relationships/font" Target="fonts/Lato-italic.fntdata"/><Relationship Id="rId10" Type="http://schemas.openxmlformats.org/officeDocument/2006/relationships/slide" Target="slides/slide4.xml"/><Relationship Id="rId32" Type="http://schemas.openxmlformats.org/officeDocument/2006/relationships/font" Target="fonts/Lato-bold.fntdata"/><Relationship Id="rId13" Type="http://schemas.openxmlformats.org/officeDocument/2006/relationships/slide" Target="slides/slide7.xml"/><Relationship Id="rId35" Type="http://schemas.openxmlformats.org/officeDocument/2006/relationships/font" Target="fonts/EBGaramond-regular.fntdata"/><Relationship Id="rId12" Type="http://schemas.openxmlformats.org/officeDocument/2006/relationships/slide" Target="slides/slide6.xml"/><Relationship Id="rId34" Type="http://schemas.openxmlformats.org/officeDocument/2006/relationships/font" Target="fonts/Lato-boldItalic.fntdata"/><Relationship Id="rId15" Type="http://schemas.openxmlformats.org/officeDocument/2006/relationships/slide" Target="slides/slide9.xml"/><Relationship Id="rId37" Type="http://schemas.openxmlformats.org/officeDocument/2006/relationships/font" Target="fonts/EBGaramond-italic.fntdata"/><Relationship Id="rId14" Type="http://schemas.openxmlformats.org/officeDocument/2006/relationships/slide" Target="slides/slide8.xml"/><Relationship Id="rId36" Type="http://schemas.openxmlformats.org/officeDocument/2006/relationships/font" Target="fonts/EBGaramond-bold.fntdata"/><Relationship Id="rId17" Type="http://schemas.openxmlformats.org/officeDocument/2006/relationships/slide" Target="slides/slide11.xml"/><Relationship Id="rId39" Type="http://schemas.openxmlformats.org/officeDocument/2006/relationships/font" Target="fonts/Oswald-regular.fntdata"/><Relationship Id="rId16" Type="http://schemas.openxmlformats.org/officeDocument/2006/relationships/slide" Target="slides/slide10.xml"/><Relationship Id="rId38" Type="http://schemas.openxmlformats.org/officeDocument/2006/relationships/font" Target="fonts/EBGaramond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a15fe04ed44c5d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a15fe04ed44c5d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7" name="Google Shape;52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2" name="Google Shape;55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1" name="Google Shape;57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0" name="Google Shape;60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4deb0f6d16f6467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4deb0f6d16f6467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4deb0f6d16f6467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4deb0f6d16f6467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391aaff3f6ec053f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391aaff3f6ec053f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6" name="Google Shape;456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4" name="Google Shape;484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4" name="Google Shape;50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Google Shape;59;p1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Google Shape;63;p12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Google Shape;64;p1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12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s slide layout">
  <p:cSld name="1_Contents slide layou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242647" y="254632"/>
            <a:ext cx="8679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Style slide layout">
  <p:cSld name="6_Style slide layout"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layout">
  <p:cSld name="Agenda layou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/>
        </p:nvSpPr>
        <p:spPr>
          <a:xfrm>
            <a:off x="0" y="0"/>
            <a:ext cx="9144000" cy="19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" name="Google Shape;74;p16"/>
          <p:cNvGrpSpPr/>
          <p:nvPr/>
        </p:nvGrpSpPr>
        <p:grpSpPr>
          <a:xfrm>
            <a:off x="-490" y="1907340"/>
            <a:ext cx="9142830" cy="69425"/>
            <a:chOff x="11445923" y="0"/>
            <a:chExt cx="1118977" cy="2552400"/>
          </a:xfrm>
        </p:grpSpPr>
        <p:sp>
          <p:nvSpPr>
            <p:cNvPr id="75" name="Google Shape;75;p16"/>
            <p:cNvSpPr/>
            <p:nvPr/>
          </p:nvSpPr>
          <p:spPr>
            <a:xfrm>
              <a:off x="11818961" y="0"/>
              <a:ext cx="372900" cy="255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6"/>
            <p:cNvSpPr/>
            <p:nvPr/>
          </p:nvSpPr>
          <p:spPr>
            <a:xfrm>
              <a:off x="11445923" y="0"/>
              <a:ext cx="372900" cy="255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6"/>
            <p:cNvSpPr/>
            <p:nvPr/>
          </p:nvSpPr>
          <p:spPr>
            <a:xfrm>
              <a:off x="12192000" y="0"/>
              <a:ext cx="372900" cy="25524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" name="Google Shape;78;p16"/>
          <p:cNvGrpSpPr/>
          <p:nvPr/>
        </p:nvGrpSpPr>
        <p:grpSpPr>
          <a:xfrm>
            <a:off x="8345299" y="45004"/>
            <a:ext cx="737824" cy="919800"/>
            <a:chOff x="8411893" y="701065"/>
            <a:chExt cx="2800091" cy="3490702"/>
          </a:xfrm>
        </p:grpSpPr>
        <p:cxnSp>
          <p:nvCxnSpPr>
            <p:cNvPr id="79" name="Google Shape;79;p16"/>
            <p:cNvCxnSpPr/>
            <p:nvPr/>
          </p:nvCxnSpPr>
          <p:spPr>
            <a:xfrm>
              <a:off x="9105681" y="1504009"/>
              <a:ext cx="914400" cy="914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" name="Google Shape;80;p16"/>
            <p:cNvCxnSpPr/>
            <p:nvPr/>
          </p:nvCxnSpPr>
          <p:spPr>
            <a:xfrm flipH="1" rot="10800000">
              <a:off x="8423293" y="2418378"/>
              <a:ext cx="1596900" cy="1911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" name="Google Shape;81;p16"/>
            <p:cNvCxnSpPr/>
            <p:nvPr/>
          </p:nvCxnSpPr>
          <p:spPr>
            <a:xfrm flipH="1" rot="10800000">
              <a:off x="8423293" y="1503978"/>
              <a:ext cx="682500" cy="11055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" name="Google Shape;82;p16"/>
            <p:cNvCxnSpPr/>
            <p:nvPr/>
          </p:nvCxnSpPr>
          <p:spPr>
            <a:xfrm>
              <a:off x="10702469" y="701066"/>
              <a:ext cx="509400" cy="12600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" name="Google Shape;83;p16"/>
            <p:cNvCxnSpPr/>
            <p:nvPr/>
          </p:nvCxnSpPr>
          <p:spPr>
            <a:xfrm flipH="1" rot="10800000">
              <a:off x="10020081" y="701209"/>
              <a:ext cx="682500" cy="17172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" name="Google Shape;84;p16"/>
            <p:cNvCxnSpPr/>
            <p:nvPr/>
          </p:nvCxnSpPr>
          <p:spPr>
            <a:xfrm flipH="1" rot="10800000">
              <a:off x="9105681" y="701209"/>
              <a:ext cx="1596900" cy="8028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" name="Google Shape;85;p16"/>
            <p:cNvCxnSpPr/>
            <p:nvPr/>
          </p:nvCxnSpPr>
          <p:spPr>
            <a:xfrm flipH="1" rot="10800000">
              <a:off x="8764487" y="2415983"/>
              <a:ext cx="1255500" cy="11949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6" name="Google Shape;86;p16"/>
            <p:cNvCxnSpPr/>
            <p:nvPr/>
          </p:nvCxnSpPr>
          <p:spPr>
            <a:xfrm>
              <a:off x="8423293" y="2609478"/>
              <a:ext cx="341100" cy="1001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" name="Google Shape;87;p16"/>
            <p:cNvCxnSpPr/>
            <p:nvPr/>
          </p:nvCxnSpPr>
          <p:spPr>
            <a:xfrm rot="10800000">
              <a:off x="10020081" y="2415767"/>
              <a:ext cx="0" cy="17760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" name="Google Shape;88;p16"/>
            <p:cNvCxnSpPr/>
            <p:nvPr/>
          </p:nvCxnSpPr>
          <p:spPr>
            <a:xfrm>
              <a:off x="10020081" y="2418409"/>
              <a:ext cx="1026900" cy="740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" name="Google Shape;89;p16"/>
            <p:cNvCxnSpPr/>
            <p:nvPr/>
          </p:nvCxnSpPr>
          <p:spPr>
            <a:xfrm>
              <a:off x="9111368" y="1501451"/>
              <a:ext cx="792600" cy="153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" name="Google Shape;90;p16"/>
            <p:cNvCxnSpPr/>
            <p:nvPr/>
          </p:nvCxnSpPr>
          <p:spPr>
            <a:xfrm flipH="1">
              <a:off x="9904169" y="701065"/>
              <a:ext cx="798300" cy="8151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" name="Google Shape;91;p16"/>
            <p:cNvCxnSpPr/>
            <p:nvPr/>
          </p:nvCxnSpPr>
          <p:spPr>
            <a:xfrm>
              <a:off x="8764487" y="3610883"/>
              <a:ext cx="1249800" cy="5808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" name="Google Shape;92;p16"/>
            <p:cNvCxnSpPr/>
            <p:nvPr/>
          </p:nvCxnSpPr>
          <p:spPr>
            <a:xfrm flipH="1" rot="10800000">
              <a:off x="10014394" y="3158867"/>
              <a:ext cx="1032600" cy="10329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" name="Google Shape;93;p16"/>
            <p:cNvCxnSpPr/>
            <p:nvPr/>
          </p:nvCxnSpPr>
          <p:spPr>
            <a:xfrm flipH="1" rot="10800000">
              <a:off x="10020081" y="1961351"/>
              <a:ext cx="1191900" cy="4545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" name="Google Shape;94;p16"/>
            <p:cNvCxnSpPr/>
            <p:nvPr/>
          </p:nvCxnSpPr>
          <p:spPr>
            <a:xfrm flipH="1">
              <a:off x="11052684" y="1961209"/>
              <a:ext cx="159300" cy="11976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" name="Google Shape;95;p16"/>
            <p:cNvCxnSpPr/>
            <p:nvPr/>
          </p:nvCxnSpPr>
          <p:spPr>
            <a:xfrm>
              <a:off x="9904075" y="1501451"/>
              <a:ext cx="116100" cy="914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" name="Google Shape;96;p16"/>
            <p:cNvCxnSpPr/>
            <p:nvPr/>
          </p:nvCxnSpPr>
          <p:spPr>
            <a:xfrm rot="10800000">
              <a:off x="8417576" y="3605027"/>
              <a:ext cx="343500" cy="33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" name="Google Shape;97;p16"/>
            <p:cNvCxnSpPr/>
            <p:nvPr/>
          </p:nvCxnSpPr>
          <p:spPr>
            <a:xfrm>
              <a:off x="8764487" y="1040840"/>
              <a:ext cx="346800" cy="4755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" name="Google Shape;98;p16"/>
            <p:cNvCxnSpPr/>
            <p:nvPr/>
          </p:nvCxnSpPr>
          <p:spPr>
            <a:xfrm flipH="1" rot="10800000">
              <a:off x="8423292" y="1040778"/>
              <a:ext cx="329700" cy="15687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" name="Google Shape;99;p16"/>
            <p:cNvCxnSpPr/>
            <p:nvPr/>
          </p:nvCxnSpPr>
          <p:spPr>
            <a:xfrm flipH="1" rot="10800000">
              <a:off x="8761075" y="734577"/>
              <a:ext cx="1941300" cy="3219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" name="Google Shape;100;p16"/>
            <p:cNvCxnSpPr/>
            <p:nvPr/>
          </p:nvCxnSpPr>
          <p:spPr>
            <a:xfrm flipH="1">
              <a:off x="8411893" y="2609478"/>
              <a:ext cx="11400" cy="9957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01" name="Google Shape;101;p16"/>
          <p:cNvGrpSpPr/>
          <p:nvPr/>
        </p:nvGrpSpPr>
        <p:grpSpPr>
          <a:xfrm rot="-5869906">
            <a:off x="7527461" y="196886"/>
            <a:ext cx="737705" cy="919651"/>
            <a:chOff x="8411893" y="701065"/>
            <a:chExt cx="2800091" cy="3490702"/>
          </a:xfrm>
        </p:grpSpPr>
        <p:cxnSp>
          <p:nvCxnSpPr>
            <p:cNvPr id="102" name="Google Shape;102;p16"/>
            <p:cNvCxnSpPr/>
            <p:nvPr/>
          </p:nvCxnSpPr>
          <p:spPr>
            <a:xfrm>
              <a:off x="9105681" y="1504009"/>
              <a:ext cx="914400" cy="914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" name="Google Shape;103;p16"/>
            <p:cNvCxnSpPr/>
            <p:nvPr/>
          </p:nvCxnSpPr>
          <p:spPr>
            <a:xfrm flipH="1" rot="10800000">
              <a:off x="8423293" y="2418378"/>
              <a:ext cx="1596900" cy="1911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" name="Google Shape;104;p16"/>
            <p:cNvCxnSpPr/>
            <p:nvPr/>
          </p:nvCxnSpPr>
          <p:spPr>
            <a:xfrm flipH="1" rot="10800000">
              <a:off x="8423293" y="1503978"/>
              <a:ext cx="682500" cy="11055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" name="Google Shape;105;p16"/>
            <p:cNvCxnSpPr/>
            <p:nvPr/>
          </p:nvCxnSpPr>
          <p:spPr>
            <a:xfrm>
              <a:off x="10702469" y="701066"/>
              <a:ext cx="509400" cy="12600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" name="Google Shape;106;p16"/>
            <p:cNvCxnSpPr/>
            <p:nvPr/>
          </p:nvCxnSpPr>
          <p:spPr>
            <a:xfrm flipH="1" rot="10800000">
              <a:off x="10020081" y="701209"/>
              <a:ext cx="682500" cy="17172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7" name="Google Shape;107;p16"/>
            <p:cNvCxnSpPr/>
            <p:nvPr/>
          </p:nvCxnSpPr>
          <p:spPr>
            <a:xfrm flipH="1" rot="10800000">
              <a:off x="9105681" y="701209"/>
              <a:ext cx="1596900" cy="8028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8" name="Google Shape;108;p16"/>
            <p:cNvCxnSpPr/>
            <p:nvPr/>
          </p:nvCxnSpPr>
          <p:spPr>
            <a:xfrm flipH="1" rot="10800000">
              <a:off x="8764487" y="2415983"/>
              <a:ext cx="1255500" cy="11949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" name="Google Shape;109;p16"/>
            <p:cNvCxnSpPr/>
            <p:nvPr/>
          </p:nvCxnSpPr>
          <p:spPr>
            <a:xfrm>
              <a:off x="8423293" y="2609478"/>
              <a:ext cx="341100" cy="1001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" name="Google Shape;110;p16"/>
            <p:cNvCxnSpPr/>
            <p:nvPr/>
          </p:nvCxnSpPr>
          <p:spPr>
            <a:xfrm rot="10800000">
              <a:off x="10020081" y="2415767"/>
              <a:ext cx="0" cy="17760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" name="Google Shape;111;p16"/>
            <p:cNvCxnSpPr/>
            <p:nvPr/>
          </p:nvCxnSpPr>
          <p:spPr>
            <a:xfrm>
              <a:off x="10020081" y="2418409"/>
              <a:ext cx="1026900" cy="740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" name="Google Shape;112;p16"/>
            <p:cNvCxnSpPr/>
            <p:nvPr/>
          </p:nvCxnSpPr>
          <p:spPr>
            <a:xfrm>
              <a:off x="9111368" y="1501451"/>
              <a:ext cx="792600" cy="153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" name="Google Shape;113;p16"/>
            <p:cNvCxnSpPr/>
            <p:nvPr/>
          </p:nvCxnSpPr>
          <p:spPr>
            <a:xfrm flipH="1">
              <a:off x="9904169" y="701065"/>
              <a:ext cx="798300" cy="8151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" name="Google Shape;114;p16"/>
            <p:cNvCxnSpPr/>
            <p:nvPr/>
          </p:nvCxnSpPr>
          <p:spPr>
            <a:xfrm>
              <a:off x="8764487" y="3610883"/>
              <a:ext cx="1249800" cy="5808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" name="Google Shape;115;p16"/>
            <p:cNvCxnSpPr/>
            <p:nvPr/>
          </p:nvCxnSpPr>
          <p:spPr>
            <a:xfrm flipH="1" rot="10800000">
              <a:off x="10014394" y="3158867"/>
              <a:ext cx="1032600" cy="10329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" name="Google Shape;116;p16"/>
            <p:cNvCxnSpPr/>
            <p:nvPr/>
          </p:nvCxnSpPr>
          <p:spPr>
            <a:xfrm flipH="1" rot="10800000">
              <a:off x="10020081" y="1961351"/>
              <a:ext cx="1191900" cy="4545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" name="Google Shape;117;p16"/>
            <p:cNvCxnSpPr/>
            <p:nvPr/>
          </p:nvCxnSpPr>
          <p:spPr>
            <a:xfrm flipH="1">
              <a:off x="11052684" y="1961209"/>
              <a:ext cx="159300" cy="11976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8" name="Google Shape;118;p16"/>
            <p:cNvCxnSpPr/>
            <p:nvPr/>
          </p:nvCxnSpPr>
          <p:spPr>
            <a:xfrm>
              <a:off x="9904075" y="1501451"/>
              <a:ext cx="116100" cy="914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9" name="Google Shape;119;p16"/>
            <p:cNvCxnSpPr/>
            <p:nvPr/>
          </p:nvCxnSpPr>
          <p:spPr>
            <a:xfrm rot="10800000">
              <a:off x="8417576" y="3605027"/>
              <a:ext cx="343500" cy="33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0" name="Google Shape;120;p16"/>
            <p:cNvCxnSpPr/>
            <p:nvPr/>
          </p:nvCxnSpPr>
          <p:spPr>
            <a:xfrm>
              <a:off x="8764487" y="1040840"/>
              <a:ext cx="346800" cy="4755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1" name="Google Shape;121;p16"/>
            <p:cNvCxnSpPr/>
            <p:nvPr/>
          </p:nvCxnSpPr>
          <p:spPr>
            <a:xfrm flipH="1" rot="10800000">
              <a:off x="8423292" y="1040778"/>
              <a:ext cx="329700" cy="15687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" name="Google Shape;122;p16"/>
            <p:cNvCxnSpPr/>
            <p:nvPr/>
          </p:nvCxnSpPr>
          <p:spPr>
            <a:xfrm flipH="1" rot="10800000">
              <a:off x="8761075" y="734577"/>
              <a:ext cx="1941300" cy="3219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" name="Google Shape;123;p16"/>
            <p:cNvCxnSpPr/>
            <p:nvPr/>
          </p:nvCxnSpPr>
          <p:spPr>
            <a:xfrm flipH="1">
              <a:off x="8411893" y="2609478"/>
              <a:ext cx="11400" cy="9957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24" name="Google Shape;124;p16"/>
          <p:cNvGrpSpPr/>
          <p:nvPr/>
        </p:nvGrpSpPr>
        <p:grpSpPr>
          <a:xfrm rot="6890110">
            <a:off x="7809314" y="1201037"/>
            <a:ext cx="597340" cy="744667"/>
            <a:chOff x="8411893" y="701065"/>
            <a:chExt cx="2800091" cy="3490702"/>
          </a:xfrm>
        </p:grpSpPr>
        <p:cxnSp>
          <p:nvCxnSpPr>
            <p:cNvPr id="125" name="Google Shape;125;p16"/>
            <p:cNvCxnSpPr/>
            <p:nvPr/>
          </p:nvCxnSpPr>
          <p:spPr>
            <a:xfrm>
              <a:off x="9105681" y="1504009"/>
              <a:ext cx="914400" cy="914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" name="Google Shape;126;p16"/>
            <p:cNvCxnSpPr/>
            <p:nvPr/>
          </p:nvCxnSpPr>
          <p:spPr>
            <a:xfrm flipH="1" rot="10800000">
              <a:off x="8423293" y="2418378"/>
              <a:ext cx="1596900" cy="1911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" name="Google Shape;127;p16"/>
            <p:cNvCxnSpPr/>
            <p:nvPr/>
          </p:nvCxnSpPr>
          <p:spPr>
            <a:xfrm flipH="1" rot="10800000">
              <a:off x="8423293" y="1503978"/>
              <a:ext cx="682500" cy="11055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" name="Google Shape;128;p16"/>
            <p:cNvCxnSpPr/>
            <p:nvPr/>
          </p:nvCxnSpPr>
          <p:spPr>
            <a:xfrm>
              <a:off x="10702469" y="701066"/>
              <a:ext cx="509400" cy="12600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" name="Google Shape;129;p16"/>
            <p:cNvCxnSpPr/>
            <p:nvPr/>
          </p:nvCxnSpPr>
          <p:spPr>
            <a:xfrm flipH="1" rot="10800000">
              <a:off x="10020081" y="701209"/>
              <a:ext cx="682500" cy="17172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" name="Google Shape;130;p16"/>
            <p:cNvCxnSpPr/>
            <p:nvPr/>
          </p:nvCxnSpPr>
          <p:spPr>
            <a:xfrm flipH="1" rot="10800000">
              <a:off x="9105681" y="701209"/>
              <a:ext cx="1596900" cy="8028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1" name="Google Shape;131;p16"/>
            <p:cNvCxnSpPr/>
            <p:nvPr/>
          </p:nvCxnSpPr>
          <p:spPr>
            <a:xfrm flipH="1" rot="10800000">
              <a:off x="8764487" y="2415983"/>
              <a:ext cx="1255500" cy="11949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" name="Google Shape;132;p16"/>
            <p:cNvCxnSpPr/>
            <p:nvPr/>
          </p:nvCxnSpPr>
          <p:spPr>
            <a:xfrm>
              <a:off x="8423293" y="2609478"/>
              <a:ext cx="341100" cy="1001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" name="Google Shape;133;p16"/>
            <p:cNvCxnSpPr/>
            <p:nvPr/>
          </p:nvCxnSpPr>
          <p:spPr>
            <a:xfrm rot="10800000">
              <a:off x="10020081" y="2415767"/>
              <a:ext cx="0" cy="17760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" name="Google Shape;134;p16"/>
            <p:cNvCxnSpPr/>
            <p:nvPr/>
          </p:nvCxnSpPr>
          <p:spPr>
            <a:xfrm>
              <a:off x="10020081" y="2418409"/>
              <a:ext cx="1026900" cy="740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" name="Google Shape;135;p16"/>
            <p:cNvCxnSpPr/>
            <p:nvPr/>
          </p:nvCxnSpPr>
          <p:spPr>
            <a:xfrm>
              <a:off x="9111368" y="1501451"/>
              <a:ext cx="792600" cy="153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" name="Google Shape;136;p16"/>
            <p:cNvCxnSpPr/>
            <p:nvPr/>
          </p:nvCxnSpPr>
          <p:spPr>
            <a:xfrm flipH="1">
              <a:off x="9904169" y="701065"/>
              <a:ext cx="798300" cy="8151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" name="Google Shape;137;p16"/>
            <p:cNvCxnSpPr/>
            <p:nvPr/>
          </p:nvCxnSpPr>
          <p:spPr>
            <a:xfrm>
              <a:off x="8764487" y="3610883"/>
              <a:ext cx="1249800" cy="5808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" name="Google Shape;138;p16"/>
            <p:cNvCxnSpPr/>
            <p:nvPr/>
          </p:nvCxnSpPr>
          <p:spPr>
            <a:xfrm flipH="1" rot="10800000">
              <a:off x="10014394" y="3158867"/>
              <a:ext cx="1032600" cy="10329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" name="Google Shape;139;p16"/>
            <p:cNvCxnSpPr/>
            <p:nvPr/>
          </p:nvCxnSpPr>
          <p:spPr>
            <a:xfrm flipH="1" rot="10800000">
              <a:off x="10020081" y="1961351"/>
              <a:ext cx="1191900" cy="4545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" name="Google Shape;140;p16"/>
            <p:cNvCxnSpPr/>
            <p:nvPr/>
          </p:nvCxnSpPr>
          <p:spPr>
            <a:xfrm flipH="1">
              <a:off x="11052684" y="1961209"/>
              <a:ext cx="159300" cy="11976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" name="Google Shape;141;p16"/>
            <p:cNvCxnSpPr/>
            <p:nvPr/>
          </p:nvCxnSpPr>
          <p:spPr>
            <a:xfrm>
              <a:off x="9904075" y="1501451"/>
              <a:ext cx="116100" cy="914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" name="Google Shape;142;p16"/>
            <p:cNvCxnSpPr/>
            <p:nvPr/>
          </p:nvCxnSpPr>
          <p:spPr>
            <a:xfrm rot="10800000">
              <a:off x="8417576" y="3605027"/>
              <a:ext cx="343500" cy="33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" name="Google Shape;143;p16"/>
            <p:cNvCxnSpPr/>
            <p:nvPr/>
          </p:nvCxnSpPr>
          <p:spPr>
            <a:xfrm>
              <a:off x="8764487" y="1040840"/>
              <a:ext cx="346800" cy="4755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" name="Google Shape;144;p16"/>
            <p:cNvCxnSpPr/>
            <p:nvPr/>
          </p:nvCxnSpPr>
          <p:spPr>
            <a:xfrm flipH="1" rot="10800000">
              <a:off x="8423292" y="1040778"/>
              <a:ext cx="329700" cy="15687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" name="Google Shape;145;p16"/>
            <p:cNvCxnSpPr/>
            <p:nvPr/>
          </p:nvCxnSpPr>
          <p:spPr>
            <a:xfrm flipH="1" rot="10800000">
              <a:off x="8761075" y="734577"/>
              <a:ext cx="1941300" cy="3219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" name="Google Shape;146;p16"/>
            <p:cNvCxnSpPr/>
            <p:nvPr/>
          </p:nvCxnSpPr>
          <p:spPr>
            <a:xfrm flipH="1">
              <a:off x="8411893" y="2609478"/>
              <a:ext cx="11400" cy="9957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47" name="Google Shape;147;p16"/>
          <p:cNvGrpSpPr/>
          <p:nvPr/>
        </p:nvGrpSpPr>
        <p:grpSpPr>
          <a:xfrm rot="-1265335">
            <a:off x="8270899" y="563457"/>
            <a:ext cx="873919" cy="1089461"/>
            <a:chOff x="8411893" y="701065"/>
            <a:chExt cx="2800091" cy="3490702"/>
          </a:xfrm>
        </p:grpSpPr>
        <p:cxnSp>
          <p:nvCxnSpPr>
            <p:cNvPr id="148" name="Google Shape;148;p16"/>
            <p:cNvCxnSpPr/>
            <p:nvPr/>
          </p:nvCxnSpPr>
          <p:spPr>
            <a:xfrm>
              <a:off x="9105681" y="1504009"/>
              <a:ext cx="914400" cy="914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" name="Google Shape;149;p16"/>
            <p:cNvCxnSpPr/>
            <p:nvPr/>
          </p:nvCxnSpPr>
          <p:spPr>
            <a:xfrm flipH="1" rot="10800000">
              <a:off x="8423293" y="2418378"/>
              <a:ext cx="1596900" cy="1911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" name="Google Shape;150;p16"/>
            <p:cNvCxnSpPr/>
            <p:nvPr/>
          </p:nvCxnSpPr>
          <p:spPr>
            <a:xfrm flipH="1" rot="10800000">
              <a:off x="8423293" y="1503978"/>
              <a:ext cx="682500" cy="11055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" name="Google Shape;151;p16"/>
            <p:cNvCxnSpPr/>
            <p:nvPr/>
          </p:nvCxnSpPr>
          <p:spPr>
            <a:xfrm>
              <a:off x="10702469" y="701066"/>
              <a:ext cx="509400" cy="12600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" name="Google Shape;152;p16"/>
            <p:cNvCxnSpPr/>
            <p:nvPr/>
          </p:nvCxnSpPr>
          <p:spPr>
            <a:xfrm flipH="1" rot="10800000">
              <a:off x="10020081" y="701209"/>
              <a:ext cx="682500" cy="17172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" name="Google Shape;153;p16"/>
            <p:cNvCxnSpPr/>
            <p:nvPr/>
          </p:nvCxnSpPr>
          <p:spPr>
            <a:xfrm flipH="1" rot="10800000">
              <a:off x="9105681" y="701209"/>
              <a:ext cx="1596900" cy="8028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" name="Google Shape;154;p16"/>
            <p:cNvCxnSpPr/>
            <p:nvPr/>
          </p:nvCxnSpPr>
          <p:spPr>
            <a:xfrm flipH="1" rot="10800000">
              <a:off x="8764487" y="2415983"/>
              <a:ext cx="1255500" cy="11949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" name="Google Shape;155;p16"/>
            <p:cNvCxnSpPr/>
            <p:nvPr/>
          </p:nvCxnSpPr>
          <p:spPr>
            <a:xfrm>
              <a:off x="8423293" y="2609478"/>
              <a:ext cx="341100" cy="1001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" name="Google Shape;156;p16"/>
            <p:cNvCxnSpPr/>
            <p:nvPr/>
          </p:nvCxnSpPr>
          <p:spPr>
            <a:xfrm rot="10800000">
              <a:off x="10020081" y="2415767"/>
              <a:ext cx="0" cy="17760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" name="Google Shape;157;p16"/>
            <p:cNvCxnSpPr/>
            <p:nvPr/>
          </p:nvCxnSpPr>
          <p:spPr>
            <a:xfrm>
              <a:off x="10020081" y="2418409"/>
              <a:ext cx="1026900" cy="740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" name="Google Shape;158;p16"/>
            <p:cNvCxnSpPr/>
            <p:nvPr/>
          </p:nvCxnSpPr>
          <p:spPr>
            <a:xfrm>
              <a:off x="9111368" y="1501451"/>
              <a:ext cx="792600" cy="153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" name="Google Shape;159;p16"/>
            <p:cNvCxnSpPr/>
            <p:nvPr/>
          </p:nvCxnSpPr>
          <p:spPr>
            <a:xfrm flipH="1">
              <a:off x="9904169" y="701065"/>
              <a:ext cx="798300" cy="8151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0" name="Google Shape;160;p16"/>
            <p:cNvCxnSpPr/>
            <p:nvPr/>
          </p:nvCxnSpPr>
          <p:spPr>
            <a:xfrm>
              <a:off x="8764487" y="3610883"/>
              <a:ext cx="1249800" cy="5808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1" name="Google Shape;161;p16"/>
            <p:cNvCxnSpPr/>
            <p:nvPr/>
          </p:nvCxnSpPr>
          <p:spPr>
            <a:xfrm flipH="1" rot="10800000">
              <a:off x="10014394" y="3158867"/>
              <a:ext cx="1032600" cy="10329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" name="Google Shape;162;p16"/>
            <p:cNvCxnSpPr/>
            <p:nvPr/>
          </p:nvCxnSpPr>
          <p:spPr>
            <a:xfrm flipH="1" rot="10800000">
              <a:off x="10020081" y="1961351"/>
              <a:ext cx="1191900" cy="4545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" name="Google Shape;163;p16"/>
            <p:cNvCxnSpPr/>
            <p:nvPr/>
          </p:nvCxnSpPr>
          <p:spPr>
            <a:xfrm flipH="1">
              <a:off x="11052684" y="1961209"/>
              <a:ext cx="159300" cy="11976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" name="Google Shape;164;p16"/>
            <p:cNvCxnSpPr/>
            <p:nvPr/>
          </p:nvCxnSpPr>
          <p:spPr>
            <a:xfrm>
              <a:off x="9904075" y="1501451"/>
              <a:ext cx="116100" cy="914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" name="Google Shape;165;p16"/>
            <p:cNvCxnSpPr/>
            <p:nvPr/>
          </p:nvCxnSpPr>
          <p:spPr>
            <a:xfrm rot="10800000">
              <a:off x="8417576" y="3605027"/>
              <a:ext cx="343500" cy="33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" name="Google Shape;166;p16"/>
            <p:cNvCxnSpPr/>
            <p:nvPr/>
          </p:nvCxnSpPr>
          <p:spPr>
            <a:xfrm>
              <a:off x="8764487" y="1040840"/>
              <a:ext cx="346800" cy="4755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" name="Google Shape;167;p16"/>
            <p:cNvCxnSpPr/>
            <p:nvPr/>
          </p:nvCxnSpPr>
          <p:spPr>
            <a:xfrm flipH="1" rot="10800000">
              <a:off x="8423292" y="1040778"/>
              <a:ext cx="329700" cy="15687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" name="Google Shape;168;p16"/>
            <p:cNvCxnSpPr/>
            <p:nvPr/>
          </p:nvCxnSpPr>
          <p:spPr>
            <a:xfrm flipH="1" rot="10800000">
              <a:off x="8761075" y="734577"/>
              <a:ext cx="1941300" cy="3219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" name="Google Shape;169;p16"/>
            <p:cNvCxnSpPr/>
            <p:nvPr/>
          </p:nvCxnSpPr>
          <p:spPr>
            <a:xfrm flipH="1">
              <a:off x="8411893" y="2609478"/>
              <a:ext cx="11400" cy="9957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70" name="Google Shape;170;p16"/>
          <p:cNvGrpSpPr/>
          <p:nvPr/>
        </p:nvGrpSpPr>
        <p:grpSpPr>
          <a:xfrm rot="-1265064">
            <a:off x="6778022" y="54047"/>
            <a:ext cx="565089" cy="552963"/>
            <a:chOff x="8411893" y="701065"/>
            <a:chExt cx="2800091" cy="3490702"/>
          </a:xfrm>
        </p:grpSpPr>
        <p:cxnSp>
          <p:nvCxnSpPr>
            <p:cNvPr id="171" name="Google Shape;171;p16"/>
            <p:cNvCxnSpPr/>
            <p:nvPr/>
          </p:nvCxnSpPr>
          <p:spPr>
            <a:xfrm>
              <a:off x="9105681" y="1504009"/>
              <a:ext cx="914400" cy="914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2" name="Google Shape;172;p16"/>
            <p:cNvCxnSpPr/>
            <p:nvPr/>
          </p:nvCxnSpPr>
          <p:spPr>
            <a:xfrm flipH="1" rot="10800000">
              <a:off x="8423293" y="2418378"/>
              <a:ext cx="1596900" cy="1911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" name="Google Shape;173;p16"/>
            <p:cNvCxnSpPr/>
            <p:nvPr/>
          </p:nvCxnSpPr>
          <p:spPr>
            <a:xfrm flipH="1" rot="10800000">
              <a:off x="8423293" y="1503978"/>
              <a:ext cx="682500" cy="11055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" name="Google Shape;174;p16"/>
            <p:cNvCxnSpPr/>
            <p:nvPr/>
          </p:nvCxnSpPr>
          <p:spPr>
            <a:xfrm>
              <a:off x="10702469" y="701066"/>
              <a:ext cx="509400" cy="12600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" name="Google Shape;175;p16"/>
            <p:cNvCxnSpPr/>
            <p:nvPr/>
          </p:nvCxnSpPr>
          <p:spPr>
            <a:xfrm flipH="1" rot="10800000">
              <a:off x="10020081" y="701209"/>
              <a:ext cx="682500" cy="17172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" name="Google Shape;176;p16"/>
            <p:cNvCxnSpPr/>
            <p:nvPr/>
          </p:nvCxnSpPr>
          <p:spPr>
            <a:xfrm flipH="1" rot="10800000">
              <a:off x="9105681" y="701209"/>
              <a:ext cx="1596900" cy="8028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" name="Google Shape;177;p16"/>
            <p:cNvCxnSpPr/>
            <p:nvPr/>
          </p:nvCxnSpPr>
          <p:spPr>
            <a:xfrm flipH="1" rot="10800000">
              <a:off x="8764487" y="2415983"/>
              <a:ext cx="1255500" cy="11949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" name="Google Shape;178;p16"/>
            <p:cNvCxnSpPr/>
            <p:nvPr/>
          </p:nvCxnSpPr>
          <p:spPr>
            <a:xfrm>
              <a:off x="8423293" y="2609478"/>
              <a:ext cx="341100" cy="1001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" name="Google Shape;179;p16"/>
            <p:cNvCxnSpPr/>
            <p:nvPr/>
          </p:nvCxnSpPr>
          <p:spPr>
            <a:xfrm rot="10800000">
              <a:off x="10020081" y="2415767"/>
              <a:ext cx="0" cy="17760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" name="Google Shape;180;p16"/>
            <p:cNvCxnSpPr/>
            <p:nvPr/>
          </p:nvCxnSpPr>
          <p:spPr>
            <a:xfrm>
              <a:off x="10020081" y="2418409"/>
              <a:ext cx="1026900" cy="740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" name="Google Shape;181;p16"/>
            <p:cNvCxnSpPr/>
            <p:nvPr/>
          </p:nvCxnSpPr>
          <p:spPr>
            <a:xfrm>
              <a:off x="9111368" y="1501451"/>
              <a:ext cx="792600" cy="153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2" name="Google Shape;182;p16"/>
            <p:cNvCxnSpPr/>
            <p:nvPr/>
          </p:nvCxnSpPr>
          <p:spPr>
            <a:xfrm flipH="1">
              <a:off x="9904169" y="701065"/>
              <a:ext cx="798300" cy="8151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" name="Google Shape;183;p16"/>
            <p:cNvCxnSpPr/>
            <p:nvPr/>
          </p:nvCxnSpPr>
          <p:spPr>
            <a:xfrm>
              <a:off x="8764487" y="3610883"/>
              <a:ext cx="1249800" cy="5808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" name="Google Shape;184;p16"/>
            <p:cNvCxnSpPr/>
            <p:nvPr/>
          </p:nvCxnSpPr>
          <p:spPr>
            <a:xfrm flipH="1" rot="10800000">
              <a:off x="10014394" y="3158867"/>
              <a:ext cx="1032600" cy="10329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" name="Google Shape;185;p16"/>
            <p:cNvCxnSpPr/>
            <p:nvPr/>
          </p:nvCxnSpPr>
          <p:spPr>
            <a:xfrm flipH="1" rot="10800000">
              <a:off x="10020081" y="1961351"/>
              <a:ext cx="1191900" cy="4545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" name="Google Shape;186;p16"/>
            <p:cNvCxnSpPr/>
            <p:nvPr/>
          </p:nvCxnSpPr>
          <p:spPr>
            <a:xfrm flipH="1">
              <a:off x="11052684" y="1961209"/>
              <a:ext cx="159300" cy="11976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" name="Google Shape;187;p16"/>
            <p:cNvCxnSpPr/>
            <p:nvPr/>
          </p:nvCxnSpPr>
          <p:spPr>
            <a:xfrm>
              <a:off x="9904075" y="1501451"/>
              <a:ext cx="116100" cy="914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" name="Google Shape;188;p16"/>
            <p:cNvCxnSpPr/>
            <p:nvPr/>
          </p:nvCxnSpPr>
          <p:spPr>
            <a:xfrm rot="10800000">
              <a:off x="8417576" y="3605027"/>
              <a:ext cx="343500" cy="33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" name="Google Shape;189;p16"/>
            <p:cNvCxnSpPr/>
            <p:nvPr/>
          </p:nvCxnSpPr>
          <p:spPr>
            <a:xfrm>
              <a:off x="8764487" y="1040840"/>
              <a:ext cx="346800" cy="4755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" name="Google Shape;190;p16"/>
            <p:cNvCxnSpPr/>
            <p:nvPr/>
          </p:nvCxnSpPr>
          <p:spPr>
            <a:xfrm flipH="1" rot="10800000">
              <a:off x="8423292" y="1040778"/>
              <a:ext cx="329700" cy="15687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" name="Google Shape;191;p16"/>
            <p:cNvCxnSpPr/>
            <p:nvPr/>
          </p:nvCxnSpPr>
          <p:spPr>
            <a:xfrm flipH="1" rot="10800000">
              <a:off x="8761075" y="734577"/>
              <a:ext cx="1941300" cy="3219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2" name="Google Shape;192;p16"/>
            <p:cNvCxnSpPr/>
            <p:nvPr/>
          </p:nvCxnSpPr>
          <p:spPr>
            <a:xfrm flipH="1">
              <a:off x="8411893" y="2609478"/>
              <a:ext cx="11400" cy="9957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93" name="Google Shape;193;p16"/>
          <p:cNvGrpSpPr/>
          <p:nvPr/>
        </p:nvGrpSpPr>
        <p:grpSpPr>
          <a:xfrm rot="-2177828">
            <a:off x="7310679" y="1038599"/>
            <a:ext cx="537812" cy="526428"/>
            <a:chOff x="8411893" y="701065"/>
            <a:chExt cx="2800091" cy="3490702"/>
          </a:xfrm>
        </p:grpSpPr>
        <p:cxnSp>
          <p:nvCxnSpPr>
            <p:cNvPr id="194" name="Google Shape;194;p16"/>
            <p:cNvCxnSpPr/>
            <p:nvPr/>
          </p:nvCxnSpPr>
          <p:spPr>
            <a:xfrm>
              <a:off x="9105681" y="1504009"/>
              <a:ext cx="914400" cy="914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" name="Google Shape;195;p16"/>
            <p:cNvCxnSpPr/>
            <p:nvPr/>
          </p:nvCxnSpPr>
          <p:spPr>
            <a:xfrm flipH="1" rot="10800000">
              <a:off x="8423293" y="2418378"/>
              <a:ext cx="1596900" cy="1911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" name="Google Shape;196;p16"/>
            <p:cNvCxnSpPr/>
            <p:nvPr/>
          </p:nvCxnSpPr>
          <p:spPr>
            <a:xfrm flipH="1" rot="10800000">
              <a:off x="8423293" y="1503978"/>
              <a:ext cx="682500" cy="11055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" name="Google Shape;197;p16"/>
            <p:cNvCxnSpPr/>
            <p:nvPr/>
          </p:nvCxnSpPr>
          <p:spPr>
            <a:xfrm>
              <a:off x="10702469" y="701066"/>
              <a:ext cx="509400" cy="12600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" name="Google Shape;198;p16"/>
            <p:cNvCxnSpPr/>
            <p:nvPr/>
          </p:nvCxnSpPr>
          <p:spPr>
            <a:xfrm flipH="1" rot="10800000">
              <a:off x="10020081" y="701209"/>
              <a:ext cx="682500" cy="17172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" name="Google Shape;199;p16"/>
            <p:cNvCxnSpPr/>
            <p:nvPr/>
          </p:nvCxnSpPr>
          <p:spPr>
            <a:xfrm flipH="1" rot="10800000">
              <a:off x="9105681" y="701209"/>
              <a:ext cx="1596900" cy="8028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" name="Google Shape;200;p16"/>
            <p:cNvCxnSpPr/>
            <p:nvPr/>
          </p:nvCxnSpPr>
          <p:spPr>
            <a:xfrm flipH="1" rot="10800000">
              <a:off x="8764487" y="2415983"/>
              <a:ext cx="1255500" cy="11949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" name="Google Shape;201;p16"/>
            <p:cNvCxnSpPr/>
            <p:nvPr/>
          </p:nvCxnSpPr>
          <p:spPr>
            <a:xfrm>
              <a:off x="8423293" y="2609478"/>
              <a:ext cx="341100" cy="1001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" name="Google Shape;202;p16"/>
            <p:cNvCxnSpPr/>
            <p:nvPr/>
          </p:nvCxnSpPr>
          <p:spPr>
            <a:xfrm rot="10800000">
              <a:off x="10020081" y="2415767"/>
              <a:ext cx="0" cy="17760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3" name="Google Shape;203;p16"/>
            <p:cNvCxnSpPr/>
            <p:nvPr/>
          </p:nvCxnSpPr>
          <p:spPr>
            <a:xfrm>
              <a:off x="10020081" y="2418409"/>
              <a:ext cx="1026900" cy="740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4" name="Google Shape;204;p16"/>
            <p:cNvCxnSpPr/>
            <p:nvPr/>
          </p:nvCxnSpPr>
          <p:spPr>
            <a:xfrm>
              <a:off x="9111368" y="1501451"/>
              <a:ext cx="792600" cy="153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5" name="Google Shape;205;p16"/>
            <p:cNvCxnSpPr/>
            <p:nvPr/>
          </p:nvCxnSpPr>
          <p:spPr>
            <a:xfrm flipH="1">
              <a:off x="9904169" y="701065"/>
              <a:ext cx="798300" cy="8151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" name="Google Shape;206;p16"/>
            <p:cNvCxnSpPr/>
            <p:nvPr/>
          </p:nvCxnSpPr>
          <p:spPr>
            <a:xfrm>
              <a:off x="8764487" y="3610883"/>
              <a:ext cx="1249800" cy="5808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" name="Google Shape;207;p16"/>
            <p:cNvCxnSpPr/>
            <p:nvPr/>
          </p:nvCxnSpPr>
          <p:spPr>
            <a:xfrm flipH="1" rot="10800000">
              <a:off x="10014394" y="3158867"/>
              <a:ext cx="1032600" cy="10329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" name="Google Shape;208;p16"/>
            <p:cNvCxnSpPr/>
            <p:nvPr/>
          </p:nvCxnSpPr>
          <p:spPr>
            <a:xfrm flipH="1" rot="10800000">
              <a:off x="10020081" y="1961351"/>
              <a:ext cx="1191900" cy="4545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" name="Google Shape;209;p16"/>
            <p:cNvCxnSpPr/>
            <p:nvPr/>
          </p:nvCxnSpPr>
          <p:spPr>
            <a:xfrm flipH="1">
              <a:off x="11052684" y="1961209"/>
              <a:ext cx="159300" cy="11976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" name="Google Shape;210;p16"/>
            <p:cNvCxnSpPr/>
            <p:nvPr/>
          </p:nvCxnSpPr>
          <p:spPr>
            <a:xfrm>
              <a:off x="9904075" y="1501451"/>
              <a:ext cx="116100" cy="914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" name="Google Shape;211;p16"/>
            <p:cNvCxnSpPr/>
            <p:nvPr/>
          </p:nvCxnSpPr>
          <p:spPr>
            <a:xfrm rot="10800000">
              <a:off x="8417576" y="3605027"/>
              <a:ext cx="343500" cy="33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" name="Google Shape;212;p16"/>
            <p:cNvCxnSpPr/>
            <p:nvPr/>
          </p:nvCxnSpPr>
          <p:spPr>
            <a:xfrm>
              <a:off x="8764487" y="1040840"/>
              <a:ext cx="346800" cy="4755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" name="Google Shape;213;p16"/>
            <p:cNvCxnSpPr/>
            <p:nvPr/>
          </p:nvCxnSpPr>
          <p:spPr>
            <a:xfrm flipH="1" rot="10800000">
              <a:off x="8423292" y="1040778"/>
              <a:ext cx="329700" cy="15687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" name="Google Shape;214;p16"/>
            <p:cNvCxnSpPr/>
            <p:nvPr/>
          </p:nvCxnSpPr>
          <p:spPr>
            <a:xfrm flipH="1" rot="10800000">
              <a:off x="8761075" y="734577"/>
              <a:ext cx="1941300" cy="3219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5" name="Google Shape;215;p16"/>
            <p:cNvCxnSpPr/>
            <p:nvPr/>
          </p:nvCxnSpPr>
          <p:spPr>
            <a:xfrm flipH="1">
              <a:off x="8411893" y="2609478"/>
              <a:ext cx="11400" cy="9957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16" name="Google Shape;216;p16"/>
          <p:cNvGrpSpPr/>
          <p:nvPr/>
        </p:nvGrpSpPr>
        <p:grpSpPr>
          <a:xfrm rot="-2179145">
            <a:off x="6932956" y="994024"/>
            <a:ext cx="343699" cy="336590"/>
            <a:chOff x="8411893" y="701065"/>
            <a:chExt cx="2800091" cy="3490702"/>
          </a:xfrm>
        </p:grpSpPr>
        <p:cxnSp>
          <p:nvCxnSpPr>
            <p:cNvPr id="217" name="Google Shape;217;p16"/>
            <p:cNvCxnSpPr/>
            <p:nvPr/>
          </p:nvCxnSpPr>
          <p:spPr>
            <a:xfrm>
              <a:off x="9105681" y="1504009"/>
              <a:ext cx="914400" cy="914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8" name="Google Shape;218;p16"/>
            <p:cNvCxnSpPr/>
            <p:nvPr/>
          </p:nvCxnSpPr>
          <p:spPr>
            <a:xfrm flipH="1" rot="10800000">
              <a:off x="8423293" y="2418378"/>
              <a:ext cx="1596900" cy="1911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9" name="Google Shape;219;p16"/>
            <p:cNvCxnSpPr/>
            <p:nvPr/>
          </p:nvCxnSpPr>
          <p:spPr>
            <a:xfrm flipH="1" rot="10800000">
              <a:off x="8423293" y="1503978"/>
              <a:ext cx="682500" cy="11055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0" name="Google Shape;220;p16"/>
            <p:cNvCxnSpPr/>
            <p:nvPr/>
          </p:nvCxnSpPr>
          <p:spPr>
            <a:xfrm>
              <a:off x="10702469" y="701066"/>
              <a:ext cx="509400" cy="12600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1" name="Google Shape;221;p16"/>
            <p:cNvCxnSpPr/>
            <p:nvPr/>
          </p:nvCxnSpPr>
          <p:spPr>
            <a:xfrm flipH="1" rot="10800000">
              <a:off x="10020081" y="701209"/>
              <a:ext cx="682500" cy="17172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2" name="Google Shape;222;p16"/>
            <p:cNvCxnSpPr/>
            <p:nvPr/>
          </p:nvCxnSpPr>
          <p:spPr>
            <a:xfrm flipH="1" rot="10800000">
              <a:off x="9105681" y="701209"/>
              <a:ext cx="1596900" cy="8028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3" name="Google Shape;223;p16"/>
            <p:cNvCxnSpPr/>
            <p:nvPr/>
          </p:nvCxnSpPr>
          <p:spPr>
            <a:xfrm flipH="1" rot="10800000">
              <a:off x="8764487" y="2415983"/>
              <a:ext cx="1255500" cy="11949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4" name="Google Shape;224;p16"/>
            <p:cNvCxnSpPr/>
            <p:nvPr/>
          </p:nvCxnSpPr>
          <p:spPr>
            <a:xfrm>
              <a:off x="8423293" y="2609478"/>
              <a:ext cx="341100" cy="1001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5" name="Google Shape;225;p16"/>
            <p:cNvCxnSpPr/>
            <p:nvPr/>
          </p:nvCxnSpPr>
          <p:spPr>
            <a:xfrm rot="10800000">
              <a:off x="10020081" y="2415767"/>
              <a:ext cx="0" cy="17760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6" name="Google Shape;226;p16"/>
            <p:cNvCxnSpPr/>
            <p:nvPr/>
          </p:nvCxnSpPr>
          <p:spPr>
            <a:xfrm>
              <a:off x="10020081" y="2418409"/>
              <a:ext cx="1026900" cy="740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7" name="Google Shape;227;p16"/>
            <p:cNvCxnSpPr/>
            <p:nvPr/>
          </p:nvCxnSpPr>
          <p:spPr>
            <a:xfrm>
              <a:off x="9111368" y="1501451"/>
              <a:ext cx="792600" cy="153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8" name="Google Shape;228;p16"/>
            <p:cNvCxnSpPr/>
            <p:nvPr/>
          </p:nvCxnSpPr>
          <p:spPr>
            <a:xfrm flipH="1">
              <a:off x="9904169" y="701065"/>
              <a:ext cx="798300" cy="8151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9" name="Google Shape;229;p16"/>
            <p:cNvCxnSpPr/>
            <p:nvPr/>
          </p:nvCxnSpPr>
          <p:spPr>
            <a:xfrm>
              <a:off x="8764487" y="3610883"/>
              <a:ext cx="1249800" cy="5808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0" name="Google Shape;230;p16"/>
            <p:cNvCxnSpPr/>
            <p:nvPr/>
          </p:nvCxnSpPr>
          <p:spPr>
            <a:xfrm flipH="1" rot="10800000">
              <a:off x="10014394" y="3158867"/>
              <a:ext cx="1032600" cy="10329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" name="Google Shape;231;p16"/>
            <p:cNvCxnSpPr/>
            <p:nvPr/>
          </p:nvCxnSpPr>
          <p:spPr>
            <a:xfrm flipH="1" rot="10800000">
              <a:off x="10020081" y="1961351"/>
              <a:ext cx="1191900" cy="4545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" name="Google Shape;232;p16"/>
            <p:cNvCxnSpPr/>
            <p:nvPr/>
          </p:nvCxnSpPr>
          <p:spPr>
            <a:xfrm flipH="1">
              <a:off x="11052684" y="1961209"/>
              <a:ext cx="159300" cy="11976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3" name="Google Shape;233;p16"/>
            <p:cNvCxnSpPr/>
            <p:nvPr/>
          </p:nvCxnSpPr>
          <p:spPr>
            <a:xfrm>
              <a:off x="9904075" y="1501451"/>
              <a:ext cx="116100" cy="914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4" name="Google Shape;234;p16"/>
            <p:cNvCxnSpPr/>
            <p:nvPr/>
          </p:nvCxnSpPr>
          <p:spPr>
            <a:xfrm rot="10800000">
              <a:off x="8417576" y="3605027"/>
              <a:ext cx="343500" cy="33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5" name="Google Shape;235;p16"/>
            <p:cNvCxnSpPr/>
            <p:nvPr/>
          </p:nvCxnSpPr>
          <p:spPr>
            <a:xfrm>
              <a:off x="8764487" y="1040840"/>
              <a:ext cx="346800" cy="4755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6" name="Google Shape;236;p16"/>
            <p:cNvCxnSpPr/>
            <p:nvPr/>
          </p:nvCxnSpPr>
          <p:spPr>
            <a:xfrm flipH="1" rot="10800000">
              <a:off x="8423292" y="1040778"/>
              <a:ext cx="329700" cy="15687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7" name="Google Shape;237;p16"/>
            <p:cNvCxnSpPr/>
            <p:nvPr/>
          </p:nvCxnSpPr>
          <p:spPr>
            <a:xfrm flipH="1" rot="10800000">
              <a:off x="8761075" y="734577"/>
              <a:ext cx="1941300" cy="3219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8" name="Google Shape;238;p16"/>
            <p:cNvCxnSpPr/>
            <p:nvPr/>
          </p:nvCxnSpPr>
          <p:spPr>
            <a:xfrm flipH="1">
              <a:off x="8411893" y="2609478"/>
              <a:ext cx="11400" cy="9957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39" name="Google Shape;239;p16"/>
          <p:cNvGrpSpPr/>
          <p:nvPr/>
        </p:nvGrpSpPr>
        <p:grpSpPr>
          <a:xfrm rot="-2179241">
            <a:off x="8073855" y="32344"/>
            <a:ext cx="309648" cy="303148"/>
            <a:chOff x="8411893" y="701065"/>
            <a:chExt cx="2800091" cy="3490702"/>
          </a:xfrm>
        </p:grpSpPr>
        <p:cxnSp>
          <p:nvCxnSpPr>
            <p:cNvPr id="240" name="Google Shape;240;p16"/>
            <p:cNvCxnSpPr/>
            <p:nvPr/>
          </p:nvCxnSpPr>
          <p:spPr>
            <a:xfrm>
              <a:off x="9105681" y="1504009"/>
              <a:ext cx="914400" cy="914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1" name="Google Shape;241;p16"/>
            <p:cNvCxnSpPr/>
            <p:nvPr/>
          </p:nvCxnSpPr>
          <p:spPr>
            <a:xfrm flipH="1" rot="10800000">
              <a:off x="8423293" y="2418378"/>
              <a:ext cx="1596900" cy="1911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2" name="Google Shape;242;p16"/>
            <p:cNvCxnSpPr/>
            <p:nvPr/>
          </p:nvCxnSpPr>
          <p:spPr>
            <a:xfrm flipH="1" rot="10800000">
              <a:off x="8423293" y="1503978"/>
              <a:ext cx="682500" cy="11055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3" name="Google Shape;243;p16"/>
            <p:cNvCxnSpPr/>
            <p:nvPr/>
          </p:nvCxnSpPr>
          <p:spPr>
            <a:xfrm>
              <a:off x="10702469" y="701066"/>
              <a:ext cx="509400" cy="12600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4" name="Google Shape;244;p16"/>
            <p:cNvCxnSpPr/>
            <p:nvPr/>
          </p:nvCxnSpPr>
          <p:spPr>
            <a:xfrm flipH="1" rot="10800000">
              <a:off x="10020081" y="701209"/>
              <a:ext cx="682500" cy="17172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5" name="Google Shape;245;p16"/>
            <p:cNvCxnSpPr/>
            <p:nvPr/>
          </p:nvCxnSpPr>
          <p:spPr>
            <a:xfrm flipH="1" rot="10800000">
              <a:off x="9105681" y="701209"/>
              <a:ext cx="1596900" cy="8028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6" name="Google Shape;246;p16"/>
            <p:cNvCxnSpPr/>
            <p:nvPr/>
          </p:nvCxnSpPr>
          <p:spPr>
            <a:xfrm flipH="1" rot="10800000">
              <a:off x="8764487" y="2415983"/>
              <a:ext cx="1255500" cy="11949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7" name="Google Shape;247;p16"/>
            <p:cNvCxnSpPr/>
            <p:nvPr/>
          </p:nvCxnSpPr>
          <p:spPr>
            <a:xfrm>
              <a:off x="8423293" y="2609478"/>
              <a:ext cx="341100" cy="1001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8" name="Google Shape;248;p16"/>
            <p:cNvCxnSpPr/>
            <p:nvPr/>
          </p:nvCxnSpPr>
          <p:spPr>
            <a:xfrm rot="10800000">
              <a:off x="10020081" y="2415767"/>
              <a:ext cx="0" cy="17760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9" name="Google Shape;249;p16"/>
            <p:cNvCxnSpPr/>
            <p:nvPr/>
          </p:nvCxnSpPr>
          <p:spPr>
            <a:xfrm>
              <a:off x="10020081" y="2418409"/>
              <a:ext cx="1026900" cy="740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0" name="Google Shape;250;p16"/>
            <p:cNvCxnSpPr/>
            <p:nvPr/>
          </p:nvCxnSpPr>
          <p:spPr>
            <a:xfrm>
              <a:off x="9111368" y="1501451"/>
              <a:ext cx="792600" cy="153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1" name="Google Shape;251;p16"/>
            <p:cNvCxnSpPr/>
            <p:nvPr/>
          </p:nvCxnSpPr>
          <p:spPr>
            <a:xfrm flipH="1">
              <a:off x="9904169" y="701065"/>
              <a:ext cx="798300" cy="8151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2" name="Google Shape;252;p16"/>
            <p:cNvCxnSpPr/>
            <p:nvPr/>
          </p:nvCxnSpPr>
          <p:spPr>
            <a:xfrm>
              <a:off x="8764487" y="3610883"/>
              <a:ext cx="1249800" cy="5808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3" name="Google Shape;253;p16"/>
            <p:cNvCxnSpPr/>
            <p:nvPr/>
          </p:nvCxnSpPr>
          <p:spPr>
            <a:xfrm flipH="1" rot="10800000">
              <a:off x="10014394" y="3158867"/>
              <a:ext cx="1032600" cy="10329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4" name="Google Shape;254;p16"/>
            <p:cNvCxnSpPr/>
            <p:nvPr/>
          </p:nvCxnSpPr>
          <p:spPr>
            <a:xfrm flipH="1" rot="10800000">
              <a:off x="10020081" y="1961351"/>
              <a:ext cx="1191900" cy="4545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5" name="Google Shape;255;p16"/>
            <p:cNvCxnSpPr/>
            <p:nvPr/>
          </p:nvCxnSpPr>
          <p:spPr>
            <a:xfrm flipH="1">
              <a:off x="11052684" y="1961209"/>
              <a:ext cx="159300" cy="11976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6" name="Google Shape;256;p16"/>
            <p:cNvCxnSpPr/>
            <p:nvPr/>
          </p:nvCxnSpPr>
          <p:spPr>
            <a:xfrm>
              <a:off x="9904075" y="1501451"/>
              <a:ext cx="116100" cy="914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7" name="Google Shape;257;p16"/>
            <p:cNvCxnSpPr/>
            <p:nvPr/>
          </p:nvCxnSpPr>
          <p:spPr>
            <a:xfrm rot="10800000">
              <a:off x="8417576" y="3605027"/>
              <a:ext cx="343500" cy="33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8" name="Google Shape;258;p16"/>
            <p:cNvCxnSpPr/>
            <p:nvPr/>
          </p:nvCxnSpPr>
          <p:spPr>
            <a:xfrm>
              <a:off x="8764487" y="1040840"/>
              <a:ext cx="346800" cy="4755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9" name="Google Shape;259;p16"/>
            <p:cNvCxnSpPr/>
            <p:nvPr/>
          </p:nvCxnSpPr>
          <p:spPr>
            <a:xfrm flipH="1" rot="10800000">
              <a:off x="8423292" y="1040778"/>
              <a:ext cx="329700" cy="15687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0" name="Google Shape;260;p16"/>
            <p:cNvCxnSpPr/>
            <p:nvPr/>
          </p:nvCxnSpPr>
          <p:spPr>
            <a:xfrm flipH="1" rot="10800000">
              <a:off x="8761075" y="734577"/>
              <a:ext cx="1941300" cy="3219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1" name="Google Shape;261;p16"/>
            <p:cNvCxnSpPr/>
            <p:nvPr/>
          </p:nvCxnSpPr>
          <p:spPr>
            <a:xfrm flipH="1">
              <a:off x="8411893" y="2609478"/>
              <a:ext cx="11400" cy="9957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62" name="Google Shape;262;p16"/>
          <p:cNvSpPr/>
          <p:nvPr/>
        </p:nvSpPr>
        <p:spPr>
          <a:xfrm>
            <a:off x="8584442" y="0"/>
            <a:ext cx="279600" cy="1914300"/>
          </a:xfrm>
          <a:prstGeom prst="rect">
            <a:avLst/>
          </a:prstGeom>
          <a:solidFill>
            <a:srgbClr val="229EC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6"/>
          <p:cNvSpPr/>
          <p:nvPr/>
        </p:nvSpPr>
        <p:spPr>
          <a:xfrm>
            <a:off x="8864221" y="0"/>
            <a:ext cx="279600" cy="1914300"/>
          </a:xfrm>
          <a:prstGeom prst="rect">
            <a:avLst/>
          </a:prstGeom>
          <a:solidFill>
            <a:srgbClr val="17698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Images &amp; Contents Layout">
  <p:cSld name="14_Images &amp; Contents Layout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"/>
          <p:cNvSpPr/>
          <p:nvPr>
            <p:ph idx="2" type="pic"/>
          </p:nvPr>
        </p:nvSpPr>
        <p:spPr>
          <a:xfrm>
            <a:off x="210530" y="296407"/>
            <a:ext cx="8712900" cy="218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6" name="Google Shape;266;p17"/>
          <p:cNvSpPr/>
          <p:nvPr>
            <p:ph idx="3" type="pic"/>
          </p:nvPr>
        </p:nvSpPr>
        <p:spPr>
          <a:xfrm>
            <a:off x="643895" y="2021654"/>
            <a:ext cx="1621200" cy="1620300"/>
          </a:xfrm>
          <a:prstGeom prst="rect">
            <a:avLst/>
          </a:prstGeom>
          <a:solidFill>
            <a:srgbClr val="F2F2F2"/>
          </a:solidFill>
          <a:ln cap="flat" cmpd="sng" w="1270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7" name="Google Shape;267;p17"/>
          <p:cNvSpPr/>
          <p:nvPr>
            <p:ph idx="4" type="pic"/>
          </p:nvPr>
        </p:nvSpPr>
        <p:spPr>
          <a:xfrm>
            <a:off x="2721350" y="2021654"/>
            <a:ext cx="1621200" cy="1620300"/>
          </a:xfrm>
          <a:prstGeom prst="rect">
            <a:avLst/>
          </a:prstGeom>
          <a:solidFill>
            <a:srgbClr val="F2F2F2"/>
          </a:solidFill>
          <a:ln cap="flat" cmpd="sng" w="1270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8" name="Google Shape;268;p17"/>
          <p:cNvSpPr/>
          <p:nvPr>
            <p:ph idx="5" type="pic"/>
          </p:nvPr>
        </p:nvSpPr>
        <p:spPr>
          <a:xfrm>
            <a:off x="4798804" y="2021654"/>
            <a:ext cx="1621200" cy="1620300"/>
          </a:xfrm>
          <a:prstGeom prst="rect">
            <a:avLst/>
          </a:prstGeom>
          <a:solidFill>
            <a:srgbClr val="F2F2F2"/>
          </a:solidFill>
          <a:ln cap="flat" cmpd="sng" w="1270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9" name="Google Shape;269;p17"/>
          <p:cNvSpPr/>
          <p:nvPr>
            <p:ph idx="6" type="pic"/>
          </p:nvPr>
        </p:nvSpPr>
        <p:spPr>
          <a:xfrm>
            <a:off x="6876257" y="2021654"/>
            <a:ext cx="1621200" cy="1620300"/>
          </a:xfrm>
          <a:prstGeom prst="rect">
            <a:avLst/>
          </a:prstGeom>
          <a:solidFill>
            <a:srgbClr val="F2F2F2"/>
          </a:solidFill>
          <a:ln cap="flat" cmpd="sng" w="1270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_Images &amp; Contents">
  <p:cSld name="21_Images &amp; Contents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8"/>
          <p:cNvSpPr/>
          <p:nvPr>
            <p:ph idx="2" type="pic"/>
          </p:nvPr>
        </p:nvSpPr>
        <p:spPr>
          <a:xfrm>
            <a:off x="6116681" y="222074"/>
            <a:ext cx="2733300" cy="2749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2" name="Google Shape;272;p18"/>
          <p:cNvSpPr/>
          <p:nvPr>
            <p:ph idx="3" type="pic"/>
          </p:nvPr>
        </p:nvSpPr>
        <p:spPr>
          <a:xfrm>
            <a:off x="6116681" y="2168440"/>
            <a:ext cx="2733300" cy="2749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3" name="Google Shape;273;p18"/>
          <p:cNvSpPr/>
          <p:nvPr>
            <p:ph idx="4" type="pic"/>
          </p:nvPr>
        </p:nvSpPr>
        <p:spPr>
          <a:xfrm>
            <a:off x="4163783" y="2168440"/>
            <a:ext cx="2733300" cy="2749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4" name="Google Shape;274;p18"/>
          <p:cNvSpPr/>
          <p:nvPr>
            <p:ph idx="5" type="pic"/>
          </p:nvPr>
        </p:nvSpPr>
        <p:spPr>
          <a:xfrm>
            <a:off x="4163783" y="222074"/>
            <a:ext cx="2733300" cy="2749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6_Images &amp; Contents">
  <p:cSld name="36_Images &amp; Contents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9"/>
          <p:cNvSpPr/>
          <p:nvPr>
            <p:ph idx="2" type="pic"/>
          </p:nvPr>
        </p:nvSpPr>
        <p:spPr>
          <a:xfrm>
            <a:off x="2" y="2441737"/>
            <a:ext cx="8928000" cy="2701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 slide layout">
  <p:cSld name="Contents slide layout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0"/>
          <p:cNvSpPr txBox="1"/>
          <p:nvPr>
            <p:ph idx="1" type="body"/>
          </p:nvPr>
        </p:nvSpPr>
        <p:spPr>
          <a:xfrm>
            <a:off x="242647" y="254632"/>
            <a:ext cx="8679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5_Images &amp; Contents Layout">
  <p:cSld name="35_Images &amp; Contents Layout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1"/>
          <p:cNvSpPr/>
          <p:nvPr>
            <p:ph idx="2" type="pic"/>
          </p:nvPr>
        </p:nvSpPr>
        <p:spPr>
          <a:xfrm>
            <a:off x="476794" y="481693"/>
            <a:ext cx="8190600" cy="4179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ND CONTENTS LAYOUT_18">
  <p:cSld name="IMAGE AND CONTENTS LAYOUT_18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2"/>
          <p:cNvSpPr/>
          <p:nvPr>
            <p:ph idx="2" type="pic"/>
          </p:nvPr>
        </p:nvSpPr>
        <p:spPr>
          <a:xfrm>
            <a:off x="547181" y="1136474"/>
            <a:ext cx="2475600" cy="3585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4" name="Google Shape;284;p22"/>
          <p:cNvSpPr/>
          <p:nvPr>
            <p:ph idx="3" type="pic"/>
          </p:nvPr>
        </p:nvSpPr>
        <p:spPr>
          <a:xfrm>
            <a:off x="6159068" y="1136474"/>
            <a:ext cx="2475600" cy="3585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5" name="Google Shape;285;p22"/>
          <p:cNvSpPr txBox="1"/>
          <p:nvPr>
            <p:ph type="title"/>
          </p:nvPr>
        </p:nvSpPr>
        <p:spPr>
          <a:xfrm>
            <a:off x="0" y="195486"/>
            <a:ext cx="9144000" cy="6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7_Images &amp; Contents Layout">
  <p:cSld name="37_Images &amp; Contents Layout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3"/>
          <p:cNvSpPr/>
          <p:nvPr>
            <p:ph idx="2" type="pic"/>
          </p:nvPr>
        </p:nvSpPr>
        <p:spPr>
          <a:xfrm>
            <a:off x="1528763" y="0"/>
            <a:ext cx="30435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8" name="Google Shape;288;p23"/>
          <p:cNvSpPr/>
          <p:nvPr/>
        </p:nvSpPr>
        <p:spPr>
          <a:xfrm>
            <a:off x="0" y="0"/>
            <a:ext cx="1528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7_Images &amp; Contents Layout">
  <p:cSld name="27_Images &amp; Contents Layout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4"/>
          <p:cNvSpPr/>
          <p:nvPr>
            <p:ph idx="2" type="pic"/>
          </p:nvPr>
        </p:nvSpPr>
        <p:spPr>
          <a:xfrm>
            <a:off x="496389" y="489856"/>
            <a:ext cx="3340800" cy="1269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1" name="Google Shape;291;p24"/>
          <p:cNvSpPr/>
          <p:nvPr>
            <p:ph idx="3" type="pic"/>
          </p:nvPr>
        </p:nvSpPr>
        <p:spPr>
          <a:xfrm>
            <a:off x="2779126" y="1932675"/>
            <a:ext cx="3340800" cy="1269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2" name="Google Shape;292;p24"/>
          <p:cNvSpPr/>
          <p:nvPr>
            <p:ph idx="4" type="pic"/>
          </p:nvPr>
        </p:nvSpPr>
        <p:spPr>
          <a:xfrm>
            <a:off x="1637758" y="3375493"/>
            <a:ext cx="3340800" cy="1269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Style slide layout">
  <p:cSld name="5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Style slide layout">
  <p:cSld name="4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tyle slide layout">
  <p:cSld name="1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tyle slide layout">
  <p:cSld name="2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Style slide layout">
  <p:cSld name="7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Style slide layout">
  <p:cSld name="3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NG sets layout">
  <p:cSld name="PNG se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1"/>
          <p:cNvSpPr txBox="1"/>
          <p:nvPr>
            <p:ph idx="1" type="body"/>
          </p:nvPr>
        </p:nvSpPr>
        <p:spPr>
          <a:xfrm>
            <a:off x="242647" y="249362"/>
            <a:ext cx="8679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4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" name="Google Shape;20;p4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con sets layout">
  <p:cSld name="1_Icon sets layout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2"/>
          <p:cNvSpPr txBox="1"/>
          <p:nvPr>
            <p:ph idx="1" type="body"/>
          </p:nvPr>
        </p:nvSpPr>
        <p:spPr>
          <a:xfrm>
            <a:off x="242647" y="92609"/>
            <a:ext cx="8679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3" name="Google Shape;303;p32"/>
          <p:cNvSpPr/>
          <p:nvPr/>
        </p:nvSpPr>
        <p:spPr>
          <a:xfrm>
            <a:off x="265508" y="848693"/>
            <a:ext cx="2670600" cy="4052100"/>
          </a:xfrm>
          <a:prstGeom prst="roundRect">
            <a:avLst>
              <a:gd fmla="val 39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2"/>
          <p:cNvSpPr/>
          <p:nvPr/>
        </p:nvSpPr>
        <p:spPr>
          <a:xfrm>
            <a:off x="398950" y="1010625"/>
            <a:ext cx="115500" cy="3761400"/>
          </a:xfrm>
          <a:prstGeom prst="roundRect">
            <a:avLst>
              <a:gd fmla="val 50000" name="adj"/>
            </a:avLst>
          </a:prstGeom>
          <a:solidFill>
            <a:schemeClr val="lt1">
              <a:alpha val="40392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2"/>
          <p:cNvSpPr/>
          <p:nvPr/>
        </p:nvSpPr>
        <p:spPr>
          <a:xfrm rot="5400000">
            <a:off x="2292957" y="957377"/>
            <a:ext cx="514200" cy="513900"/>
          </a:xfrm>
          <a:prstGeom prst="halfFrame">
            <a:avLst>
              <a:gd fmla="val 23728" name="adj1"/>
              <a:gd fmla="val 24642" name="adj2"/>
            </a:avLst>
          </a:prstGeom>
          <a:solidFill>
            <a:schemeClr val="lt1">
              <a:alpha val="22745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2"/>
          <p:cNvSpPr txBox="1"/>
          <p:nvPr/>
        </p:nvSpPr>
        <p:spPr>
          <a:xfrm>
            <a:off x="533778" y="1227910"/>
            <a:ext cx="1674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Resize without losing quality</a:t>
            </a:r>
            <a:endParaRPr b="1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2"/>
          <p:cNvSpPr txBox="1"/>
          <p:nvPr/>
        </p:nvSpPr>
        <p:spPr>
          <a:xfrm>
            <a:off x="533778" y="1595597"/>
            <a:ext cx="1674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Change Fill Color &amp;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Line Color</a:t>
            </a:r>
            <a:endParaRPr b="1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2"/>
          <p:cNvSpPr txBox="1"/>
          <p:nvPr/>
        </p:nvSpPr>
        <p:spPr>
          <a:xfrm>
            <a:off x="540922" y="4356328"/>
            <a:ext cx="1674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www.allppt.com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2"/>
          <p:cNvSpPr txBox="1"/>
          <p:nvPr/>
        </p:nvSpPr>
        <p:spPr>
          <a:xfrm>
            <a:off x="540922" y="3337743"/>
            <a:ext cx="20382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FREE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PPT TEMPLATES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24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" name="Google Shape;25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" name="Google Shape;26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6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" name="Google Shape;32;p6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" name="Google Shape;33;p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" name="Google Shape;34;p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Google Shape;42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8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" name="Google Shape;44;p8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oogle Shape;47;p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" name="Google Shape;5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jp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8.png"/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2.jpg"/><Relationship Id="rId9" Type="http://schemas.openxmlformats.org/officeDocument/2006/relationships/image" Target="../media/image17.png"/><Relationship Id="rId5" Type="http://schemas.openxmlformats.org/officeDocument/2006/relationships/image" Target="../media/image14.png"/><Relationship Id="rId6" Type="http://schemas.openxmlformats.org/officeDocument/2006/relationships/image" Target="../media/image13.png"/><Relationship Id="rId7" Type="http://schemas.openxmlformats.org/officeDocument/2006/relationships/image" Target="../media/image15.png"/><Relationship Id="rId8" Type="http://schemas.openxmlformats.org/officeDocument/2006/relationships/image" Target="../media/image1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3"/>
          <p:cNvSpPr/>
          <p:nvPr/>
        </p:nvSpPr>
        <p:spPr>
          <a:xfrm>
            <a:off x="332689" y="355050"/>
            <a:ext cx="8478600" cy="443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5" name="Google Shape;315;p33"/>
          <p:cNvPicPr preferRelativeResize="0"/>
          <p:nvPr/>
        </p:nvPicPr>
        <p:blipFill rotWithShape="1">
          <a:blip r:embed="rId3">
            <a:alphaModFix/>
          </a:blip>
          <a:srcRect b="18022" l="0" r="5383" t="17474"/>
          <a:stretch/>
        </p:blipFill>
        <p:spPr>
          <a:xfrm>
            <a:off x="332700" y="355041"/>
            <a:ext cx="1779899" cy="1213348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3"/>
          <p:cNvSpPr txBox="1"/>
          <p:nvPr>
            <p:ph type="ctrTitle"/>
          </p:nvPr>
        </p:nvSpPr>
        <p:spPr>
          <a:xfrm>
            <a:off x="1406238" y="1568402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" sz="5500">
                <a:solidFill>
                  <a:schemeClr val="accent1"/>
                </a:solidFill>
              </a:rPr>
              <a:t>CC_DWMTEC_07</a:t>
            </a:r>
            <a:endParaRPr b="1" sz="5500">
              <a:solidFill>
                <a:schemeClr val="accent1"/>
              </a:solidFill>
            </a:endParaRPr>
          </a:p>
        </p:txBody>
      </p:sp>
      <p:sp>
        <p:nvSpPr>
          <p:cNvPr id="317" name="Google Shape;317;p33"/>
          <p:cNvSpPr txBox="1"/>
          <p:nvPr/>
        </p:nvSpPr>
        <p:spPr>
          <a:xfrm>
            <a:off x="565125" y="3796852"/>
            <a:ext cx="25014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1"/>
                </a:solidFill>
              </a:rPr>
              <a:t>Team</a:t>
            </a:r>
            <a:r>
              <a:rPr b="1" lang="en" sz="2800"/>
              <a:t> </a:t>
            </a:r>
            <a:r>
              <a:rPr lang="en" sz="2800">
                <a:solidFill>
                  <a:srgbClr val="CC0000"/>
                </a:solidFill>
              </a:rPr>
              <a:t>MSM</a:t>
            </a:r>
            <a:endParaRPr sz="2800">
              <a:solidFill>
                <a:srgbClr val="CC0000"/>
              </a:solidFill>
            </a:endParaRPr>
          </a:p>
        </p:txBody>
      </p:sp>
      <p:cxnSp>
        <p:nvCxnSpPr>
          <p:cNvPr id="318" name="Google Shape;318;p33"/>
          <p:cNvCxnSpPr/>
          <p:nvPr/>
        </p:nvCxnSpPr>
        <p:spPr>
          <a:xfrm>
            <a:off x="2510141" y="3908971"/>
            <a:ext cx="4622400" cy="12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9" name="Google Shape;319;p33"/>
          <p:cNvSpPr txBox="1"/>
          <p:nvPr/>
        </p:nvSpPr>
        <p:spPr>
          <a:xfrm>
            <a:off x="565115" y="4235928"/>
            <a:ext cx="70254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Mollika, Shariful &amp; Morshed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320" name="Google Shape;3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1250" y="3796850"/>
            <a:ext cx="925322" cy="925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2"/>
          <p:cNvSpPr txBox="1"/>
          <p:nvPr>
            <p:ph idx="1" type="body"/>
          </p:nvPr>
        </p:nvSpPr>
        <p:spPr>
          <a:xfrm>
            <a:off x="207975" y="1171344"/>
            <a:ext cx="86799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700"/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Being a part of buyer’s plan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530" name="Google Shape;530;p42"/>
          <p:cNvGrpSpPr/>
          <p:nvPr/>
        </p:nvGrpSpPr>
        <p:grpSpPr>
          <a:xfrm>
            <a:off x="3213715" y="1621869"/>
            <a:ext cx="2668400" cy="2125170"/>
            <a:chOff x="2604807" y="2041913"/>
            <a:chExt cx="3557867" cy="2833560"/>
          </a:xfrm>
        </p:grpSpPr>
        <p:grpSp>
          <p:nvGrpSpPr>
            <p:cNvPr id="531" name="Google Shape;531;p42"/>
            <p:cNvGrpSpPr/>
            <p:nvPr/>
          </p:nvGrpSpPr>
          <p:grpSpPr>
            <a:xfrm>
              <a:off x="2604807" y="2041913"/>
              <a:ext cx="3557867" cy="2801883"/>
              <a:chOff x="2604807" y="2041913"/>
              <a:chExt cx="3557867" cy="2801883"/>
            </a:xfrm>
          </p:grpSpPr>
          <p:sp>
            <p:nvSpPr>
              <p:cNvPr id="532" name="Google Shape;532;p42"/>
              <p:cNvSpPr/>
              <p:nvPr/>
            </p:nvSpPr>
            <p:spPr>
              <a:xfrm>
                <a:off x="2901403" y="2041913"/>
                <a:ext cx="3261271" cy="1993269"/>
              </a:xfrm>
              <a:custGeom>
                <a:rect b="b" l="l" r="r" t="t"/>
                <a:pathLst>
                  <a:path extrusionOk="0" h="1993269" w="3261271">
                    <a:moveTo>
                      <a:pt x="1118146" y="606037"/>
                    </a:moveTo>
                    <a:cubicBezTo>
                      <a:pt x="816521" y="761612"/>
                      <a:pt x="308521" y="1206112"/>
                      <a:pt x="3721" y="844162"/>
                    </a:cubicBezTo>
                    <a:cubicBezTo>
                      <a:pt x="-62359" y="765692"/>
                      <a:pt x="772071" y="98037"/>
                      <a:pt x="889546" y="34537"/>
                    </a:cubicBezTo>
                    <a:cubicBezTo>
                      <a:pt x="1007021" y="-9913"/>
                      <a:pt x="2000796" y="-16263"/>
                      <a:pt x="2127796" y="44062"/>
                    </a:cubicBezTo>
                    <a:cubicBezTo>
                      <a:pt x="2616746" y="180587"/>
                      <a:pt x="2915196" y="345687"/>
                      <a:pt x="3242221" y="615562"/>
                    </a:cubicBezTo>
                    <a:lnTo>
                      <a:pt x="3261271" y="1987162"/>
                    </a:lnTo>
                    <a:cubicBezTo>
                      <a:pt x="3159671" y="2012562"/>
                      <a:pt x="3134271" y="1961762"/>
                      <a:pt x="2994571" y="1777612"/>
                    </a:cubicBezTo>
                    <a:cubicBezTo>
                      <a:pt x="2616746" y="1444237"/>
                      <a:pt x="2343696" y="1148962"/>
                      <a:pt x="2118271" y="806062"/>
                    </a:cubicBezTo>
                    <a:cubicBezTo>
                      <a:pt x="1756321" y="777487"/>
                      <a:pt x="1432471" y="720337"/>
                      <a:pt x="1118146" y="60603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42"/>
              <p:cNvSpPr/>
              <p:nvPr/>
            </p:nvSpPr>
            <p:spPr>
              <a:xfrm rot="2001177">
                <a:off x="2745113" y="3806956"/>
                <a:ext cx="339399" cy="612066"/>
              </a:xfrm>
              <a:prstGeom prst="roundRect">
                <a:avLst>
                  <a:gd fmla="val 50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42"/>
              <p:cNvSpPr/>
              <p:nvPr/>
            </p:nvSpPr>
            <p:spPr>
              <a:xfrm rot="2001177">
                <a:off x="3276556" y="3627904"/>
                <a:ext cx="339399" cy="934740"/>
              </a:xfrm>
              <a:prstGeom prst="roundRect">
                <a:avLst>
                  <a:gd fmla="val 50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42"/>
              <p:cNvSpPr/>
              <p:nvPr/>
            </p:nvSpPr>
            <p:spPr>
              <a:xfrm rot="2001177">
                <a:off x="3656852" y="3935406"/>
                <a:ext cx="339399" cy="724228"/>
              </a:xfrm>
              <a:prstGeom prst="roundRect">
                <a:avLst>
                  <a:gd fmla="val 50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42"/>
              <p:cNvSpPr/>
              <p:nvPr/>
            </p:nvSpPr>
            <p:spPr>
              <a:xfrm rot="2001177">
                <a:off x="4082982" y="4229759"/>
                <a:ext cx="339399" cy="567468"/>
              </a:xfrm>
              <a:prstGeom prst="roundRect">
                <a:avLst>
                  <a:gd fmla="val 50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37" name="Google Shape;537;p42"/>
            <p:cNvSpPr/>
            <p:nvPr/>
          </p:nvSpPr>
          <p:spPr>
            <a:xfrm>
              <a:off x="2676526" y="2590800"/>
              <a:ext cx="3152217" cy="2284673"/>
            </a:xfrm>
            <a:custGeom>
              <a:rect b="b" l="l" r="r" t="t"/>
              <a:pathLst>
                <a:path extrusionOk="0" h="2284673" w="3152217">
                  <a:moveTo>
                    <a:pt x="400050" y="0"/>
                  </a:moveTo>
                  <a:lnTo>
                    <a:pt x="95250" y="276225"/>
                  </a:lnTo>
                  <a:cubicBezTo>
                    <a:pt x="349250" y="777875"/>
                    <a:pt x="831850" y="460375"/>
                    <a:pt x="1352550" y="152400"/>
                  </a:cubicBezTo>
                  <a:cubicBezTo>
                    <a:pt x="1641475" y="288925"/>
                    <a:pt x="1968500" y="301625"/>
                    <a:pt x="2314575" y="352425"/>
                  </a:cubicBezTo>
                  <a:cubicBezTo>
                    <a:pt x="2451100" y="603250"/>
                    <a:pt x="2587625" y="682625"/>
                    <a:pt x="2724150" y="847725"/>
                  </a:cubicBezTo>
                  <a:lnTo>
                    <a:pt x="3152217" y="1284360"/>
                  </a:lnTo>
                  <a:cubicBezTo>
                    <a:pt x="3210819" y="1342962"/>
                    <a:pt x="3210819" y="1437975"/>
                    <a:pt x="3152217" y="1496577"/>
                  </a:cubicBezTo>
                  <a:cubicBezTo>
                    <a:pt x="3093615" y="1555179"/>
                    <a:pt x="2998602" y="1555179"/>
                    <a:pt x="2940000" y="1496577"/>
                  </a:cubicBezTo>
                  <a:lnTo>
                    <a:pt x="2539107" y="1095683"/>
                  </a:lnTo>
                  <a:lnTo>
                    <a:pt x="2474399" y="1182392"/>
                  </a:lnTo>
                  <a:lnTo>
                    <a:pt x="2907621" y="1615615"/>
                  </a:lnTo>
                  <a:cubicBezTo>
                    <a:pt x="2966223" y="1674217"/>
                    <a:pt x="2966223" y="1769230"/>
                    <a:pt x="2907621" y="1827832"/>
                  </a:cubicBezTo>
                  <a:cubicBezTo>
                    <a:pt x="2849019" y="1886434"/>
                    <a:pt x="2754006" y="1886434"/>
                    <a:pt x="2695404" y="1827832"/>
                  </a:cubicBezTo>
                  <a:lnTo>
                    <a:pt x="2293017" y="1425444"/>
                  </a:lnTo>
                  <a:lnTo>
                    <a:pt x="2228234" y="1512253"/>
                  </a:lnTo>
                  <a:lnTo>
                    <a:pt x="2648161" y="1932180"/>
                  </a:lnTo>
                  <a:cubicBezTo>
                    <a:pt x="2706763" y="1990782"/>
                    <a:pt x="2706763" y="2085795"/>
                    <a:pt x="2648161" y="2144397"/>
                  </a:cubicBezTo>
                  <a:cubicBezTo>
                    <a:pt x="2589559" y="2202999"/>
                    <a:pt x="2494546" y="2202999"/>
                    <a:pt x="2435944" y="2144397"/>
                  </a:cubicBezTo>
                  <a:lnTo>
                    <a:pt x="2046853" y="1755304"/>
                  </a:lnTo>
                  <a:lnTo>
                    <a:pt x="1987859" y="1841554"/>
                  </a:lnTo>
                  <a:lnTo>
                    <a:pt x="2218760" y="2072456"/>
                  </a:lnTo>
                  <a:cubicBezTo>
                    <a:pt x="2277362" y="2131058"/>
                    <a:pt x="2277362" y="2226071"/>
                    <a:pt x="2218760" y="2284673"/>
                  </a:cubicBezTo>
                  <a:cubicBezTo>
                    <a:pt x="2160158" y="2343275"/>
                    <a:pt x="2065146" y="2343275"/>
                    <a:pt x="2006543" y="2284673"/>
                  </a:cubicBezTo>
                  <a:lnTo>
                    <a:pt x="1798691" y="2076819"/>
                  </a:lnTo>
                  <a:lnTo>
                    <a:pt x="1775643" y="2053771"/>
                  </a:lnTo>
                  <a:lnTo>
                    <a:pt x="1842458" y="1964515"/>
                  </a:lnTo>
                  <a:cubicBezTo>
                    <a:pt x="2026677" y="1607442"/>
                    <a:pt x="1697608" y="1472750"/>
                    <a:pt x="1533525" y="1552575"/>
                  </a:cubicBezTo>
                  <a:cubicBezTo>
                    <a:pt x="1555750" y="1323975"/>
                    <a:pt x="1380229" y="1237081"/>
                    <a:pt x="1219200" y="1247775"/>
                  </a:cubicBezTo>
                  <a:cubicBezTo>
                    <a:pt x="1190625" y="958850"/>
                    <a:pt x="838200" y="793750"/>
                    <a:pt x="571500" y="1362075"/>
                  </a:cubicBezTo>
                  <a:cubicBezTo>
                    <a:pt x="504825" y="1114425"/>
                    <a:pt x="276225" y="1066800"/>
                    <a:pt x="0" y="1333500"/>
                  </a:cubicBezTo>
                  <a:lnTo>
                    <a:pt x="0" y="1905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8" name="Google Shape;538;p42"/>
          <p:cNvSpPr/>
          <p:nvPr/>
        </p:nvSpPr>
        <p:spPr>
          <a:xfrm>
            <a:off x="242650" y="2014100"/>
            <a:ext cx="2925300" cy="124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" sz="4000" u="none" cap="none" strike="noStrike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BGMEA</a:t>
            </a:r>
            <a:endParaRPr b="0" i="0" sz="4000" u="none" cap="none" strike="noStrike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39" name="Google Shape;539;p42"/>
          <p:cNvSpPr/>
          <p:nvPr/>
        </p:nvSpPr>
        <p:spPr>
          <a:xfrm>
            <a:off x="5976000" y="2014100"/>
            <a:ext cx="2966400" cy="124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" sz="4000" u="none" cap="none" strike="noStrike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Foreign Buyers</a:t>
            </a:r>
            <a:endParaRPr b="0" i="0" sz="4000" u="none" cap="none" strike="noStrike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40" name="Google Shape;540;p42"/>
          <p:cNvSpPr/>
          <p:nvPr/>
        </p:nvSpPr>
        <p:spPr>
          <a:xfrm rot="-832652">
            <a:off x="979845" y="1046625"/>
            <a:ext cx="894902" cy="823624"/>
          </a:xfrm>
          <a:custGeom>
            <a:rect b="b" l="l" r="r" t="t"/>
            <a:pathLst>
              <a:path extrusionOk="0" h="3321003" w="4088377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42"/>
          <p:cNvSpPr/>
          <p:nvPr/>
        </p:nvSpPr>
        <p:spPr>
          <a:xfrm>
            <a:off x="7097116" y="832039"/>
            <a:ext cx="951888" cy="1147644"/>
          </a:xfrm>
          <a:custGeom>
            <a:rect b="b" l="l" r="r" t="t"/>
            <a:pathLst>
              <a:path extrusionOk="0" h="3923570" w="3310915">
                <a:moveTo>
                  <a:pt x="2634572" y="2782060"/>
                </a:moveTo>
                <a:cubicBezTo>
                  <a:pt x="2877724" y="2784696"/>
                  <a:pt x="3073074" y="2923910"/>
                  <a:pt x="3310915" y="3050983"/>
                </a:cubicBezTo>
                <a:lnTo>
                  <a:pt x="3113550" y="3840011"/>
                </a:lnTo>
                <a:lnTo>
                  <a:pt x="2637706" y="3668957"/>
                </a:lnTo>
                <a:cubicBezTo>
                  <a:pt x="2327360" y="3767940"/>
                  <a:pt x="1829375" y="3988492"/>
                  <a:pt x="1579811" y="3905123"/>
                </a:cubicBezTo>
                <a:cubicBezTo>
                  <a:pt x="1320906" y="3775288"/>
                  <a:pt x="642145" y="3366355"/>
                  <a:pt x="472751" y="3203771"/>
                </a:cubicBezTo>
                <a:cubicBezTo>
                  <a:pt x="303357" y="3041187"/>
                  <a:pt x="403652" y="2893777"/>
                  <a:pt x="563448" y="2929619"/>
                </a:cubicBezTo>
                <a:cubicBezTo>
                  <a:pt x="702634" y="2937547"/>
                  <a:pt x="1160012" y="3199482"/>
                  <a:pt x="1284082" y="3253983"/>
                </a:cubicBezTo>
                <a:cubicBezTo>
                  <a:pt x="1127104" y="3587742"/>
                  <a:pt x="1741057" y="3563487"/>
                  <a:pt x="1955231" y="3541261"/>
                </a:cubicBezTo>
                <a:cubicBezTo>
                  <a:pt x="2131253" y="3488686"/>
                  <a:pt x="2214010" y="3505589"/>
                  <a:pt x="2306401" y="3383364"/>
                </a:cubicBezTo>
                <a:cubicBezTo>
                  <a:pt x="2155860" y="3427865"/>
                  <a:pt x="2163213" y="3429679"/>
                  <a:pt x="1912247" y="3471537"/>
                </a:cubicBezTo>
                <a:cubicBezTo>
                  <a:pt x="1482134" y="3531123"/>
                  <a:pt x="1135709" y="3364234"/>
                  <a:pt x="1413085" y="3236383"/>
                </a:cubicBezTo>
                <a:cubicBezTo>
                  <a:pt x="1557848" y="3164554"/>
                  <a:pt x="1721108" y="3222221"/>
                  <a:pt x="1929297" y="3121321"/>
                </a:cubicBezTo>
                <a:cubicBezTo>
                  <a:pt x="2128589" y="3010789"/>
                  <a:pt x="2187815" y="2818332"/>
                  <a:pt x="2527174" y="2789726"/>
                </a:cubicBezTo>
                <a:cubicBezTo>
                  <a:pt x="2564125" y="2784095"/>
                  <a:pt x="2599836" y="2781684"/>
                  <a:pt x="2634572" y="2782060"/>
                </a:cubicBezTo>
                <a:close/>
                <a:moveTo>
                  <a:pt x="2169165" y="2259549"/>
                </a:moveTo>
                <a:cubicBezTo>
                  <a:pt x="2305163" y="2320579"/>
                  <a:pt x="2430502" y="2400997"/>
                  <a:pt x="2542352" y="2496872"/>
                </a:cubicBezTo>
                <a:cubicBezTo>
                  <a:pt x="2303978" y="2744099"/>
                  <a:pt x="1979593" y="2907447"/>
                  <a:pt x="1617206" y="2939204"/>
                </a:cubicBezTo>
                <a:lnTo>
                  <a:pt x="1588575" y="2925411"/>
                </a:lnTo>
                <a:cubicBezTo>
                  <a:pt x="1835671" y="2758142"/>
                  <a:pt x="2037335" y="2529257"/>
                  <a:pt x="2169165" y="2259549"/>
                </a:cubicBezTo>
                <a:close/>
                <a:moveTo>
                  <a:pt x="797309" y="2254509"/>
                </a:moveTo>
                <a:cubicBezTo>
                  <a:pt x="928512" y="2525684"/>
                  <a:pt x="1129977" y="2756161"/>
                  <a:pt x="1376879" y="2925229"/>
                </a:cubicBezTo>
                <a:cubicBezTo>
                  <a:pt x="1367940" y="2931748"/>
                  <a:pt x="1358086" y="2936536"/>
                  <a:pt x="1348086" y="2941055"/>
                </a:cubicBezTo>
                <a:cubicBezTo>
                  <a:pt x="981929" y="2910776"/>
                  <a:pt x="654006" y="2746454"/>
                  <a:pt x="413461" y="2497054"/>
                </a:cubicBezTo>
                <a:cubicBezTo>
                  <a:pt x="528278" y="2398621"/>
                  <a:pt x="657289" y="2316447"/>
                  <a:pt x="797309" y="2254509"/>
                </a:cubicBezTo>
                <a:close/>
                <a:moveTo>
                  <a:pt x="1426305" y="2108791"/>
                </a:moveTo>
                <a:lnTo>
                  <a:pt x="1426305" y="2824067"/>
                </a:lnTo>
                <a:cubicBezTo>
                  <a:pt x="1203050" y="2668305"/>
                  <a:pt x="1020431" y="2458508"/>
                  <a:pt x="899682" y="2212532"/>
                </a:cubicBezTo>
                <a:cubicBezTo>
                  <a:pt x="1063835" y="2148883"/>
                  <a:pt x="1241204" y="2112683"/>
                  <a:pt x="1426305" y="2108791"/>
                </a:cubicBezTo>
                <a:close/>
                <a:moveTo>
                  <a:pt x="1527809" y="2108695"/>
                </a:moveTo>
                <a:cubicBezTo>
                  <a:pt x="1717707" y="2112557"/>
                  <a:pt x="1899494" y="2150291"/>
                  <a:pt x="2067336" y="2216559"/>
                </a:cubicBezTo>
                <a:cubicBezTo>
                  <a:pt x="1943936" y="2466549"/>
                  <a:pt x="1756622" y="2679032"/>
                  <a:pt x="1527809" y="2835300"/>
                </a:cubicBezTo>
                <a:close/>
                <a:moveTo>
                  <a:pt x="2354776" y="1530125"/>
                </a:moveTo>
                <a:lnTo>
                  <a:pt x="2955077" y="1530125"/>
                </a:lnTo>
                <a:cubicBezTo>
                  <a:pt x="2942393" y="1866074"/>
                  <a:pt x="2817414" y="2173186"/>
                  <a:pt x="2615767" y="2414127"/>
                </a:cubicBezTo>
                <a:cubicBezTo>
                  <a:pt x="2496453" y="2311434"/>
                  <a:pt x="2362630" y="2225327"/>
                  <a:pt x="2217376" y="2159975"/>
                </a:cubicBezTo>
                <a:cubicBezTo>
                  <a:pt x="2300477" y="1965771"/>
                  <a:pt x="2348521" y="1753185"/>
                  <a:pt x="2354776" y="1530125"/>
                </a:cubicBezTo>
                <a:close/>
                <a:moveTo>
                  <a:pt x="1527809" y="1530125"/>
                </a:moveTo>
                <a:lnTo>
                  <a:pt x="2244039" y="1530125"/>
                </a:lnTo>
                <a:cubicBezTo>
                  <a:pt x="2237819" y="1737690"/>
                  <a:pt x="2192963" y="1935525"/>
                  <a:pt x="2115825" y="2116496"/>
                </a:cubicBezTo>
                <a:cubicBezTo>
                  <a:pt x="1933189" y="2043464"/>
                  <a:pt x="1735000" y="2001899"/>
                  <a:pt x="1527809" y="1997958"/>
                </a:cubicBezTo>
                <a:close/>
                <a:moveTo>
                  <a:pt x="725097" y="1530125"/>
                </a:moveTo>
                <a:lnTo>
                  <a:pt x="1426305" y="1530125"/>
                </a:lnTo>
                <a:lnTo>
                  <a:pt x="1426305" y="1998054"/>
                </a:lnTo>
                <a:cubicBezTo>
                  <a:pt x="1224105" y="2002029"/>
                  <a:pt x="1030504" y="2041966"/>
                  <a:pt x="851699" y="2112283"/>
                </a:cubicBezTo>
                <a:cubicBezTo>
                  <a:pt x="775482" y="1932518"/>
                  <a:pt x="731260" y="1736112"/>
                  <a:pt x="725097" y="1530125"/>
                </a:cubicBezTo>
                <a:close/>
                <a:moveTo>
                  <a:pt x="934" y="1530125"/>
                </a:moveTo>
                <a:lnTo>
                  <a:pt x="614360" y="1530125"/>
                </a:lnTo>
                <a:cubicBezTo>
                  <a:pt x="620543" y="1751166"/>
                  <a:pt x="667772" y="1961919"/>
                  <a:pt x="749235" y="2154869"/>
                </a:cubicBezTo>
                <a:cubicBezTo>
                  <a:pt x="599936" y="2221117"/>
                  <a:pt x="462426" y="2308980"/>
                  <a:pt x="340129" y="2414234"/>
                </a:cubicBezTo>
                <a:cubicBezTo>
                  <a:pt x="138582" y="2173144"/>
                  <a:pt x="13619" y="1866051"/>
                  <a:pt x="934" y="1530125"/>
                </a:cubicBezTo>
                <a:close/>
                <a:moveTo>
                  <a:pt x="883886" y="768586"/>
                </a:moveTo>
                <a:cubicBezTo>
                  <a:pt x="1053566" y="831753"/>
                  <a:pt x="1236128" y="867407"/>
                  <a:pt x="1426305" y="871035"/>
                </a:cubicBezTo>
                <a:lnTo>
                  <a:pt x="1426305" y="1428622"/>
                </a:lnTo>
                <a:lnTo>
                  <a:pt x="724559" y="1428622"/>
                </a:lnTo>
                <a:cubicBezTo>
                  <a:pt x="730221" y="1192426"/>
                  <a:pt x="785872" y="968634"/>
                  <a:pt x="883886" y="768586"/>
                </a:cubicBezTo>
                <a:close/>
                <a:moveTo>
                  <a:pt x="2083288" y="764501"/>
                </a:moveTo>
                <a:cubicBezTo>
                  <a:pt x="2182501" y="965616"/>
                  <a:pt x="2238869" y="1190833"/>
                  <a:pt x="2244577" y="1428622"/>
                </a:cubicBezTo>
                <a:lnTo>
                  <a:pt x="1527809" y="1428622"/>
                </a:lnTo>
                <a:lnTo>
                  <a:pt x="1527809" y="871130"/>
                </a:lnTo>
                <a:cubicBezTo>
                  <a:pt x="1722835" y="867528"/>
                  <a:pt x="1909881" y="830382"/>
                  <a:pt x="2083288" y="764501"/>
                </a:cubicBezTo>
                <a:close/>
                <a:moveTo>
                  <a:pt x="375750" y="484510"/>
                </a:moveTo>
                <a:cubicBezTo>
                  <a:pt x="497688" y="583858"/>
                  <a:pt x="633678" y="666438"/>
                  <a:pt x="780212" y="729142"/>
                </a:cubicBezTo>
                <a:cubicBezTo>
                  <a:pt x="677519" y="941475"/>
                  <a:pt x="619429" y="1178562"/>
                  <a:pt x="613822" y="1428622"/>
                </a:cubicBezTo>
                <a:lnTo>
                  <a:pt x="0" y="1428622"/>
                </a:lnTo>
                <a:cubicBezTo>
                  <a:pt x="9263" y="1065848"/>
                  <a:pt x="149371" y="735691"/>
                  <a:pt x="375750" y="484510"/>
                </a:cubicBezTo>
                <a:close/>
                <a:moveTo>
                  <a:pt x="2580304" y="484479"/>
                </a:moveTo>
                <a:cubicBezTo>
                  <a:pt x="2806628" y="735651"/>
                  <a:pt x="2946750" y="1065827"/>
                  <a:pt x="2956013" y="1428622"/>
                </a:cubicBezTo>
                <a:lnTo>
                  <a:pt x="2355314" y="1428622"/>
                </a:lnTo>
                <a:cubicBezTo>
                  <a:pt x="2349636" y="1176504"/>
                  <a:pt x="2290630" y="937573"/>
                  <a:pt x="2186241" y="724113"/>
                </a:cubicBezTo>
                <a:cubicBezTo>
                  <a:pt x="2328935" y="662418"/>
                  <a:pt x="2461323" y="581449"/>
                  <a:pt x="2580304" y="484479"/>
                </a:cubicBezTo>
                <a:close/>
                <a:moveTo>
                  <a:pt x="1426305" y="124032"/>
                </a:moveTo>
                <a:lnTo>
                  <a:pt x="1426305" y="760298"/>
                </a:lnTo>
                <a:cubicBezTo>
                  <a:pt x="1253727" y="756791"/>
                  <a:pt x="1087879" y="724966"/>
                  <a:pt x="933247" y="668842"/>
                </a:cubicBezTo>
                <a:cubicBezTo>
                  <a:pt x="1054039" y="451822"/>
                  <a:pt x="1223389" y="265609"/>
                  <a:pt x="1426305" y="124032"/>
                </a:cubicBezTo>
                <a:close/>
                <a:moveTo>
                  <a:pt x="1527809" y="112799"/>
                </a:moveTo>
                <a:cubicBezTo>
                  <a:pt x="1736145" y="255085"/>
                  <a:pt x="1910079" y="443973"/>
                  <a:pt x="2033951" y="664748"/>
                </a:cubicBezTo>
                <a:cubicBezTo>
                  <a:pt x="1875578" y="723616"/>
                  <a:pt x="1705238" y="756901"/>
                  <a:pt x="1527809" y="760394"/>
                </a:cubicBezTo>
                <a:close/>
                <a:moveTo>
                  <a:pt x="1632157" y="1693"/>
                </a:moveTo>
                <a:cubicBezTo>
                  <a:pt x="1969090" y="34839"/>
                  <a:pt x="2272411" y="181752"/>
                  <a:pt x="2502559" y="404493"/>
                </a:cubicBezTo>
                <a:cubicBezTo>
                  <a:pt x="2392455" y="493535"/>
                  <a:pt x="2270018" y="567692"/>
                  <a:pt x="2138287" y="624414"/>
                </a:cubicBezTo>
                <a:cubicBezTo>
                  <a:pt x="2004803" y="382989"/>
                  <a:pt x="1815448" y="176841"/>
                  <a:pt x="1587368" y="23269"/>
                </a:cubicBezTo>
                <a:close/>
                <a:moveTo>
                  <a:pt x="1333466" y="0"/>
                </a:moveTo>
                <a:lnTo>
                  <a:pt x="1376468" y="23177"/>
                </a:lnTo>
                <a:cubicBezTo>
                  <a:pt x="1149236" y="178863"/>
                  <a:pt x="960516" y="386575"/>
                  <a:pt x="827965" y="629347"/>
                </a:cubicBezTo>
                <a:cubicBezTo>
                  <a:pt x="692459" y="571593"/>
                  <a:pt x="566467" y="495851"/>
                  <a:pt x="453430" y="404475"/>
                </a:cubicBezTo>
                <a:cubicBezTo>
                  <a:pt x="685742" y="179438"/>
                  <a:pt x="992667" y="31629"/>
                  <a:pt x="133346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42"/>
          <p:cNvSpPr txBox="1"/>
          <p:nvPr/>
        </p:nvSpPr>
        <p:spPr>
          <a:xfrm>
            <a:off x="201500" y="3506300"/>
            <a:ext cx="2966400" cy="145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Char char="●"/>
            </a:pPr>
            <a:r>
              <a:rPr lang="en" sz="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Producing Innovations</a:t>
            </a:r>
            <a:endParaRPr i="0" sz="2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Char char="●"/>
            </a:pPr>
            <a:r>
              <a:rPr b="0" i="0" lang="en" sz="2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Beneficial Deal</a:t>
            </a:r>
            <a:endParaRPr b="0" i="0" sz="2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43" name="Google Shape;543;p42"/>
          <p:cNvSpPr txBox="1"/>
          <p:nvPr/>
        </p:nvSpPr>
        <p:spPr>
          <a:xfrm>
            <a:off x="5956100" y="3494375"/>
            <a:ext cx="2966400" cy="1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Char char="●"/>
            </a:pPr>
            <a:r>
              <a:rPr b="0" i="0" lang="en" sz="2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Alternative Plan</a:t>
            </a:r>
            <a:endParaRPr b="0" i="0" sz="2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Char char="●"/>
            </a:pPr>
            <a:r>
              <a:rPr b="0" i="0" lang="en" sz="2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Beneficial Deal</a:t>
            </a:r>
            <a:endParaRPr b="0" i="0" sz="2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44" name="Google Shape;544;p42"/>
          <p:cNvSpPr/>
          <p:nvPr/>
        </p:nvSpPr>
        <p:spPr>
          <a:xfrm>
            <a:off x="3374150" y="3905525"/>
            <a:ext cx="2375700" cy="9861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Integrated </a:t>
            </a:r>
            <a:endParaRPr b="0" i="0" sz="2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Approach</a:t>
            </a:r>
            <a:endParaRPr b="0" i="0" sz="2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545" name="Google Shape;545;p42"/>
          <p:cNvCxnSpPr/>
          <p:nvPr/>
        </p:nvCxnSpPr>
        <p:spPr>
          <a:xfrm flipH="1" rot="10800000">
            <a:off x="582491" y="754968"/>
            <a:ext cx="84564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46" name="Google Shape;54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46269" y="-66400"/>
            <a:ext cx="842297" cy="842297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42"/>
          <p:cNvSpPr/>
          <p:nvPr/>
        </p:nvSpPr>
        <p:spPr>
          <a:xfrm>
            <a:off x="395452" y="282800"/>
            <a:ext cx="101100" cy="4473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42"/>
          <p:cNvSpPr txBox="1"/>
          <p:nvPr/>
        </p:nvSpPr>
        <p:spPr>
          <a:xfrm>
            <a:off x="8780592" y="4844275"/>
            <a:ext cx="4494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549" name="Google Shape;549;p42"/>
          <p:cNvSpPr txBox="1"/>
          <p:nvPr/>
        </p:nvSpPr>
        <p:spPr>
          <a:xfrm>
            <a:off x="496550" y="105025"/>
            <a:ext cx="73152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EB Garamond"/>
                <a:ea typeface="EB Garamond"/>
                <a:cs typeface="EB Garamond"/>
                <a:sym typeface="EB Garamond"/>
              </a:rPr>
              <a:t>Most Effective Solution</a:t>
            </a:r>
            <a:endParaRPr b="1" sz="400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3"/>
          <p:cNvSpPr txBox="1"/>
          <p:nvPr>
            <p:ph idx="1" type="body"/>
          </p:nvPr>
        </p:nvSpPr>
        <p:spPr>
          <a:xfrm>
            <a:off x="512647" y="254632"/>
            <a:ext cx="8679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700"/>
              <a:buFont typeface="Arial"/>
              <a:buNone/>
            </a:pPr>
            <a:r>
              <a:rPr b="1" i="0" lang="en" sz="3700" u="none" cap="none" strike="noStrike">
                <a:solidFill>
                  <a:srgbClr val="000000"/>
                </a:solidFill>
              </a:rPr>
              <a:t>Result: Su</a:t>
            </a:r>
            <a:r>
              <a:rPr b="1" lang="en" sz="3700"/>
              <a:t>stainability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cxnSp>
        <p:nvCxnSpPr>
          <p:cNvPr id="555" name="Google Shape;555;p43"/>
          <p:cNvCxnSpPr/>
          <p:nvPr/>
        </p:nvCxnSpPr>
        <p:spPr>
          <a:xfrm>
            <a:off x="319771" y="748822"/>
            <a:ext cx="87192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56" name="Google Shape;55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46269" y="-66400"/>
            <a:ext cx="842297" cy="842297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43"/>
          <p:cNvSpPr/>
          <p:nvPr/>
        </p:nvSpPr>
        <p:spPr>
          <a:xfrm flipH="1">
            <a:off x="3715307" y="1990281"/>
            <a:ext cx="1713399" cy="1736180"/>
          </a:xfrm>
          <a:custGeom>
            <a:rect b="b" l="l" r="r" t="t"/>
            <a:pathLst>
              <a:path extrusionOk="0" h="3923570" w="3310915">
                <a:moveTo>
                  <a:pt x="2634572" y="2782060"/>
                </a:moveTo>
                <a:cubicBezTo>
                  <a:pt x="2877724" y="2784696"/>
                  <a:pt x="3073074" y="2923910"/>
                  <a:pt x="3310915" y="3050983"/>
                </a:cubicBezTo>
                <a:lnTo>
                  <a:pt x="3113550" y="3840011"/>
                </a:lnTo>
                <a:lnTo>
                  <a:pt x="2637706" y="3668957"/>
                </a:lnTo>
                <a:cubicBezTo>
                  <a:pt x="2327360" y="3767940"/>
                  <a:pt x="1829375" y="3988492"/>
                  <a:pt x="1579811" y="3905123"/>
                </a:cubicBezTo>
                <a:cubicBezTo>
                  <a:pt x="1320906" y="3775288"/>
                  <a:pt x="642145" y="3366355"/>
                  <a:pt x="472751" y="3203771"/>
                </a:cubicBezTo>
                <a:cubicBezTo>
                  <a:pt x="303357" y="3041187"/>
                  <a:pt x="403652" y="2893777"/>
                  <a:pt x="563448" y="2929619"/>
                </a:cubicBezTo>
                <a:cubicBezTo>
                  <a:pt x="702634" y="2937547"/>
                  <a:pt x="1160012" y="3199482"/>
                  <a:pt x="1284082" y="3253983"/>
                </a:cubicBezTo>
                <a:cubicBezTo>
                  <a:pt x="1127104" y="3587742"/>
                  <a:pt x="1741057" y="3563487"/>
                  <a:pt x="1955231" y="3541261"/>
                </a:cubicBezTo>
                <a:cubicBezTo>
                  <a:pt x="2131253" y="3488686"/>
                  <a:pt x="2214010" y="3505589"/>
                  <a:pt x="2306401" y="3383364"/>
                </a:cubicBezTo>
                <a:cubicBezTo>
                  <a:pt x="2155860" y="3427865"/>
                  <a:pt x="2163213" y="3429679"/>
                  <a:pt x="1912247" y="3471537"/>
                </a:cubicBezTo>
                <a:cubicBezTo>
                  <a:pt x="1482134" y="3531123"/>
                  <a:pt x="1135709" y="3364234"/>
                  <a:pt x="1413085" y="3236383"/>
                </a:cubicBezTo>
                <a:cubicBezTo>
                  <a:pt x="1557848" y="3164554"/>
                  <a:pt x="1721108" y="3222221"/>
                  <a:pt x="1929297" y="3121321"/>
                </a:cubicBezTo>
                <a:cubicBezTo>
                  <a:pt x="2128589" y="3010789"/>
                  <a:pt x="2187815" y="2818332"/>
                  <a:pt x="2527174" y="2789726"/>
                </a:cubicBezTo>
                <a:cubicBezTo>
                  <a:pt x="2564125" y="2784095"/>
                  <a:pt x="2599836" y="2781684"/>
                  <a:pt x="2634572" y="2782060"/>
                </a:cubicBezTo>
                <a:close/>
                <a:moveTo>
                  <a:pt x="2169165" y="2259549"/>
                </a:moveTo>
                <a:cubicBezTo>
                  <a:pt x="2305163" y="2320579"/>
                  <a:pt x="2430502" y="2400997"/>
                  <a:pt x="2542352" y="2496872"/>
                </a:cubicBezTo>
                <a:cubicBezTo>
                  <a:pt x="2303978" y="2744099"/>
                  <a:pt x="1979593" y="2907447"/>
                  <a:pt x="1617206" y="2939204"/>
                </a:cubicBezTo>
                <a:lnTo>
                  <a:pt x="1588575" y="2925411"/>
                </a:lnTo>
                <a:cubicBezTo>
                  <a:pt x="1835671" y="2758142"/>
                  <a:pt x="2037335" y="2529257"/>
                  <a:pt x="2169165" y="2259549"/>
                </a:cubicBezTo>
                <a:close/>
                <a:moveTo>
                  <a:pt x="797309" y="2254509"/>
                </a:moveTo>
                <a:cubicBezTo>
                  <a:pt x="928512" y="2525684"/>
                  <a:pt x="1129977" y="2756161"/>
                  <a:pt x="1376879" y="2925229"/>
                </a:cubicBezTo>
                <a:cubicBezTo>
                  <a:pt x="1367940" y="2931748"/>
                  <a:pt x="1358086" y="2936536"/>
                  <a:pt x="1348086" y="2941055"/>
                </a:cubicBezTo>
                <a:cubicBezTo>
                  <a:pt x="981929" y="2910776"/>
                  <a:pt x="654006" y="2746454"/>
                  <a:pt x="413461" y="2497054"/>
                </a:cubicBezTo>
                <a:cubicBezTo>
                  <a:pt x="528278" y="2398621"/>
                  <a:pt x="657289" y="2316447"/>
                  <a:pt x="797309" y="2254509"/>
                </a:cubicBezTo>
                <a:close/>
                <a:moveTo>
                  <a:pt x="1426305" y="2108791"/>
                </a:moveTo>
                <a:lnTo>
                  <a:pt x="1426305" y="2824067"/>
                </a:lnTo>
                <a:cubicBezTo>
                  <a:pt x="1203050" y="2668305"/>
                  <a:pt x="1020431" y="2458508"/>
                  <a:pt x="899682" y="2212532"/>
                </a:cubicBezTo>
                <a:cubicBezTo>
                  <a:pt x="1063835" y="2148883"/>
                  <a:pt x="1241204" y="2112683"/>
                  <a:pt x="1426305" y="2108791"/>
                </a:cubicBezTo>
                <a:close/>
                <a:moveTo>
                  <a:pt x="1527809" y="2108695"/>
                </a:moveTo>
                <a:cubicBezTo>
                  <a:pt x="1717707" y="2112557"/>
                  <a:pt x="1899494" y="2150291"/>
                  <a:pt x="2067336" y="2216559"/>
                </a:cubicBezTo>
                <a:cubicBezTo>
                  <a:pt x="1943936" y="2466549"/>
                  <a:pt x="1756622" y="2679032"/>
                  <a:pt x="1527809" y="2835300"/>
                </a:cubicBezTo>
                <a:close/>
                <a:moveTo>
                  <a:pt x="2354776" y="1530125"/>
                </a:moveTo>
                <a:lnTo>
                  <a:pt x="2955077" y="1530125"/>
                </a:lnTo>
                <a:cubicBezTo>
                  <a:pt x="2942393" y="1866074"/>
                  <a:pt x="2817414" y="2173186"/>
                  <a:pt x="2615767" y="2414127"/>
                </a:cubicBezTo>
                <a:cubicBezTo>
                  <a:pt x="2496453" y="2311434"/>
                  <a:pt x="2362630" y="2225327"/>
                  <a:pt x="2217376" y="2159975"/>
                </a:cubicBezTo>
                <a:cubicBezTo>
                  <a:pt x="2300477" y="1965771"/>
                  <a:pt x="2348521" y="1753185"/>
                  <a:pt x="2354776" y="1530125"/>
                </a:cubicBezTo>
                <a:close/>
                <a:moveTo>
                  <a:pt x="1527809" y="1530125"/>
                </a:moveTo>
                <a:lnTo>
                  <a:pt x="2244039" y="1530125"/>
                </a:lnTo>
                <a:cubicBezTo>
                  <a:pt x="2237819" y="1737690"/>
                  <a:pt x="2192963" y="1935525"/>
                  <a:pt x="2115825" y="2116496"/>
                </a:cubicBezTo>
                <a:cubicBezTo>
                  <a:pt x="1933189" y="2043464"/>
                  <a:pt x="1735000" y="2001899"/>
                  <a:pt x="1527809" y="1997958"/>
                </a:cubicBezTo>
                <a:close/>
                <a:moveTo>
                  <a:pt x="725097" y="1530125"/>
                </a:moveTo>
                <a:lnTo>
                  <a:pt x="1426305" y="1530125"/>
                </a:lnTo>
                <a:lnTo>
                  <a:pt x="1426305" y="1998054"/>
                </a:lnTo>
                <a:cubicBezTo>
                  <a:pt x="1224105" y="2002029"/>
                  <a:pt x="1030504" y="2041966"/>
                  <a:pt x="851699" y="2112283"/>
                </a:cubicBezTo>
                <a:cubicBezTo>
                  <a:pt x="775482" y="1932518"/>
                  <a:pt x="731260" y="1736112"/>
                  <a:pt x="725097" y="1530125"/>
                </a:cubicBezTo>
                <a:close/>
                <a:moveTo>
                  <a:pt x="934" y="1530125"/>
                </a:moveTo>
                <a:lnTo>
                  <a:pt x="614360" y="1530125"/>
                </a:lnTo>
                <a:cubicBezTo>
                  <a:pt x="620543" y="1751166"/>
                  <a:pt x="667772" y="1961919"/>
                  <a:pt x="749235" y="2154869"/>
                </a:cubicBezTo>
                <a:cubicBezTo>
                  <a:pt x="599936" y="2221117"/>
                  <a:pt x="462426" y="2308980"/>
                  <a:pt x="340129" y="2414234"/>
                </a:cubicBezTo>
                <a:cubicBezTo>
                  <a:pt x="138582" y="2173144"/>
                  <a:pt x="13619" y="1866051"/>
                  <a:pt x="934" y="1530125"/>
                </a:cubicBezTo>
                <a:close/>
                <a:moveTo>
                  <a:pt x="883886" y="768586"/>
                </a:moveTo>
                <a:cubicBezTo>
                  <a:pt x="1053566" y="831753"/>
                  <a:pt x="1236128" y="867407"/>
                  <a:pt x="1426305" y="871035"/>
                </a:cubicBezTo>
                <a:lnTo>
                  <a:pt x="1426305" y="1428622"/>
                </a:lnTo>
                <a:lnTo>
                  <a:pt x="724559" y="1428622"/>
                </a:lnTo>
                <a:cubicBezTo>
                  <a:pt x="730221" y="1192426"/>
                  <a:pt x="785872" y="968634"/>
                  <a:pt x="883886" y="768586"/>
                </a:cubicBezTo>
                <a:close/>
                <a:moveTo>
                  <a:pt x="2083288" y="764501"/>
                </a:moveTo>
                <a:cubicBezTo>
                  <a:pt x="2182501" y="965616"/>
                  <a:pt x="2238869" y="1190833"/>
                  <a:pt x="2244577" y="1428622"/>
                </a:cubicBezTo>
                <a:lnTo>
                  <a:pt x="1527809" y="1428622"/>
                </a:lnTo>
                <a:lnTo>
                  <a:pt x="1527809" y="871130"/>
                </a:lnTo>
                <a:cubicBezTo>
                  <a:pt x="1722835" y="867528"/>
                  <a:pt x="1909881" y="830382"/>
                  <a:pt x="2083288" y="764501"/>
                </a:cubicBezTo>
                <a:close/>
                <a:moveTo>
                  <a:pt x="375750" y="484510"/>
                </a:moveTo>
                <a:cubicBezTo>
                  <a:pt x="497688" y="583858"/>
                  <a:pt x="633678" y="666438"/>
                  <a:pt x="780212" y="729142"/>
                </a:cubicBezTo>
                <a:cubicBezTo>
                  <a:pt x="677519" y="941475"/>
                  <a:pt x="619429" y="1178562"/>
                  <a:pt x="613822" y="1428622"/>
                </a:cubicBezTo>
                <a:lnTo>
                  <a:pt x="0" y="1428622"/>
                </a:lnTo>
                <a:cubicBezTo>
                  <a:pt x="9263" y="1065848"/>
                  <a:pt x="149371" y="735691"/>
                  <a:pt x="375750" y="484510"/>
                </a:cubicBezTo>
                <a:close/>
                <a:moveTo>
                  <a:pt x="2580304" y="484479"/>
                </a:moveTo>
                <a:cubicBezTo>
                  <a:pt x="2806628" y="735651"/>
                  <a:pt x="2946750" y="1065827"/>
                  <a:pt x="2956013" y="1428622"/>
                </a:cubicBezTo>
                <a:lnTo>
                  <a:pt x="2355314" y="1428622"/>
                </a:lnTo>
                <a:cubicBezTo>
                  <a:pt x="2349636" y="1176504"/>
                  <a:pt x="2290630" y="937573"/>
                  <a:pt x="2186241" y="724113"/>
                </a:cubicBezTo>
                <a:cubicBezTo>
                  <a:pt x="2328935" y="662418"/>
                  <a:pt x="2461323" y="581449"/>
                  <a:pt x="2580304" y="484479"/>
                </a:cubicBezTo>
                <a:close/>
                <a:moveTo>
                  <a:pt x="1426305" y="124032"/>
                </a:moveTo>
                <a:lnTo>
                  <a:pt x="1426305" y="760298"/>
                </a:lnTo>
                <a:cubicBezTo>
                  <a:pt x="1253727" y="756791"/>
                  <a:pt x="1087879" y="724966"/>
                  <a:pt x="933247" y="668842"/>
                </a:cubicBezTo>
                <a:cubicBezTo>
                  <a:pt x="1054039" y="451822"/>
                  <a:pt x="1223389" y="265609"/>
                  <a:pt x="1426305" y="124032"/>
                </a:cubicBezTo>
                <a:close/>
                <a:moveTo>
                  <a:pt x="1527809" y="112799"/>
                </a:moveTo>
                <a:cubicBezTo>
                  <a:pt x="1736145" y="255085"/>
                  <a:pt x="1910079" y="443973"/>
                  <a:pt x="2033951" y="664748"/>
                </a:cubicBezTo>
                <a:cubicBezTo>
                  <a:pt x="1875578" y="723616"/>
                  <a:pt x="1705238" y="756901"/>
                  <a:pt x="1527809" y="760394"/>
                </a:cubicBezTo>
                <a:close/>
                <a:moveTo>
                  <a:pt x="1632157" y="1693"/>
                </a:moveTo>
                <a:cubicBezTo>
                  <a:pt x="1969090" y="34839"/>
                  <a:pt x="2272411" y="181752"/>
                  <a:pt x="2502559" y="404493"/>
                </a:cubicBezTo>
                <a:cubicBezTo>
                  <a:pt x="2392455" y="493535"/>
                  <a:pt x="2270018" y="567692"/>
                  <a:pt x="2138287" y="624414"/>
                </a:cubicBezTo>
                <a:cubicBezTo>
                  <a:pt x="2004803" y="382989"/>
                  <a:pt x="1815448" y="176841"/>
                  <a:pt x="1587368" y="23269"/>
                </a:cubicBezTo>
                <a:close/>
                <a:moveTo>
                  <a:pt x="1333466" y="0"/>
                </a:moveTo>
                <a:lnTo>
                  <a:pt x="1376468" y="23177"/>
                </a:lnTo>
                <a:cubicBezTo>
                  <a:pt x="1149236" y="178863"/>
                  <a:pt x="960516" y="386575"/>
                  <a:pt x="827965" y="629347"/>
                </a:cubicBezTo>
                <a:cubicBezTo>
                  <a:pt x="692459" y="571593"/>
                  <a:pt x="566467" y="495851"/>
                  <a:pt x="453430" y="404475"/>
                </a:cubicBezTo>
                <a:cubicBezTo>
                  <a:pt x="685742" y="179438"/>
                  <a:pt x="992667" y="31629"/>
                  <a:pt x="13334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43"/>
          <p:cNvSpPr/>
          <p:nvPr/>
        </p:nvSpPr>
        <p:spPr>
          <a:xfrm>
            <a:off x="3044199" y="2348636"/>
            <a:ext cx="671100" cy="741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43"/>
          <p:cNvSpPr/>
          <p:nvPr/>
        </p:nvSpPr>
        <p:spPr>
          <a:xfrm flipH="1">
            <a:off x="5605750" y="2348625"/>
            <a:ext cx="671100" cy="741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43"/>
          <p:cNvSpPr/>
          <p:nvPr/>
        </p:nvSpPr>
        <p:spPr>
          <a:xfrm>
            <a:off x="6453900" y="1851513"/>
            <a:ext cx="2488500" cy="1736100"/>
          </a:xfrm>
          <a:prstGeom prst="rect">
            <a:avLst/>
          </a:prstGeom>
          <a:solidFill>
            <a:schemeClr val="accent4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" sz="4000" u="none" cap="none" strike="noStrike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Buyer’s Upturn</a:t>
            </a:r>
            <a:endParaRPr b="0" i="0" sz="4000" u="none" cap="none" strike="noStrike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61" name="Google Shape;561;p43"/>
          <p:cNvSpPr/>
          <p:nvPr/>
        </p:nvSpPr>
        <p:spPr>
          <a:xfrm>
            <a:off x="3394741" y="4023895"/>
            <a:ext cx="2375700" cy="8424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Paying</a:t>
            </a:r>
            <a:endParaRPr b="1" i="0" sz="28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Workers</a:t>
            </a:r>
            <a:endParaRPr b="1" i="0" sz="28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62" name="Google Shape;562;p43"/>
          <p:cNvSpPr/>
          <p:nvPr/>
        </p:nvSpPr>
        <p:spPr>
          <a:xfrm>
            <a:off x="6276850" y="4023896"/>
            <a:ext cx="2375700" cy="8424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Layoff’s</a:t>
            </a:r>
            <a:endParaRPr b="1" i="0" sz="28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Solution</a:t>
            </a:r>
            <a:endParaRPr b="1" i="0" sz="28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63" name="Google Shape;563;p43"/>
          <p:cNvSpPr/>
          <p:nvPr/>
        </p:nvSpPr>
        <p:spPr>
          <a:xfrm>
            <a:off x="512650" y="4023900"/>
            <a:ext cx="2375700" cy="8424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Running</a:t>
            </a:r>
            <a:endParaRPr b="1" i="0" sz="2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Factory</a:t>
            </a:r>
            <a:endParaRPr b="1" i="0" sz="2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64" name="Google Shape;564;p43"/>
          <p:cNvSpPr/>
          <p:nvPr/>
        </p:nvSpPr>
        <p:spPr>
          <a:xfrm>
            <a:off x="391600" y="3906900"/>
            <a:ext cx="8382000" cy="1076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43"/>
          <p:cNvSpPr/>
          <p:nvPr/>
        </p:nvSpPr>
        <p:spPr>
          <a:xfrm>
            <a:off x="456250" y="1851525"/>
            <a:ext cx="2488500" cy="1736100"/>
          </a:xfrm>
          <a:prstGeom prst="rect">
            <a:avLst/>
          </a:prstGeom>
          <a:solidFill>
            <a:schemeClr val="accent4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" sz="4000" u="none" cap="none" strike="noStrike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Ours Upturn</a:t>
            </a:r>
            <a:endParaRPr b="0" i="0" sz="4000" u="none" cap="none" strike="noStrike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66" name="Google Shape;566;p43"/>
          <p:cNvSpPr/>
          <p:nvPr/>
        </p:nvSpPr>
        <p:spPr>
          <a:xfrm>
            <a:off x="488375" y="903375"/>
            <a:ext cx="8382000" cy="842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" sz="35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Grabbing Global Market</a:t>
            </a:r>
            <a:endParaRPr b="0" i="0" sz="35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67" name="Google Shape;567;p43"/>
          <p:cNvSpPr/>
          <p:nvPr/>
        </p:nvSpPr>
        <p:spPr>
          <a:xfrm>
            <a:off x="395452" y="282800"/>
            <a:ext cx="101100" cy="4473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43"/>
          <p:cNvSpPr txBox="1"/>
          <p:nvPr/>
        </p:nvSpPr>
        <p:spPr>
          <a:xfrm>
            <a:off x="8694600" y="4768205"/>
            <a:ext cx="4494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4"/>
          <p:cNvSpPr/>
          <p:nvPr/>
        </p:nvSpPr>
        <p:spPr>
          <a:xfrm>
            <a:off x="3100086" y="2205660"/>
            <a:ext cx="2943850" cy="983700"/>
          </a:xfrm>
          <a:prstGeom prst="flowChartDecision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Success?</a:t>
            </a:r>
            <a:endParaRPr b="1" i="0" sz="28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74" name="Google Shape;574;p44"/>
          <p:cNvSpPr/>
          <p:nvPr/>
        </p:nvSpPr>
        <p:spPr>
          <a:xfrm>
            <a:off x="4278450" y="1349315"/>
            <a:ext cx="587100" cy="570900"/>
          </a:xfrm>
          <a:prstGeom prst="flowChartConnector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5" name="Google Shape;575;p44"/>
          <p:cNvCxnSpPr>
            <a:stCxn id="574" idx="4"/>
            <a:endCxn id="573" idx="0"/>
          </p:cNvCxnSpPr>
          <p:nvPr/>
        </p:nvCxnSpPr>
        <p:spPr>
          <a:xfrm>
            <a:off x="4572000" y="1920215"/>
            <a:ext cx="0" cy="28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6" name="Google Shape;576;p44"/>
          <p:cNvCxnSpPr>
            <a:stCxn id="574" idx="2"/>
            <a:endCxn id="577" idx="3"/>
          </p:cNvCxnSpPr>
          <p:nvPr/>
        </p:nvCxnSpPr>
        <p:spPr>
          <a:xfrm rot="10800000">
            <a:off x="3917850" y="1634765"/>
            <a:ext cx="36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8" name="Google Shape;578;p44"/>
          <p:cNvCxnSpPr>
            <a:stCxn id="579" idx="1"/>
            <a:endCxn id="574" idx="6"/>
          </p:cNvCxnSpPr>
          <p:nvPr/>
        </p:nvCxnSpPr>
        <p:spPr>
          <a:xfrm rot="10800000">
            <a:off x="4865550" y="1634775"/>
            <a:ext cx="36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7" name="Google Shape;577;p44"/>
          <p:cNvSpPr/>
          <p:nvPr/>
        </p:nvSpPr>
        <p:spPr>
          <a:xfrm>
            <a:off x="2082525" y="1195526"/>
            <a:ext cx="1835325" cy="878475"/>
          </a:xfrm>
          <a:prstGeom prst="flowChartProcess">
            <a:avLst/>
          </a:prstGeom>
          <a:solidFill>
            <a:schemeClr val="accent5"/>
          </a:solidFill>
          <a:ln cap="flat" cmpd="sng" w="25400">
            <a:solidFill>
              <a:srgbClr val="379C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BGMEA’s Approach</a:t>
            </a:r>
            <a:endParaRPr b="1" i="0" sz="2800" u="none" cap="none" strike="noStrike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79" name="Google Shape;579;p44"/>
          <p:cNvSpPr/>
          <p:nvPr/>
        </p:nvSpPr>
        <p:spPr>
          <a:xfrm>
            <a:off x="5226150" y="1195538"/>
            <a:ext cx="1835325" cy="878475"/>
          </a:xfrm>
          <a:prstGeom prst="flowChartProcess">
            <a:avLst/>
          </a:prstGeom>
          <a:solidFill>
            <a:schemeClr val="accent2"/>
          </a:solidFill>
          <a:ln cap="flat" cmpd="sng" w="25400">
            <a:solidFill>
              <a:srgbClr val="379C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Buyer’s Approach</a:t>
            </a:r>
            <a:endParaRPr b="1" i="0" sz="2800" u="none" cap="none" strike="noStrike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80" name="Google Shape;580;p44"/>
          <p:cNvSpPr/>
          <p:nvPr/>
        </p:nvSpPr>
        <p:spPr>
          <a:xfrm>
            <a:off x="4278450" y="3474774"/>
            <a:ext cx="587100" cy="570900"/>
          </a:xfrm>
          <a:prstGeom prst="flowChartConnector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NO</a:t>
            </a:r>
            <a:endParaRPr b="1" i="0" sz="11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81" name="Google Shape;581;p44"/>
          <p:cNvCxnSpPr/>
          <p:nvPr/>
        </p:nvCxnSpPr>
        <p:spPr>
          <a:xfrm>
            <a:off x="4572000" y="3189345"/>
            <a:ext cx="0" cy="28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2" name="Google Shape;582;p44"/>
          <p:cNvCxnSpPr/>
          <p:nvPr/>
        </p:nvCxnSpPr>
        <p:spPr>
          <a:xfrm>
            <a:off x="4865550" y="3760224"/>
            <a:ext cx="16521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3" name="Google Shape;583;p44"/>
          <p:cNvCxnSpPr/>
          <p:nvPr/>
        </p:nvCxnSpPr>
        <p:spPr>
          <a:xfrm>
            <a:off x="6516769" y="2073988"/>
            <a:ext cx="3900" cy="17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4" name="Google Shape;584;p44"/>
          <p:cNvCxnSpPr/>
          <p:nvPr/>
        </p:nvCxnSpPr>
        <p:spPr>
          <a:xfrm>
            <a:off x="2626350" y="3760224"/>
            <a:ext cx="16521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5" name="Google Shape;585;p44"/>
          <p:cNvCxnSpPr/>
          <p:nvPr/>
        </p:nvCxnSpPr>
        <p:spPr>
          <a:xfrm>
            <a:off x="2623319" y="2073988"/>
            <a:ext cx="3900" cy="17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6" name="Google Shape;586;p44"/>
          <p:cNvSpPr/>
          <p:nvPr/>
        </p:nvSpPr>
        <p:spPr>
          <a:xfrm>
            <a:off x="2331725" y="2560250"/>
            <a:ext cx="587100" cy="356563"/>
          </a:xfrm>
          <a:prstGeom prst="flowChartExtract">
            <a:avLst/>
          </a:prstGeom>
          <a:solidFill>
            <a:schemeClr val="accent2"/>
          </a:solidFill>
          <a:ln cap="flat" cmpd="sng" w="25400">
            <a:solidFill>
              <a:srgbClr val="379C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44"/>
          <p:cNvSpPr/>
          <p:nvPr/>
        </p:nvSpPr>
        <p:spPr>
          <a:xfrm>
            <a:off x="6225175" y="2560248"/>
            <a:ext cx="587100" cy="356575"/>
          </a:xfrm>
          <a:prstGeom prst="flowChartExtract">
            <a:avLst/>
          </a:prstGeom>
          <a:solidFill>
            <a:schemeClr val="accent2"/>
          </a:solidFill>
          <a:ln cap="flat" cmpd="sng" w="25400">
            <a:solidFill>
              <a:srgbClr val="379C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44"/>
          <p:cNvSpPr/>
          <p:nvPr/>
        </p:nvSpPr>
        <p:spPr>
          <a:xfrm>
            <a:off x="6665162" y="3266812"/>
            <a:ext cx="1835400" cy="724800"/>
          </a:xfrm>
          <a:prstGeom prst="flowChartAlternateProcess">
            <a:avLst/>
          </a:prstGeom>
          <a:solidFill>
            <a:schemeClr val="accent4"/>
          </a:solidFill>
          <a:ln cap="flat" cmpd="sng" w="25400">
            <a:solidFill>
              <a:srgbClr val="379C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Time</a:t>
            </a:r>
            <a:endParaRPr b="1" i="0" sz="25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Consuming</a:t>
            </a:r>
            <a:endParaRPr b="1" i="0" sz="25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89" name="Google Shape;589;p44"/>
          <p:cNvSpPr/>
          <p:nvPr/>
        </p:nvSpPr>
        <p:spPr>
          <a:xfrm>
            <a:off x="643438" y="3266812"/>
            <a:ext cx="1835400" cy="724800"/>
          </a:xfrm>
          <a:prstGeom prst="flowChartAlternateProcess">
            <a:avLst/>
          </a:prstGeom>
          <a:solidFill>
            <a:schemeClr val="accent1"/>
          </a:solidFill>
          <a:ln cap="flat" cmpd="sng" w="25400">
            <a:solidFill>
              <a:srgbClr val="379C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May be</a:t>
            </a:r>
            <a:endParaRPr b="1" i="0" sz="25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Failed!</a:t>
            </a:r>
            <a:endParaRPr b="1" i="0" sz="25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90" name="Google Shape;590;p44"/>
          <p:cNvSpPr txBox="1"/>
          <p:nvPr/>
        </p:nvSpPr>
        <p:spPr>
          <a:xfrm>
            <a:off x="643449" y="82900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" sz="4000">
                <a:latin typeface="EB Garamond"/>
                <a:ea typeface="EB Garamond"/>
                <a:cs typeface="EB Garamond"/>
                <a:sym typeface="EB Garamond"/>
              </a:rPr>
              <a:t>Limitation: </a:t>
            </a:r>
            <a:r>
              <a:rPr b="1" i="0" lang="en" sz="40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Risks</a:t>
            </a:r>
            <a:endParaRPr b="1" i="0" sz="40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91" name="Google Shape;591;p44"/>
          <p:cNvSpPr/>
          <p:nvPr/>
        </p:nvSpPr>
        <p:spPr>
          <a:xfrm>
            <a:off x="2355300" y="4341598"/>
            <a:ext cx="4433400" cy="5709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Dealing with Buyers</a:t>
            </a:r>
            <a:endParaRPr b="1" i="0" sz="28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592" name="Google Shape;592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7649" y="-8750"/>
            <a:ext cx="842297" cy="8422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3" name="Google Shape;593;p44"/>
          <p:cNvCxnSpPr/>
          <p:nvPr/>
        </p:nvCxnSpPr>
        <p:spPr>
          <a:xfrm>
            <a:off x="444459" y="719034"/>
            <a:ext cx="87192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4" name="Google Shape;594;p44"/>
          <p:cNvSpPr/>
          <p:nvPr/>
        </p:nvSpPr>
        <p:spPr>
          <a:xfrm>
            <a:off x="395452" y="282800"/>
            <a:ext cx="101100" cy="4473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44"/>
          <p:cNvSpPr txBox="1"/>
          <p:nvPr/>
        </p:nvSpPr>
        <p:spPr>
          <a:xfrm>
            <a:off x="8694600" y="4768205"/>
            <a:ext cx="4494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pic>
        <p:nvPicPr>
          <p:cNvPr id="596" name="Google Shape;59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1217694" y="2650754"/>
            <a:ext cx="449400" cy="44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Google Shape;597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9300" y="2548600"/>
            <a:ext cx="587100" cy="58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5"/>
          <p:cNvSpPr/>
          <p:nvPr/>
        </p:nvSpPr>
        <p:spPr>
          <a:xfrm>
            <a:off x="3404174" y="1758573"/>
            <a:ext cx="2335800" cy="2335800"/>
          </a:xfrm>
          <a:prstGeom prst="donut">
            <a:avLst>
              <a:gd fmla="val 3785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45"/>
          <p:cNvSpPr/>
          <p:nvPr/>
        </p:nvSpPr>
        <p:spPr>
          <a:xfrm>
            <a:off x="3907825" y="2262225"/>
            <a:ext cx="1328400" cy="13284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45"/>
          <p:cNvSpPr/>
          <p:nvPr/>
        </p:nvSpPr>
        <p:spPr>
          <a:xfrm>
            <a:off x="3140841" y="1495240"/>
            <a:ext cx="2862300" cy="2862300"/>
          </a:xfrm>
          <a:prstGeom prst="donut">
            <a:avLst>
              <a:gd fmla="val 3785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5" name="Google Shape;605;p45"/>
          <p:cNvGrpSpPr/>
          <p:nvPr/>
        </p:nvGrpSpPr>
        <p:grpSpPr>
          <a:xfrm>
            <a:off x="3337950" y="1132272"/>
            <a:ext cx="1187074" cy="1321772"/>
            <a:chOff x="4450599" y="1509697"/>
            <a:chExt cx="1582765" cy="1762363"/>
          </a:xfrm>
        </p:grpSpPr>
        <p:grpSp>
          <p:nvGrpSpPr>
            <p:cNvPr id="606" name="Google Shape;606;p45"/>
            <p:cNvGrpSpPr/>
            <p:nvPr/>
          </p:nvGrpSpPr>
          <p:grpSpPr>
            <a:xfrm rot="-1800152">
              <a:off x="4752476" y="1655997"/>
              <a:ext cx="979012" cy="1469763"/>
              <a:chOff x="5093002" y="2426934"/>
              <a:chExt cx="2232300" cy="3351289"/>
            </a:xfrm>
          </p:grpSpPr>
          <p:grpSp>
            <p:nvGrpSpPr>
              <p:cNvPr id="607" name="Google Shape;607;p45"/>
              <p:cNvGrpSpPr/>
              <p:nvPr/>
            </p:nvGrpSpPr>
            <p:grpSpPr>
              <a:xfrm>
                <a:off x="5623833" y="4659227"/>
                <a:ext cx="1168673" cy="1118996"/>
                <a:chOff x="4963932" y="3703863"/>
                <a:chExt cx="394289" cy="377529"/>
              </a:xfrm>
            </p:grpSpPr>
            <p:sp>
              <p:nvSpPr>
                <p:cNvPr id="608" name="Google Shape;608;p45"/>
                <p:cNvSpPr/>
                <p:nvPr/>
              </p:nvSpPr>
              <p:spPr>
                <a:xfrm flipH="1">
                  <a:off x="4977098" y="3794659"/>
                  <a:ext cx="368003" cy="65722"/>
                </a:xfrm>
                <a:custGeom>
                  <a:rect b="b" l="l" r="r" t="t"/>
                  <a:pathLst>
                    <a:path extrusionOk="0" h="164304" w="920008">
                      <a:moveTo>
                        <a:pt x="852708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5"/>
                      </a:lnTo>
                      <a:cubicBezTo>
                        <a:pt x="0" y="134173"/>
                        <a:pt x="30131" y="164304"/>
                        <a:pt x="67299" y="164304"/>
                      </a:cubicBezTo>
                      <a:lnTo>
                        <a:pt x="852708" y="164304"/>
                      </a:lnTo>
                      <a:cubicBezTo>
                        <a:pt x="889877" y="164304"/>
                        <a:pt x="920008" y="134173"/>
                        <a:pt x="920008" y="97005"/>
                      </a:cubicBezTo>
                      <a:lnTo>
                        <a:pt x="920008" y="67299"/>
                      </a:lnTo>
                      <a:cubicBezTo>
                        <a:pt x="920008" y="30131"/>
                        <a:pt x="889877" y="0"/>
                        <a:pt x="85270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9" name="Google Shape;609;p45"/>
                <p:cNvSpPr/>
                <p:nvPr/>
              </p:nvSpPr>
              <p:spPr>
                <a:xfrm flipH="1">
                  <a:off x="5016595" y="3976249"/>
                  <a:ext cx="289145" cy="105143"/>
                </a:xfrm>
                <a:custGeom>
                  <a:rect b="b" l="l" r="r" t="t"/>
                  <a:pathLst>
                    <a:path extrusionOk="0" h="262858" w="722862">
                      <a:moveTo>
                        <a:pt x="722862" y="0"/>
                      </a:moveTo>
                      <a:lnTo>
                        <a:pt x="0" y="0"/>
                      </a:lnTo>
                      <a:lnTo>
                        <a:pt x="0" y="131429"/>
                      </a:lnTo>
                      <a:cubicBezTo>
                        <a:pt x="0" y="204015"/>
                        <a:pt x="161818" y="262858"/>
                        <a:pt x="361431" y="262858"/>
                      </a:cubicBezTo>
                      <a:cubicBezTo>
                        <a:pt x="561044" y="262858"/>
                        <a:pt x="722862" y="204015"/>
                        <a:pt x="722862" y="13142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0" name="Google Shape;610;p45"/>
                <p:cNvSpPr/>
                <p:nvPr/>
              </p:nvSpPr>
              <p:spPr>
                <a:xfrm flipH="1">
                  <a:off x="4990264" y="3885454"/>
                  <a:ext cx="341717" cy="65722"/>
                </a:xfrm>
                <a:custGeom>
                  <a:rect b="b" l="l" r="r" t="t"/>
                  <a:pathLst>
                    <a:path extrusionOk="0" h="164306" w="854293">
                      <a:moveTo>
                        <a:pt x="786994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7"/>
                      </a:lnTo>
                      <a:cubicBezTo>
                        <a:pt x="0" y="134174"/>
                        <a:pt x="30131" y="164306"/>
                        <a:pt x="67299" y="164306"/>
                      </a:cubicBezTo>
                      <a:lnTo>
                        <a:pt x="786994" y="164306"/>
                      </a:lnTo>
                      <a:cubicBezTo>
                        <a:pt x="824162" y="164306"/>
                        <a:pt x="854293" y="134174"/>
                        <a:pt x="854293" y="97007"/>
                      </a:cubicBezTo>
                      <a:lnTo>
                        <a:pt x="854293" y="67299"/>
                      </a:lnTo>
                      <a:cubicBezTo>
                        <a:pt x="854293" y="30131"/>
                        <a:pt x="824162" y="0"/>
                        <a:pt x="78699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1" name="Google Shape;611;p45"/>
                <p:cNvSpPr/>
                <p:nvPr/>
              </p:nvSpPr>
              <p:spPr>
                <a:xfrm flipH="1">
                  <a:off x="4963932" y="3703863"/>
                  <a:ext cx="394289" cy="65722"/>
                </a:xfrm>
                <a:custGeom>
                  <a:rect b="b" l="l" r="r" t="t"/>
                  <a:pathLst>
                    <a:path extrusionOk="0" h="164305" w="985723">
                      <a:moveTo>
                        <a:pt x="918424" y="0"/>
                      </a:moveTo>
                      <a:lnTo>
                        <a:pt x="67300" y="0"/>
                      </a:lnTo>
                      <a:cubicBezTo>
                        <a:pt x="30131" y="0"/>
                        <a:pt x="0" y="30130"/>
                        <a:pt x="0" y="67298"/>
                      </a:cubicBezTo>
                      <a:lnTo>
                        <a:pt x="0" y="97006"/>
                      </a:lnTo>
                      <a:cubicBezTo>
                        <a:pt x="0" y="134173"/>
                        <a:pt x="30131" y="164305"/>
                        <a:pt x="67300" y="164305"/>
                      </a:cubicBezTo>
                      <a:lnTo>
                        <a:pt x="918424" y="164305"/>
                      </a:lnTo>
                      <a:cubicBezTo>
                        <a:pt x="955592" y="164305"/>
                        <a:pt x="985723" y="134173"/>
                        <a:pt x="985723" y="97006"/>
                      </a:cubicBezTo>
                      <a:lnTo>
                        <a:pt x="985723" y="67298"/>
                      </a:lnTo>
                      <a:cubicBezTo>
                        <a:pt x="985723" y="30130"/>
                        <a:pt x="955592" y="0"/>
                        <a:pt x="91842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12" name="Google Shape;612;p45"/>
              <p:cNvSpPr/>
              <p:nvPr/>
            </p:nvSpPr>
            <p:spPr>
              <a:xfrm>
                <a:off x="5093002" y="2426934"/>
                <a:ext cx="2232300" cy="2232300"/>
              </a:xfrm>
              <a:prstGeom prst="blockArc">
                <a:avLst>
                  <a:gd fmla="val 7222187" name="adj1"/>
                  <a:gd fmla="val 3660514" name="adj2"/>
                  <a:gd fmla="val 8104" name="adj3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13" name="Google Shape;613;p45"/>
            <p:cNvSpPr/>
            <p:nvPr/>
          </p:nvSpPr>
          <p:spPr>
            <a:xfrm>
              <a:off x="4783317" y="1842370"/>
              <a:ext cx="672300" cy="672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4" name="Google Shape;614;p45"/>
          <p:cNvGrpSpPr/>
          <p:nvPr/>
        </p:nvGrpSpPr>
        <p:grpSpPr>
          <a:xfrm>
            <a:off x="2753497" y="2559203"/>
            <a:ext cx="1102407" cy="734315"/>
            <a:chOff x="3671329" y="3412271"/>
            <a:chExt cx="1469875" cy="979087"/>
          </a:xfrm>
        </p:grpSpPr>
        <p:grpSp>
          <p:nvGrpSpPr>
            <p:cNvPr id="615" name="Google Shape;615;p45"/>
            <p:cNvGrpSpPr/>
            <p:nvPr/>
          </p:nvGrpSpPr>
          <p:grpSpPr>
            <a:xfrm rot="-5400000">
              <a:off x="3916723" y="3166877"/>
              <a:ext cx="979087" cy="1469875"/>
              <a:chOff x="5093002" y="2426934"/>
              <a:chExt cx="2232300" cy="3351289"/>
            </a:xfrm>
          </p:grpSpPr>
          <p:grpSp>
            <p:nvGrpSpPr>
              <p:cNvPr id="616" name="Google Shape;616;p45"/>
              <p:cNvGrpSpPr/>
              <p:nvPr/>
            </p:nvGrpSpPr>
            <p:grpSpPr>
              <a:xfrm>
                <a:off x="5623833" y="4659227"/>
                <a:ext cx="1168673" cy="1118996"/>
                <a:chOff x="4963932" y="3703863"/>
                <a:chExt cx="394289" cy="377529"/>
              </a:xfrm>
            </p:grpSpPr>
            <p:sp>
              <p:nvSpPr>
                <p:cNvPr id="617" name="Google Shape;617;p45"/>
                <p:cNvSpPr/>
                <p:nvPr/>
              </p:nvSpPr>
              <p:spPr>
                <a:xfrm flipH="1">
                  <a:off x="4977098" y="3794659"/>
                  <a:ext cx="368003" cy="65722"/>
                </a:xfrm>
                <a:custGeom>
                  <a:rect b="b" l="l" r="r" t="t"/>
                  <a:pathLst>
                    <a:path extrusionOk="0" h="164304" w="920008">
                      <a:moveTo>
                        <a:pt x="852708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5"/>
                      </a:lnTo>
                      <a:cubicBezTo>
                        <a:pt x="0" y="134173"/>
                        <a:pt x="30131" y="164304"/>
                        <a:pt x="67299" y="164304"/>
                      </a:cubicBezTo>
                      <a:lnTo>
                        <a:pt x="852708" y="164304"/>
                      </a:lnTo>
                      <a:cubicBezTo>
                        <a:pt x="889877" y="164304"/>
                        <a:pt x="920008" y="134173"/>
                        <a:pt x="920008" y="97005"/>
                      </a:cubicBezTo>
                      <a:lnTo>
                        <a:pt x="920008" y="67299"/>
                      </a:lnTo>
                      <a:cubicBezTo>
                        <a:pt x="920008" y="30131"/>
                        <a:pt x="889877" y="0"/>
                        <a:pt x="852708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8" name="Google Shape;618;p45"/>
                <p:cNvSpPr/>
                <p:nvPr/>
              </p:nvSpPr>
              <p:spPr>
                <a:xfrm flipH="1">
                  <a:off x="5016595" y="3976249"/>
                  <a:ext cx="289145" cy="105143"/>
                </a:xfrm>
                <a:custGeom>
                  <a:rect b="b" l="l" r="r" t="t"/>
                  <a:pathLst>
                    <a:path extrusionOk="0" h="262858" w="722862">
                      <a:moveTo>
                        <a:pt x="722862" y="0"/>
                      </a:moveTo>
                      <a:lnTo>
                        <a:pt x="0" y="0"/>
                      </a:lnTo>
                      <a:lnTo>
                        <a:pt x="0" y="131429"/>
                      </a:lnTo>
                      <a:cubicBezTo>
                        <a:pt x="0" y="204015"/>
                        <a:pt x="161818" y="262858"/>
                        <a:pt x="361431" y="262858"/>
                      </a:cubicBezTo>
                      <a:cubicBezTo>
                        <a:pt x="561044" y="262858"/>
                        <a:pt x="722862" y="204015"/>
                        <a:pt x="722862" y="13142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9" name="Google Shape;619;p45"/>
                <p:cNvSpPr/>
                <p:nvPr/>
              </p:nvSpPr>
              <p:spPr>
                <a:xfrm flipH="1">
                  <a:off x="4990264" y="3885454"/>
                  <a:ext cx="341717" cy="65722"/>
                </a:xfrm>
                <a:custGeom>
                  <a:rect b="b" l="l" r="r" t="t"/>
                  <a:pathLst>
                    <a:path extrusionOk="0" h="164306" w="854293">
                      <a:moveTo>
                        <a:pt x="786994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7"/>
                      </a:lnTo>
                      <a:cubicBezTo>
                        <a:pt x="0" y="134174"/>
                        <a:pt x="30131" y="164306"/>
                        <a:pt x="67299" y="164306"/>
                      </a:cubicBezTo>
                      <a:lnTo>
                        <a:pt x="786994" y="164306"/>
                      </a:lnTo>
                      <a:cubicBezTo>
                        <a:pt x="824162" y="164306"/>
                        <a:pt x="854293" y="134174"/>
                        <a:pt x="854293" y="97007"/>
                      </a:cubicBezTo>
                      <a:lnTo>
                        <a:pt x="854293" y="67299"/>
                      </a:lnTo>
                      <a:cubicBezTo>
                        <a:pt x="854293" y="30131"/>
                        <a:pt x="824162" y="0"/>
                        <a:pt x="78699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0" name="Google Shape;620;p45"/>
                <p:cNvSpPr/>
                <p:nvPr/>
              </p:nvSpPr>
              <p:spPr>
                <a:xfrm flipH="1">
                  <a:off x="4963932" y="3703863"/>
                  <a:ext cx="394289" cy="65722"/>
                </a:xfrm>
                <a:custGeom>
                  <a:rect b="b" l="l" r="r" t="t"/>
                  <a:pathLst>
                    <a:path extrusionOk="0" h="164305" w="985723">
                      <a:moveTo>
                        <a:pt x="918424" y="0"/>
                      </a:moveTo>
                      <a:lnTo>
                        <a:pt x="67300" y="0"/>
                      </a:lnTo>
                      <a:cubicBezTo>
                        <a:pt x="30131" y="0"/>
                        <a:pt x="0" y="30130"/>
                        <a:pt x="0" y="67298"/>
                      </a:cubicBezTo>
                      <a:lnTo>
                        <a:pt x="0" y="97006"/>
                      </a:lnTo>
                      <a:cubicBezTo>
                        <a:pt x="0" y="134173"/>
                        <a:pt x="30131" y="164305"/>
                        <a:pt x="67300" y="164305"/>
                      </a:cubicBezTo>
                      <a:lnTo>
                        <a:pt x="918424" y="164305"/>
                      </a:lnTo>
                      <a:cubicBezTo>
                        <a:pt x="955592" y="164305"/>
                        <a:pt x="985723" y="134173"/>
                        <a:pt x="985723" y="97006"/>
                      </a:cubicBezTo>
                      <a:lnTo>
                        <a:pt x="985723" y="67298"/>
                      </a:lnTo>
                      <a:cubicBezTo>
                        <a:pt x="985723" y="30130"/>
                        <a:pt x="955592" y="0"/>
                        <a:pt x="91842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21" name="Google Shape;621;p45"/>
              <p:cNvSpPr/>
              <p:nvPr/>
            </p:nvSpPr>
            <p:spPr>
              <a:xfrm>
                <a:off x="5093002" y="2426934"/>
                <a:ext cx="2232300" cy="2232300"/>
              </a:xfrm>
              <a:prstGeom prst="blockArc">
                <a:avLst>
                  <a:gd fmla="val 7222187" name="adj1"/>
                  <a:gd fmla="val 3660514" name="adj2"/>
                  <a:gd fmla="val 8104" name="adj3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22" name="Google Shape;622;p45"/>
            <p:cNvSpPr/>
            <p:nvPr/>
          </p:nvSpPr>
          <p:spPr>
            <a:xfrm>
              <a:off x="3807045" y="3565723"/>
              <a:ext cx="672300" cy="672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3" name="Google Shape;623;p45"/>
          <p:cNvGrpSpPr/>
          <p:nvPr/>
        </p:nvGrpSpPr>
        <p:grpSpPr>
          <a:xfrm>
            <a:off x="3338241" y="3373392"/>
            <a:ext cx="1187074" cy="1321772"/>
            <a:chOff x="4450989" y="4497856"/>
            <a:chExt cx="1582765" cy="1762363"/>
          </a:xfrm>
        </p:grpSpPr>
        <p:grpSp>
          <p:nvGrpSpPr>
            <p:cNvPr id="624" name="Google Shape;624;p45"/>
            <p:cNvGrpSpPr/>
            <p:nvPr/>
          </p:nvGrpSpPr>
          <p:grpSpPr>
            <a:xfrm rot="-8999848">
              <a:off x="4752865" y="4644156"/>
              <a:ext cx="979012" cy="1469763"/>
              <a:chOff x="5093002" y="2426934"/>
              <a:chExt cx="2232300" cy="3351289"/>
            </a:xfrm>
          </p:grpSpPr>
          <p:grpSp>
            <p:nvGrpSpPr>
              <p:cNvPr id="625" name="Google Shape;625;p45"/>
              <p:cNvGrpSpPr/>
              <p:nvPr/>
            </p:nvGrpSpPr>
            <p:grpSpPr>
              <a:xfrm>
                <a:off x="5623833" y="4659227"/>
                <a:ext cx="1168673" cy="1118996"/>
                <a:chOff x="4963932" y="3703863"/>
                <a:chExt cx="394289" cy="377529"/>
              </a:xfrm>
            </p:grpSpPr>
            <p:sp>
              <p:nvSpPr>
                <p:cNvPr id="626" name="Google Shape;626;p45"/>
                <p:cNvSpPr/>
                <p:nvPr/>
              </p:nvSpPr>
              <p:spPr>
                <a:xfrm flipH="1">
                  <a:off x="4977098" y="3794659"/>
                  <a:ext cx="368003" cy="65722"/>
                </a:xfrm>
                <a:custGeom>
                  <a:rect b="b" l="l" r="r" t="t"/>
                  <a:pathLst>
                    <a:path extrusionOk="0" h="164304" w="920008">
                      <a:moveTo>
                        <a:pt x="852708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5"/>
                      </a:lnTo>
                      <a:cubicBezTo>
                        <a:pt x="0" y="134173"/>
                        <a:pt x="30131" y="164304"/>
                        <a:pt x="67299" y="164304"/>
                      </a:cubicBezTo>
                      <a:lnTo>
                        <a:pt x="852708" y="164304"/>
                      </a:lnTo>
                      <a:cubicBezTo>
                        <a:pt x="889877" y="164304"/>
                        <a:pt x="920008" y="134173"/>
                        <a:pt x="920008" y="97005"/>
                      </a:cubicBezTo>
                      <a:lnTo>
                        <a:pt x="920008" y="67299"/>
                      </a:lnTo>
                      <a:cubicBezTo>
                        <a:pt x="920008" y="30131"/>
                        <a:pt x="889877" y="0"/>
                        <a:pt x="852708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7" name="Google Shape;627;p45"/>
                <p:cNvSpPr/>
                <p:nvPr/>
              </p:nvSpPr>
              <p:spPr>
                <a:xfrm flipH="1">
                  <a:off x="5016595" y="3976249"/>
                  <a:ext cx="289145" cy="105143"/>
                </a:xfrm>
                <a:custGeom>
                  <a:rect b="b" l="l" r="r" t="t"/>
                  <a:pathLst>
                    <a:path extrusionOk="0" h="262858" w="722862">
                      <a:moveTo>
                        <a:pt x="722862" y="0"/>
                      </a:moveTo>
                      <a:lnTo>
                        <a:pt x="0" y="0"/>
                      </a:lnTo>
                      <a:lnTo>
                        <a:pt x="0" y="131429"/>
                      </a:lnTo>
                      <a:cubicBezTo>
                        <a:pt x="0" y="204015"/>
                        <a:pt x="161818" y="262858"/>
                        <a:pt x="361431" y="262858"/>
                      </a:cubicBezTo>
                      <a:cubicBezTo>
                        <a:pt x="561044" y="262858"/>
                        <a:pt x="722862" y="204015"/>
                        <a:pt x="722862" y="13142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8" name="Google Shape;628;p45"/>
                <p:cNvSpPr/>
                <p:nvPr/>
              </p:nvSpPr>
              <p:spPr>
                <a:xfrm flipH="1">
                  <a:off x="4990264" y="3885454"/>
                  <a:ext cx="341717" cy="65722"/>
                </a:xfrm>
                <a:custGeom>
                  <a:rect b="b" l="l" r="r" t="t"/>
                  <a:pathLst>
                    <a:path extrusionOk="0" h="164306" w="854293">
                      <a:moveTo>
                        <a:pt x="786994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7"/>
                      </a:lnTo>
                      <a:cubicBezTo>
                        <a:pt x="0" y="134174"/>
                        <a:pt x="30131" y="164306"/>
                        <a:pt x="67299" y="164306"/>
                      </a:cubicBezTo>
                      <a:lnTo>
                        <a:pt x="786994" y="164306"/>
                      </a:lnTo>
                      <a:cubicBezTo>
                        <a:pt x="824162" y="164306"/>
                        <a:pt x="854293" y="134174"/>
                        <a:pt x="854293" y="97007"/>
                      </a:cubicBezTo>
                      <a:lnTo>
                        <a:pt x="854293" y="67299"/>
                      </a:lnTo>
                      <a:cubicBezTo>
                        <a:pt x="854293" y="30131"/>
                        <a:pt x="824162" y="0"/>
                        <a:pt x="78699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9" name="Google Shape;629;p45"/>
                <p:cNvSpPr/>
                <p:nvPr/>
              </p:nvSpPr>
              <p:spPr>
                <a:xfrm flipH="1">
                  <a:off x="4963932" y="3703863"/>
                  <a:ext cx="394289" cy="65722"/>
                </a:xfrm>
                <a:custGeom>
                  <a:rect b="b" l="l" r="r" t="t"/>
                  <a:pathLst>
                    <a:path extrusionOk="0" h="164305" w="985723">
                      <a:moveTo>
                        <a:pt x="918424" y="0"/>
                      </a:moveTo>
                      <a:lnTo>
                        <a:pt x="67300" y="0"/>
                      </a:lnTo>
                      <a:cubicBezTo>
                        <a:pt x="30131" y="0"/>
                        <a:pt x="0" y="30130"/>
                        <a:pt x="0" y="67298"/>
                      </a:cubicBezTo>
                      <a:lnTo>
                        <a:pt x="0" y="97006"/>
                      </a:lnTo>
                      <a:cubicBezTo>
                        <a:pt x="0" y="134173"/>
                        <a:pt x="30131" y="164305"/>
                        <a:pt x="67300" y="164305"/>
                      </a:cubicBezTo>
                      <a:lnTo>
                        <a:pt x="918424" y="164305"/>
                      </a:lnTo>
                      <a:cubicBezTo>
                        <a:pt x="955592" y="164305"/>
                        <a:pt x="985723" y="134173"/>
                        <a:pt x="985723" y="97006"/>
                      </a:cubicBezTo>
                      <a:lnTo>
                        <a:pt x="985723" y="67298"/>
                      </a:lnTo>
                      <a:cubicBezTo>
                        <a:pt x="985723" y="30130"/>
                        <a:pt x="955592" y="0"/>
                        <a:pt x="91842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30" name="Google Shape;630;p45"/>
              <p:cNvSpPr/>
              <p:nvPr/>
            </p:nvSpPr>
            <p:spPr>
              <a:xfrm>
                <a:off x="5093002" y="2426934"/>
                <a:ext cx="2232300" cy="2232300"/>
              </a:xfrm>
              <a:prstGeom prst="blockArc">
                <a:avLst>
                  <a:gd fmla="val 7222187" name="adj1"/>
                  <a:gd fmla="val 3660514" name="adj2"/>
                  <a:gd fmla="val 8104" name="adj3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31" name="Google Shape;631;p45"/>
            <p:cNvSpPr/>
            <p:nvPr/>
          </p:nvSpPr>
          <p:spPr>
            <a:xfrm>
              <a:off x="4782464" y="5203112"/>
              <a:ext cx="672300" cy="672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2" name="Google Shape;632;p45"/>
          <p:cNvGrpSpPr/>
          <p:nvPr/>
        </p:nvGrpSpPr>
        <p:grpSpPr>
          <a:xfrm>
            <a:off x="5311849" y="2559203"/>
            <a:ext cx="1102407" cy="734315"/>
            <a:chOff x="7082464" y="3412271"/>
            <a:chExt cx="1469875" cy="979087"/>
          </a:xfrm>
        </p:grpSpPr>
        <p:grpSp>
          <p:nvGrpSpPr>
            <p:cNvPr id="633" name="Google Shape;633;p45"/>
            <p:cNvGrpSpPr/>
            <p:nvPr/>
          </p:nvGrpSpPr>
          <p:grpSpPr>
            <a:xfrm flipH="1" rot="5400000">
              <a:off x="7327858" y="3166877"/>
              <a:ext cx="979087" cy="1469875"/>
              <a:chOff x="5093002" y="2426934"/>
              <a:chExt cx="2232300" cy="3351289"/>
            </a:xfrm>
          </p:grpSpPr>
          <p:grpSp>
            <p:nvGrpSpPr>
              <p:cNvPr id="634" name="Google Shape;634;p45"/>
              <p:cNvGrpSpPr/>
              <p:nvPr/>
            </p:nvGrpSpPr>
            <p:grpSpPr>
              <a:xfrm>
                <a:off x="5623833" y="4659227"/>
                <a:ext cx="1168673" cy="1118996"/>
                <a:chOff x="4963932" y="3703863"/>
                <a:chExt cx="394289" cy="377529"/>
              </a:xfrm>
            </p:grpSpPr>
            <p:sp>
              <p:nvSpPr>
                <p:cNvPr id="635" name="Google Shape;635;p45"/>
                <p:cNvSpPr/>
                <p:nvPr/>
              </p:nvSpPr>
              <p:spPr>
                <a:xfrm flipH="1">
                  <a:off x="4977098" y="3794659"/>
                  <a:ext cx="368003" cy="65722"/>
                </a:xfrm>
                <a:custGeom>
                  <a:rect b="b" l="l" r="r" t="t"/>
                  <a:pathLst>
                    <a:path extrusionOk="0" h="164304" w="920008">
                      <a:moveTo>
                        <a:pt x="852708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5"/>
                      </a:lnTo>
                      <a:cubicBezTo>
                        <a:pt x="0" y="134173"/>
                        <a:pt x="30131" y="164304"/>
                        <a:pt x="67299" y="164304"/>
                      </a:cubicBezTo>
                      <a:lnTo>
                        <a:pt x="852708" y="164304"/>
                      </a:lnTo>
                      <a:cubicBezTo>
                        <a:pt x="889877" y="164304"/>
                        <a:pt x="920008" y="134173"/>
                        <a:pt x="920008" y="97005"/>
                      </a:cubicBezTo>
                      <a:lnTo>
                        <a:pt x="920008" y="67299"/>
                      </a:lnTo>
                      <a:cubicBezTo>
                        <a:pt x="920008" y="30131"/>
                        <a:pt x="889877" y="0"/>
                        <a:pt x="85270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6" name="Google Shape;636;p45"/>
                <p:cNvSpPr/>
                <p:nvPr/>
              </p:nvSpPr>
              <p:spPr>
                <a:xfrm flipH="1">
                  <a:off x="5016595" y="3976249"/>
                  <a:ext cx="289145" cy="105143"/>
                </a:xfrm>
                <a:custGeom>
                  <a:rect b="b" l="l" r="r" t="t"/>
                  <a:pathLst>
                    <a:path extrusionOk="0" h="262858" w="722862">
                      <a:moveTo>
                        <a:pt x="722862" y="0"/>
                      </a:moveTo>
                      <a:lnTo>
                        <a:pt x="0" y="0"/>
                      </a:lnTo>
                      <a:lnTo>
                        <a:pt x="0" y="131429"/>
                      </a:lnTo>
                      <a:cubicBezTo>
                        <a:pt x="0" y="204015"/>
                        <a:pt x="161818" y="262858"/>
                        <a:pt x="361431" y="262858"/>
                      </a:cubicBezTo>
                      <a:cubicBezTo>
                        <a:pt x="561044" y="262858"/>
                        <a:pt x="722862" y="204015"/>
                        <a:pt x="722862" y="1314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7" name="Google Shape;637;p45"/>
                <p:cNvSpPr/>
                <p:nvPr/>
              </p:nvSpPr>
              <p:spPr>
                <a:xfrm flipH="1">
                  <a:off x="4990264" y="3885454"/>
                  <a:ext cx="341717" cy="65722"/>
                </a:xfrm>
                <a:custGeom>
                  <a:rect b="b" l="l" r="r" t="t"/>
                  <a:pathLst>
                    <a:path extrusionOk="0" h="164306" w="854293">
                      <a:moveTo>
                        <a:pt x="786994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7"/>
                      </a:lnTo>
                      <a:cubicBezTo>
                        <a:pt x="0" y="134174"/>
                        <a:pt x="30131" y="164306"/>
                        <a:pt x="67299" y="164306"/>
                      </a:cubicBezTo>
                      <a:lnTo>
                        <a:pt x="786994" y="164306"/>
                      </a:lnTo>
                      <a:cubicBezTo>
                        <a:pt x="824162" y="164306"/>
                        <a:pt x="854293" y="134174"/>
                        <a:pt x="854293" y="97007"/>
                      </a:cubicBezTo>
                      <a:lnTo>
                        <a:pt x="854293" y="67299"/>
                      </a:lnTo>
                      <a:cubicBezTo>
                        <a:pt x="854293" y="30131"/>
                        <a:pt x="824162" y="0"/>
                        <a:pt x="78699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8" name="Google Shape;638;p45"/>
                <p:cNvSpPr/>
                <p:nvPr/>
              </p:nvSpPr>
              <p:spPr>
                <a:xfrm flipH="1">
                  <a:off x="4963932" y="3703863"/>
                  <a:ext cx="394289" cy="65722"/>
                </a:xfrm>
                <a:custGeom>
                  <a:rect b="b" l="l" r="r" t="t"/>
                  <a:pathLst>
                    <a:path extrusionOk="0" h="164305" w="985723">
                      <a:moveTo>
                        <a:pt x="918424" y="0"/>
                      </a:moveTo>
                      <a:lnTo>
                        <a:pt x="67300" y="0"/>
                      </a:lnTo>
                      <a:cubicBezTo>
                        <a:pt x="30131" y="0"/>
                        <a:pt x="0" y="30130"/>
                        <a:pt x="0" y="67298"/>
                      </a:cubicBezTo>
                      <a:lnTo>
                        <a:pt x="0" y="97006"/>
                      </a:lnTo>
                      <a:cubicBezTo>
                        <a:pt x="0" y="134173"/>
                        <a:pt x="30131" y="164305"/>
                        <a:pt x="67300" y="164305"/>
                      </a:cubicBezTo>
                      <a:lnTo>
                        <a:pt x="918424" y="164305"/>
                      </a:lnTo>
                      <a:cubicBezTo>
                        <a:pt x="955592" y="164305"/>
                        <a:pt x="985723" y="134173"/>
                        <a:pt x="985723" y="97006"/>
                      </a:cubicBezTo>
                      <a:lnTo>
                        <a:pt x="985723" y="67298"/>
                      </a:lnTo>
                      <a:cubicBezTo>
                        <a:pt x="985723" y="30130"/>
                        <a:pt x="955592" y="0"/>
                        <a:pt x="91842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39" name="Google Shape;639;p45"/>
              <p:cNvSpPr/>
              <p:nvPr/>
            </p:nvSpPr>
            <p:spPr>
              <a:xfrm>
                <a:off x="5093002" y="2426934"/>
                <a:ext cx="2232300" cy="2232300"/>
              </a:xfrm>
              <a:prstGeom prst="blockArc">
                <a:avLst>
                  <a:gd fmla="val 7222187" name="adj1"/>
                  <a:gd fmla="val 3660514" name="adj2"/>
                  <a:gd fmla="val 8104" name="adj3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40" name="Google Shape;640;p45"/>
            <p:cNvSpPr/>
            <p:nvPr/>
          </p:nvSpPr>
          <p:spPr>
            <a:xfrm>
              <a:off x="7714086" y="3565723"/>
              <a:ext cx="672300" cy="672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1" name="Google Shape;641;p45"/>
          <p:cNvSpPr txBox="1"/>
          <p:nvPr/>
        </p:nvSpPr>
        <p:spPr>
          <a:xfrm>
            <a:off x="1246550" y="844150"/>
            <a:ext cx="2081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rgbClr val="1C4587"/>
                </a:solidFill>
                <a:latin typeface="EB Garamond"/>
                <a:ea typeface="EB Garamond"/>
                <a:cs typeface="EB Garamond"/>
                <a:sym typeface="EB Garamond"/>
              </a:rPr>
              <a:t>Looking for New Buyers</a:t>
            </a:r>
            <a:endParaRPr b="1" i="0" sz="2800" u="none" cap="none" strike="noStrike">
              <a:solidFill>
                <a:srgbClr val="1C4587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642" name="Google Shape;642;p45"/>
          <p:cNvGrpSpPr/>
          <p:nvPr/>
        </p:nvGrpSpPr>
        <p:grpSpPr>
          <a:xfrm>
            <a:off x="4642726" y="1136764"/>
            <a:ext cx="1187074" cy="1321772"/>
            <a:chOff x="6190301" y="1515686"/>
            <a:chExt cx="1582765" cy="1762363"/>
          </a:xfrm>
        </p:grpSpPr>
        <p:grpSp>
          <p:nvGrpSpPr>
            <p:cNvPr id="643" name="Google Shape;643;p45"/>
            <p:cNvGrpSpPr/>
            <p:nvPr/>
          </p:nvGrpSpPr>
          <p:grpSpPr>
            <a:xfrm flipH="1" rot="1800152">
              <a:off x="6492178" y="1661986"/>
              <a:ext cx="979012" cy="1469763"/>
              <a:chOff x="5093002" y="2426934"/>
              <a:chExt cx="2232300" cy="3351289"/>
            </a:xfrm>
          </p:grpSpPr>
          <p:grpSp>
            <p:nvGrpSpPr>
              <p:cNvPr id="644" name="Google Shape;644;p45"/>
              <p:cNvGrpSpPr/>
              <p:nvPr/>
            </p:nvGrpSpPr>
            <p:grpSpPr>
              <a:xfrm>
                <a:off x="5623833" y="4659227"/>
                <a:ext cx="1168673" cy="1118996"/>
                <a:chOff x="4963932" y="3703863"/>
                <a:chExt cx="394289" cy="377529"/>
              </a:xfrm>
            </p:grpSpPr>
            <p:sp>
              <p:nvSpPr>
                <p:cNvPr id="645" name="Google Shape;645;p45"/>
                <p:cNvSpPr/>
                <p:nvPr/>
              </p:nvSpPr>
              <p:spPr>
                <a:xfrm flipH="1">
                  <a:off x="4977098" y="3794659"/>
                  <a:ext cx="368003" cy="65722"/>
                </a:xfrm>
                <a:custGeom>
                  <a:rect b="b" l="l" r="r" t="t"/>
                  <a:pathLst>
                    <a:path extrusionOk="0" h="164304" w="920008">
                      <a:moveTo>
                        <a:pt x="852708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5"/>
                      </a:lnTo>
                      <a:cubicBezTo>
                        <a:pt x="0" y="134173"/>
                        <a:pt x="30131" y="164304"/>
                        <a:pt x="67299" y="164304"/>
                      </a:cubicBezTo>
                      <a:lnTo>
                        <a:pt x="852708" y="164304"/>
                      </a:lnTo>
                      <a:cubicBezTo>
                        <a:pt x="889877" y="164304"/>
                        <a:pt x="920008" y="134173"/>
                        <a:pt x="920008" y="97005"/>
                      </a:cubicBezTo>
                      <a:lnTo>
                        <a:pt x="920008" y="67299"/>
                      </a:lnTo>
                      <a:cubicBezTo>
                        <a:pt x="920008" y="30131"/>
                        <a:pt x="889877" y="0"/>
                        <a:pt x="85270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6" name="Google Shape;646;p45"/>
                <p:cNvSpPr/>
                <p:nvPr/>
              </p:nvSpPr>
              <p:spPr>
                <a:xfrm flipH="1">
                  <a:off x="5016595" y="3976249"/>
                  <a:ext cx="289145" cy="105143"/>
                </a:xfrm>
                <a:custGeom>
                  <a:rect b="b" l="l" r="r" t="t"/>
                  <a:pathLst>
                    <a:path extrusionOk="0" h="262858" w="722862">
                      <a:moveTo>
                        <a:pt x="722862" y="0"/>
                      </a:moveTo>
                      <a:lnTo>
                        <a:pt x="0" y="0"/>
                      </a:lnTo>
                      <a:lnTo>
                        <a:pt x="0" y="131429"/>
                      </a:lnTo>
                      <a:cubicBezTo>
                        <a:pt x="0" y="204015"/>
                        <a:pt x="161818" y="262858"/>
                        <a:pt x="361431" y="262858"/>
                      </a:cubicBezTo>
                      <a:cubicBezTo>
                        <a:pt x="561044" y="262858"/>
                        <a:pt x="722862" y="204015"/>
                        <a:pt x="722862" y="13142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7" name="Google Shape;647;p45"/>
                <p:cNvSpPr/>
                <p:nvPr/>
              </p:nvSpPr>
              <p:spPr>
                <a:xfrm flipH="1">
                  <a:off x="4990264" y="3885454"/>
                  <a:ext cx="341717" cy="65722"/>
                </a:xfrm>
                <a:custGeom>
                  <a:rect b="b" l="l" r="r" t="t"/>
                  <a:pathLst>
                    <a:path extrusionOk="0" h="164306" w="854293">
                      <a:moveTo>
                        <a:pt x="786994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7"/>
                      </a:lnTo>
                      <a:cubicBezTo>
                        <a:pt x="0" y="134174"/>
                        <a:pt x="30131" y="164306"/>
                        <a:pt x="67299" y="164306"/>
                      </a:cubicBezTo>
                      <a:lnTo>
                        <a:pt x="786994" y="164306"/>
                      </a:lnTo>
                      <a:cubicBezTo>
                        <a:pt x="824162" y="164306"/>
                        <a:pt x="854293" y="134174"/>
                        <a:pt x="854293" y="97007"/>
                      </a:cubicBezTo>
                      <a:lnTo>
                        <a:pt x="854293" y="67299"/>
                      </a:lnTo>
                      <a:cubicBezTo>
                        <a:pt x="854293" y="30131"/>
                        <a:pt x="824162" y="0"/>
                        <a:pt x="78699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8" name="Google Shape;648;p45"/>
                <p:cNvSpPr/>
                <p:nvPr/>
              </p:nvSpPr>
              <p:spPr>
                <a:xfrm flipH="1">
                  <a:off x="4963932" y="3703863"/>
                  <a:ext cx="394289" cy="65722"/>
                </a:xfrm>
                <a:custGeom>
                  <a:rect b="b" l="l" r="r" t="t"/>
                  <a:pathLst>
                    <a:path extrusionOk="0" h="164305" w="985723">
                      <a:moveTo>
                        <a:pt x="918424" y="0"/>
                      </a:moveTo>
                      <a:lnTo>
                        <a:pt x="67300" y="0"/>
                      </a:lnTo>
                      <a:cubicBezTo>
                        <a:pt x="30131" y="0"/>
                        <a:pt x="0" y="30130"/>
                        <a:pt x="0" y="67298"/>
                      </a:cubicBezTo>
                      <a:lnTo>
                        <a:pt x="0" y="97006"/>
                      </a:lnTo>
                      <a:cubicBezTo>
                        <a:pt x="0" y="134173"/>
                        <a:pt x="30131" y="164305"/>
                        <a:pt x="67300" y="164305"/>
                      </a:cubicBezTo>
                      <a:lnTo>
                        <a:pt x="918424" y="164305"/>
                      </a:lnTo>
                      <a:cubicBezTo>
                        <a:pt x="955592" y="164305"/>
                        <a:pt x="985723" y="134173"/>
                        <a:pt x="985723" y="97006"/>
                      </a:cubicBezTo>
                      <a:lnTo>
                        <a:pt x="985723" y="67298"/>
                      </a:lnTo>
                      <a:cubicBezTo>
                        <a:pt x="985723" y="30130"/>
                        <a:pt x="955592" y="0"/>
                        <a:pt x="9184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49" name="Google Shape;649;p45"/>
              <p:cNvSpPr/>
              <p:nvPr/>
            </p:nvSpPr>
            <p:spPr>
              <a:xfrm>
                <a:off x="5093002" y="2426934"/>
                <a:ext cx="2232300" cy="2232300"/>
              </a:xfrm>
              <a:prstGeom prst="blockArc">
                <a:avLst>
                  <a:gd fmla="val 7222187" name="adj1"/>
                  <a:gd fmla="val 3660514" name="adj2"/>
                  <a:gd fmla="val 8104" name="adj3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50" name="Google Shape;650;p45"/>
            <p:cNvSpPr/>
            <p:nvPr/>
          </p:nvSpPr>
          <p:spPr>
            <a:xfrm rot="-7199154">
              <a:off x="6731640" y="1870462"/>
              <a:ext cx="672287" cy="67228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1" name="Google Shape;651;p45"/>
          <p:cNvGrpSpPr/>
          <p:nvPr/>
        </p:nvGrpSpPr>
        <p:grpSpPr>
          <a:xfrm>
            <a:off x="4650149" y="3381352"/>
            <a:ext cx="1172237" cy="1319440"/>
            <a:chOff x="6200199" y="4508469"/>
            <a:chExt cx="1562982" cy="1759253"/>
          </a:xfrm>
        </p:grpSpPr>
        <p:grpSp>
          <p:nvGrpSpPr>
            <p:cNvPr id="652" name="Google Shape;652;p45"/>
            <p:cNvGrpSpPr/>
            <p:nvPr/>
          </p:nvGrpSpPr>
          <p:grpSpPr>
            <a:xfrm flipH="1" rot="9085499">
              <a:off x="6492115" y="4653110"/>
              <a:ext cx="979151" cy="1469971"/>
              <a:chOff x="5093002" y="2426934"/>
              <a:chExt cx="2232300" cy="3351289"/>
            </a:xfrm>
          </p:grpSpPr>
          <p:grpSp>
            <p:nvGrpSpPr>
              <p:cNvPr id="653" name="Google Shape;653;p45"/>
              <p:cNvGrpSpPr/>
              <p:nvPr/>
            </p:nvGrpSpPr>
            <p:grpSpPr>
              <a:xfrm>
                <a:off x="5623833" y="4659227"/>
                <a:ext cx="1168673" cy="1118996"/>
                <a:chOff x="4963932" y="3703863"/>
                <a:chExt cx="394289" cy="377529"/>
              </a:xfrm>
            </p:grpSpPr>
            <p:sp>
              <p:nvSpPr>
                <p:cNvPr id="654" name="Google Shape;654;p45"/>
                <p:cNvSpPr/>
                <p:nvPr/>
              </p:nvSpPr>
              <p:spPr>
                <a:xfrm flipH="1">
                  <a:off x="4977098" y="3794659"/>
                  <a:ext cx="368003" cy="65722"/>
                </a:xfrm>
                <a:custGeom>
                  <a:rect b="b" l="l" r="r" t="t"/>
                  <a:pathLst>
                    <a:path extrusionOk="0" h="164304" w="920008">
                      <a:moveTo>
                        <a:pt x="852708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5"/>
                      </a:lnTo>
                      <a:cubicBezTo>
                        <a:pt x="0" y="134173"/>
                        <a:pt x="30131" y="164304"/>
                        <a:pt x="67299" y="164304"/>
                      </a:cubicBezTo>
                      <a:lnTo>
                        <a:pt x="852708" y="164304"/>
                      </a:lnTo>
                      <a:cubicBezTo>
                        <a:pt x="889877" y="164304"/>
                        <a:pt x="920008" y="134173"/>
                        <a:pt x="920008" y="97005"/>
                      </a:cubicBezTo>
                      <a:lnTo>
                        <a:pt x="920008" y="67299"/>
                      </a:lnTo>
                      <a:cubicBezTo>
                        <a:pt x="920008" y="30131"/>
                        <a:pt x="889877" y="0"/>
                        <a:pt x="85270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5" name="Google Shape;655;p45"/>
                <p:cNvSpPr/>
                <p:nvPr/>
              </p:nvSpPr>
              <p:spPr>
                <a:xfrm flipH="1">
                  <a:off x="5016595" y="3976249"/>
                  <a:ext cx="289145" cy="105143"/>
                </a:xfrm>
                <a:custGeom>
                  <a:rect b="b" l="l" r="r" t="t"/>
                  <a:pathLst>
                    <a:path extrusionOk="0" h="262858" w="722862">
                      <a:moveTo>
                        <a:pt x="722862" y="0"/>
                      </a:moveTo>
                      <a:lnTo>
                        <a:pt x="0" y="0"/>
                      </a:lnTo>
                      <a:lnTo>
                        <a:pt x="0" y="131429"/>
                      </a:lnTo>
                      <a:cubicBezTo>
                        <a:pt x="0" y="204015"/>
                        <a:pt x="161818" y="262858"/>
                        <a:pt x="361431" y="262858"/>
                      </a:cubicBezTo>
                      <a:cubicBezTo>
                        <a:pt x="561044" y="262858"/>
                        <a:pt x="722862" y="204015"/>
                        <a:pt x="722862" y="13142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6" name="Google Shape;656;p45"/>
                <p:cNvSpPr/>
                <p:nvPr/>
              </p:nvSpPr>
              <p:spPr>
                <a:xfrm flipH="1">
                  <a:off x="4990264" y="3885454"/>
                  <a:ext cx="341717" cy="65722"/>
                </a:xfrm>
                <a:custGeom>
                  <a:rect b="b" l="l" r="r" t="t"/>
                  <a:pathLst>
                    <a:path extrusionOk="0" h="164306" w="854293">
                      <a:moveTo>
                        <a:pt x="786994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7"/>
                      </a:lnTo>
                      <a:cubicBezTo>
                        <a:pt x="0" y="134174"/>
                        <a:pt x="30131" y="164306"/>
                        <a:pt x="67299" y="164306"/>
                      </a:cubicBezTo>
                      <a:lnTo>
                        <a:pt x="786994" y="164306"/>
                      </a:lnTo>
                      <a:cubicBezTo>
                        <a:pt x="824162" y="164306"/>
                        <a:pt x="854293" y="134174"/>
                        <a:pt x="854293" y="97007"/>
                      </a:cubicBezTo>
                      <a:lnTo>
                        <a:pt x="854293" y="67299"/>
                      </a:lnTo>
                      <a:cubicBezTo>
                        <a:pt x="854293" y="30131"/>
                        <a:pt x="824162" y="0"/>
                        <a:pt x="7869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7" name="Google Shape;657;p45"/>
                <p:cNvSpPr/>
                <p:nvPr/>
              </p:nvSpPr>
              <p:spPr>
                <a:xfrm flipH="1">
                  <a:off x="4963932" y="3703863"/>
                  <a:ext cx="394289" cy="65722"/>
                </a:xfrm>
                <a:custGeom>
                  <a:rect b="b" l="l" r="r" t="t"/>
                  <a:pathLst>
                    <a:path extrusionOk="0" h="164305" w="985723">
                      <a:moveTo>
                        <a:pt x="918424" y="0"/>
                      </a:moveTo>
                      <a:lnTo>
                        <a:pt x="67300" y="0"/>
                      </a:lnTo>
                      <a:cubicBezTo>
                        <a:pt x="30131" y="0"/>
                        <a:pt x="0" y="30130"/>
                        <a:pt x="0" y="67298"/>
                      </a:cubicBezTo>
                      <a:lnTo>
                        <a:pt x="0" y="97006"/>
                      </a:lnTo>
                      <a:cubicBezTo>
                        <a:pt x="0" y="134173"/>
                        <a:pt x="30131" y="164305"/>
                        <a:pt x="67300" y="164305"/>
                      </a:cubicBezTo>
                      <a:lnTo>
                        <a:pt x="918424" y="164305"/>
                      </a:lnTo>
                      <a:cubicBezTo>
                        <a:pt x="955592" y="164305"/>
                        <a:pt x="985723" y="134173"/>
                        <a:pt x="985723" y="97006"/>
                      </a:cubicBezTo>
                      <a:lnTo>
                        <a:pt x="985723" y="67298"/>
                      </a:lnTo>
                      <a:cubicBezTo>
                        <a:pt x="985723" y="30130"/>
                        <a:pt x="955592" y="0"/>
                        <a:pt x="9184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58" name="Google Shape;658;p45"/>
              <p:cNvSpPr/>
              <p:nvPr/>
            </p:nvSpPr>
            <p:spPr>
              <a:xfrm>
                <a:off x="5093002" y="2426934"/>
                <a:ext cx="2232300" cy="2232300"/>
              </a:xfrm>
              <a:prstGeom prst="blockArc">
                <a:avLst>
                  <a:gd fmla="val 7222187" name="adj1"/>
                  <a:gd fmla="val 3660514" name="adj2"/>
                  <a:gd fmla="val 8104" name="adj3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59" name="Google Shape;659;p45"/>
            <p:cNvSpPr/>
            <p:nvPr/>
          </p:nvSpPr>
          <p:spPr>
            <a:xfrm rot="-7199154">
              <a:off x="6744388" y="5239825"/>
              <a:ext cx="672287" cy="67228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60" name="Google Shape;66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2675" y="2377988"/>
            <a:ext cx="1102400" cy="1063308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45"/>
          <p:cNvSpPr txBox="1"/>
          <p:nvPr/>
        </p:nvSpPr>
        <p:spPr>
          <a:xfrm>
            <a:off x="-160725" y="2469275"/>
            <a:ext cx="28623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rgbClr val="134F5C"/>
                </a:solidFill>
                <a:latin typeface="EB Garamond"/>
                <a:ea typeface="EB Garamond"/>
                <a:cs typeface="EB Garamond"/>
                <a:sym typeface="EB Garamond"/>
              </a:rPr>
              <a:t>Targetting Local Market</a:t>
            </a:r>
            <a:endParaRPr b="1" i="0" sz="2800" u="none" cap="none" strike="noStrike">
              <a:solidFill>
                <a:srgbClr val="134F5C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62" name="Google Shape;662;p45"/>
          <p:cNvSpPr txBox="1"/>
          <p:nvPr/>
        </p:nvSpPr>
        <p:spPr>
          <a:xfrm>
            <a:off x="464100" y="3871795"/>
            <a:ext cx="2862300" cy="11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rgbClr val="38761D"/>
                </a:solidFill>
                <a:latin typeface="EB Garamond"/>
                <a:ea typeface="EB Garamond"/>
                <a:cs typeface="EB Garamond"/>
                <a:sym typeface="EB Garamond"/>
              </a:rPr>
              <a:t>Online Business Holders as Buyer</a:t>
            </a:r>
            <a:endParaRPr b="1" i="0" sz="2800" u="none" cap="none" strike="noStrike">
              <a:solidFill>
                <a:srgbClr val="38761D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63" name="Google Shape;663;p45"/>
          <p:cNvSpPr txBox="1"/>
          <p:nvPr/>
        </p:nvSpPr>
        <p:spPr>
          <a:xfrm>
            <a:off x="5827475" y="844144"/>
            <a:ext cx="2784600" cy="11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rgbClr val="38761D"/>
                </a:solidFill>
                <a:latin typeface="EB Garamond"/>
                <a:ea typeface="EB Garamond"/>
                <a:cs typeface="EB Garamond"/>
                <a:sym typeface="EB Garamond"/>
              </a:rPr>
              <a:t>Other Technical production</a:t>
            </a:r>
            <a:endParaRPr b="1" i="0" sz="2800" u="none" cap="none" strike="noStrike">
              <a:solidFill>
                <a:srgbClr val="38761D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64" name="Google Shape;664;p45"/>
          <p:cNvSpPr txBox="1"/>
          <p:nvPr/>
        </p:nvSpPr>
        <p:spPr>
          <a:xfrm flipH="1">
            <a:off x="6489875" y="2109555"/>
            <a:ext cx="2553000" cy="13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rgbClr val="45818E"/>
                </a:solidFill>
                <a:latin typeface="EB Garamond"/>
                <a:ea typeface="EB Garamond"/>
                <a:cs typeface="EB Garamond"/>
                <a:sym typeface="EB Garamond"/>
              </a:rPr>
              <a:t>Employing Workers in Supply Chain</a:t>
            </a:r>
            <a:endParaRPr b="1" i="0" sz="2800" u="none" cap="none" strike="noStrike">
              <a:solidFill>
                <a:srgbClr val="45818E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65" name="Google Shape;665;p45"/>
          <p:cNvSpPr txBox="1"/>
          <p:nvPr/>
        </p:nvSpPr>
        <p:spPr>
          <a:xfrm>
            <a:off x="5739975" y="3562148"/>
            <a:ext cx="2784600" cy="13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900">
                <a:solidFill>
                  <a:srgbClr val="1C4587"/>
                </a:solidFill>
                <a:latin typeface="EB Garamond"/>
                <a:ea typeface="EB Garamond"/>
                <a:cs typeface="EB Garamond"/>
                <a:sym typeface="EB Garamond"/>
              </a:rPr>
              <a:t>E-Commerce</a:t>
            </a:r>
            <a:endParaRPr b="1" i="0" sz="2900" u="none" cap="none" strike="noStrike">
              <a:solidFill>
                <a:srgbClr val="1C4587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66" name="Google Shape;666;p45"/>
          <p:cNvSpPr txBox="1"/>
          <p:nvPr>
            <p:ph idx="1" type="body"/>
          </p:nvPr>
        </p:nvSpPr>
        <p:spPr>
          <a:xfrm>
            <a:off x="464103" y="186882"/>
            <a:ext cx="8679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700"/>
              <a:buNone/>
            </a:pPr>
            <a:r>
              <a:rPr b="1" lang="en" sz="3700"/>
              <a:t>Alternative Evaluations</a:t>
            </a:r>
            <a:endParaRPr b="1"/>
          </a:p>
        </p:txBody>
      </p:sp>
      <p:cxnSp>
        <p:nvCxnSpPr>
          <p:cNvPr id="667" name="Google Shape;667;p45"/>
          <p:cNvCxnSpPr/>
          <p:nvPr/>
        </p:nvCxnSpPr>
        <p:spPr>
          <a:xfrm>
            <a:off x="444459" y="719034"/>
            <a:ext cx="87192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68" name="Google Shape;668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46269" y="-66400"/>
            <a:ext cx="842297" cy="842297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45"/>
          <p:cNvSpPr/>
          <p:nvPr/>
        </p:nvSpPr>
        <p:spPr>
          <a:xfrm>
            <a:off x="287370" y="271725"/>
            <a:ext cx="101100" cy="4473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45"/>
          <p:cNvSpPr txBox="1"/>
          <p:nvPr/>
        </p:nvSpPr>
        <p:spPr>
          <a:xfrm>
            <a:off x="8694600" y="4768205"/>
            <a:ext cx="4494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46"/>
          <p:cNvSpPr txBox="1"/>
          <p:nvPr/>
        </p:nvSpPr>
        <p:spPr>
          <a:xfrm>
            <a:off x="509822" y="0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" sz="40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R</a:t>
            </a:r>
            <a:r>
              <a:rPr b="1" lang="en" sz="4000">
                <a:latin typeface="EB Garamond"/>
                <a:ea typeface="EB Garamond"/>
                <a:cs typeface="EB Garamond"/>
                <a:sym typeface="EB Garamond"/>
              </a:rPr>
              <a:t>ecommendations...</a:t>
            </a:r>
            <a:endParaRPr b="1" i="0" sz="40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76" name="Google Shape;676;p46"/>
          <p:cNvSpPr/>
          <p:nvPr/>
        </p:nvSpPr>
        <p:spPr>
          <a:xfrm>
            <a:off x="6228150" y="983425"/>
            <a:ext cx="2887800" cy="853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EB Garamond"/>
                <a:ea typeface="EB Garamond"/>
                <a:cs typeface="EB Garamond"/>
                <a:sym typeface="EB Garamond"/>
              </a:rPr>
              <a:t>Dealing with Buyers</a:t>
            </a:r>
            <a:endParaRPr b="1" sz="24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77" name="Google Shape;677;p46"/>
          <p:cNvSpPr/>
          <p:nvPr/>
        </p:nvSpPr>
        <p:spPr>
          <a:xfrm>
            <a:off x="6215750" y="1966850"/>
            <a:ext cx="2887800" cy="3033600"/>
          </a:xfrm>
          <a:prstGeom prst="roundRect">
            <a:avLst>
              <a:gd fmla="val 3030" name="adj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EB Garamond"/>
                <a:ea typeface="EB Garamond"/>
                <a:cs typeface="EB Garamond"/>
                <a:sym typeface="EB Garamond"/>
              </a:rPr>
              <a:t>The deal should help each-other. Buyer can pay for previous order and import alternative production (PPE, masks) in return.</a:t>
            </a:r>
            <a:endParaRPr b="1" sz="24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78" name="Google Shape;678;p46"/>
          <p:cNvSpPr/>
          <p:nvPr/>
        </p:nvSpPr>
        <p:spPr>
          <a:xfrm>
            <a:off x="3228013" y="1966850"/>
            <a:ext cx="2887800" cy="3033600"/>
          </a:xfrm>
          <a:prstGeom prst="roundRect">
            <a:avLst>
              <a:gd fmla="val 3828" name="adj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Covid-19 brings new possibility of the technical textils like PPE, glaves. We can do 80% innovation, 20% regular production at now &amp; reverse the rule later.</a:t>
            </a:r>
            <a:endParaRPr b="1" sz="23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79" name="Google Shape;679;p46"/>
          <p:cNvSpPr/>
          <p:nvPr/>
        </p:nvSpPr>
        <p:spPr>
          <a:xfrm>
            <a:off x="3228013" y="983425"/>
            <a:ext cx="2887800" cy="853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EB Garamond"/>
                <a:ea typeface="EB Garamond"/>
                <a:cs typeface="EB Garamond"/>
                <a:sym typeface="EB Garamond"/>
              </a:rPr>
              <a:t>80/20 Rule</a:t>
            </a:r>
            <a:endParaRPr b="1" sz="24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80" name="Google Shape;680;p46"/>
          <p:cNvSpPr/>
          <p:nvPr/>
        </p:nvSpPr>
        <p:spPr>
          <a:xfrm>
            <a:off x="227875" y="983425"/>
            <a:ext cx="2887800" cy="853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EB Garamond"/>
                <a:ea typeface="EB Garamond"/>
                <a:cs typeface="EB Garamond"/>
                <a:sym typeface="EB Garamond"/>
              </a:rPr>
              <a:t>Ensuring safety of the workers</a:t>
            </a:r>
            <a:endParaRPr b="1" sz="24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81" name="Google Shape;681;p46"/>
          <p:cNvSpPr/>
          <p:nvPr/>
        </p:nvSpPr>
        <p:spPr>
          <a:xfrm>
            <a:off x="240300" y="1966850"/>
            <a:ext cx="2887800" cy="3033600"/>
          </a:xfrm>
          <a:prstGeom prst="roundRect">
            <a:avLst>
              <a:gd fmla="val 3030" name="adj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EB Garamond"/>
                <a:ea typeface="EB Garamond"/>
                <a:cs typeface="EB Garamond"/>
                <a:sym typeface="EB Garamond"/>
              </a:rPr>
              <a:t>This is an initial &amp; a must step, to prevent the virus. Maintaining 3 feet distance, wearing masks, health checkups are to ensure inside the factories.</a:t>
            </a:r>
            <a:endParaRPr b="1" sz="23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82" name="Google Shape;682;p46"/>
          <p:cNvSpPr/>
          <p:nvPr/>
        </p:nvSpPr>
        <p:spPr>
          <a:xfrm>
            <a:off x="240302" y="203100"/>
            <a:ext cx="101100" cy="4473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3" name="Google Shape;683;p46"/>
          <p:cNvCxnSpPr/>
          <p:nvPr/>
        </p:nvCxnSpPr>
        <p:spPr>
          <a:xfrm>
            <a:off x="444459" y="719034"/>
            <a:ext cx="87192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84" name="Google Shape;68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46269" y="-66400"/>
            <a:ext cx="842297" cy="842297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46"/>
          <p:cNvSpPr txBox="1"/>
          <p:nvPr/>
        </p:nvSpPr>
        <p:spPr>
          <a:xfrm>
            <a:off x="8742150" y="4878924"/>
            <a:ext cx="4215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47"/>
          <p:cNvSpPr/>
          <p:nvPr/>
        </p:nvSpPr>
        <p:spPr>
          <a:xfrm>
            <a:off x="6314175" y="902437"/>
            <a:ext cx="2774400" cy="853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EB Garamond"/>
                <a:ea typeface="EB Garamond"/>
                <a:cs typeface="EB Garamond"/>
                <a:sym typeface="EB Garamond"/>
              </a:rPr>
              <a:t>Online Marketing Strategy</a:t>
            </a:r>
            <a:endParaRPr b="1" sz="24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91" name="Google Shape;691;p47"/>
          <p:cNvSpPr/>
          <p:nvPr/>
        </p:nvSpPr>
        <p:spPr>
          <a:xfrm>
            <a:off x="6314175" y="1882450"/>
            <a:ext cx="2774400" cy="3146700"/>
          </a:xfrm>
          <a:prstGeom prst="roundRect">
            <a:avLst>
              <a:gd fmla="val 465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EB Garamond"/>
                <a:ea typeface="EB Garamond"/>
                <a:cs typeface="EB Garamond"/>
                <a:sym typeface="EB Garamond"/>
              </a:rPr>
              <a:t>For foreign &amp; local market, online is now the esiest way to reach consumers. Owners can do social meadia maeketing, brand marketing to grab the online market.</a:t>
            </a:r>
            <a:endParaRPr b="1" sz="24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92" name="Google Shape;692;p47"/>
          <p:cNvSpPr/>
          <p:nvPr/>
        </p:nvSpPr>
        <p:spPr>
          <a:xfrm>
            <a:off x="3259625" y="1882450"/>
            <a:ext cx="2887800" cy="3146700"/>
          </a:xfrm>
          <a:prstGeom prst="roundRect">
            <a:avLst>
              <a:gd fmla="val 465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EB Garamond"/>
                <a:ea typeface="EB Garamond"/>
                <a:cs typeface="EB Garamond"/>
                <a:sym typeface="EB Garamond"/>
              </a:rPr>
              <a:t>Internal market is a good place for on-going business for the factories now. Factory-owners can employ the workers in the supply-chain too. </a:t>
            </a:r>
            <a:endParaRPr b="1" sz="24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93" name="Google Shape;693;p47"/>
          <p:cNvSpPr/>
          <p:nvPr/>
        </p:nvSpPr>
        <p:spPr>
          <a:xfrm>
            <a:off x="3230625" y="882675"/>
            <a:ext cx="2887800" cy="853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EB Garamond"/>
                <a:ea typeface="EB Garamond"/>
                <a:cs typeface="EB Garamond"/>
                <a:sym typeface="EB Garamond"/>
              </a:rPr>
              <a:t>Holding Local Market</a:t>
            </a:r>
            <a:endParaRPr b="1" sz="24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94" name="Google Shape;694;p47"/>
          <p:cNvSpPr/>
          <p:nvPr/>
        </p:nvSpPr>
        <p:spPr>
          <a:xfrm>
            <a:off x="205075" y="1882300"/>
            <a:ext cx="2887800" cy="3146700"/>
          </a:xfrm>
          <a:prstGeom prst="roundRect">
            <a:avLst>
              <a:gd fmla="val 6142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EB Garamond"/>
                <a:ea typeface="EB Garamond"/>
                <a:cs typeface="EB Garamond"/>
                <a:sym typeface="EB Garamond"/>
              </a:rPr>
              <a:t>Ne</a:t>
            </a:r>
            <a:r>
              <a:rPr b="1" lang="en" sz="2400">
                <a:latin typeface="EB Garamond"/>
                <a:ea typeface="EB Garamond"/>
                <a:cs typeface="EB Garamond"/>
                <a:sym typeface="EB Garamond"/>
              </a:rPr>
              <a:t>w buyers or investor should to have. Online business holders are the most capable buyers now, for less impact over them.</a:t>
            </a:r>
            <a:endParaRPr b="1" sz="24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95" name="Google Shape;695;p47"/>
          <p:cNvSpPr/>
          <p:nvPr/>
        </p:nvSpPr>
        <p:spPr>
          <a:xfrm>
            <a:off x="205050" y="882675"/>
            <a:ext cx="2887800" cy="853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EB Garamond"/>
                <a:ea typeface="EB Garamond"/>
                <a:cs typeface="EB Garamond"/>
                <a:sym typeface="EB Garamond"/>
              </a:rPr>
              <a:t>Looking for new buyers or investor</a:t>
            </a:r>
            <a:endParaRPr b="1" sz="2400"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696" name="Google Shape;696;p47"/>
          <p:cNvCxnSpPr/>
          <p:nvPr/>
        </p:nvCxnSpPr>
        <p:spPr>
          <a:xfrm>
            <a:off x="444459" y="719034"/>
            <a:ext cx="87192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7" name="Google Shape;697;p47"/>
          <p:cNvSpPr txBox="1"/>
          <p:nvPr/>
        </p:nvSpPr>
        <p:spPr>
          <a:xfrm>
            <a:off x="509822" y="0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" sz="4000">
                <a:latin typeface="EB Garamond"/>
                <a:ea typeface="EB Garamond"/>
                <a:cs typeface="EB Garamond"/>
                <a:sym typeface="EB Garamond"/>
              </a:rPr>
              <a:t>...</a:t>
            </a:r>
            <a:endParaRPr b="1" i="0" sz="40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698" name="Google Shape;698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46269" y="-66400"/>
            <a:ext cx="842297" cy="842297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47"/>
          <p:cNvSpPr/>
          <p:nvPr/>
        </p:nvSpPr>
        <p:spPr>
          <a:xfrm>
            <a:off x="240302" y="203100"/>
            <a:ext cx="101100" cy="4473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47"/>
          <p:cNvSpPr txBox="1"/>
          <p:nvPr/>
        </p:nvSpPr>
        <p:spPr>
          <a:xfrm>
            <a:off x="8694600" y="4901433"/>
            <a:ext cx="4494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48"/>
          <p:cNvSpPr/>
          <p:nvPr/>
        </p:nvSpPr>
        <p:spPr>
          <a:xfrm>
            <a:off x="-112200" y="3689049"/>
            <a:ext cx="9368400" cy="3948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48"/>
          <p:cNvSpPr txBox="1"/>
          <p:nvPr/>
        </p:nvSpPr>
        <p:spPr>
          <a:xfrm>
            <a:off x="914390" y="4027842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Implementation</a:t>
            </a:r>
            <a:endParaRPr b="1" sz="4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07" name="Google Shape;707;p48"/>
          <p:cNvSpPr/>
          <p:nvPr/>
        </p:nvSpPr>
        <p:spPr>
          <a:xfrm rot="-5400000">
            <a:off x="4238400" y="2339675"/>
            <a:ext cx="667200" cy="2216700"/>
          </a:xfrm>
          <a:prstGeom prst="homePlat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48"/>
          <p:cNvSpPr/>
          <p:nvPr/>
        </p:nvSpPr>
        <p:spPr>
          <a:xfrm rot="-6561012">
            <a:off x="1321147" y="2779863"/>
            <a:ext cx="647369" cy="2216502"/>
          </a:xfrm>
          <a:prstGeom prst="homePlat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48"/>
          <p:cNvSpPr/>
          <p:nvPr/>
        </p:nvSpPr>
        <p:spPr>
          <a:xfrm rot="-4215305">
            <a:off x="7175187" y="2779875"/>
            <a:ext cx="647361" cy="2216492"/>
          </a:xfrm>
          <a:prstGeom prst="homePlat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48"/>
          <p:cNvSpPr/>
          <p:nvPr/>
        </p:nvSpPr>
        <p:spPr>
          <a:xfrm>
            <a:off x="185175" y="2757725"/>
            <a:ext cx="2908200" cy="6672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Emergency Fund</a:t>
            </a:r>
            <a:endParaRPr sz="2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11" name="Google Shape;711;p48"/>
          <p:cNvSpPr/>
          <p:nvPr/>
        </p:nvSpPr>
        <p:spPr>
          <a:xfrm>
            <a:off x="3185100" y="2447225"/>
            <a:ext cx="2773800" cy="6672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The 80-20 Ratio</a:t>
            </a:r>
            <a:endParaRPr sz="2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12" name="Google Shape;712;p48"/>
          <p:cNvSpPr/>
          <p:nvPr/>
        </p:nvSpPr>
        <p:spPr>
          <a:xfrm>
            <a:off x="6050625" y="2757725"/>
            <a:ext cx="2908200" cy="6672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Producing Raw Materials</a:t>
            </a:r>
            <a:endParaRPr sz="27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13" name="Google Shape;713;p48"/>
          <p:cNvSpPr/>
          <p:nvPr/>
        </p:nvSpPr>
        <p:spPr>
          <a:xfrm>
            <a:off x="185175" y="360150"/>
            <a:ext cx="2908200" cy="23238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This crisis is a lesson for us. We have to stay prepared for future downturn.</a:t>
            </a:r>
            <a:endParaRPr sz="2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14" name="Google Shape;714;p48"/>
          <p:cNvSpPr/>
          <p:nvPr/>
        </p:nvSpPr>
        <p:spPr>
          <a:xfrm>
            <a:off x="6050625" y="360150"/>
            <a:ext cx="2908200" cy="23238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Being self sufficient in raw materiaels for textile will reduce our production costs.</a:t>
            </a:r>
            <a:endParaRPr sz="2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15" name="Google Shape;715;p48"/>
          <p:cNvSpPr/>
          <p:nvPr/>
        </p:nvSpPr>
        <p:spPr>
          <a:xfrm>
            <a:off x="3185100" y="360150"/>
            <a:ext cx="2773800" cy="2015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16" name="Google Shape;716;p48"/>
          <p:cNvSpPr/>
          <p:nvPr/>
        </p:nvSpPr>
        <p:spPr>
          <a:xfrm>
            <a:off x="3185100" y="360150"/>
            <a:ext cx="2773800" cy="1005900"/>
          </a:xfrm>
          <a:prstGeom prst="round2SameRect">
            <a:avLst>
              <a:gd fmla="val 35829" name="adj1"/>
              <a:gd fmla="val 0" name="adj2"/>
            </a:avLst>
          </a:prstGeom>
          <a:solidFill>
            <a:schemeClr val="accent4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80% Technical Textile: 20% Regular Textile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17" name="Google Shape;717;p48"/>
          <p:cNvSpPr/>
          <p:nvPr/>
        </p:nvSpPr>
        <p:spPr>
          <a:xfrm>
            <a:off x="3185100" y="1366050"/>
            <a:ext cx="2773800" cy="1005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80% Regular Textile: 20% Technical Textile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18" name="Google Shape;718;p48"/>
          <p:cNvSpPr/>
          <p:nvPr/>
        </p:nvSpPr>
        <p:spPr>
          <a:xfrm>
            <a:off x="-112200" y="3689049"/>
            <a:ext cx="9368400" cy="39486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48"/>
          <p:cNvSpPr txBox="1"/>
          <p:nvPr/>
        </p:nvSpPr>
        <p:spPr>
          <a:xfrm>
            <a:off x="8554799" y="4479134"/>
            <a:ext cx="589200" cy="13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16</a:t>
            </a:r>
            <a:endParaRPr sz="1700"/>
          </a:p>
        </p:txBody>
      </p:sp>
      <p:pic>
        <p:nvPicPr>
          <p:cNvPr id="720" name="Google Shape;720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99374" y="-66400"/>
            <a:ext cx="589199" cy="426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4"/>
          <p:cNvSpPr/>
          <p:nvPr/>
        </p:nvSpPr>
        <p:spPr>
          <a:xfrm>
            <a:off x="690123" y="879546"/>
            <a:ext cx="2242800" cy="961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Covid-19</a:t>
            </a:r>
            <a:endParaRPr b="0" i="0" sz="2800" u="none" cap="none" strike="noStrike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26" name="Google Shape;326;p34"/>
          <p:cNvSpPr/>
          <p:nvPr/>
        </p:nvSpPr>
        <p:spPr>
          <a:xfrm>
            <a:off x="3630425" y="879550"/>
            <a:ext cx="2242800" cy="961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Factories’ Stagnation</a:t>
            </a:r>
            <a:endParaRPr b="0" i="0" sz="2800" u="none" cap="none" strike="noStrike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27" name="Google Shape;327;p34"/>
          <p:cNvSpPr/>
          <p:nvPr/>
        </p:nvSpPr>
        <p:spPr>
          <a:xfrm>
            <a:off x="3096275" y="974350"/>
            <a:ext cx="254400" cy="772200"/>
          </a:xfrm>
          <a:prstGeom prst="rightArrow">
            <a:avLst>
              <a:gd fmla="val 65118" name="adj1"/>
              <a:gd fmla="val 10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34"/>
          <p:cNvSpPr/>
          <p:nvPr/>
        </p:nvSpPr>
        <p:spPr>
          <a:xfrm>
            <a:off x="7442759" y="2216550"/>
            <a:ext cx="1567200" cy="961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Global</a:t>
            </a:r>
            <a:endParaRPr b="0" i="0" sz="2200" u="none" cap="none" strike="noStrike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Economic</a:t>
            </a:r>
            <a:endParaRPr b="0" i="0" sz="2200" u="none" cap="none" strike="noStrike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Downturn</a:t>
            </a:r>
            <a:endParaRPr b="0" i="0" sz="2200" u="none" cap="none" strike="noStrike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29" name="Google Shape;329;p34"/>
          <p:cNvSpPr/>
          <p:nvPr/>
        </p:nvSpPr>
        <p:spPr>
          <a:xfrm>
            <a:off x="2731200" y="2216550"/>
            <a:ext cx="1888500" cy="961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Arrear Wages Problem</a:t>
            </a:r>
            <a:endParaRPr b="0" i="0" sz="2500" u="none" cap="none" strike="noStrike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30" name="Google Shape;330;p34"/>
          <p:cNvSpPr/>
          <p:nvPr/>
        </p:nvSpPr>
        <p:spPr>
          <a:xfrm>
            <a:off x="4969675" y="2216550"/>
            <a:ext cx="1888500" cy="961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" sz="2700" u="none" cap="none" strike="noStrike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Order Cancellation</a:t>
            </a:r>
            <a:endParaRPr b="0" i="0" sz="2700" u="none" cap="none" strike="noStrike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31" name="Google Shape;331;p34"/>
          <p:cNvSpPr/>
          <p:nvPr/>
        </p:nvSpPr>
        <p:spPr>
          <a:xfrm>
            <a:off x="568721" y="2216550"/>
            <a:ext cx="1567200" cy="961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Stimulus Package</a:t>
            </a:r>
            <a:endParaRPr b="0" i="0" sz="2800" u="none" cap="none" strike="noStrike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332" name="Google Shape;332;p34"/>
          <p:cNvCxnSpPr>
            <a:stCxn id="326" idx="2"/>
            <a:endCxn id="330" idx="0"/>
          </p:cNvCxnSpPr>
          <p:nvPr/>
        </p:nvCxnSpPr>
        <p:spPr>
          <a:xfrm>
            <a:off x="4751825" y="1841350"/>
            <a:ext cx="1162200" cy="375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33" name="Google Shape;333;p34"/>
          <p:cNvCxnSpPr>
            <a:stCxn id="329" idx="0"/>
            <a:endCxn id="326" idx="2"/>
          </p:cNvCxnSpPr>
          <p:nvPr/>
        </p:nvCxnSpPr>
        <p:spPr>
          <a:xfrm flipH="1" rot="10800000">
            <a:off x="3675450" y="1841250"/>
            <a:ext cx="1076400" cy="375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triangle"/>
            <a:tailEnd len="sm" w="sm" type="none"/>
          </a:ln>
        </p:spPr>
      </p:cxnSp>
      <p:sp>
        <p:nvSpPr>
          <p:cNvPr id="334" name="Google Shape;334;p34"/>
          <p:cNvSpPr/>
          <p:nvPr/>
        </p:nvSpPr>
        <p:spPr>
          <a:xfrm>
            <a:off x="2306363" y="2311350"/>
            <a:ext cx="254400" cy="772200"/>
          </a:xfrm>
          <a:prstGeom prst="rightArrow">
            <a:avLst>
              <a:gd fmla="val 65118" name="adj1"/>
              <a:gd fmla="val 10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4"/>
          <p:cNvSpPr/>
          <p:nvPr/>
        </p:nvSpPr>
        <p:spPr>
          <a:xfrm flipH="1">
            <a:off x="7023262" y="2311350"/>
            <a:ext cx="254400" cy="772200"/>
          </a:xfrm>
          <a:prstGeom prst="rightArrow">
            <a:avLst>
              <a:gd fmla="val 65118" name="adj1"/>
              <a:gd fmla="val 10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34"/>
          <p:cNvSpPr/>
          <p:nvPr/>
        </p:nvSpPr>
        <p:spPr>
          <a:xfrm>
            <a:off x="6570730" y="879550"/>
            <a:ext cx="2242800" cy="961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To Prevent Outbreak</a:t>
            </a:r>
            <a:endParaRPr b="0" i="0" sz="2800" u="none" cap="none" strike="noStrike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37" name="Google Shape;337;p34"/>
          <p:cNvSpPr/>
          <p:nvPr/>
        </p:nvSpPr>
        <p:spPr>
          <a:xfrm>
            <a:off x="6036576" y="974350"/>
            <a:ext cx="254400" cy="772200"/>
          </a:xfrm>
          <a:prstGeom prst="rightArrow">
            <a:avLst>
              <a:gd fmla="val 65118" name="adj1"/>
              <a:gd fmla="val 10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34"/>
          <p:cNvSpPr/>
          <p:nvPr/>
        </p:nvSpPr>
        <p:spPr>
          <a:xfrm>
            <a:off x="7100907" y="3444965"/>
            <a:ext cx="1888500" cy="961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Layoffs &amp; RMG’s Crisis</a:t>
            </a:r>
            <a:endParaRPr b="0" i="0" sz="2500" u="none" cap="none" strike="noStrike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39" name="Google Shape;339;p34"/>
          <p:cNvSpPr txBox="1"/>
          <p:nvPr>
            <p:ph idx="4294967295" type="title"/>
          </p:nvPr>
        </p:nvSpPr>
        <p:spPr>
          <a:xfrm>
            <a:off x="690125" y="9470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900">
                <a:latin typeface="EB Garamond"/>
                <a:ea typeface="EB Garamond"/>
                <a:cs typeface="EB Garamond"/>
                <a:sym typeface="EB Garamond"/>
              </a:rPr>
              <a:t>Introduction: Case Overview</a:t>
            </a:r>
            <a:endParaRPr sz="3900"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340" name="Google Shape;340;p34"/>
          <p:cNvCxnSpPr/>
          <p:nvPr/>
        </p:nvCxnSpPr>
        <p:spPr>
          <a:xfrm>
            <a:off x="716825" y="730100"/>
            <a:ext cx="9451200" cy="2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41" name="Google Shape;34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7649" y="-8750"/>
            <a:ext cx="842297" cy="8422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2" name="Google Shape;342;p34"/>
          <p:cNvCxnSpPr>
            <a:stCxn id="329" idx="2"/>
          </p:cNvCxnSpPr>
          <p:nvPr/>
        </p:nvCxnSpPr>
        <p:spPr>
          <a:xfrm>
            <a:off x="3675450" y="3178350"/>
            <a:ext cx="1800" cy="27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3" name="Google Shape;343;p34"/>
          <p:cNvCxnSpPr/>
          <p:nvPr/>
        </p:nvCxnSpPr>
        <p:spPr>
          <a:xfrm>
            <a:off x="5915568" y="3178350"/>
            <a:ext cx="1800" cy="250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4" name="Google Shape;344;p34"/>
          <p:cNvCxnSpPr/>
          <p:nvPr/>
        </p:nvCxnSpPr>
        <p:spPr>
          <a:xfrm flipH="1" rot="10800000">
            <a:off x="3675443" y="3429146"/>
            <a:ext cx="2250900" cy="9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5" name="Google Shape;345;p34"/>
          <p:cNvCxnSpPr/>
          <p:nvPr/>
        </p:nvCxnSpPr>
        <p:spPr>
          <a:xfrm flipH="1">
            <a:off x="5388464" y="3429152"/>
            <a:ext cx="1200" cy="27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6" name="Google Shape;346;p34"/>
          <p:cNvSpPr/>
          <p:nvPr/>
        </p:nvSpPr>
        <p:spPr>
          <a:xfrm>
            <a:off x="395452" y="282800"/>
            <a:ext cx="101100" cy="4473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4"/>
          <p:cNvSpPr/>
          <p:nvPr/>
        </p:nvSpPr>
        <p:spPr>
          <a:xfrm>
            <a:off x="1390326" y="3083543"/>
            <a:ext cx="842400" cy="1983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r>
              <a:rPr lang="en" sz="1000">
                <a:solidFill>
                  <a:schemeClr val="lt1"/>
                </a:solidFill>
              </a:rPr>
              <a:t>Insufficient</a:t>
            </a:r>
            <a:endParaRPr/>
          </a:p>
        </p:txBody>
      </p:sp>
      <p:sp>
        <p:nvSpPr>
          <p:cNvPr id="348" name="Google Shape;348;p34"/>
          <p:cNvSpPr txBox="1"/>
          <p:nvPr/>
        </p:nvSpPr>
        <p:spPr>
          <a:xfrm>
            <a:off x="8694600" y="4768205"/>
            <a:ext cx="4494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49" name="Google Shape;349;p34"/>
          <p:cNvSpPr/>
          <p:nvPr/>
        </p:nvSpPr>
        <p:spPr>
          <a:xfrm>
            <a:off x="3096275" y="3877356"/>
            <a:ext cx="3867900" cy="11325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762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Covid-19: Economic Downturn &amp; Turn-around Challenge</a:t>
            </a:r>
            <a:endParaRPr b="1" sz="26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350" name="Google Shape;350;p34"/>
          <p:cNvCxnSpPr/>
          <p:nvPr/>
        </p:nvCxnSpPr>
        <p:spPr>
          <a:xfrm flipH="1" rot="10800000">
            <a:off x="5392310" y="3715946"/>
            <a:ext cx="1695300" cy="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1" name="Google Shape;351;p34"/>
          <p:cNvSpPr/>
          <p:nvPr/>
        </p:nvSpPr>
        <p:spPr>
          <a:xfrm>
            <a:off x="496550" y="3877350"/>
            <a:ext cx="2436600" cy="11325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762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Problem</a:t>
            </a:r>
            <a:endParaRPr b="1" sz="28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Defination</a:t>
            </a:r>
            <a:endParaRPr b="1" sz="28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356" name="Google Shape;356;p35"/>
          <p:cNvSpPr/>
          <p:nvPr/>
        </p:nvSpPr>
        <p:spPr>
          <a:xfrm>
            <a:off x="807584" y="101254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Covid-19</a:t>
            </a:r>
            <a:endParaRPr b="0" i="0" sz="2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descr="Background pointer shape in timeline graphic" id="357" name="Google Shape;357;p35"/>
          <p:cNvSpPr/>
          <p:nvPr/>
        </p:nvSpPr>
        <p:spPr>
          <a:xfrm>
            <a:off x="2445403" y="1012544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Factory</a:t>
            </a:r>
            <a:endParaRPr b="0" i="0" sz="26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Off</a:t>
            </a:r>
            <a:endParaRPr b="0" i="0" sz="26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descr="Background pointer shape in timeline graphic" id="358" name="Google Shape;358;p35"/>
          <p:cNvSpPr/>
          <p:nvPr/>
        </p:nvSpPr>
        <p:spPr>
          <a:xfrm>
            <a:off x="4279796" y="101255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Arrear Wages</a:t>
            </a:r>
            <a:endParaRPr b="0" i="0" sz="26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descr="Background pointer shape in timeline graphic" id="359" name="Google Shape;359;p35"/>
          <p:cNvSpPr/>
          <p:nvPr/>
        </p:nvSpPr>
        <p:spPr>
          <a:xfrm>
            <a:off x="6102988" y="101255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Layoffs</a:t>
            </a:r>
            <a:endParaRPr b="0" i="0" sz="2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descr="Background pointer shape in timeline graphic" id="360" name="Google Shape;360;p35"/>
          <p:cNvSpPr/>
          <p:nvPr/>
        </p:nvSpPr>
        <p:spPr>
          <a:xfrm flipH="1">
            <a:off x="5906350" y="325295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Global Crisis</a:t>
            </a:r>
            <a:endParaRPr b="0" i="0" sz="26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descr="Background pointer shape in timeline graphic" id="361" name="Google Shape;361;p35"/>
          <p:cNvSpPr/>
          <p:nvPr/>
        </p:nvSpPr>
        <p:spPr>
          <a:xfrm flipH="1">
            <a:off x="4051891" y="325295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Losing Buyers</a:t>
            </a:r>
            <a:endParaRPr b="0" i="0" sz="26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descr="Background pointer shape in timeline graphic" id="362" name="Google Shape;362;p35"/>
          <p:cNvSpPr/>
          <p:nvPr/>
        </p:nvSpPr>
        <p:spPr>
          <a:xfrm flipH="1">
            <a:off x="2228698" y="3252959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Allocation</a:t>
            </a:r>
            <a:endParaRPr b="0" i="0" sz="2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of Helps</a:t>
            </a:r>
            <a:endParaRPr b="0" i="0" sz="2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63" name="Google Shape;363;p35"/>
          <p:cNvPicPr preferRelativeResize="0"/>
          <p:nvPr/>
        </p:nvPicPr>
        <p:blipFill rotWithShape="1">
          <a:blip r:embed="rId3">
            <a:alphaModFix/>
          </a:blip>
          <a:srcRect b="0" l="15921" r="14642" t="0"/>
          <a:stretch/>
        </p:blipFill>
        <p:spPr>
          <a:xfrm>
            <a:off x="1166222" y="1826250"/>
            <a:ext cx="921399" cy="74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64" name="Google Shape;364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51635" y="1826250"/>
            <a:ext cx="921400" cy="74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65" name="Google Shape;365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24375" y="1826250"/>
            <a:ext cx="961975" cy="74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66" name="Google Shape;366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37700" y="1826250"/>
            <a:ext cx="856150" cy="74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67" name="Google Shape;367;p3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781050" y="4175550"/>
            <a:ext cx="856149" cy="74550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68" name="Google Shape;368;p3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984250" y="4175550"/>
            <a:ext cx="856150" cy="74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69" name="Google Shape;369;p3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60925" y="3330125"/>
            <a:ext cx="856150" cy="8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35"/>
          <p:cNvSpPr txBox="1"/>
          <p:nvPr/>
        </p:nvSpPr>
        <p:spPr>
          <a:xfrm>
            <a:off x="807581" y="11"/>
            <a:ext cx="6798300" cy="7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" sz="4000">
                <a:latin typeface="EB Garamond"/>
                <a:ea typeface="EB Garamond"/>
                <a:cs typeface="EB Garamond"/>
                <a:sym typeface="EB Garamond"/>
              </a:rPr>
              <a:t>Methodology: </a:t>
            </a:r>
            <a:r>
              <a:rPr b="1" i="0" lang="en" sz="40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Issues</a:t>
            </a:r>
            <a:endParaRPr b="1" i="0" sz="40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371" name="Google Shape;371;p35"/>
          <p:cNvCxnSpPr/>
          <p:nvPr/>
        </p:nvCxnSpPr>
        <p:spPr>
          <a:xfrm flipH="1" rot="10800000">
            <a:off x="542793" y="642794"/>
            <a:ext cx="86910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72" name="Google Shape;372;p3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246269" y="-66400"/>
            <a:ext cx="842297" cy="842297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35"/>
          <p:cNvSpPr/>
          <p:nvPr/>
        </p:nvSpPr>
        <p:spPr>
          <a:xfrm rot="5400000">
            <a:off x="7559206" y="2223604"/>
            <a:ext cx="1492800" cy="696300"/>
          </a:xfrm>
          <a:prstGeom prst="homePlat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35"/>
          <p:cNvSpPr/>
          <p:nvPr/>
        </p:nvSpPr>
        <p:spPr>
          <a:xfrm>
            <a:off x="477169" y="210500"/>
            <a:ext cx="101100" cy="4473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5"/>
          <p:cNvSpPr txBox="1"/>
          <p:nvPr/>
        </p:nvSpPr>
        <p:spPr>
          <a:xfrm>
            <a:off x="8694600" y="4768205"/>
            <a:ext cx="4494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376" name="Google Shape;376;p35"/>
          <p:cNvCxnSpPr/>
          <p:nvPr/>
        </p:nvCxnSpPr>
        <p:spPr>
          <a:xfrm>
            <a:off x="3114884" y="1977409"/>
            <a:ext cx="594900" cy="450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7" name="Google Shape;377;p35"/>
          <p:cNvSpPr/>
          <p:nvPr/>
        </p:nvSpPr>
        <p:spPr>
          <a:xfrm>
            <a:off x="4860975" y="4175550"/>
            <a:ext cx="696300" cy="745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5"/>
          <p:cNvSpPr/>
          <p:nvPr/>
        </p:nvSpPr>
        <p:spPr>
          <a:xfrm>
            <a:off x="3064175" y="1826250"/>
            <a:ext cx="696300" cy="745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9" name="Google Shape;379;p35"/>
          <p:cNvCxnSpPr/>
          <p:nvPr/>
        </p:nvCxnSpPr>
        <p:spPr>
          <a:xfrm>
            <a:off x="4911684" y="4322859"/>
            <a:ext cx="594900" cy="450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80" name="Google Shape;380;p3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577848" y="4175550"/>
            <a:ext cx="921400" cy="745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6"/>
          <p:cNvSpPr/>
          <p:nvPr/>
        </p:nvSpPr>
        <p:spPr>
          <a:xfrm>
            <a:off x="149850" y="2842475"/>
            <a:ext cx="2555400" cy="2036100"/>
          </a:xfrm>
          <a:prstGeom prst="teardrop">
            <a:avLst>
              <a:gd fmla="val 10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Arrears of 4.1</a:t>
            </a:r>
            <a:r>
              <a:rPr b="1" lang="en" sz="26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 million</a:t>
            </a:r>
            <a:r>
              <a:rPr b="1" i="0" lang="en" sz="2600" u="none" cap="none" strike="noStrike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 Workers, 90% Women</a:t>
            </a:r>
            <a:endParaRPr b="1" i="0" sz="2600" u="none" cap="none" strike="noStrike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86" name="Google Shape;386;p36"/>
          <p:cNvSpPr/>
          <p:nvPr/>
        </p:nvSpPr>
        <p:spPr>
          <a:xfrm flipH="1">
            <a:off x="2783966" y="2842475"/>
            <a:ext cx="2553600" cy="2036100"/>
          </a:xfrm>
          <a:prstGeom prst="teardrop">
            <a:avLst>
              <a:gd fmla="val 10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$3.15 billion Cancelled</a:t>
            </a:r>
            <a:endParaRPr b="1" i="0" sz="2600" u="none" cap="none" strike="noStrike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Orders</a:t>
            </a:r>
            <a:endParaRPr b="1" i="0" sz="2600" u="none" cap="none" strike="noStrike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87" name="Google Shape;387;p36"/>
          <p:cNvSpPr/>
          <p:nvPr/>
        </p:nvSpPr>
        <p:spPr>
          <a:xfrm rot="10800000">
            <a:off x="2783081" y="1049395"/>
            <a:ext cx="2555400" cy="1721100"/>
          </a:xfrm>
          <a:prstGeom prst="teardrop">
            <a:avLst>
              <a:gd fmla="val 10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36"/>
          <p:cNvSpPr txBox="1"/>
          <p:nvPr/>
        </p:nvSpPr>
        <p:spPr>
          <a:xfrm>
            <a:off x="3465450" y="1813653"/>
            <a:ext cx="22131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Worker’s Layoffs</a:t>
            </a:r>
            <a:endParaRPr b="1" i="0" sz="2600" u="none" cap="none" strike="noStrike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389" name="Google Shape;389;p36"/>
          <p:cNvPicPr preferRelativeResize="0"/>
          <p:nvPr/>
        </p:nvPicPr>
        <p:blipFill rotWithShape="1">
          <a:blip r:embed="rId3">
            <a:alphaModFix/>
          </a:blip>
          <a:srcRect b="0" l="17840" r="22670" t="9"/>
          <a:stretch/>
        </p:blipFill>
        <p:spPr>
          <a:xfrm>
            <a:off x="716823" y="1142248"/>
            <a:ext cx="1620450" cy="1429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06191" y="4225300"/>
            <a:ext cx="2213099" cy="91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36"/>
          <p:cNvSpPr/>
          <p:nvPr/>
        </p:nvSpPr>
        <p:spPr>
          <a:xfrm>
            <a:off x="6306199" y="3259143"/>
            <a:ext cx="2775000" cy="9183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Contribution to GDP (11.17</a:t>
            </a:r>
            <a:r>
              <a:rPr b="0" i="0" lang="en" sz="27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%)</a:t>
            </a:r>
            <a:endParaRPr b="0" i="0" sz="27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2" name="Google Shape;392;p36"/>
          <p:cNvSpPr/>
          <p:nvPr/>
        </p:nvSpPr>
        <p:spPr>
          <a:xfrm>
            <a:off x="6306200" y="2292988"/>
            <a:ext cx="2775000" cy="9183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Empl</a:t>
            </a:r>
            <a:r>
              <a:rPr lang="en" sz="2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</a:t>
            </a:r>
            <a:r>
              <a:rPr b="0" i="0" lang="en" sz="2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yment (20 million people)</a:t>
            </a:r>
            <a:endParaRPr b="0" i="0" sz="28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3" name="Google Shape;393;p36"/>
          <p:cNvSpPr/>
          <p:nvPr/>
        </p:nvSpPr>
        <p:spPr>
          <a:xfrm>
            <a:off x="6306200" y="1326850"/>
            <a:ext cx="2775000" cy="9183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Largest Export Producer (84%)</a:t>
            </a:r>
            <a:endParaRPr b="0" i="0" sz="28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4" name="Google Shape;394;p36"/>
          <p:cNvSpPr txBox="1"/>
          <p:nvPr>
            <p:ph idx="4294967295" type="title"/>
          </p:nvPr>
        </p:nvSpPr>
        <p:spPr>
          <a:xfrm>
            <a:off x="690125" y="9470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4000">
                <a:latin typeface="EB Garamond"/>
                <a:ea typeface="EB Garamond"/>
                <a:cs typeface="EB Garamond"/>
                <a:sym typeface="EB Garamond"/>
              </a:rPr>
              <a:t>Major </a:t>
            </a:r>
            <a:r>
              <a:rPr lang="en" sz="4000">
                <a:latin typeface="EB Garamond"/>
                <a:ea typeface="EB Garamond"/>
                <a:cs typeface="EB Garamond"/>
                <a:sym typeface="EB Garamond"/>
              </a:rPr>
              <a:t>Impacts of Covid-19</a:t>
            </a:r>
            <a:endParaRPr sz="40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95" name="Google Shape;395;p36"/>
          <p:cNvSpPr/>
          <p:nvPr/>
        </p:nvSpPr>
        <p:spPr>
          <a:xfrm>
            <a:off x="395452" y="282800"/>
            <a:ext cx="101100" cy="4473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6"/>
          <p:cNvSpPr/>
          <p:nvPr/>
        </p:nvSpPr>
        <p:spPr>
          <a:xfrm>
            <a:off x="6306199" y="4225306"/>
            <a:ext cx="2775000" cy="9183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FFFFFF"/>
              </a:solidFill>
              <a:highlight>
                <a:schemeClr val="accent4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7" name="Google Shape;397;p36"/>
          <p:cNvSpPr/>
          <p:nvPr/>
        </p:nvSpPr>
        <p:spPr>
          <a:xfrm>
            <a:off x="6256559" y="1284757"/>
            <a:ext cx="4433400" cy="5607300"/>
          </a:xfrm>
          <a:prstGeom prst="roundRect">
            <a:avLst>
              <a:gd fmla="val 4419" name="adj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8" name="Google Shape;398;p36"/>
          <p:cNvCxnSpPr/>
          <p:nvPr/>
        </p:nvCxnSpPr>
        <p:spPr>
          <a:xfrm>
            <a:off x="716825" y="730100"/>
            <a:ext cx="9451200" cy="2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99" name="Google Shape;399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67649" y="-8750"/>
            <a:ext cx="842297" cy="842297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36"/>
          <p:cNvSpPr/>
          <p:nvPr/>
        </p:nvSpPr>
        <p:spPr>
          <a:xfrm flipH="1" rot="10800000">
            <a:off x="165600" y="1107750"/>
            <a:ext cx="2523900" cy="1604400"/>
          </a:xfrm>
          <a:prstGeom prst="teardrop">
            <a:avLst>
              <a:gd fmla="val 100000" name="adj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7"/>
          <p:cNvSpPr txBox="1"/>
          <p:nvPr/>
        </p:nvSpPr>
        <p:spPr>
          <a:xfrm>
            <a:off x="807581" y="11"/>
            <a:ext cx="6798300" cy="7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" sz="40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Core Problem</a:t>
            </a:r>
            <a:endParaRPr b="1" i="0" sz="40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406" name="Google Shape;406;p37"/>
          <p:cNvCxnSpPr/>
          <p:nvPr/>
        </p:nvCxnSpPr>
        <p:spPr>
          <a:xfrm flipH="1" rot="10800000">
            <a:off x="542793" y="642794"/>
            <a:ext cx="86910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07" name="Google Shape;40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46269" y="-66400"/>
            <a:ext cx="842297" cy="842297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37"/>
          <p:cNvSpPr/>
          <p:nvPr/>
        </p:nvSpPr>
        <p:spPr>
          <a:xfrm>
            <a:off x="3833100" y="793200"/>
            <a:ext cx="1477800" cy="1492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37"/>
          <p:cNvSpPr/>
          <p:nvPr/>
        </p:nvSpPr>
        <p:spPr>
          <a:xfrm>
            <a:off x="310850" y="2286000"/>
            <a:ext cx="3274200" cy="2493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37"/>
          <p:cNvSpPr/>
          <p:nvPr/>
        </p:nvSpPr>
        <p:spPr>
          <a:xfrm>
            <a:off x="5571250" y="2286150"/>
            <a:ext cx="3274200" cy="2493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7"/>
          <p:cNvSpPr txBox="1"/>
          <p:nvPr/>
        </p:nvSpPr>
        <p:spPr>
          <a:xfrm>
            <a:off x="633342" y="3286950"/>
            <a:ext cx="2629200" cy="14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Lo</a:t>
            </a:r>
            <a:r>
              <a:rPr b="1" lang="en" sz="2800">
                <a:latin typeface="EB Garamond"/>
                <a:ea typeface="EB Garamond"/>
                <a:cs typeface="EB Garamond"/>
                <a:sym typeface="EB Garamond"/>
              </a:rPr>
              <a:t>s</a:t>
            </a:r>
            <a:r>
              <a:rPr b="1" i="0" lang="en" sz="28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ing Buyers &amp; Economic Downturn</a:t>
            </a:r>
            <a:endParaRPr b="1" i="0" sz="28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12" name="Google Shape;412;p37"/>
          <p:cNvSpPr txBox="1"/>
          <p:nvPr/>
        </p:nvSpPr>
        <p:spPr>
          <a:xfrm>
            <a:off x="5893750" y="3286950"/>
            <a:ext cx="2629200" cy="14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Arrear Wages &amp; Turn</a:t>
            </a:r>
            <a:r>
              <a:rPr b="1" lang="en" sz="2700">
                <a:latin typeface="EB Garamond"/>
                <a:ea typeface="EB Garamond"/>
                <a:cs typeface="EB Garamond"/>
                <a:sym typeface="EB Garamond"/>
              </a:rPr>
              <a:t>-around</a:t>
            </a:r>
            <a:r>
              <a:rPr b="1" i="0" lang="en" sz="27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 Challenge </a:t>
            </a:r>
            <a:endParaRPr b="1" i="0" sz="27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413" name="Google Shape;413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5870" y="983409"/>
            <a:ext cx="1104755" cy="1112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05225" y="2470110"/>
            <a:ext cx="885450" cy="88545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37"/>
          <p:cNvSpPr/>
          <p:nvPr/>
        </p:nvSpPr>
        <p:spPr>
          <a:xfrm flipH="1" rot="-7531657">
            <a:off x="3047376" y="1801387"/>
            <a:ext cx="993813" cy="852293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6" name="Google Shape;416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84829" y="2427924"/>
            <a:ext cx="1064924" cy="96980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37"/>
          <p:cNvSpPr/>
          <p:nvPr/>
        </p:nvSpPr>
        <p:spPr>
          <a:xfrm flipH="1" rot="7371035">
            <a:off x="5107316" y="1801346"/>
            <a:ext cx="993824" cy="852362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37"/>
          <p:cNvSpPr/>
          <p:nvPr/>
        </p:nvSpPr>
        <p:spPr>
          <a:xfrm>
            <a:off x="395452" y="282800"/>
            <a:ext cx="101100" cy="4473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7"/>
          <p:cNvSpPr txBox="1"/>
          <p:nvPr/>
        </p:nvSpPr>
        <p:spPr>
          <a:xfrm>
            <a:off x="8694600" y="4768205"/>
            <a:ext cx="4494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420" name="Google Shape;420;p37"/>
          <p:cNvCxnSpPr/>
          <p:nvPr/>
        </p:nvCxnSpPr>
        <p:spPr>
          <a:xfrm>
            <a:off x="2035675" y="2925047"/>
            <a:ext cx="148200" cy="177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8"/>
          <p:cNvSpPr/>
          <p:nvPr/>
        </p:nvSpPr>
        <p:spPr>
          <a:xfrm>
            <a:off x="430127" y="1531050"/>
            <a:ext cx="997200" cy="13947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38"/>
          <p:cNvSpPr txBox="1"/>
          <p:nvPr/>
        </p:nvSpPr>
        <p:spPr>
          <a:xfrm rot="-2696">
            <a:off x="354825" y="1792061"/>
            <a:ext cx="11478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Global</a:t>
            </a:r>
            <a:endParaRPr b="1" i="0" sz="2700" u="none" cap="none" strike="noStrike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Crisis</a:t>
            </a:r>
            <a:endParaRPr b="1" i="0" sz="2700" u="none" cap="none" strike="noStrike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27" name="Google Shape;427;p38"/>
          <p:cNvSpPr/>
          <p:nvPr/>
        </p:nvSpPr>
        <p:spPr>
          <a:xfrm>
            <a:off x="1609438" y="1816200"/>
            <a:ext cx="253800" cy="873900"/>
          </a:xfrm>
          <a:prstGeom prst="rightArrow">
            <a:avLst>
              <a:gd fmla="val 44721" name="adj1"/>
              <a:gd fmla="val 10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38"/>
          <p:cNvSpPr/>
          <p:nvPr/>
        </p:nvSpPr>
        <p:spPr>
          <a:xfrm>
            <a:off x="2071250" y="1086650"/>
            <a:ext cx="1631700" cy="8736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Buyer’s Stagnation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38"/>
          <p:cNvSpPr/>
          <p:nvPr/>
        </p:nvSpPr>
        <p:spPr>
          <a:xfrm>
            <a:off x="2045338" y="2269503"/>
            <a:ext cx="1631700" cy="8736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RMG’s Stagnation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38"/>
          <p:cNvSpPr/>
          <p:nvPr/>
        </p:nvSpPr>
        <p:spPr>
          <a:xfrm>
            <a:off x="7039025" y="2530200"/>
            <a:ext cx="1365900" cy="9972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22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RMG’s Solution </a:t>
            </a:r>
            <a:endParaRPr b="1" i="0" sz="22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31" name="Google Shape;431;p38"/>
          <p:cNvSpPr/>
          <p:nvPr/>
        </p:nvSpPr>
        <p:spPr>
          <a:xfrm>
            <a:off x="7091199" y="1135357"/>
            <a:ext cx="1437900" cy="873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2" name="Google Shape;432;p38"/>
          <p:cNvCxnSpPr>
            <a:stCxn id="430" idx="2"/>
          </p:cNvCxnSpPr>
          <p:nvPr/>
        </p:nvCxnSpPr>
        <p:spPr>
          <a:xfrm flipH="1">
            <a:off x="7720175" y="3527400"/>
            <a:ext cx="1800" cy="22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3" name="Google Shape;433;p38"/>
          <p:cNvCxnSpPr/>
          <p:nvPr/>
        </p:nvCxnSpPr>
        <p:spPr>
          <a:xfrm flipH="1" rot="10800000">
            <a:off x="4581016" y="3745187"/>
            <a:ext cx="38109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4" name="Google Shape;434;p38"/>
          <p:cNvCxnSpPr/>
          <p:nvPr/>
        </p:nvCxnSpPr>
        <p:spPr>
          <a:xfrm flipH="1">
            <a:off x="8382874" y="3743180"/>
            <a:ext cx="4800" cy="28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5" name="Google Shape;435;p38"/>
          <p:cNvCxnSpPr/>
          <p:nvPr/>
        </p:nvCxnSpPr>
        <p:spPr>
          <a:xfrm flipH="1">
            <a:off x="4579213" y="3750974"/>
            <a:ext cx="5400" cy="29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6" name="Google Shape;436;p38"/>
          <p:cNvSpPr/>
          <p:nvPr/>
        </p:nvSpPr>
        <p:spPr>
          <a:xfrm>
            <a:off x="3774075" y="4037700"/>
            <a:ext cx="2223000" cy="8739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Paying Workers</a:t>
            </a:r>
            <a:endParaRPr b="0" i="0" sz="2800" u="none" cap="none" strike="noStrike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37" name="Google Shape;437;p38"/>
          <p:cNvSpPr/>
          <p:nvPr/>
        </p:nvSpPr>
        <p:spPr>
          <a:xfrm>
            <a:off x="6646480" y="4037700"/>
            <a:ext cx="2223000" cy="8739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Layoff’s</a:t>
            </a:r>
            <a:endParaRPr b="0" i="0" sz="2800" u="none" cap="none" strike="noStrike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Solution</a:t>
            </a:r>
            <a:endParaRPr b="0" i="0" sz="2800" u="none" cap="none" strike="noStrike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38" name="Google Shape;438;p38"/>
          <p:cNvSpPr/>
          <p:nvPr/>
        </p:nvSpPr>
        <p:spPr>
          <a:xfrm rot="10800000">
            <a:off x="430000" y="3452550"/>
            <a:ext cx="2932200" cy="1519200"/>
          </a:xfrm>
          <a:prstGeom prst="wedgeRoundRectCallout">
            <a:avLst>
              <a:gd fmla="val -70490" name="adj1"/>
              <a:gd fmla="val 37564" name="adj2"/>
              <a:gd fmla="val 0" name="adj3"/>
            </a:avLst>
          </a:prstGeom>
          <a:solidFill>
            <a:schemeClr val="accent4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38"/>
          <p:cNvSpPr txBox="1"/>
          <p:nvPr/>
        </p:nvSpPr>
        <p:spPr>
          <a:xfrm>
            <a:off x="508834" y="3577050"/>
            <a:ext cx="2718600" cy="13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1. Dealing &amp; </a:t>
            </a:r>
            <a:endParaRPr b="1" i="0" sz="2500" u="none" cap="none" strike="noStrike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2. 80% PPE, Mask etc Production</a:t>
            </a:r>
            <a:endParaRPr b="1" i="0" sz="2500" u="none" cap="none" strike="noStrike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440" name="Google Shape;440;p38"/>
          <p:cNvCxnSpPr/>
          <p:nvPr/>
        </p:nvCxnSpPr>
        <p:spPr>
          <a:xfrm>
            <a:off x="429994" y="742012"/>
            <a:ext cx="9215100" cy="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1" name="Google Shape;441;p38"/>
          <p:cNvSpPr txBox="1"/>
          <p:nvPr/>
        </p:nvSpPr>
        <p:spPr>
          <a:xfrm>
            <a:off x="548625" y="49001"/>
            <a:ext cx="7315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" sz="40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Solution Roadmap</a:t>
            </a:r>
            <a:endParaRPr b="1" i="0" sz="40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442" name="Google Shape;44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0200" y="49000"/>
            <a:ext cx="997202" cy="997202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38"/>
          <p:cNvSpPr/>
          <p:nvPr/>
        </p:nvSpPr>
        <p:spPr>
          <a:xfrm>
            <a:off x="4295050" y="2442150"/>
            <a:ext cx="2223000" cy="1179000"/>
          </a:xfrm>
          <a:prstGeom prst="flowChartAlternateProcess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Looking New Buyers &amp; Grabing Local Market</a:t>
            </a:r>
            <a:endParaRPr b="1" i="0" sz="2000" u="none" cap="none" strike="noStrike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44" name="Google Shape;444;p38"/>
          <p:cNvSpPr/>
          <p:nvPr/>
        </p:nvSpPr>
        <p:spPr>
          <a:xfrm>
            <a:off x="4508554" y="1301394"/>
            <a:ext cx="1788600" cy="9972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i="0" lang="en" sz="2200" u="none" cap="none" strike="noStrike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Integrated</a:t>
            </a:r>
            <a:endParaRPr b="1" i="0" sz="2200" u="none" cap="none" strike="noStrike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Approach</a:t>
            </a:r>
            <a:endParaRPr b="1" i="0" sz="2200" u="none" cap="none" strike="noStrike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445" name="Google Shape;445;p38"/>
          <p:cNvCxnSpPr>
            <a:stCxn id="428" idx="3"/>
            <a:endCxn id="444" idx="1"/>
          </p:cNvCxnSpPr>
          <p:nvPr/>
        </p:nvCxnSpPr>
        <p:spPr>
          <a:xfrm>
            <a:off x="3702950" y="1523450"/>
            <a:ext cx="805500" cy="276600"/>
          </a:xfrm>
          <a:prstGeom prst="straightConnector1">
            <a:avLst/>
          </a:prstGeom>
          <a:noFill/>
          <a:ln cap="flat" cmpd="sng" w="28575">
            <a:solidFill>
              <a:srgbClr val="00549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6" name="Google Shape;446;p38"/>
          <p:cNvCxnSpPr>
            <a:stCxn id="429" idx="3"/>
            <a:endCxn id="444" idx="1"/>
          </p:cNvCxnSpPr>
          <p:nvPr/>
        </p:nvCxnSpPr>
        <p:spPr>
          <a:xfrm flipH="1" rot="10800000">
            <a:off x="3677038" y="1800003"/>
            <a:ext cx="831600" cy="906300"/>
          </a:xfrm>
          <a:prstGeom prst="straightConnector1">
            <a:avLst/>
          </a:prstGeom>
          <a:noFill/>
          <a:ln cap="flat" cmpd="sng" w="28575">
            <a:solidFill>
              <a:srgbClr val="00549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7" name="Google Shape;447;p38"/>
          <p:cNvCxnSpPr>
            <a:stCxn id="429" idx="3"/>
            <a:endCxn id="443" idx="1"/>
          </p:cNvCxnSpPr>
          <p:nvPr/>
        </p:nvCxnSpPr>
        <p:spPr>
          <a:xfrm>
            <a:off x="3677038" y="2706303"/>
            <a:ext cx="618000" cy="325200"/>
          </a:xfrm>
          <a:prstGeom prst="straightConnector1">
            <a:avLst/>
          </a:prstGeom>
          <a:noFill/>
          <a:ln cap="flat" cmpd="sng" w="28575">
            <a:solidFill>
              <a:srgbClr val="00549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8" name="Google Shape;448;p38"/>
          <p:cNvCxnSpPr>
            <a:stCxn id="444" idx="3"/>
          </p:cNvCxnSpPr>
          <p:nvPr/>
        </p:nvCxnSpPr>
        <p:spPr>
          <a:xfrm flipH="1" rot="10800000">
            <a:off x="6297154" y="1578294"/>
            <a:ext cx="718800" cy="221700"/>
          </a:xfrm>
          <a:prstGeom prst="straightConnector1">
            <a:avLst/>
          </a:prstGeom>
          <a:noFill/>
          <a:ln cap="flat" cmpd="sng" w="28575">
            <a:solidFill>
              <a:srgbClr val="00549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9" name="Google Shape;449;p38"/>
          <p:cNvCxnSpPr>
            <a:stCxn id="444" idx="3"/>
          </p:cNvCxnSpPr>
          <p:nvPr/>
        </p:nvCxnSpPr>
        <p:spPr>
          <a:xfrm>
            <a:off x="6297154" y="1799994"/>
            <a:ext cx="710100" cy="1191900"/>
          </a:xfrm>
          <a:prstGeom prst="straightConnector1">
            <a:avLst/>
          </a:prstGeom>
          <a:noFill/>
          <a:ln cap="flat" cmpd="sng" w="28575">
            <a:solidFill>
              <a:srgbClr val="00549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0" name="Google Shape;450;p38"/>
          <p:cNvCxnSpPr>
            <a:stCxn id="443" idx="3"/>
          </p:cNvCxnSpPr>
          <p:nvPr/>
        </p:nvCxnSpPr>
        <p:spPr>
          <a:xfrm flipH="1" rot="10800000">
            <a:off x="6518050" y="2992050"/>
            <a:ext cx="489000" cy="39600"/>
          </a:xfrm>
          <a:prstGeom prst="straightConnector1">
            <a:avLst/>
          </a:prstGeom>
          <a:noFill/>
          <a:ln cap="flat" cmpd="sng" w="28575">
            <a:solidFill>
              <a:srgbClr val="00549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51" name="Google Shape;451;p38"/>
          <p:cNvSpPr/>
          <p:nvPr/>
        </p:nvSpPr>
        <p:spPr>
          <a:xfrm>
            <a:off x="7039025" y="1101919"/>
            <a:ext cx="1365900" cy="9972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22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Buyer's Solution </a:t>
            </a:r>
            <a:endParaRPr b="1" i="0" sz="22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52" name="Google Shape;452;p38"/>
          <p:cNvSpPr/>
          <p:nvPr/>
        </p:nvSpPr>
        <p:spPr>
          <a:xfrm>
            <a:off x="395452" y="282800"/>
            <a:ext cx="101100" cy="4473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8"/>
          <p:cNvSpPr txBox="1"/>
          <p:nvPr/>
        </p:nvSpPr>
        <p:spPr>
          <a:xfrm>
            <a:off x="8767184" y="4768205"/>
            <a:ext cx="4494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9"/>
          <p:cNvSpPr txBox="1"/>
          <p:nvPr>
            <p:ph idx="1" type="body"/>
          </p:nvPr>
        </p:nvSpPr>
        <p:spPr>
          <a:xfrm>
            <a:off x="464103" y="186882"/>
            <a:ext cx="8679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700"/>
              <a:buNone/>
            </a:pPr>
            <a:r>
              <a:rPr b="1" lang="en" sz="3700"/>
              <a:t>Possible Solutions</a:t>
            </a:r>
            <a:endParaRPr b="1"/>
          </a:p>
        </p:txBody>
      </p:sp>
      <p:grpSp>
        <p:nvGrpSpPr>
          <p:cNvPr id="459" name="Google Shape;459;p39"/>
          <p:cNvGrpSpPr/>
          <p:nvPr/>
        </p:nvGrpSpPr>
        <p:grpSpPr>
          <a:xfrm>
            <a:off x="688958" y="2817659"/>
            <a:ext cx="7779586" cy="278737"/>
            <a:chOff x="395536" y="3097535"/>
            <a:chExt cx="8208912" cy="371649"/>
          </a:xfrm>
        </p:grpSpPr>
        <p:sp>
          <p:nvSpPr>
            <p:cNvPr id="460" name="Google Shape;460;p39"/>
            <p:cNvSpPr/>
            <p:nvPr/>
          </p:nvSpPr>
          <p:spPr>
            <a:xfrm>
              <a:off x="395536" y="3212976"/>
              <a:ext cx="1368512" cy="256208"/>
            </a:xfrm>
            <a:custGeom>
              <a:rect b="b" l="l" r="r" t="t"/>
              <a:pathLst>
                <a:path extrusionOk="0" h="256208" w="1008112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39"/>
            <p:cNvSpPr/>
            <p:nvPr/>
          </p:nvSpPr>
          <p:spPr>
            <a:xfrm rot="10800000">
              <a:off x="1763328" y="3097535"/>
              <a:ext cx="1368512" cy="256208"/>
            </a:xfrm>
            <a:custGeom>
              <a:rect b="b" l="l" r="r" t="t"/>
              <a:pathLst>
                <a:path extrusionOk="0" h="256208" w="1008112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39"/>
            <p:cNvSpPr/>
            <p:nvPr/>
          </p:nvSpPr>
          <p:spPr>
            <a:xfrm>
              <a:off x="3131840" y="3212976"/>
              <a:ext cx="1368512" cy="256208"/>
            </a:xfrm>
            <a:custGeom>
              <a:rect b="b" l="l" r="r" t="t"/>
              <a:pathLst>
                <a:path extrusionOk="0" h="256208" w="1008112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39"/>
            <p:cNvSpPr/>
            <p:nvPr/>
          </p:nvSpPr>
          <p:spPr>
            <a:xfrm rot="10800000">
              <a:off x="4499632" y="3097535"/>
              <a:ext cx="1368512" cy="256208"/>
            </a:xfrm>
            <a:custGeom>
              <a:rect b="b" l="l" r="r" t="t"/>
              <a:pathLst>
                <a:path extrusionOk="0" h="256208" w="1008112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39"/>
            <p:cNvSpPr/>
            <p:nvPr/>
          </p:nvSpPr>
          <p:spPr>
            <a:xfrm>
              <a:off x="5868144" y="3212976"/>
              <a:ext cx="1368512" cy="256208"/>
            </a:xfrm>
            <a:custGeom>
              <a:rect b="b" l="l" r="r" t="t"/>
              <a:pathLst>
                <a:path extrusionOk="0" h="256208" w="1008112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39"/>
            <p:cNvSpPr/>
            <p:nvPr/>
          </p:nvSpPr>
          <p:spPr>
            <a:xfrm rot="10800000">
              <a:off x="7235936" y="3097535"/>
              <a:ext cx="1368512" cy="256208"/>
            </a:xfrm>
            <a:custGeom>
              <a:rect b="b" l="l" r="r" t="t"/>
              <a:pathLst>
                <a:path extrusionOk="0" h="256208" w="1008112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66" name="Google Shape;466;p39"/>
          <p:cNvCxnSpPr/>
          <p:nvPr/>
        </p:nvCxnSpPr>
        <p:spPr>
          <a:xfrm flipH="1" rot="10800000">
            <a:off x="542793" y="642794"/>
            <a:ext cx="86910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67" name="Google Shape;46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46269" y="-66400"/>
            <a:ext cx="842297" cy="842297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39"/>
          <p:cNvSpPr/>
          <p:nvPr/>
        </p:nvSpPr>
        <p:spPr>
          <a:xfrm>
            <a:off x="301322" y="234725"/>
            <a:ext cx="101100" cy="4473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9"/>
          <p:cNvSpPr/>
          <p:nvPr/>
        </p:nvSpPr>
        <p:spPr>
          <a:xfrm>
            <a:off x="402425" y="3132925"/>
            <a:ext cx="1910100" cy="5484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Ensuring Safety</a:t>
            </a:r>
            <a:endParaRPr sz="20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70" name="Google Shape;470;p39"/>
          <p:cNvSpPr/>
          <p:nvPr/>
        </p:nvSpPr>
        <p:spPr>
          <a:xfrm rot="-540">
            <a:off x="402450" y="3755517"/>
            <a:ext cx="1910100" cy="1335000"/>
          </a:xfrm>
          <a:prstGeom prst="roundRect">
            <a:avLst>
              <a:gd fmla="val 8114" name="adj"/>
            </a:avLst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Providing health check-up inside the factories</a:t>
            </a:r>
            <a:endParaRPr sz="20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71" name="Google Shape;471;p39"/>
          <p:cNvSpPr/>
          <p:nvPr/>
        </p:nvSpPr>
        <p:spPr>
          <a:xfrm>
            <a:off x="2945675" y="3107613"/>
            <a:ext cx="1972500" cy="548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20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Government Allowance</a:t>
            </a:r>
            <a:endParaRPr b="1" sz="20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72" name="Google Shape;472;p39"/>
          <p:cNvSpPr/>
          <p:nvPr/>
        </p:nvSpPr>
        <p:spPr>
          <a:xfrm>
            <a:off x="2936350" y="3732425"/>
            <a:ext cx="1972500" cy="1381200"/>
          </a:xfrm>
          <a:prstGeom prst="roundRect">
            <a:avLst>
              <a:gd fmla="val 8114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Allocation on the basis of taxes or cancelled orders.</a:t>
            </a:r>
            <a:endParaRPr sz="19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73" name="Google Shape;473;p39"/>
          <p:cNvSpPr/>
          <p:nvPr/>
        </p:nvSpPr>
        <p:spPr>
          <a:xfrm>
            <a:off x="5551325" y="3117225"/>
            <a:ext cx="1910100" cy="5430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Grabbing Internal Market</a:t>
            </a:r>
            <a:endParaRPr sz="20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74" name="Google Shape;474;p39"/>
          <p:cNvSpPr/>
          <p:nvPr/>
        </p:nvSpPr>
        <p:spPr>
          <a:xfrm>
            <a:off x="5532650" y="3746849"/>
            <a:ext cx="1972500" cy="1335300"/>
          </a:xfrm>
          <a:prstGeom prst="roundRect">
            <a:avLst>
              <a:gd fmla="val 8114" name="adj"/>
            </a:avLst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Local Market can help in the crisis situation</a:t>
            </a:r>
            <a:endParaRPr sz="20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75" name="Google Shape;475;p39"/>
          <p:cNvSpPr/>
          <p:nvPr/>
        </p:nvSpPr>
        <p:spPr>
          <a:xfrm>
            <a:off x="1661225" y="826301"/>
            <a:ext cx="1910100" cy="5484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Technical Textile</a:t>
            </a:r>
            <a:endParaRPr sz="20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76" name="Google Shape;476;p39"/>
          <p:cNvSpPr/>
          <p:nvPr/>
        </p:nvSpPr>
        <p:spPr>
          <a:xfrm rot="-540">
            <a:off x="1661218" y="1428667"/>
            <a:ext cx="1910100" cy="1335000"/>
          </a:xfrm>
          <a:prstGeom prst="roundRect">
            <a:avLst>
              <a:gd fmla="val 8114" name="adj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1.Producing PPE, masks &amp; glaves</a:t>
            </a:r>
            <a:endParaRPr sz="17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2. 80% innovation, 20% regular production</a:t>
            </a:r>
            <a:endParaRPr sz="17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77" name="Google Shape;477;p39"/>
          <p:cNvSpPr/>
          <p:nvPr/>
        </p:nvSpPr>
        <p:spPr>
          <a:xfrm rot="-540">
            <a:off x="4265875" y="1415775"/>
            <a:ext cx="1910100" cy="1380900"/>
          </a:xfrm>
          <a:prstGeom prst="roundRect">
            <a:avLst>
              <a:gd fmla="val 8114" name="adj"/>
            </a:avLst>
          </a:prstGeom>
          <a:solidFill>
            <a:schemeClr val="accent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1. Being part of the buyer’s business plan in this moment</a:t>
            </a:r>
            <a:endParaRPr sz="16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2. Dealing with them</a:t>
            </a:r>
            <a:endParaRPr sz="16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78" name="Google Shape;478;p39"/>
          <p:cNvSpPr/>
          <p:nvPr/>
        </p:nvSpPr>
        <p:spPr>
          <a:xfrm>
            <a:off x="4277075" y="821500"/>
            <a:ext cx="1910100" cy="5484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Contracting Buyers</a:t>
            </a:r>
            <a:endParaRPr sz="2000">
              <a:solidFill>
                <a:srgbClr val="FFFFFF"/>
              </a:solidFill>
              <a:highlight>
                <a:srgbClr val="000000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79" name="Google Shape;479;p39"/>
          <p:cNvSpPr/>
          <p:nvPr/>
        </p:nvSpPr>
        <p:spPr>
          <a:xfrm rot="-540">
            <a:off x="6870525" y="1415779"/>
            <a:ext cx="1910100" cy="1380900"/>
          </a:xfrm>
          <a:prstGeom prst="roundRect">
            <a:avLst>
              <a:gd fmla="val 8114" name="adj"/>
            </a:avLst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1. Targetting Online Business Holders like Amazon, Alibaba etc</a:t>
            </a:r>
            <a:endParaRPr sz="15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2. Also local online buyers like Daraj</a:t>
            </a:r>
            <a:endParaRPr sz="15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80" name="Google Shape;480;p39"/>
          <p:cNvSpPr/>
          <p:nvPr/>
        </p:nvSpPr>
        <p:spPr>
          <a:xfrm>
            <a:off x="6892925" y="826288"/>
            <a:ext cx="1910100" cy="548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Looking for New Buyers</a:t>
            </a:r>
            <a:endParaRPr sz="2000">
              <a:solidFill>
                <a:srgbClr val="FFFFFF"/>
              </a:solidFill>
              <a:highlight>
                <a:srgbClr val="000000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81" name="Google Shape;481;p39"/>
          <p:cNvSpPr txBox="1"/>
          <p:nvPr/>
        </p:nvSpPr>
        <p:spPr>
          <a:xfrm>
            <a:off x="8694600" y="4768205"/>
            <a:ext cx="4494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6" name="Google Shape;486;p40"/>
          <p:cNvGrpSpPr/>
          <p:nvPr/>
        </p:nvGrpSpPr>
        <p:grpSpPr>
          <a:xfrm>
            <a:off x="463213" y="263230"/>
            <a:ext cx="3808724" cy="4739583"/>
            <a:chOff x="927844" y="1829475"/>
            <a:chExt cx="2158284" cy="4115293"/>
          </a:xfrm>
        </p:grpSpPr>
        <p:grpSp>
          <p:nvGrpSpPr>
            <p:cNvPr id="487" name="Google Shape;487;p40"/>
            <p:cNvGrpSpPr/>
            <p:nvPr/>
          </p:nvGrpSpPr>
          <p:grpSpPr>
            <a:xfrm>
              <a:off x="927844" y="1829475"/>
              <a:ext cx="2124760" cy="3567869"/>
              <a:chOff x="927844" y="1829474"/>
              <a:chExt cx="2124760" cy="3567869"/>
            </a:xfrm>
          </p:grpSpPr>
          <p:sp>
            <p:nvSpPr>
              <p:cNvPr id="488" name="Google Shape;488;p40"/>
              <p:cNvSpPr/>
              <p:nvPr/>
            </p:nvSpPr>
            <p:spPr>
              <a:xfrm rot="5400000">
                <a:off x="2188004" y="4532743"/>
                <a:ext cx="1029900" cy="699300"/>
              </a:xfrm>
              <a:prstGeom prst="triangle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1" i="0" sz="2000" u="none" cap="none" strike="noStrike">
                  <a:solidFill>
                    <a:schemeClr val="lt1"/>
                  </a:solidFill>
                </a:endParaRPr>
              </a:p>
            </p:txBody>
          </p:sp>
          <p:sp>
            <p:nvSpPr>
              <p:cNvPr id="489" name="Google Shape;489;p40"/>
              <p:cNvSpPr/>
              <p:nvPr/>
            </p:nvSpPr>
            <p:spPr>
              <a:xfrm>
                <a:off x="927844" y="1829474"/>
                <a:ext cx="2068200" cy="3024300"/>
              </a:xfrm>
              <a:prstGeom prst="rect">
                <a:avLst/>
              </a:prstGeom>
              <a:solidFill>
                <a:schemeClr val="lt1"/>
              </a:solidFill>
              <a:ln cap="flat" cmpd="sng" w="6350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1" i="0" sz="2000" u="none" cap="none" strike="noStrike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490" name="Google Shape;490;p40"/>
            <p:cNvSpPr txBox="1"/>
            <p:nvPr/>
          </p:nvSpPr>
          <p:spPr>
            <a:xfrm>
              <a:off x="998128" y="1955672"/>
              <a:ext cx="2088000" cy="373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3F3F3F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1. </a:t>
              </a:r>
              <a:r>
                <a:rPr b="1" i="0" lang="en" sz="2200" u="none" cap="none" strike="noStrike">
                  <a:solidFill>
                    <a:srgbClr val="3F3F3F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Offering a profitable package to encourage factory owners to help each other</a:t>
              </a:r>
              <a:endParaRPr b="1" i="0" sz="2200" u="none" cap="none" strike="noStrike">
                <a:solidFill>
                  <a:srgbClr val="3F3F3F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3F3F3F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2. </a:t>
              </a:r>
              <a:r>
                <a:rPr b="1" i="0" lang="en" sz="2200" u="none" cap="none" strike="noStrike">
                  <a:solidFill>
                    <a:srgbClr val="3F3F3F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Bei</a:t>
              </a:r>
              <a:r>
                <a:rPr b="1" lang="en" sz="2200">
                  <a:solidFill>
                    <a:srgbClr val="3F3F3F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n</a:t>
              </a:r>
              <a:r>
                <a:rPr b="1" i="0" lang="en" sz="2200" u="none" cap="none" strike="noStrike">
                  <a:solidFill>
                    <a:srgbClr val="3F3F3F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g part of buyer’s business plan &amp; dealing</a:t>
              </a:r>
              <a:endParaRPr b="1" i="0" sz="2200" u="none" cap="none" strike="noStrike">
                <a:solidFill>
                  <a:srgbClr val="3F3F3F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3F3F3F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3. </a:t>
              </a:r>
              <a:r>
                <a:rPr b="1" i="0" lang="en" sz="2200" u="none" cap="none" strike="noStrike">
                  <a:solidFill>
                    <a:srgbClr val="3F3F3F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Looking for new buyers, specially online buyers, internal &amp; foreign, like Amajon, Daraj</a:t>
              </a:r>
              <a:endParaRPr b="1" i="0" sz="2200" u="none" cap="none" strike="noStrike">
                <a:solidFill>
                  <a:srgbClr val="3F3F3F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491" name="Google Shape;491;p40"/>
            <p:cNvSpPr/>
            <p:nvPr/>
          </p:nvSpPr>
          <p:spPr>
            <a:xfrm>
              <a:off x="936699" y="5512768"/>
              <a:ext cx="2088000" cy="4320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0" sz="2000" u="none" cap="none" strike="noStrike">
                <a:solidFill>
                  <a:srgbClr val="3F3F3F"/>
                </a:solidFill>
              </a:endParaRPr>
            </a:p>
          </p:txBody>
        </p:sp>
        <p:sp>
          <p:nvSpPr>
            <p:cNvPr id="492" name="Google Shape;492;p40"/>
            <p:cNvSpPr txBox="1"/>
            <p:nvPr/>
          </p:nvSpPr>
          <p:spPr>
            <a:xfrm>
              <a:off x="1080599" y="5559515"/>
              <a:ext cx="1800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81000" spcFirstLastPara="1" rIns="8100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rPr b="1" i="0" lang="en" sz="2700" u="none" cap="none" strike="noStrike">
                  <a:solidFill>
                    <a:srgbClr val="3F3F3F"/>
                  </a:solidFill>
                  <a:latin typeface="Oswald"/>
                  <a:ea typeface="Oswald"/>
                  <a:cs typeface="Oswald"/>
                  <a:sym typeface="Oswald"/>
                </a:rPr>
                <a:t>What can BGMEA do?</a:t>
              </a:r>
              <a:endParaRPr b="1" i="0" sz="2700" u="none" cap="none" strike="noStrike">
                <a:solidFill>
                  <a:srgbClr val="3F3F3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493" name="Google Shape;493;p40"/>
          <p:cNvGrpSpPr/>
          <p:nvPr/>
        </p:nvGrpSpPr>
        <p:grpSpPr>
          <a:xfrm>
            <a:off x="4847287" y="263236"/>
            <a:ext cx="3835271" cy="4739583"/>
            <a:chOff x="927844" y="1829475"/>
            <a:chExt cx="2158284" cy="4115293"/>
          </a:xfrm>
        </p:grpSpPr>
        <p:grpSp>
          <p:nvGrpSpPr>
            <p:cNvPr id="494" name="Google Shape;494;p40"/>
            <p:cNvGrpSpPr/>
            <p:nvPr/>
          </p:nvGrpSpPr>
          <p:grpSpPr>
            <a:xfrm>
              <a:off x="927844" y="1829475"/>
              <a:ext cx="2124760" cy="3567869"/>
              <a:chOff x="927844" y="1829474"/>
              <a:chExt cx="2124760" cy="3567869"/>
            </a:xfrm>
          </p:grpSpPr>
          <p:sp>
            <p:nvSpPr>
              <p:cNvPr id="495" name="Google Shape;495;p40"/>
              <p:cNvSpPr/>
              <p:nvPr/>
            </p:nvSpPr>
            <p:spPr>
              <a:xfrm rot="5400000">
                <a:off x="2188004" y="4532743"/>
                <a:ext cx="1029900" cy="699300"/>
              </a:xfrm>
              <a:prstGeom prst="triangle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40"/>
              <p:cNvSpPr/>
              <p:nvPr/>
            </p:nvSpPr>
            <p:spPr>
              <a:xfrm>
                <a:off x="927844" y="1829474"/>
                <a:ext cx="2068200" cy="3024300"/>
              </a:xfrm>
              <a:prstGeom prst="rect">
                <a:avLst/>
              </a:prstGeom>
              <a:solidFill>
                <a:schemeClr val="lt1"/>
              </a:solidFill>
              <a:ln cap="flat" cmpd="sng" w="6350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97" name="Google Shape;497;p40"/>
            <p:cNvSpPr txBox="1"/>
            <p:nvPr/>
          </p:nvSpPr>
          <p:spPr>
            <a:xfrm>
              <a:off x="998128" y="1955672"/>
              <a:ext cx="2088000" cy="373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3F3F3F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1. </a:t>
              </a:r>
              <a:r>
                <a:rPr b="1" i="0" lang="en" sz="2200" u="none" cap="none" strike="noStrike">
                  <a:solidFill>
                    <a:srgbClr val="3F3F3F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Employing workers to produce innovative production i.e. PPE, masks etc with health sec</a:t>
              </a:r>
              <a:r>
                <a:rPr b="1" lang="en" sz="2200">
                  <a:solidFill>
                    <a:srgbClr val="3F3F3F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urity</a:t>
              </a:r>
              <a:endParaRPr b="1" i="0" sz="2200" u="none" cap="none" strike="noStrike">
                <a:solidFill>
                  <a:srgbClr val="3F3F3F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3F3F3F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2. </a:t>
              </a:r>
              <a:r>
                <a:rPr b="1" i="0" lang="en" sz="2200" u="none" cap="none" strike="noStrike">
                  <a:solidFill>
                    <a:srgbClr val="3F3F3F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Owner</a:t>
              </a:r>
              <a:r>
                <a:rPr b="1" lang="en" sz="2200">
                  <a:solidFill>
                    <a:srgbClr val="3F3F3F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s</a:t>
              </a:r>
              <a:r>
                <a:rPr b="1" i="0" lang="en" sz="2200" u="none" cap="none" strike="noStrike">
                  <a:solidFill>
                    <a:srgbClr val="3F3F3F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 can employ them in the internal supply chain</a:t>
              </a:r>
              <a:endParaRPr b="1" i="0" sz="2200" u="none" cap="none" strike="noStrike">
                <a:solidFill>
                  <a:srgbClr val="3F3F3F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3F3F3F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3. Owners can handle the situation by meeting with the local producers of raw materials</a:t>
              </a:r>
              <a:endParaRPr b="1" i="0" sz="2200" u="none" cap="none" strike="noStrike">
                <a:solidFill>
                  <a:srgbClr val="3F3F3F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498" name="Google Shape;498;p40"/>
            <p:cNvSpPr/>
            <p:nvPr/>
          </p:nvSpPr>
          <p:spPr>
            <a:xfrm>
              <a:off x="936699" y="5512768"/>
              <a:ext cx="2088000" cy="4320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40"/>
            <p:cNvSpPr txBox="1"/>
            <p:nvPr/>
          </p:nvSpPr>
          <p:spPr>
            <a:xfrm>
              <a:off x="1080599" y="5559515"/>
              <a:ext cx="1800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81000" spcFirstLastPara="1" rIns="8100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rPr b="1" i="0" lang="en" sz="2700" u="none" cap="none" strike="noStrike">
                  <a:solidFill>
                    <a:srgbClr val="3F3F3F"/>
                  </a:solidFill>
                  <a:latin typeface="Oswald"/>
                  <a:ea typeface="Oswald"/>
                  <a:cs typeface="Oswald"/>
                  <a:sym typeface="Oswald"/>
                </a:rPr>
                <a:t>What can owners do?</a:t>
              </a:r>
              <a:endParaRPr b="1" i="0" sz="2700" u="none" cap="none" strike="noStrike">
                <a:solidFill>
                  <a:srgbClr val="3F3F3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pic>
        <p:nvPicPr>
          <p:cNvPr id="500" name="Google Shape;50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8076" y="49000"/>
            <a:ext cx="569327" cy="569327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40"/>
          <p:cNvSpPr txBox="1"/>
          <p:nvPr/>
        </p:nvSpPr>
        <p:spPr>
          <a:xfrm>
            <a:off x="8694600" y="4768205"/>
            <a:ext cx="4494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1"/>
          <p:cNvSpPr/>
          <p:nvPr/>
        </p:nvSpPr>
        <p:spPr>
          <a:xfrm flipH="1" rot="10800000">
            <a:off x="3601500" y="1167750"/>
            <a:ext cx="1941000" cy="2891700"/>
          </a:xfrm>
          <a:prstGeom prst="triangle">
            <a:avLst>
              <a:gd fmla="val 49961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41"/>
          <p:cNvSpPr/>
          <p:nvPr/>
        </p:nvSpPr>
        <p:spPr>
          <a:xfrm>
            <a:off x="3594747" y="926500"/>
            <a:ext cx="1954500" cy="4452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8" name="Google Shape;508;p41"/>
          <p:cNvCxnSpPr/>
          <p:nvPr/>
        </p:nvCxnSpPr>
        <p:spPr>
          <a:xfrm flipH="1" rot="10800000">
            <a:off x="3220226" y="1745355"/>
            <a:ext cx="5424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9" name="Google Shape;509;p41"/>
          <p:cNvCxnSpPr/>
          <p:nvPr/>
        </p:nvCxnSpPr>
        <p:spPr>
          <a:xfrm flipH="1" rot="10800000">
            <a:off x="3563702" y="2797308"/>
            <a:ext cx="5424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0" name="Google Shape;510;p41"/>
          <p:cNvCxnSpPr/>
          <p:nvPr/>
        </p:nvCxnSpPr>
        <p:spPr>
          <a:xfrm flipH="1" rot="10800000">
            <a:off x="5170843" y="2359502"/>
            <a:ext cx="5424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1" name="Google Shape;511;p41"/>
          <p:cNvSpPr/>
          <p:nvPr/>
        </p:nvSpPr>
        <p:spPr>
          <a:xfrm>
            <a:off x="510025" y="1135450"/>
            <a:ext cx="2877000" cy="122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1. Total workers-4.1 M</a:t>
            </a:r>
            <a:endParaRPr b="0" i="0" sz="2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2. Average Wage-$65</a:t>
            </a:r>
            <a:endParaRPr b="0" i="0" sz="2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3.Total Wages-$266.5M</a:t>
            </a:r>
            <a:endParaRPr b="0" i="0" sz="2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2" name="Google Shape;512;p41"/>
          <p:cNvSpPr/>
          <p:nvPr/>
        </p:nvSpPr>
        <p:spPr>
          <a:xfrm>
            <a:off x="853500" y="2571750"/>
            <a:ext cx="2877000" cy="122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1. Three months due</a:t>
            </a:r>
            <a:endParaRPr b="0" i="0" sz="24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2. Huge Arrear</a:t>
            </a:r>
            <a:r>
              <a:rPr lang="en" sz="2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</a:t>
            </a:r>
            <a:endParaRPr b="0" i="0" sz="24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513" name="Google Shape;513;p41"/>
          <p:cNvCxnSpPr/>
          <p:nvPr/>
        </p:nvCxnSpPr>
        <p:spPr>
          <a:xfrm flipH="1">
            <a:off x="4571890" y="832739"/>
            <a:ext cx="1367400" cy="417600"/>
          </a:xfrm>
          <a:prstGeom prst="curvedConnector3">
            <a:avLst>
              <a:gd fmla="val 9066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514" name="Google Shape;514;p41"/>
          <p:cNvSpPr/>
          <p:nvPr/>
        </p:nvSpPr>
        <p:spPr>
          <a:xfrm>
            <a:off x="5969675" y="423875"/>
            <a:ext cx="2198100" cy="10437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5400">
            <a:solidFill>
              <a:srgbClr val="448A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Govt. Allowance</a:t>
            </a:r>
            <a:endParaRPr b="0" i="0" sz="25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$588M</a:t>
            </a:r>
            <a:endParaRPr b="0" i="0" sz="25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5" name="Google Shape;515;p41"/>
          <p:cNvSpPr/>
          <p:nvPr/>
        </p:nvSpPr>
        <p:spPr>
          <a:xfrm>
            <a:off x="5671050" y="1622400"/>
            <a:ext cx="2877000" cy="122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Proper Distribution Challenge</a:t>
            </a:r>
            <a:endParaRPr b="0" i="0" sz="24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6" name="Google Shape;516;p41"/>
          <p:cNvSpPr/>
          <p:nvPr/>
        </p:nvSpPr>
        <p:spPr>
          <a:xfrm>
            <a:off x="3220225" y="4305250"/>
            <a:ext cx="2198100" cy="5742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Insufficient!!!</a:t>
            </a:r>
            <a:endParaRPr b="0" i="0" sz="25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7" name="Google Shape;517;p41"/>
          <p:cNvSpPr txBox="1"/>
          <p:nvPr/>
        </p:nvSpPr>
        <p:spPr>
          <a:xfrm flipH="1">
            <a:off x="350002" y="135045"/>
            <a:ext cx="73152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" sz="38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Is Govt. Package Enough?</a:t>
            </a:r>
            <a:endParaRPr b="1" i="0" sz="38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18" name="Google Shape;518;p41"/>
          <p:cNvSpPr txBox="1"/>
          <p:nvPr/>
        </p:nvSpPr>
        <p:spPr>
          <a:xfrm>
            <a:off x="3472950" y="1622400"/>
            <a:ext cx="2198100" cy="14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80% arrears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payment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9" name="Google Shape;519;p41"/>
          <p:cNvCxnSpPr/>
          <p:nvPr/>
        </p:nvCxnSpPr>
        <p:spPr>
          <a:xfrm flipH="1" rot="10800000">
            <a:off x="4887948" y="3181652"/>
            <a:ext cx="5424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0" name="Google Shape;520;p41"/>
          <p:cNvSpPr/>
          <p:nvPr/>
        </p:nvSpPr>
        <p:spPr>
          <a:xfrm>
            <a:off x="5417525" y="3000100"/>
            <a:ext cx="2877000" cy="122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Lack of Principal for New Production</a:t>
            </a:r>
            <a:endParaRPr b="0" i="0" sz="24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521" name="Google Shape;52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7649" y="-8750"/>
            <a:ext cx="842297" cy="842297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41"/>
          <p:cNvSpPr/>
          <p:nvPr/>
        </p:nvSpPr>
        <p:spPr>
          <a:xfrm>
            <a:off x="248912" y="304853"/>
            <a:ext cx="101100" cy="4473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41"/>
          <p:cNvSpPr txBox="1"/>
          <p:nvPr/>
        </p:nvSpPr>
        <p:spPr>
          <a:xfrm>
            <a:off x="8694600" y="4768205"/>
            <a:ext cx="4494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cxnSp>
        <p:nvCxnSpPr>
          <p:cNvPr id="524" name="Google Shape;524;p41"/>
          <p:cNvCxnSpPr>
            <a:stCxn id="522" idx="2"/>
          </p:cNvCxnSpPr>
          <p:nvPr/>
        </p:nvCxnSpPr>
        <p:spPr>
          <a:xfrm>
            <a:off x="299462" y="752153"/>
            <a:ext cx="52650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ntents Slide Master">
  <a:themeElements>
    <a:clrScheme name="2019-Business plan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EBEE4"/>
      </a:accent1>
      <a:accent2>
        <a:srgbClr val="4CD6B0"/>
      </a:accent2>
      <a:accent3>
        <a:srgbClr val="98DC56"/>
      </a:accent3>
      <a:accent4>
        <a:srgbClr val="5EBEE4"/>
      </a:accent4>
      <a:accent5>
        <a:srgbClr val="4CD6B0"/>
      </a:accent5>
      <a:accent6>
        <a:srgbClr val="98DC56"/>
      </a:accent6>
      <a:hlink>
        <a:srgbClr val="BFBFBF"/>
      </a:hlink>
      <a:folHlink>
        <a:srgbClr val="BFBFB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