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EBGaramond-bold.fntdata"/><Relationship Id="rId10" Type="http://schemas.openxmlformats.org/officeDocument/2006/relationships/slide" Target="slides/slide4.xml"/><Relationship Id="rId21" Type="http://schemas.openxmlformats.org/officeDocument/2006/relationships/font" Target="fonts/EBGaramond-regular.fntdata"/><Relationship Id="rId13" Type="http://schemas.openxmlformats.org/officeDocument/2006/relationships/slide" Target="slides/slide7.xml"/><Relationship Id="rId24" Type="http://schemas.openxmlformats.org/officeDocument/2006/relationships/font" Target="fonts/EBGaramond-boldItalic.fntdata"/><Relationship Id="rId12" Type="http://schemas.openxmlformats.org/officeDocument/2006/relationships/slide" Target="slides/slide6.xml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3" name="Google Shape;61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19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5"/>
          <p:cNvGrpSpPr/>
          <p:nvPr/>
        </p:nvGrpSpPr>
        <p:grpSpPr>
          <a:xfrm>
            <a:off x="-490" y="1907340"/>
            <a:ext cx="9142830" cy="69425"/>
            <a:chOff x="11445923" y="0"/>
            <a:chExt cx="1118977" cy="2552400"/>
          </a:xfrm>
        </p:grpSpPr>
        <p:sp>
          <p:nvSpPr>
            <p:cNvPr id="56" name="Google Shape;56;p15"/>
            <p:cNvSpPr/>
            <p:nvPr/>
          </p:nvSpPr>
          <p:spPr>
            <a:xfrm>
              <a:off x="11818961" y="0"/>
              <a:ext cx="372900" cy="25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1445923" y="0"/>
              <a:ext cx="372900" cy="25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2192000" y="0"/>
              <a:ext cx="372900" cy="2552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5"/>
          <p:cNvGrpSpPr/>
          <p:nvPr/>
        </p:nvGrpSpPr>
        <p:grpSpPr>
          <a:xfrm>
            <a:off x="8345299" y="45004"/>
            <a:ext cx="737824" cy="919800"/>
            <a:chOff x="8411893" y="701065"/>
            <a:chExt cx="2800091" cy="3490702"/>
          </a:xfrm>
        </p:grpSpPr>
        <p:cxnSp>
          <p:nvCxnSpPr>
            <p:cNvPr id="60" name="Google Shape;60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2" name="Google Shape;82;p15"/>
          <p:cNvGrpSpPr/>
          <p:nvPr/>
        </p:nvGrpSpPr>
        <p:grpSpPr>
          <a:xfrm rot="-5869906">
            <a:off x="7527461" y="196886"/>
            <a:ext cx="737705" cy="919651"/>
            <a:chOff x="8411893" y="701065"/>
            <a:chExt cx="2800091" cy="3490702"/>
          </a:xfrm>
        </p:grpSpPr>
        <p:cxnSp>
          <p:nvCxnSpPr>
            <p:cNvPr id="83" name="Google Shape;83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5" name="Google Shape;105;p15"/>
          <p:cNvGrpSpPr/>
          <p:nvPr/>
        </p:nvGrpSpPr>
        <p:grpSpPr>
          <a:xfrm rot="6890110">
            <a:off x="7809314" y="1201037"/>
            <a:ext cx="597340" cy="744667"/>
            <a:chOff x="8411893" y="701065"/>
            <a:chExt cx="2800091" cy="3490702"/>
          </a:xfrm>
        </p:grpSpPr>
        <p:cxnSp>
          <p:nvCxnSpPr>
            <p:cNvPr id="106" name="Google Shape;106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8" name="Google Shape;128;p15"/>
          <p:cNvGrpSpPr/>
          <p:nvPr/>
        </p:nvGrpSpPr>
        <p:grpSpPr>
          <a:xfrm rot="-1265335">
            <a:off x="8270899" y="563457"/>
            <a:ext cx="873919" cy="1089461"/>
            <a:chOff x="8411893" y="701065"/>
            <a:chExt cx="2800091" cy="3490702"/>
          </a:xfrm>
        </p:grpSpPr>
        <p:cxnSp>
          <p:nvCxnSpPr>
            <p:cNvPr id="129" name="Google Shape;129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1" name="Google Shape;151;p15"/>
          <p:cNvGrpSpPr/>
          <p:nvPr/>
        </p:nvGrpSpPr>
        <p:grpSpPr>
          <a:xfrm rot="-1265064">
            <a:off x="6778022" y="54047"/>
            <a:ext cx="565089" cy="552963"/>
            <a:chOff x="8411893" y="701065"/>
            <a:chExt cx="2800091" cy="3490702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4" name="Google Shape;174;p15"/>
          <p:cNvGrpSpPr/>
          <p:nvPr/>
        </p:nvGrpSpPr>
        <p:grpSpPr>
          <a:xfrm rot="-2177828">
            <a:off x="7310679" y="1038599"/>
            <a:ext cx="537812" cy="526428"/>
            <a:chOff x="8411893" y="701065"/>
            <a:chExt cx="2800091" cy="3490702"/>
          </a:xfrm>
        </p:grpSpPr>
        <p:cxnSp>
          <p:nvCxnSpPr>
            <p:cNvPr id="175" name="Google Shape;175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7" name="Google Shape;197;p15"/>
          <p:cNvGrpSpPr/>
          <p:nvPr/>
        </p:nvGrpSpPr>
        <p:grpSpPr>
          <a:xfrm rot="-2179145">
            <a:off x="6932956" y="994024"/>
            <a:ext cx="343699" cy="336590"/>
            <a:chOff x="8411893" y="701065"/>
            <a:chExt cx="2800091" cy="3490702"/>
          </a:xfrm>
        </p:grpSpPr>
        <p:cxnSp>
          <p:nvCxnSpPr>
            <p:cNvPr id="198" name="Google Shape;198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0" name="Google Shape;220;p15"/>
          <p:cNvGrpSpPr/>
          <p:nvPr/>
        </p:nvGrpSpPr>
        <p:grpSpPr>
          <a:xfrm rot="-2179241">
            <a:off x="8073855" y="32344"/>
            <a:ext cx="309648" cy="303148"/>
            <a:chOff x="8411893" y="701065"/>
            <a:chExt cx="2800091" cy="3490702"/>
          </a:xfrm>
        </p:grpSpPr>
        <p:cxnSp>
          <p:nvCxnSpPr>
            <p:cNvPr id="221" name="Google Shape;221;p1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5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5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5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5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5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15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15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15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15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5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" name="Google Shape;243;p15"/>
          <p:cNvSpPr/>
          <p:nvPr/>
        </p:nvSpPr>
        <p:spPr>
          <a:xfrm>
            <a:off x="8584442" y="0"/>
            <a:ext cx="279600" cy="1914300"/>
          </a:xfrm>
          <a:prstGeom prst="rect">
            <a:avLst/>
          </a:prstGeom>
          <a:solidFill>
            <a:srgbClr val="229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8864221" y="0"/>
            <a:ext cx="279600" cy="1914300"/>
          </a:xfrm>
          <a:prstGeom prst="rect">
            <a:avLst/>
          </a:prstGeom>
          <a:solidFill>
            <a:srgbClr val="1769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Images &amp; Contents Layout">
  <p:cSld name="14_Images &amp; Contents Layou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/>
          <p:nvPr>
            <p:ph idx="2" type="pic"/>
          </p:nvPr>
        </p:nvSpPr>
        <p:spPr>
          <a:xfrm>
            <a:off x="210530" y="296407"/>
            <a:ext cx="8712900" cy="21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16"/>
          <p:cNvSpPr/>
          <p:nvPr>
            <p:ph idx="3" type="pic"/>
          </p:nvPr>
        </p:nvSpPr>
        <p:spPr>
          <a:xfrm>
            <a:off x="643895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16"/>
          <p:cNvSpPr/>
          <p:nvPr>
            <p:ph idx="4" type="pic"/>
          </p:nvPr>
        </p:nvSpPr>
        <p:spPr>
          <a:xfrm>
            <a:off x="2721350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16"/>
          <p:cNvSpPr/>
          <p:nvPr>
            <p:ph idx="5" type="pic"/>
          </p:nvPr>
        </p:nvSpPr>
        <p:spPr>
          <a:xfrm>
            <a:off x="4798804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16"/>
          <p:cNvSpPr/>
          <p:nvPr>
            <p:ph idx="6" type="pic"/>
          </p:nvPr>
        </p:nvSpPr>
        <p:spPr>
          <a:xfrm>
            <a:off x="6876257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/>
          <p:nvPr>
            <p:ph idx="2" type="pic"/>
          </p:nvPr>
        </p:nvSpPr>
        <p:spPr>
          <a:xfrm>
            <a:off x="6116681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17"/>
          <p:cNvSpPr/>
          <p:nvPr>
            <p:ph idx="3" type="pic"/>
          </p:nvPr>
        </p:nvSpPr>
        <p:spPr>
          <a:xfrm>
            <a:off x="6116681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17"/>
          <p:cNvSpPr/>
          <p:nvPr>
            <p:ph idx="4" type="pic"/>
          </p:nvPr>
        </p:nvSpPr>
        <p:spPr>
          <a:xfrm>
            <a:off x="4163783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17"/>
          <p:cNvSpPr/>
          <p:nvPr>
            <p:ph idx="5" type="pic"/>
          </p:nvPr>
        </p:nvSpPr>
        <p:spPr>
          <a:xfrm>
            <a:off x="4163783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Images &amp; Contents">
  <p:cSld name="36_Images &amp; Conten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>
            <p:ph idx="2" type="pic"/>
          </p:nvPr>
        </p:nvSpPr>
        <p:spPr>
          <a:xfrm>
            <a:off x="2" y="2441737"/>
            <a:ext cx="8928000" cy="270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Images &amp; Contents Layout">
  <p:cSld name="35_Images &amp; Contents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>
            <p:ph idx="2" type="pic"/>
          </p:nvPr>
        </p:nvSpPr>
        <p:spPr>
          <a:xfrm>
            <a:off x="476794" y="481693"/>
            <a:ext cx="8190600" cy="417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S LAYOUT_18">
  <p:cSld name="IMAGE AND CONTENTS LAYOUT_18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/>
          <p:nvPr>
            <p:ph idx="2" type="pic"/>
          </p:nvPr>
        </p:nvSpPr>
        <p:spPr>
          <a:xfrm>
            <a:off x="547181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2"/>
          <p:cNvSpPr/>
          <p:nvPr>
            <p:ph idx="3" type="pic"/>
          </p:nvPr>
        </p:nvSpPr>
        <p:spPr>
          <a:xfrm>
            <a:off x="6159068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type="title"/>
          </p:nvPr>
        </p:nvSpPr>
        <p:spPr>
          <a:xfrm>
            <a:off x="0" y="195486"/>
            <a:ext cx="9144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>
            <p:ph idx="2" type="pic"/>
          </p:nvPr>
        </p:nvSpPr>
        <p:spPr>
          <a:xfrm>
            <a:off x="1528763" y="0"/>
            <a:ext cx="30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23"/>
          <p:cNvSpPr/>
          <p:nvPr/>
        </p:nvSpPr>
        <p:spPr>
          <a:xfrm>
            <a:off x="0" y="0"/>
            <a:ext cx="152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/>
          <p:nvPr>
            <p:ph idx="2" type="pic"/>
          </p:nvPr>
        </p:nvSpPr>
        <p:spPr>
          <a:xfrm>
            <a:off x="496389" y="489856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24"/>
          <p:cNvSpPr/>
          <p:nvPr>
            <p:ph idx="3" type="pic"/>
          </p:nvPr>
        </p:nvSpPr>
        <p:spPr>
          <a:xfrm>
            <a:off x="2779126" y="1932675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24"/>
          <p:cNvSpPr/>
          <p:nvPr>
            <p:ph idx="4" type="pic"/>
          </p:nvPr>
        </p:nvSpPr>
        <p:spPr>
          <a:xfrm>
            <a:off x="1637758" y="3375493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242647" y="24936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242647" y="92609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2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 rot="5400000">
            <a:off x="2292957" y="957377"/>
            <a:ext cx="5142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533778" y="1227910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540922" y="4356328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25.jpg"/><Relationship Id="rId7" Type="http://schemas.openxmlformats.org/officeDocument/2006/relationships/image" Target="../media/image27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3.png"/><Relationship Id="rId13" Type="http://schemas.openxmlformats.org/officeDocument/2006/relationships/image" Target="../media/image4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jp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0" y="-150"/>
            <a:ext cx="4572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26250" y="351300"/>
            <a:ext cx="8491500" cy="44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268475" y="1872150"/>
            <a:ext cx="6710400" cy="1399200"/>
          </a:xfrm>
          <a:prstGeom prst="roundRect">
            <a:avLst>
              <a:gd fmla="val 3295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1406238" y="1800602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" sz="5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CC_DWMTEC_07</a:t>
            </a:r>
            <a:endParaRPr b="1" i="0" sz="5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485513" y="4281351"/>
            <a:ext cx="70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Mollika, Shariful &amp; Morshed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485536" y="3795637"/>
            <a:ext cx="2501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MSM</a:t>
            </a:r>
            <a:endParaRPr b="1" i="0" sz="2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33"/>
          <p:cNvCxnSpPr/>
          <p:nvPr/>
        </p:nvCxnSpPr>
        <p:spPr>
          <a:xfrm>
            <a:off x="2510141" y="3908971"/>
            <a:ext cx="4622400" cy="12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p33"/>
          <p:cNvPicPr preferRelativeResize="0"/>
          <p:nvPr/>
        </p:nvPicPr>
        <p:blipFill rotWithShape="1">
          <a:blip r:embed="rId3">
            <a:alphaModFix/>
          </a:blip>
          <a:srcRect b="18453" l="3449" r="9622" t="20745"/>
          <a:stretch/>
        </p:blipFill>
        <p:spPr>
          <a:xfrm>
            <a:off x="326250" y="351300"/>
            <a:ext cx="1596823" cy="117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4">
            <a:alphaModFix/>
          </a:blip>
          <a:srcRect b="0" l="0" r="43860" t="0"/>
          <a:stretch/>
        </p:blipFill>
        <p:spPr>
          <a:xfrm>
            <a:off x="7132558" y="3432062"/>
            <a:ext cx="964526" cy="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/>
        </p:nvSpPr>
        <p:spPr>
          <a:xfrm>
            <a:off x="-11" y="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Current Distribution Strategy</a:t>
            </a:r>
            <a:endParaRPr b="1" i="0" sz="3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42"/>
          <p:cNvCxnSpPr/>
          <p:nvPr/>
        </p:nvCxnSpPr>
        <p:spPr>
          <a:xfrm>
            <a:off x="60898" y="2571745"/>
            <a:ext cx="90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42"/>
          <p:cNvSpPr txBox="1"/>
          <p:nvPr/>
        </p:nvSpPr>
        <p:spPr>
          <a:xfrm>
            <a:off x="-11" y="257175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Alternative Distribution Strategy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60910" y="1523171"/>
            <a:ext cx="1610100" cy="85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Buyer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3105325" y="590601"/>
            <a:ext cx="2437800" cy="69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6878552" y="1732880"/>
            <a:ext cx="1817100" cy="434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42"/>
          <p:cNvCxnSpPr>
            <a:stCxn id="520" idx="3"/>
            <a:endCxn id="521" idx="1"/>
          </p:cNvCxnSpPr>
          <p:nvPr/>
        </p:nvCxnSpPr>
        <p:spPr>
          <a:xfrm flipH="1" rot="10800000">
            <a:off x="1671010" y="940121"/>
            <a:ext cx="1434300" cy="1009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4" name="Google Shape;524;p42"/>
          <p:cNvSpPr txBox="1"/>
          <p:nvPr/>
        </p:nvSpPr>
        <p:spPr>
          <a:xfrm rot="-2080494">
            <a:off x="1649651" y="1129282"/>
            <a:ext cx="1181187" cy="293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42"/>
          <p:cNvCxnSpPr>
            <a:stCxn id="521" idx="3"/>
            <a:endCxn id="522" idx="1"/>
          </p:cNvCxnSpPr>
          <p:nvPr/>
        </p:nvCxnSpPr>
        <p:spPr>
          <a:xfrm>
            <a:off x="5543125" y="940101"/>
            <a:ext cx="1335300" cy="1009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p42"/>
          <p:cNvCxnSpPr>
            <a:stCxn id="522" idx="1"/>
            <a:endCxn id="520" idx="3"/>
          </p:cNvCxnSpPr>
          <p:nvPr/>
        </p:nvCxnSpPr>
        <p:spPr>
          <a:xfrm rot="10800000">
            <a:off x="1671152" y="1949930"/>
            <a:ext cx="5207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7" name="Google Shape;527;p42"/>
          <p:cNvSpPr txBox="1"/>
          <p:nvPr/>
        </p:nvSpPr>
        <p:spPr>
          <a:xfrm>
            <a:off x="3283282" y="1949897"/>
            <a:ext cx="1983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Order Supply</a:t>
            </a:r>
            <a:endParaRPr b="1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1932300" y="3822700"/>
            <a:ext cx="1610100" cy="50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Buyer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100200" y="3822700"/>
            <a:ext cx="1434300" cy="50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4327779" y="3193575"/>
            <a:ext cx="2255400" cy="50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7368550" y="3822700"/>
            <a:ext cx="1434300" cy="50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4463975" y="4230000"/>
            <a:ext cx="1983000" cy="913500"/>
          </a:xfrm>
          <a:prstGeom prst="flowChartDecision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Desired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Quality?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42"/>
          <p:cNvCxnSpPr>
            <a:stCxn id="529" idx="3"/>
            <a:endCxn id="528" idx="1"/>
          </p:cNvCxnSpPr>
          <p:nvPr/>
        </p:nvCxnSpPr>
        <p:spPr>
          <a:xfrm>
            <a:off x="1534500" y="4076800"/>
            <a:ext cx="397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34" name="Google Shape;534;p42"/>
          <p:cNvCxnSpPr>
            <a:stCxn id="528" idx="3"/>
            <a:endCxn id="530" idx="1"/>
          </p:cNvCxnSpPr>
          <p:nvPr/>
        </p:nvCxnSpPr>
        <p:spPr>
          <a:xfrm flipH="1" rot="10800000">
            <a:off x="3542400" y="3447700"/>
            <a:ext cx="785400" cy="629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42"/>
          <p:cNvCxnSpPr>
            <a:stCxn id="530" idx="3"/>
            <a:endCxn id="531" idx="1"/>
          </p:cNvCxnSpPr>
          <p:nvPr/>
        </p:nvCxnSpPr>
        <p:spPr>
          <a:xfrm>
            <a:off x="6583179" y="3447675"/>
            <a:ext cx="785400" cy="629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42"/>
          <p:cNvCxnSpPr>
            <a:stCxn id="532" idx="3"/>
          </p:cNvCxnSpPr>
          <p:nvPr/>
        </p:nvCxnSpPr>
        <p:spPr>
          <a:xfrm flipH="1" rot="10800000">
            <a:off x="6446975" y="4684950"/>
            <a:ext cx="315300" cy="1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37" name="Google Shape;537;p42"/>
          <p:cNvCxnSpPr>
            <a:stCxn id="532" idx="0"/>
            <a:endCxn id="530" idx="2"/>
          </p:cNvCxnSpPr>
          <p:nvPr/>
        </p:nvCxnSpPr>
        <p:spPr>
          <a:xfrm rot="10800000">
            <a:off x="5455475" y="3701700"/>
            <a:ext cx="0" cy="528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42"/>
          <p:cNvCxnSpPr>
            <a:endCxn id="532" idx="1"/>
          </p:cNvCxnSpPr>
          <p:nvPr/>
        </p:nvCxnSpPr>
        <p:spPr>
          <a:xfrm>
            <a:off x="4127675" y="4683150"/>
            <a:ext cx="336300" cy="3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42"/>
          <p:cNvSpPr txBox="1"/>
          <p:nvPr/>
        </p:nvSpPr>
        <p:spPr>
          <a:xfrm rot="-2323270">
            <a:off x="3167606" y="3359632"/>
            <a:ext cx="1181237" cy="347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2"/>
          <p:cNvCxnSpPr>
            <a:stCxn id="531" idx="1"/>
          </p:cNvCxnSpPr>
          <p:nvPr/>
        </p:nvCxnSpPr>
        <p:spPr>
          <a:xfrm flipH="1">
            <a:off x="6756850" y="4076800"/>
            <a:ext cx="611700" cy="605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42"/>
          <p:cNvCxnSpPr>
            <a:stCxn id="528" idx="3"/>
          </p:cNvCxnSpPr>
          <p:nvPr/>
        </p:nvCxnSpPr>
        <p:spPr>
          <a:xfrm>
            <a:off x="3542400" y="4076800"/>
            <a:ext cx="597900" cy="60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42" name="Google Shape;542;p42"/>
          <p:cNvSpPr txBox="1"/>
          <p:nvPr/>
        </p:nvSpPr>
        <p:spPr>
          <a:xfrm rot="-2079">
            <a:off x="5288937" y="3854207"/>
            <a:ext cx="99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Bad</a:t>
            </a:r>
            <a:endParaRPr b="1" i="0" sz="1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2"/>
          <p:cNvSpPr txBox="1"/>
          <p:nvPr/>
        </p:nvSpPr>
        <p:spPr>
          <a:xfrm rot="-3494">
            <a:off x="2942425" y="4291999"/>
            <a:ext cx="1180801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endParaRPr b="1" i="0" sz="1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618671" y="4601825"/>
            <a:ext cx="1983000" cy="434100"/>
          </a:xfrm>
          <a:prstGeom prst="flowChartInputOutpu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Quality Feedback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42"/>
          <p:cNvCxnSpPr>
            <a:stCxn id="529" idx="2"/>
            <a:endCxn id="544" idx="2"/>
          </p:cNvCxnSpPr>
          <p:nvPr/>
        </p:nvCxnSpPr>
        <p:spPr>
          <a:xfrm flipH="1">
            <a:off x="817050" y="4330900"/>
            <a:ext cx="300" cy="488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42"/>
          <p:cNvCxnSpPr>
            <a:stCxn id="544" idx="5"/>
          </p:cNvCxnSpPr>
          <p:nvPr/>
        </p:nvCxnSpPr>
        <p:spPr>
          <a:xfrm>
            <a:off x="2403371" y="4818875"/>
            <a:ext cx="2163900" cy="2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/>
          <p:nvPr/>
        </p:nvSpPr>
        <p:spPr>
          <a:xfrm>
            <a:off x="8746811" y="4847454"/>
            <a:ext cx="336300" cy="24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3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43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Additional Steps...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2128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Vertical Integration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2128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Being self-sufficient in producing required accessories will help to minimise extra cost &amp; increasing quality.</a:t>
            </a:r>
            <a:endParaRPr b="1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3"/>
          <p:cNvSpPr/>
          <p:nvPr/>
        </p:nvSpPr>
        <p:spPr>
          <a:xfrm>
            <a:off x="32254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Expanding Distribution 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32254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Targetting online business holders as buyers will minimize the risks of order cancellation as online market is sustainable today.</a:t>
            </a:r>
            <a:endParaRPr b="1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62380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Variation in Product line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62380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20% Technical textile besides 80% regular textile production will help to build an emergency fund for the company.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43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3"/>
          <p:cNvSpPr/>
          <p:nvPr/>
        </p:nvSpPr>
        <p:spPr>
          <a:xfrm>
            <a:off x="8746811" y="4847454"/>
            <a:ext cx="336300" cy="24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Additional Steps...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44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44"/>
          <p:cNvSpPr/>
          <p:nvPr/>
        </p:nvSpPr>
        <p:spPr>
          <a:xfrm>
            <a:off x="2128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Launching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Campaigns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2128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Launching scholarship campaigns in the campuses will help to enhance valus &amp; finding talents.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4"/>
          <p:cNvSpPr/>
          <p:nvPr/>
        </p:nvSpPr>
        <p:spPr>
          <a:xfrm>
            <a:off x="32254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Effective Monitoring Cell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4"/>
          <p:cNvSpPr/>
          <p:nvPr/>
        </p:nvSpPr>
        <p:spPr>
          <a:xfrm>
            <a:off x="32254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 effective monitoring cell will ensure the quality controll of the products.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6238075" y="853499"/>
            <a:ext cx="2873700" cy="66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Information Management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4"/>
          <p:cNvSpPr/>
          <p:nvPr/>
        </p:nvSpPr>
        <p:spPr>
          <a:xfrm>
            <a:off x="6238075" y="1671650"/>
            <a:ext cx="2873700" cy="3289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Information as new ideas, market analysis, statistics &amp; even customer-feedback will bring positive effect on the supply chain.</a:t>
            </a:r>
            <a:endParaRPr b="1" i="0" sz="23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44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4"/>
          <p:cNvSpPr/>
          <p:nvPr/>
        </p:nvSpPr>
        <p:spPr>
          <a:xfrm>
            <a:off x="8746811" y="4847454"/>
            <a:ext cx="336300" cy="24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"/>
          <p:cNvSpPr/>
          <p:nvPr/>
        </p:nvSpPr>
        <p:spPr>
          <a:xfrm>
            <a:off x="3339900" y="1671750"/>
            <a:ext cx="2464200" cy="90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25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95770" y="905225"/>
            <a:ext cx="12939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1489270" y="1461413"/>
            <a:ext cx="12939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Materials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5"/>
          <p:cNvSpPr/>
          <p:nvPr/>
        </p:nvSpPr>
        <p:spPr>
          <a:xfrm flipH="1">
            <a:off x="7484700" y="856925"/>
            <a:ext cx="15570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Upgraded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6360815" y="1461430"/>
            <a:ext cx="12939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Talents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2616587" y="2900041"/>
            <a:ext cx="12939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5303932" y="2900059"/>
            <a:ext cx="1557000" cy="55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Prodiction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463650" y="3784544"/>
            <a:ext cx="2216700" cy="90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Control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Monitoring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901249" y="3784550"/>
            <a:ext cx="1200900" cy="90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195375" y="3784550"/>
            <a:ext cx="1293900" cy="900000"/>
          </a:xfrm>
          <a:prstGeom prst="roundRect">
            <a:avLst>
              <a:gd fmla="val 17319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Consumers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5"/>
          <p:cNvCxnSpPr>
            <a:stCxn id="582" idx="3"/>
            <a:endCxn id="583" idx="0"/>
          </p:cNvCxnSpPr>
          <p:nvPr/>
        </p:nvCxnSpPr>
        <p:spPr>
          <a:xfrm>
            <a:off x="1389670" y="1183325"/>
            <a:ext cx="746400" cy="278100"/>
          </a:xfrm>
          <a:prstGeom prst="curved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p45"/>
          <p:cNvCxnSpPr>
            <a:stCxn id="584" idx="3"/>
            <a:endCxn id="585" idx="0"/>
          </p:cNvCxnSpPr>
          <p:nvPr/>
        </p:nvCxnSpPr>
        <p:spPr>
          <a:xfrm flipH="1">
            <a:off x="7007700" y="1135025"/>
            <a:ext cx="477000" cy="326400"/>
          </a:xfrm>
          <a:prstGeom prst="curved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45"/>
          <p:cNvCxnSpPr>
            <a:stCxn id="589" idx="3"/>
            <a:endCxn id="588" idx="1"/>
          </p:cNvCxnSpPr>
          <p:nvPr/>
        </p:nvCxnSpPr>
        <p:spPr>
          <a:xfrm>
            <a:off x="3102149" y="4234550"/>
            <a:ext cx="361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94" name="Google Shape;594;p45"/>
          <p:cNvCxnSpPr>
            <a:stCxn id="590" idx="3"/>
            <a:endCxn id="589" idx="1"/>
          </p:cNvCxnSpPr>
          <p:nvPr/>
        </p:nvCxnSpPr>
        <p:spPr>
          <a:xfrm>
            <a:off x="1489275" y="4234550"/>
            <a:ext cx="4119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95" name="Google Shape;595;p45"/>
          <p:cNvCxnSpPr>
            <a:stCxn id="590" idx="2"/>
            <a:endCxn id="589" idx="2"/>
          </p:cNvCxnSpPr>
          <p:nvPr/>
        </p:nvCxnSpPr>
        <p:spPr>
          <a:xfrm flipH="1" rot="-5400000">
            <a:off x="1671675" y="3855200"/>
            <a:ext cx="600" cy="1659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6" name="Google Shape;596;p45"/>
          <p:cNvCxnSpPr>
            <a:stCxn id="589" idx="2"/>
            <a:endCxn id="588" idx="2"/>
          </p:cNvCxnSpPr>
          <p:nvPr/>
        </p:nvCxnSpPr>
        <p:spPr>
          <a:xfrm flipH="1" rot="-5400000">
            <a:off x="3536549" y="3649700"/>
            <a:ext cx="600" cy="2070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7" name="Google Shape;597;p45"/>
          <p:cNvSpPr txBox="1"/>
          <p:nvPr/>
        </p:nvSpPr>
        <p:spPr>
          <a:xfrm>
            <a:off x="1094775" y="4814096"/>
            <a:ext cx="1200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b="1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Google Shape;598;p45"/>
          <p:cNvCxnSpPr>
            <a:stCxn id="583" idx="3"/>
            <a:endCxn id="581" idx="1"/>
          </p:cNvCxnSpPr>
          <p:nvPr/>
        </p:nvCxnSpPr>
        <p:spPr>
          <a:xfrm>
            <a:off x="2783170" y="1739513"/>
            <a:ext cx="556800" cy="382200"/>
          </a:xfrm>
          <a:prstGeom prst="curvedConnector3">
            <a:avLst>
              <a:gd fmla="val 83145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9" name="Google Shape;599;p45"/>
          <p:cNvCxnSpPr>
            <a:stCxn id="585" idx="1"/>
            <a:endCxn id="581" idx="3"/>
          </p:cNvCxnSpPr>
          <p:nvPr/>
        </p:nvCxnSpPr>
        <p:spPr>
          <a:xfrm flipH="1">
            <a:off x="5804015" y="1739530"/>
            <a:ext cx="556800" cy="382200"/>
          </a:xfrm>
          <a:prstGeom prst="curvedConnector3">
            <a:avLst>
              <a:gd fmla="val 79879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0" name="Google Shape;600;p45"/>
          <p:cNvCxnSpPr/>
          <p:nvPr/>
        </p:nvCxnSpPr>
        <p:spPr>
          <a:xfrm flipH="1" rot="10800000">
            <a:off x="2936267" y="2581209"/>
            <a:ext cx="519300" cy="326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Google Shape;601;p45"/>
          <p:cNvCxnSpPr/>
          <p:nvPr/>
        </p:nvCxnSpPr>
        <p:spPr>
          <a:xfrm>
            <a:off x="2880360" y="3456146"/>
            <a:ext cx="5700" cy="33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2" name="Google Shape;602;p45"/>
          <p:cNvCxnSpPr>
            <a:endCxn id="587" idx="0"/>
          </p:cNvCxnSpPr>
          <p:nvPr/>
        </p:nvCxnSpPr>
        <p:spPr>
          <a:xfrm>
            <a:off x="5537932" y="2568559"/>
            <a:ext cx="544500" cy="331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45"/>
          <p:cNvCxnSpPr>
            <a:stCxn id="587" idx="2"/>
          </p:cNvCxnSpPr>
          <p:nvPr/>
        </p:nvCxnSpPr>
        <p:spPr>
          <a:xfrm flipH="1">
            <a:off x="5636032" y="3456259"/>
            <a:ext cx="446400" cy="38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45"/>
          <p:cNvCxnSpPr>
            <a:stCxn id="581" idx="2"/>
            <a:endCxn id="588" idx="0"/>
          </p:cNvCxnSpPr>
          <p:nvPr/>
        </p:nvCxnSpPr>
        <p:spPr>
          <a:xfrm>
            <a:off x="4572000" y="2571750"/>
            <a:ext cx="0" cy="1212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605" name="Google Shape;6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25" y="1605425"/>
            <a:ext cx="650400" cy="6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5"/>
          <p:cNvPicPr preferRelativeResize="0"/>
          <p:nvPr/>
        </p:nvPicPr>
        <p:blipFill rotWithShape="1">
          <a:blip r:embed="rId4">
            <a:alphaModFix/>
          </a:blip>
          <a:srcRect b="0" l="0" r="0" t="-11160"/>
          <a:stretch/>
        </p:blipFill>
        <p:spPr>
          <a:xfrm>
            <a:off x="8076075" y="1461425"/>
            <a:ext cx="746700" cy="8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 flipH="1">
            <a:off x="56100" y="178"/>
            <a:ext cx="69615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Supply Chain Construction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45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9" name="Google Shape;609;p45"/>
          <p:cNvPicPr preferRelativeResize="0"/>
          <p:nvPr/>
        </p:nvPicPr>
        <p:blipFill rotWithShape="1">
          <a:blip r:embed="rId5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5"/>
          <p:cNvSpPr/>
          <p:nvPr/>
        </p:nvSpPr>
        <p:spPr>
          <a:xfrm>
            <a:off x="8746811" y="4847454"/>
            <a:ext cx="336300" cy="24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46"/>
          <p:cNvGrpSpPr/>
          <p:nvPr/>
        </p:nvGrpSpPr>
        <p:grpSpPr>
          <a:xfrm>
            <a:off x="2195096" y="1970491"/>
            <a:ext cx="4754452" cy="4754452"/>
            <a:chOff x="1754163" y="2276872"/>
            <a:chExt cx="5616600" cy="5616600"/>
          </a:xfrm>
        </p:grpSpPr>
        <p:grpSp>
          <p:nvGrpSpPr>
            <p:cNvPr id="616" name="Google Shape;616;p46"/>
            <p:cNvGrpSpPr/>
            <p:nvPr/>
          </p:nvGrpSpPr>
          <p:grpSpPr>
            <a:xfrm>
              <a:off x="2068752" y="2581167"/>
              <a:ext cx="4998774" cy="4998774"/>
              <a:chOff x="1754163" y="2276872"/>
              <a:chExt cx="5616600" cy="5616600"/>
            </a:xfrm>
          </p:grpSpPr>
          <p:sp>
            <p:nvSpPr>
              <p:cNvPr id="617" name="Google Shape;617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0800000" name="adj1"/>
                  <a:gd fmla="val 21586788" name="adj2"/>
                  <a:gd fmla="val 6977" name="adj3"/>
                </a:avLst>
              </a:prstGeom>
              <a:gradFill>
                <a:gsLst>
                  <a:gs pos="0">
                    <a:srgbClr val="8DD1EC"/>
                  </a:gs>
                  <a:gs pos="94000">
                    <a:srgbClr val="8DD1EC"/>
                  </a:gs>
                  <a:gs pos="100000">
                    <a:srgbClr val="8DD1EC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3437981" name="adj1"/>
                  <a:gd fmla="val 21586788" name="adj2"/>
                  <a:gd fmla="val 6977" name="adj3"/>
                </a:avLst>
              </a:prstGeom>
              <a:gradFill>
                <a:gsLst>
                  <a:gs pos="0">
                    <a:srgbClr val="80E2C7"/>
                  </a:gs>
                  <a:gs pos="94000">
                    <a:srgbClr val="80E2C7"/>
                  </a:gs>
                  <a:gs pos="100000">
                    <a:srgbClr val="80E2C7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6201919" name="adj1"/>
                  <a:gd fmla="val 21586788" name="adj2"/>
                  <a:gd fmla="val 6977" name="adj3"/>
                </a:avLst>
              </a:prstGeom>
              <a:gradFill>
                <a:gsLst>
                  <a:gs pos="0">
                    <a:srgbClr val="B6E687"/>
                  </a:gs>
                  <a:gs pos="94000">
                    <a:srgbClr val="B6E687"/>
                  </a:gs>
                  <a:gs pos="100000">
                    <a:srgbClr val="B6E687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9030955" name="adj1"/>
                  <a:gd fmla="val 21586788" name="adj2"/>
                  <a:gd fmla="val 6977" name="adj3"/>
                </a:avLst>
              </a:prstGeom>
              <a:gradFill>
                <a:gsLst>
                  <a:gs pos="0">
                    <a:srgbClr val="8DD1EC"/>
                  </a:gs>
                  <a:gs pos="94000">
                    <a:srgbClr val="8DD1EC"/>
                  </a:gs>
                  <a:gs pos="100000">
                    <a:srgbClr val="8DD1EC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1" name="Google Shape;621;p46"/>
            <p:cNvGrpSpPr/>
            <p:nvPr/>
          </p:nvGrpSpPr>
          <p:grpSpPr>
            <a:xfrm>
              <a:off x="1754163" y="2276872"/>
              <a:ext cx="5616600" cy="5616600"/>
              <a:chOff x="1754163" y="2276872"/>
              <a:chExt cx="5616600" cy="5616600"/>
            </a:xfrm>
          </p:grpSpPr>
          <p:sp>
            <p:nvSpPr>
              <p:cNvPr id="622" name="Google Shape;622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0800000" name="adj1"/>
                  <a:gd fmla="val 21586788" name="adj2"/>
                  <a:gd fmla="val 6977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3427380" name="adj1"/>
                  <a:gd fmla="val 21586788" name="adj2"/>
                  <a:gd fmla="val 6977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6201919" name="adj1"/>
                  <a:gd fmla="val 21586788" name="adj2"/>
                  <a:gd fmla="val 6977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1754163" y="2276872"/>
                <a:ext cx="5616600" cy="5616600"/>
              </a:xfrm>
              <a:prstGeom prst="blockArc">
                <a:avLst>
                  <a:gd fmla="val 19047701" name="adj1"/>
                  <a:gd fmla="val 21586788" name="adj2"/>
                  <a:gd fmla="val 6977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26" name="Google Shape;626;p46"/>
          <p:cNvCxnSpPr/>
          <p:nvPr/>
        </p:nvCxnSpPr>
        <p:spPr>
          <a:xfrm>
            <a:off x="3348800" y="1556681"/>
            <a:ext cx="891000" cy="540000"/>
          </a:xfrm>
          <a:prstGeom prst="bentConnector3">
            <a:avLst>
              <a:gd fmla="val 100742" name="adj1"/>
            </a:avLst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27" name="Google Shape;627;p46"/>
          <p:cNvCxnSpPr/>
          <p:nvPr/>
        </p:nvCxnSpPr>
        <p:spPr>
          <a:xfrm flipH="1">
            <a:off x="4904201" y="1556681"/>
            <a:ext cx="891000" cy="540000"/>
          </a:xfrm>
          <a:prstGeom prst="bentConnector3">
            <a:avLst>
              <a:gd fmla="val 100193" name="adj1"/>
            </a:avLst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28" name="Google Shape;628;p46"/>
          <p:cNvCxnSpPr/>
          <p:nvPr/>
        </p:nvCxnSpPr>
        <p:spPr>
          <a:xfrm flipH="1" rot="-5400000">
            <a:off x="1243637" y="3111296"/>
            <a:ext cx="1296000" cy="918000"/>
          </a:xfrm>
          <a:prstGeom prst="bentConnector3">
            <a:avLst>
              <a:gd fmla="val 100392" name="adj1"/>
            </a:avLst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29" name="Google Shape;629;p46"/>
          <p:cNvCxnSpPr/>
          <p:nvPr/>
        </p:nvCxnSpPr>
        <p:spPr>
          <a:xfrm rot="5400000">
            <a:off x="6613543" y="3111296"/>
            <a:ext cx="1296000" cy="918000"/>
          </a:xfrm>
          <a:prstGeom prst="bentConnector3">
            <a:avLst>
              <a:gd fmla="val 99474" name="adj1"/>
            </a:avLst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630" name="Google Shape;630;p46"/>
          <p:cNvGrpSpPr/>
          <p:nvPr/>
        </p:nvGrpSpPr>
        <p:grpSpPr>
          <a:xfrm>
            <a:off x="2206214" y="4462164"/>
            <a:ext cx="4731546" cy="60955"/>
            <a:chOff x="1780872" y="5229200"/>
            <a:chExt cx="5589541" cy="72008"/>
          </a:xfrm>
        </p:grpSpPr>
        <p:sp>
          <p:nvSpPr>
            <p:cNvPr id="631" name="Google Shape;631;p46"/>
            <p:cNvSpPr/>
            <p:nvPr/>
          </p:nvSpPr>
          <p:spPr>
            <a:xfrm>
              <a:off x="1780872" y="5229200"/>
              <a:ext cx="1400441" cy="72008"/>
            </a:xfrm>
            <a:custGeom>
              <a:rect b="b" l="l" r="r" t="t"/>
              <a:pathLst>
                <a:path extrusionOk="0" h="72008" w="1400441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3177238" y="5229200"/>
              <a:ext cx="1400441" cy="72008"/>
            </a:xfrm>
            <a:custGeom>
              <a:rect b="b" l="l" r="r" t="t"/>
              <a:pathLst>
                <a:path extrusionOk="0" h="72008" w="1400441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4573604" y="5229200"/>
              <a:ext cx="1400441" cy="72008"/>
            </a:xfrm>
            <a:custGeom>
              <a:rect b="b" l="l" r="r" t="t"/>
              <a:pathLst>
                <a:path extrusionOk="0" h="72008" w="1400441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5969972" y="5229200"/>
              <a:ext cx="1400441" cy="72008"/>
            </a:xfrm>
            <a:custGeom>
              <a:rect b="b" l="l" r="r" t="t"/>
              <a:pathLst>
                <a:path extrusionOk="0" h="72008" w="1400441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46"/>
          <p:cNvSpPr txBox="1"/>
          <p:nvPr/>
        </p:nvSpPr>
        <p:spPr>
          <a:xfrm>
            <a:off x="-200001" y="1556675"/>
            <a:ext cx="20163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1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b="1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Minimising</a:t>
            </a:r>
            <a:endParaRPr b="1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1816300" y="693550"/>
            <a:ext cx="18099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Self-</a:t>
            </a:r>
            <a:endParaRPr b="1" i="0" sz="2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Sufficient</a:t>
            </a:r>
            <a:endParaRPr b="1" i="0" sz="2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 b="1" i="0" sz="2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4902473" y="693550"/>
            <a:ext cx="22062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Brand</a:t>
            </a:r>
            <a:endParaRPr b="1" i="0" sz="25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25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 b="1" i="0" sz="25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7136850" y="1556675"/>
            <a:ext cx="22062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Sustainable</a:t>
            </a:r>
            <a:endParaRPr b="1" i="0" sz="2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Crisis  Situation</a:t>
            </a:r>
            <a:endParaRPr b="1" i="0" sz="2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700" y="2601300"/>
            <a:ext cx="1809750" cy="19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Google Shape;640;p46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46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Feasibilities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46"/>
          <p:cNvPicPr preferRelativeResize="0"/>
          <p:nvPr/>
        </p:nvPicPr>
        <p:blipFill rotWithShape="1">
          <a:blip r:embed="rId4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6"/>
          <p:cNvSpPr/>
          <p:nvPr/>
        </p:nvSpPr>
        <p:spPr>
          <a:xfrm>
            <a:off x="8746811" y="4847454"/>
            <a:ext cx="336300" cy="24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234" y="2922288"/>
            <a:ext cx="780700" cy="7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9817" y="760249"/>
            <a:ext cx="876483" cy="9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6"/>
          <p:cNvPicPr preferRelativeResize="0"/>
          <p:nvPr/>
        </p:nvPicPr>
        <p:blipFill rotWithShape="1">
          <a:blip r:embed="rId7">
            <a:alphaModFix/>
          </a:blip>
          <a:srcRect b="0" l="16394" r="15550" t="14850"/>
          <a:stretch/>
        </p:blipFill>
        <p:spPr>
          <a:xfrm>
            <a:off x="7071475" y="937776"/>
            <a:ext cx="671300" cy="7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6"/>
          <p:cNvPicPr preferRelativeResize="0"/>
          <p:nvPr/>
        </p:nvPicPr>
        <p:blipFill rotWithShape="1">
          <a:blip r:embed="rId8">
            <a:alphaModFix/>
          </a:blip>
          <a:srcRect b="0" l="10131" r="18317" t="0"/>
          <a:stretch/>
        </p:blipFill>
        <p:spPr>
          <a:xfrm>
            <a:off x="7793579" y="2922288"/>
            <a:ext cx="892725" cy="1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Situation Overview...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34"/>
          <p:cNvSpPr/>
          <p:nvPr/>
        </p:nvSpPr>
        <p:spPr>
          <a:xfrm>
            <a:off x="212875" y="853500"/>
            <a:ext cx="2778300" cy="853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Corona Virus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3613296" y="853500"/>
            <a:ext cx="2965500" cy="853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Health &amp; Safety Risks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3613300" y="2153363"/>
            <a:ext cx="2965500" cy="853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Problems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203803" y="3539127"/>
            <a:ext cx="1620300" cy="103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Problem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554950" y="3539125"/>
            <a:ext cx="3082200" cy="103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7368011" y="3539125"/>
            <a:ext cx="1620300" cy="103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Export Problem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4"/>
          <p:cNvCxnSpPr>
            <a:stCxn id="313" idx="2"/>
            <a:endCxn id="314" idx="0"/>
          </p:cNvCxnSpPr>
          <p:nvPr/>
        </p:nvCxnSpPr>
        <p:spPr>
          <a:xfrm flipH="1">
            <a:off x="2013850" y="3006863"/>
            <a:ext cx="3082200" cy="532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34"/>
          <p:cNvCxnSpPr>
            <a:stCxn id="313" idx="2"/>
            <a:endCxn id="316" idx="0"/>
          </p:cNvCxnSpPr>
          <p:nvPr/>
        </p:nvCxnSpPr>
        <p:spPr>
          <a:xfrm>
            <a:off x="5096050" y="3006863"/>
            <a:ext cx="3082200" cy="532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34"/>
          <p:cNvSpPr/>
          <p:nvPr/>
        </p:nvSpPr>
        <p:spPr>
          <a:xfrm>
            <a:off x="3142233" y="994500"/>
            <a:ext cx="228900" cy="571500"/>
          </a:xfrm>
          <a:prstGeom prst="rightArrow">
            <a:avLst>
              <a:gd fmla="val 7875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 rot="5400000">
            <a:off x="4981608" y="1629625"/>
            <a:ext cx="228900" cy="626400"/>
          </a:xfrm>
          <a:prstGeom prst="rightArrow">
            <a:avLst>
              <a:gd fmla="val 7875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4"/>
          <p:cNvCxnSpPr>
            <a:endCxn id="315" idx="1"/>
          </p:cNvCxnSpPr>
          <p:nvPr/>
        </p:nvCxnSpPr>
        <p:spPr>
          <a:xfrm flipH="1" rot="10800000">
            <a:off x="2824150" y="4057525"/>
            <a:ext cx="730800" cy="1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34"/>
          <p:cNvCxnSpPr>
            <a:stCxn id="315" idx="3"/>
          </p:cNvCxnSpPr>
          <p:nvPr/>
        </p:nvCxnSpPr>
        <p:spPr>
          <a:xfrm flipH="1" rot="10800000">
            <a:off x="6637150" y="4055725"/>
            <a:ext cx="730800" cy="1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p34"/>
          <p:cNvSpPr txBox="1"/>
          <p:nvPr/>
        </p:nvSpPr>
        <p:spPr>
          <a:xfrm>
            <a:off x="1438450" y="4575975"/>
            <a:ext cx="7315200" cy="5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(Supply Chain Damage)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846225" y="907550"/>
            <a:ext cx="1980300" cy="120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 Problem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99275" y="2165200"/>
            <a:ext cx="32742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Importing Accessories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Importing Raw Materials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Price Hike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3469000" y="907550"/>
            <a:ext cx="2518500" cy="120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6630000" y="907552"/>
            <a:ext cx="1980300" cy="120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Export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3262225" y="2165200"/>
            <a:ext cx="32742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Lack of Raw Materials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Less Production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High Costs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172050" y="2165200"/>
            <a:ext cx="2939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Minimise in Profit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Payment Debt of the workers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3033313" y="1101196"/>
            <a:ext cx="228900" cy="816300"/>
          </a:xfrm>
          <a:prstGeom prst="rightArrow">
            <a:avLst>
              <a:gd fmla="val 7875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6194300" y="1101200"/>
            <a:ext cx="243900" cy="853500"/>
          </a:xfrm>
          <a:prstGeom prst="rightArrow">
            <a:avLst>
              <a:gd fmla="val 7875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5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35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DREAMERS Textile Limited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6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36"/>
          <p:cNvSpPr txBox="1"/>
          <p:nvPr/>
        </p:nvSpPr>
        <p:spPr>
          <a:xfrm>
            <a:off x="122550" y="697753"/>
            <a:ext cx="889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SWOT</a:t>
            </a:r>
            <a:r>
              <a:rPr b="1" i="0" lang="en" sz="3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0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i="0" sz="30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6"/>
          <p:cNvCxnSpPr/>
          <p:nvPr/>
        </p:nvCxnSpPr>
        <p:spPr>
          <a:xfrm flipH="1">
            <a:off x="4566761" y="1441564"/>
            <a:ext cx="10500" cy="35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0" name="Google Shape;350;p36"/>
          <p:cNvCxnSpPr/>
          <p:nvPr/>
        </p:nvCxnSpPr>
        <p:spPr>
          <a:xfrm>
            <a:off x="1615196" y="3212018"/>
            <a:ext cx="59136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36"/>
          <p:cNvSpPr txBox="1"/>
          <p:nvPr/>
        </p:nvSpPr>
        <p:spPr>
          <a:xfrm>
            <a:off x="608825" y="1441575"/>
            <a:ext cx="221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 b="1" i="0" sz="31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608825" y="3212025"/>
            <a:ext cx="2985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endParaRPr b="1" i="0" sz="31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4877250" y="1441575"/>
            <a:ext cx="3075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1" i="0" sz="31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4877250" y="3234529"/>
            <a:ext cx="2651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 b="1" i="0" sz="31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314250" y="1992088"/>
            <a:ext cx="3952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Export to Abroad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Low Wages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4577250" y="2056575"/>
            <a:ext cx="44442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Expanding Exports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High Profits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353446" y="3827025"/>
            <a:ext cx="4889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Lack of Resources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Import from Abroad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4566750" y="3827025"/>
            <a:ext cx="44442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High Costs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Time Consuming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37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37"/>
          <p:cNvSpPr/>
          <p:nvPr/>
        </p:nvSpPr>
        <p:spPr>
          <a:xfrm>
            <a:off x="914400" y="2571750"/>
            <a:ext cx="7315200" cy="2020200"/>
          </a:xfrm>
          <a:prstGeom prst="round2DiagRect">
            <a:avLst>
              <a:gd fmla="val 34290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Disruption in the Supply Chain due to Covid-19 Pandemic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661" y="853501"/>
            <a:ext cx="1009150" cy="10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103672" y="1960575"/>
            <a:ext cx="350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37"/>
          <p:cNvCxnSpPr>
            <a:stCxn id="368" idx="3"/>
            <a:endCxn id="371" idx="1"/>
          </p:cNvCxnSpPr>
          <p:nvPr/>
        </p:nvCxnSpPr>
        <p:spPr>
          <a:xfrm>
            <a:off x="2359811" y="1366351"/>
            <a:ext cx="15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2" name="Google Shape;3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6613" y="1100473"/>
            <a:ext cx="508265" cy="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4300" y="893575"/>
            <a:ext cx="945550" cy="94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7"/>
          <p:cNvCxnSpPr>
            <a:stCxn id="371" idx="3"/>
            <a:endCxn id="374" idx="1"/>
          </p:cNvCxnSpPr>
          <p:nvPr/>
        </p:nvCxnSpPr>
        <p:spPr>
          <a:xfrm>
            <a:off x="4809850" y="1366350"/>
            <a:ext cx="17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5" name="Google Shape;3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196" y="1100477"/>
            <a:ext cx="508265" cy="5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7"/>
          <p:cNvSpPr txBox="1"/>
          <p:nvPr/>
        </p:nvSpPr>
        <p:spPr>
          <a:xfrm>
            <a:off x="2585522" y="1960575"/>
            <a:ext cx="350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8934" y="861775"/>
            <a:ext cx="1009150" cy="10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 txBox="1"/>
          <p:nvPr/>
        </p:nvSpPr>
        <p:spPr>
          <a:xfrm>
            <a:off x="1329197" y="1551985"/>
            <a:ext cx="350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756772" y="1508325"/>
            <a:ext cx="350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5271942" y="1960563"/>
            <a:ext cx="350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Product to Customer</a:t>
            </a:r>
            <a:endParaRPr b="1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7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212875" y="1256175"/>
            <a:ext cx="2654100" cy="1443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Foreign Raw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Materiels Producer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Supply Chain Break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38"/>
          <p:cNvSpPr/>
          <p:nvPr/>
        </p:nvSpPr>
        <p:spPr>
          <a:xfrm>
            <a:off x="212875" y="2930725"/>
            <a:ext cx="2654100" cy="1788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Accessories &amp;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Technologies from Abroad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6967975" y="1461400"/>
            <a:ext cx="1924500" cy="1443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6967975" y="3102775"/>
            <a:ext cx="1924500" cy="1443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8"/>
          <p:cNvCxnSpPr>
            <a:stCxn id="386" idx="3"/>
            <a:endCxn id="393" idx="1"/>
          </p:cNvCxnSpPr>
          <p:nvPr/>
        </p:nvCxnSpPr>
        <p:spPr>
          <a:xfrm>
            <a:off x="2866975" y="1978125"/>
            <a:ext cx="729300" cy="96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38"/>
          <p:cNvCxnSpPr>
            <a:stCxn id="389" idx="3"/>
            <a:endCxn id="393" idx="1"/>
          </p:cNvCxnSpPr>
          <p:nvPr/>
        </p:nvCxnSpPr>
        <p:spPr>
          <a:xfrm flipH="1" rot="10800000">
            <a:off x="2866975" y="2944525"/>
            <a:ext cx="729300" cy="88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38"/>
          <p:cNvCxnSpPr>
            <a:stCxn id="393" idx="3"/>
            <a:endCxn id="390" idx="1"/>
          </p:cNvCxnSpPr>
          <p:nvPr/>
        </p:nvCxnSpPr>
        <p:spPr>
          <a:xfrm flipH="1" rot="10800000">
            <a:off x="6203150" y="2183375"/>
            <a:ext cx="764700" cy="761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38"/>
          <p:cNvCxnSpPr>
            <a:stCxn id="393" idx="3"/>
            <a:endCxn id="391" idx="1"/>
          </p:cNvCxnSpPr>
          <p:nvPr/>
        </p:nvCxnSpPr>
        <p:spPr>
          <a:xfrm>
            <a:off x="6203150" y="2944475"/>
            <a:ext cx="764700" cy="88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38"/>
          <p:cNvCxnSpPr/>
          <p:nvPr/>
        </p:nvCxnSpPr>
        <p:spPr>
          <a:xfrm>
            <a:off x="3214300" y="1437188"/>
            <a:ext cx="28800" cy="2911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8" name="Google Shape;398;p38"/>
          <p:cNvSpPr txBox="1"/>
          <p:nvPr/>
        </p:nvSpPr>
        <p:spPr>
          <a:xfrm>
            <a:off x="1357800" y="755563"/>
            <a:ext cx="3568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Covid-19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1357800" y="4665850"/>
            <a:ext cx="3568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Supply Chain Break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flipH="1">
            <a:off x="6603326" y="1458472"/>
            <a:ext cx="25200" cy="2832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1" name="Google Shape;401;p38"/>
          <p:cNvSpPr txBox="1"/>
          <p:nvPr/>
        </p:nvSpPr>
        <p:spPr>
          <a:xfrm>
            <a:off x="4822000" y="780288"/>
            <a:ext cx="3568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Supply Chain Break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822000" y="4587554"/>
            <a:ext cx="3568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Covid-19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596150" y="2449925"/>
            <a:ext cx="2607000" cy="98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Apparel</a:t>
            </a:r>
            <a:endParaRPr b="1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1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8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/>
        </p:nvSpPr>
        <p:spPr>
          <a:xfrm>
            <a:off x="212885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Problems Associated with SC</a:t>
            </a:r>
            <a:endParaRPr b="0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9"/>
          <p:cNvCxnSpPr/>
          <p:nvPr/>
        </p:nvCxnSpPr>
        <p:spPr>
          <a:xfrm flipH="1" rot="10800000">
            <a:off x="212871" y="693546"/>
            <a:ext cx="88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39"/>
          <p:cNvSpPr/>
          <p:nvPr/>
        </p:nvSpPr>
        <p:spPr>
          <a:xfrm>
            <a:off x="212875" y="853500"/>
            <a:ext cx="473400" cy="76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212875" y="1770050"/>
            <a:ext cx="473400" cy="76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212875" y="2686600"/>
            <a:ext cx="473400" cy="76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212875" y="3603150"/>
            <a:ext cx="473400" cy="76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768188" y="853500"/>
            <a:ext cx="1989600" cy="7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Political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768199" y="1770050"/>
            <a:ext cx="1989600" cy="7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768190" y="2686600"/>
            <a:ext cx="1989600" cy="7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Socoial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768188" y="3603150"/>
            <a:ext cx="1989600" cy="7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Technological Problems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2912625" y="853500"/>
            <a:ext cx="23682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Tax-Rates, VATs &amp; Tolls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5464450" y="853500"/>
            <a:ext cx="25953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speed of govt. functions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2912624" y="1770050"/>
            <a:ext cx="13413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Lack of Investors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4408750" y="1770050"/>
            <a:ext cx="28608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Huge salaries of the foreign employees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2919475" y="2686600"/>
            <a:ext cx="16524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Misuses of resources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4758400" y="2686600"/>
            <a:ext cx="19020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Disturbances in transit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2898225" y="3603150"/>
            <a:ext cx="29601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Dependence on imported technologies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6846927" y="2686600"/>
            <a:ext cx="21063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Shortage of skilled workers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5998750" y="3603150"/>
            <a:ext cx="29601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Absence of advanced technologies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7424375" y="1770050"/>
            <a:ext cx="1528800" cy="760800"/>
          </a:xfrm>
          <a:prstGeom prst="homePlate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Raw materials 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/>
        </p:nvSpPr>
        <p:spPr>
          <a:xfrm>
            <a:off x="-11" y="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Current Purchasing Strategy</a:t>
            </a:r>
            <a:endParaRPr b="1" i="0" sz="3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0" y="2452988"/>
            <a:ext cx="7315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Alternative Purchasing Strategy</a:t>
            </a:r>
            <a:endParaRPr b="1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60900" y="1346775"/>
            <a:ext cx="16380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60898" y="3737879"/>
            <a:ext cx="16380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Producers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1755874" y="1428075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1755882" y="3810504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00" y="608375"/>
            <a:ext cx="650400" cy="6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/>
          <p:nvPr/>
        </p:nvSpPr>
        <p:spPr>
          <a:xfrm>
            <a:off x="1966750" y="1346775"/>
            <a:ext cx="16380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Huge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7295" y="676175"/>
            <a:ext cx="556905" cy="5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0"/>
          <p:cNvSpPr/>
          <p:nvPr/>
        </p:nvSpPr>
        <p:spPr>
          <a:xfrm>
            <a:off x="3661733" y="1455084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872600" y="1373775"/>
            <a:ext cx="16380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Materiels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5">
            <a:alphaModFix/>
          </a:blip>
          <a:srcRect b="16658" l="0" r="0" t="0"/>
          <a:stretch/>
        </p:blipFill>
        <p:spPr>
          <a:xfrm>
            <a:off x="4264850" y="605074"/>
            <a:ext cx="853500" cy="7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0"/>
          <p:cNvSpPr/>
          <p:nvPr/>
        </p:nvSpPr>
        <p:spPr>
          <a:xfrm>
            <a:off x="5567574" y="1455084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5778456" y="1373781"/>
            <a:ext cx="16380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way Route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5969" y="777675"/>
            <a:ext cx="759778" cy="5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0"/>
          <p:cNvPicPr preferRelativeResize="0"/>
          <p:nvPr/>
        </p:nvPicPr>
        <p:blipFill rotWithShape="1">
          <a:blip r:embed="rId7">
            <a:alphaModFix/>
          </a:blip>
          <a:srcRect b="27813" l="0" r="0" t="0"/>
          <a:stretch/>
        </p:blipFill>
        <p:spPr>
          <a:xfrm rot="456596">
            <a:off x="6754531" y="823278"/>
            <a:ext cx="650400" cy="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/>
          <p:nvPr/>
        </p:nvSpPr>
        <p:spPr>
          <a:xfrm>
            <a:off x="7473426" y="1455075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7756924" y="1373775"/>
            <a:ext cx="13326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DREAMERSTextile Limited </a:t>
            </a:r>
            <a:endParaRPr b="1" i="0" sz="1600" u="none" cap="none" strike="noStrike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53" name="Google Shape;453;p40"/>
          <p:cNvPicPr preferRelativeResize="0"/>
          <p:nvPr/>
        </p:nvPicPr>
        <p:blipFill rotWithShape="1">
          <a:blip r:embed="rId8">
            <a:alphaModFix/>
          </a:blip>
          <a:srcRect b="19252" l="-4940" r="4938" t="-7164"/>
          <a:stretch/>
        </p:blipFill>
        <p:spPr>
          <a:xfrm>
            <a:off x="7996475" y="558425"/>
            <a:ext cx="853500" cy="7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0"/>
          <p:cNvCxnSpPr/>
          <p:nvPr/>
        </p:nvCxnSpPr>
        <p:spPr>
          <a:xfrm>
            <a:off x="829100" y="2390250"/>
            <a:ext cx="7725000" cy="13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5" name="Google Shape;455;p40"/>
          <p:cNvSpPr txBox="1"/>
          <p:nvPr/>
        </p:nvSpPr>
        <p:spPr>
          <a:xfrm>
            <a:off x="3693325" y="2247400"/>
            <a:ext cx="2196000" cy="1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Huge Time</a:t>
            </a:r>
            <a:endParaRPr b="0" i="0" sz="2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1966750" y="3728575"/>
            <a:ext cx="1638000" cy="750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3661733" y="3832159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3872600" y="3729200"/>
            <a:ext cx="16380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Materiels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567581" y="3832159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5778456" y="3729206"/>
            <a:ext cx="16380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 way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7473424" y="3832156"/>
            <a:ext cx="153900" cy="569100"/>
          </a:xfrm>
          <a:prstGeom prst="rightArrow">
            <a:avLst>
              <a:gd fmla="val 50000" name="adj1"/>
              <a:gd fmla="val 20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7756924" y="3729200"/>
            <a:ext cx="13326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DREAMERSTextile Limited </a:t>
            </a:r>
            <a:endParaRPr b="1" i="0" sz="1600" u="none" cap="none" strike="noStrike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63" name="Google Shape;463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7512" y="3098300"/>
            <a:ext cx="1179875" cy="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0"/>
          <p:cNvPicPr preferRelativeResize="0"/>
          <p:nvPr/>
        </p:nvPicPr>
        <p:blipFill rotWithShape="1">
          <a:blip r:embed="rId5">
            <a:alphaModFix/>
          </a:blip>
          <a:srcRect b="16658" l="0" r="0" t="0"/>
          <a:stretch/>
        </p:blipFill>
        <p:spPr>
          <a:xfrm>
            <a:off x="4264850" y="2978099"/>
            <a:ext cx="853500" cy="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7297" y="3132623"/>
            <a:ext cx="556901" cy="4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6250" y="3065037"/>
            <a:ext cx="650400" cy="6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40"/>
          <p:cNvCxnSpPr/>
          <p:nvPr/>
        </p:nvCxnSpPr>
        <p:spPr>
          <a:xfrm>
            <a:off x="877638" y="2078475"/>
            <a:ext cx="4500" cy="325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40"/>
          <p:cNvCxnSpPr/>
          <p:nvPr/>
        </p:nvCxnSpPr>
        <p:spPr>
          <a:xfrm flipH="1">
            <a:off x="8498650" y="2111475"/>
            <a:ext cx="2400" cy="257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40"/>
          <p:cNvCxnSpPr/>
          <p:nvPr/>
        </p:nvCxnSpPr>
        <p:spPr>
          <a:xfrm>
            <a:off x="829100" y="4778682"/>
            <a:ext cx="7725000" cy="13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0" name="Google Shape;470;p40"/>
          <p:cNvCxnSpPr/>
          <p:nvPr/>
        </p:nvCxnSpPr>
        <p:spPr>
          <a:xfrm flipH="1">
            <a:off x="881248" y="4463504"/>
            <a:ext cx="1200" cy="317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40"/>
          <p:cNvCxnSpPr/>
          <p:nvPr/>
        </p:nvCxnSpPr>
        <p:spPr>
          <a:xfrm flipH="1">
            <a:off x="8499549" y="4460900"/>
            <a:ext cx="600" cy="287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2" name="Google Shape;472;p40"/>
          <p:cNvSpPr txBox="1"/>
          <p:nvPr/>
        </p:nvSpPr>
        <p:spPr>
          <a:xfrm>
            <a:off x="3872600" y="4650925"/>
            <a:ext cx="2196000" cy="1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Short Time</a:t>
            </a:r>
            <a:endParaRPr b="0" i="0" sz="2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40"/>
          <p:cNvPicPr preferRelativeResize="0"/>
          <p:nvPr/>
        </p:nvPicPr>
        <p:blipFill rotWithShape="1">
          <a:blip r:embed="rId12">
            <a:alphaModFix/>
          </a:blip>
          <a:srcRect b="0" l="0" r="5970" t="0"/>
          <a:stretch/>
        </p:blipFill>
        <p:spPr>
          <a:xfrm>
            <a:off x="3815625" y="4517013"/>
            <a:ext cx="423350" cy="45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0"/>
          <p:cNvPicPr preferRelativeResize="0"/>
          <p:nvPr/>
        </p:nvPicPr>
        <p:blipFill rotWithShape="1">
          <a:blip r:embed="rId12">
            <a:alphaModFix/>
          </a:blip>
          <a:srcRect b="-15648" l="0" r="5970" t="15650"/>
          <a:stretch/>
        </p:blipFill>
        <p:spPr>
          <a:xfrm>
            <a:off x="3693325" y="2172025"/>
            <a:ext cx="423350" cy="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0"/>
          <p:cNvPicPr preferRelativeResize="0"/>
          <p:nvPr/>
        </p:nvPicPr>
        <p:blipFill rotWithShape="1">
          <a:blip r:embed="rId13">
            <a:alphaModFix/>
          </a:blip>
          <a:srcRect b="18022" l="0" r="5382" t="17474"/>
          <a:stretch/>
        </p:blipFill>
        <p:spPr>
          <a:xfrm>
            <a:off x="8287399" y="88970"/>
            <a:ext cx="780700" cy="53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0"/>
          <p:cNvPicPr preferRelativeResize="0"/>
          <p:nvPr/>
        </p:nvPicPr>
        <p:blipFill rotWithShape="1">
          <a:blip r:embed="rId8">
            <a:alphaModFix/>
          </a:blip>
          <a:srcRect b="19252" l="-4940" r="4938" t="-7164"/>
          <a:stretch/>
        </p:blipFill>
        <p:spPr>
          <a:xfrm>
            <a:off x="7996475" y="2908038"/>
            <a:ext cx="853500" cy="7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0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/>
        </p:nvSpPr>
        <p:spPr>
          <a:xfrm>
            <a:off x="-11" y="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Current Manufacturing Strategy</a:t>
            </a:r>
            <a:endParaRPr b="1" i="0" sz="3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41"/>
          <p:cNvCxnSpPr/>
          <p:nvPr/>
        </p:nvCxnSpPr>
        <p:spPr>
          <a:xfrm>
            <a:off x="60898" y="2571745"/>
            <a:ext cx="902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41"/>
          <p:cNvSpPr/>
          <p:nvPr/>
        </p:nvSpPr>
        <p:spPr>
          <a:xfrm>
            <a:off x="176175" y="661750"/>
            <a:ext cx="18147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Ancient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176175" y="1616750"/>
            <a:ext cx="18147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Talents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41"/>
          <p:cNvCxnSpPr>
            <a:stCxn id="484" idx="3"/>
            <a:endCxn id="487" idx="1"/>
          </p:cNvCxnSpPr>
          <p:nvPr/>
        </p:nvCxnSpPr>
        <p:spPr>
          <a:xfrm>
            <a:off x="1990875" y="1027600"/>
            <a:ext cx="644100" cy="481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" name="Google Shape;488;p41"/>
          <p:cNvCxnSpPr>
            <a:stCxn id="485" idx="3"/>
            <a:endCxn id="487" idx="1"/>
          </p:cNvCxnSpPr>
          <p:nvPr/>
        </p:nvCxnSpPr>
        <p:spPr>
          <a:xfrm flipH="1" rot="10800000">
            <a:off x="1990875" y="1509500"/>
            <a:ext cx="644100" cy="473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7" name="Google Shape;487;p41"/>
          <p:cNvSpPr/>
          <p:nvPr/>
        </p:nvSpPr>
        <p:spPr>
          <a:xfrm>
            <a:off x="2635038" y="1031800"/>
            <a:ext cx="2165700" cy="95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5444908" y="1303325"/>
            <a:ext cx="1455600" cy="42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1"/>
          <p:cNvCxnSpPr>
            <a:stCxn id="487" idx="3"/>
            <a:endCxn id="489" idx="1"/>
          </p:cNvCxnSpPr>
          <p:nvPr/>
        </p:nvCxnSpPr>
        <p:spPr>
          <a:xfrm>
            <a:off x="4800738" y="1509400"/>
            <a:ext cx="644100" cy="4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1" name="Google Shape;491;p41"/>
          <p:cNvSpPr/>
          <p:nvPr/>
        </p:nvSpPr>
        <p:spPr>
          <a:xfrm>
            <a:off x="7111650" y="398105"/>
            <a:ext cx="1598100" cy="7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6677400" y="1807538"/>
            <a:ext cx="2466600" cy="731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1"/>
          <p:cNvCxnSpPr>
            <a:stCxn id="489" idx="3"/>
            <a:endCxn id="492" idx="0"/>
          </p:cNvCxnSpPr>
          <p:nvPr/>
        </p:nvCxnSpPr>
        <p:spPr>
          <a:xfrm>
            <a:off x="6900508" y="1513625"/>
            <a:ext cx="1010100" cy="294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41"/>
          <p:cNvCxnSpPr>
            <a:stCxn id="489" idx="3"/>
            <a:endCxn id="491" idx="2"/>
          </p:cNvCxnSpPr>
          <p:nvPr/>
        </p:nvCxnSpPr>
        <p:spPr>
          <a:xfrm flipH="1" rot="10800000">
            <a:off x="6900508" y="1129925"/>
            <a:ext cx="1010100" cy="38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p41"/>
          <p:cNvCxnSpPr>
            <a:stCxn id="492" idx="0"/>
            <a:endCxn id="491" idx="2"/>
          </p:cNvCxnSpPr>
          <p:nvPr/>
        </p:nvCxnSpPr>
        <p:spPr>
          <a:xfrm rot="10800000">
            <a:off x="7910700" y="1129838"/>
            <a:ext cx="0" cy="677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41"/>
          <p:cNvSpPr txBox="1"/>
          <p:nvPr/>
        </p:nvSpPr>
        <p:spPr>
          <a:xfrm>
            <a:off x="-11" y="257175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Alternative Manufacturing Strategy</a:t>
            </a:r>
            <a:endParaRPr b="0" i="0" sz="3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176150" y="3247000"/>
            <a:ext cx="18147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Upgraded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176175" y="4160488"/>
            <a:ext cx="18147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Local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Talents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3827720" y="3638300"/>
            <a:ext cx="2165700" cy="955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6449216" y="4593488"/>
            <a:ext cx="1455600" cy="420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2307038" y="3750050"/>
            <a:ext cx="1204500" cy="73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7862375" y="3638300"/>
            <a:ext cx="1204500" cy="73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41"/>
          <p:cNvCxnSpPr>
            <a:stCxn id="499" idx="3"/>
            <a:endCxn id="500" idx="0"/>
          </p:cNvCxnSpPr>
          <p:nvPr/>
        </p:nvCxnSpPr>
        <p:spPr>
          <a:xfrm>
            <a:off x="5993420" y="4115900"/>
            <a:ext cx="1183500" cy="477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41"/>
          <p:cNvCxnSpPr>
            <a:stCxn id="500" idx="0"/>
            <a:endCxn id="502" idx="1"/>
          </p:cNvCxnSpPr>
          <p:nvPr/>
        </p:nvCxnSpPr>
        <p:spPr>
          <a:xfrm flipH="1" rot="10800000">
            <a:off x="7177016" y="4004288"/>
            <a:ext cx="685500" cy="589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41"/>
          <p:cNvCxnSpPr>
            <a:stCxn id="497" idx="3"/>
            <a:endCxn id="501" idx="1"/>
          </p:cNvCxnSpPr>
          <p:nvPr/>
        </p:nvCxnSpPr>
        <p:spPr>
          <a:xfrm>
            <a:off x="1990850" y="3612850"/>
            <a:ext cx="316200" cy="503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41"/>
          <p:cNvCxnSpPr>
            <a:stCxn id="498" idx="3"/>
            <a:endCxn id="501" idx="1"/>
          </p:cNvCxnSpPr>
          <p:nvPr/>
        </p:nvCxnSpPr>
        <p:spPr>
          <a:xfrm flipH="1" rot="10800000">
            <a:off x="1990875" y="4115938"/>
            <a:ext cx="316200" cy="410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7" name="Google Shape;507;p41"/>
          <p:cNvCxnSpPr>
            <a:stCxn id="501" idx="3"/>
            <a:endCxn id="499" idx="1"/>
          </p:cNvCxnSpPr>
          <p:nvPr/>
        </p:nvCxnSpPr>
        <p:spPr>
          <a:xfrm>
            <a:off x="3511538" y="4115900"/>
            <a:ext cx="316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41"/>
          <p:cNvSpPr/>
          <p:nvPr/>
        </p:nvSpPr>
        <p:spPr>
          <a:xfrm>
            <a:off x="5943730" y="2622863"/>
            <a:ext cx="2466600" cy="677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1"/>
          <p:cNvCxnSpPr>
            <a:stCxn id="500" idx="0"/>
            <a:endCxn id="508" idx="4"/>
          </p:cNvCxnSpPr>
          <p:nvPr/>
        </p:nvCxnSpPr>
        <p:spPr>
          <a:xfrm rot="10800000">
            <a:off x="7177016" y="3300488"/>
            <a:ext cx="0" cy="129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41"/>
          <p:cNvCxnSpPr>
            <a:stCxn id="508" idx="4"/>
            <a:endCxn id="502" idx="1"/>
          </p:cNvCxnSpPr>
          <p:nvPr/>
        </p:nvCxnSpPr>
        <p:spPr>
          <a:xfrm>
            <a:off x="7177030" y="3300563"/>
            <a:ext cx="685200" cy="703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11" name="Google Shape;511;p41"/>
          <p:cNvPicPr preferRelativeResize="0"/>
          <p:nvPr/>
        </p:nvPicPr>
        <p:blipFill rotWithShape="1">
          <a:blip r:embed="rId3">
            <a:alphaModFix/>
          </a:blip>
          <a:srcRect b="18022" l="0" r="5382" t="17474"/>
          <a:stretch/>
        </p:blipFill>
        <p:spPr>
          <a:xfrm>
            <a:off x="8524000" y="88975"/>
            <a:ext cx="544099" cy="204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1"/>
          <p:cNvSpPr/>
          <p:nvPr/>
        </p:nvSpPr>
        <p:spPr>
          <a:xfrm flipH="1">
            <a:off x="8882875" y="4879600"/>
            <a:ext cx="2289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