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9"/>
  </p:notesMasterIdLst>
  <p:sldIdLst>
    <p:sldId id="256" r:id="rId2"/>
    <p:sldId id="257" r:id="rId3"/>
    <p:sldId id="294" r:id="rId4"/>
    <p:sldId id="295" r:id="rId5"/>
    <p:sldId id="258" r:id="rId6"/>
    <p:sldId id="318" r:id="rId7"/>
    <p:sldId id="319" r:id="rId8"/>
    <p:sldId id="267" r:id="rId9"/>
    <p:sldId id="268" r:id="rId10"/>
    <p:sldId id="297" r:id="rId11"/>
    <p:sldId id="259" r:id="rId12"/>
    <p:sldId id="260" r:id="rId13"/>
    <p:sldId id="261" r:id="rId14"/>
    <p:sldId id="262" r:id="rId15"/>
    <p:sldId id="263" r:id="rId16"/>
    <p:sldId id="264" r:id="rId17"/>
    <p:sldId id="265" r:id="rId18"/>
    <p:sldId id="266" r:id="rId19"/>
    <p:sldId id="269" r:id="rId20"/>
    <p:sldId id="288" r:id="rId21"/>
    <p:sldId id="289" r:id="rId22"/>
    <p:sldId id="290" r:id="rId23"/>
    <p:sldId id="291" r:id="rId24"/>
    <p:sldId id="292" r:id="rId25"/>
    <p:sldId id="293" r:id="rId26"/>
    <p:sldId id="317" r:id="rId27"/>
    <p:sldId id="270" r:id="rId28"/>
    <p:sldId id="271" r:id="rId29"/>
    <p:sldId id="272" r:id="rId30"/>
    <p:sldId id="273" r:id="rId31"/>
    <p:sldId id="274" r:id="rId32"/>
    <p:sldId id="275" r:id="rId33"/>
    <p:sldId id="276" r:id="rId34"/>
    <p:sldId id="277" r:id="rId35"/>
    <p:sldId id="278" r:id="rId36"/>
    <p:sldId id="279" r:id="rId37"/>
    <p:sldId id="280" r:id="rId38"/>
    <p:sldId id="285" r:id="rId39"/>
    <p:sldId id="281" r:id="rId40"/>
    <p:sldId id="284" r:id="rId41"/>
    <p:sldId id="282" r:id="rId42"/>
    <p:sldId id="283"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40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77C1D4-F380-416F-8F99-5FCAB8D39DEE}" type="datetimeFigureOut">
              <a:rPr lang="en-US" smtClean="0"/>
              <a:t>9/11/2024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D54C5D-ADD6-4DA4-8BBB-FE8817319036}" type="slidenum">
              <a:rPr lang="en-US" smtClean="0"/>
              <a:t>‹#›</a:t>
            </a:fld>
            <a:endParaRPr lang="en-US"/>
          </a:p>
        </p:txBody>
      </p:sp>
    </p:spTree>
    <p:extLst>
      <p:ext uri="{BB962C8B-B14F-4D97-AF65-F5344CB8AC3E}">
        <p14:creationId xmlns:p14="http://schemas.microsoft.com/office/powerpoint/2010/main" val="2250366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D54C5D-ADD6-4DA4-8BBB-FE8817319036}" type="slidenum">
              <a:rPr lang="en-US" smtClean="0"/>
              <a:t>42</a:t>
            </a:fld>
            <a:endParaRPr lang="en-US"/>
          </a:p>
        </p:txBody>
      </p:sp>
    </p:spTree>
    <p:extLst>
      <p:ext uri="{BB962C8B-B14F-4D97-AF65-F5344CB8AC3E}">
        <p14:creationId xmlns:p14="http://schemas.microsoft.com/office/powerpoint/2010/main" val="3296304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1FEFD-F3CC-50B7-3235-763153D0AA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F0A2C906-284A-1C06-DCA0-406E2E0DEA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9515018F-F73E-7878-5E15-46A67602524B}"/>
              </a:ext>
            </a:extLst>
          </p:cNvPr>
          <p:cNvSpPr>
            <a:spLocks noGrp="1"/>
          </p:cNvSpPr>
          <p:nvPr>
            <p:ph type="dt" sz="half" idx="10"/>
          </p:nvPr>
        </p:nvSpPr>
        <p:spPr/>
        <p:txBody>
          <a:bodyPr/>
          <a:lstStyle/>
          <a:p>
            <a:fld id="{C79D9C1B-8B9C-46E5-8B81-B293806E879E}" type="datetime1">
              <a:rPr lang="en-SG" smtClean="0"/>
              <a:t>11/9/2024</a:t>
            </a:fld>
            <a:endParaRPr lang="en-SG"/>
          </a:p>
        </p:txBody>
      </p:sp>
      <p:sp>
        <p:nvSpPr>
          <p:cNvPr id="5" name="Footer Placeholder 4">
            <a:extLst>
              <a:ext uri="{FF2B5EF4-FFF2-40B4-BE49-F238E27FC236}">
                <a16:creationId xmlns:a16="http://schemas.microsoft.com/office/drawing/2014/main" id="{C46674C6-C635-3C82-09E0-1493817BBA80}"/>
              </a:ext>
            </a:extLst>
          </p:cNvPr>
          <p:cNvSpPr>
            <a:spLocks noGrp="1"/>
          </p:cNvSpPr>
          <p:nvPr>
            <p:ph type="ftr" sz="quarter" idx="11"/>
          </p:nvPr>
        </p:nvSpPr>
        <p:spPr/>
        <p:txBody>
          <a:bodyPr/>
          <a:lstStyle/>
          <a:p>
            <a:r>
              <a:rPr lang="en-SG"/>
              <a:t>Dr. Risala Tasin Khan</a:t>
            </a:r>
          </a:p>
        </p:txBody>
      </p:sp>
      <p:sp>
        <p:nvSpPr>
          <p:cNvPr id="6" name="Slide Number Placeholder 5">
            <a:extLst>
              <a:ext uri="{FF2B5EF4-FFF2-40B4-BE49-F238E27FC236}">
                <a16:creationId xmlns:a16="http://schemas.microsoft.com/office/drawing/2014/main" id="{BD481C97-5748-2751-7941-4387B258786B}"/>
              </a:ext>
            </a:extLst>
          </p:cNvPr>
          <p:cNvSpPr>
            <a:spLocks noGrp="1"/>
          </p:cNvSpPr>
          <p:nvPr>
            <p:ph type="sldNum" sz="quarter" idx="12"/>
          </p:nvPr>
        </p:nvSpPr>
        <p:spPr/>
        <p:txBody>
          <a:bodyPr/>
          <a:lstStyle/>
          <a:p>
            <a:fld id="{6F3130F4-3D63-469A-9E6E-700A8C26A698}" type="slidenum">
              <a:rPr lang="en-SG" smtClean="0"/>
              <a:t>‹#›</a:t>
            </a:fld>
            <a:endParaRPr lang="en-SG"/>
          </a:p>
        </p:txBody>
      </p:sp>
    </p:spTree>
    <p:extLst>
      <p:ext uri="{BB962C8B-B14F-4D97-AF65-F5344CB8AC3E}">
        <p14:creationId xmlns:p14="http://schemas.microsoft.com/office/powerpoint/2010/main" val="2948067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36BCA-74AA-1A1E-DE69-759A5477648F}"/>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CBF536C-A261-5D22-32B7-DF690639FE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72D879E-E003-073A-954A-BC747284F13F}"/>
              </a:ext>
            </a:extLst>
          </p:cNvPr>
          <p:cNvSpPr>
            <a:spLocks noGrp="1"/>
          </p:cNvSpPr>
          <p:nvPr>
            <p:ph type="dt" sz="half" idx="10"/>
          </p:nvPr>
        </p:nvSpPr>
        <p:spPr/>
        <p:txBody>
          <a:bodyPr/>
          <a:lstStyle/>
          <a:p>
            <a:fld id="{35161445-24BB-47E5-BFD4-7FCDE6E5B4F1}" type="datetime1">
              <a:rPr lang="en-SG" smtClean="0"/>
              <a:t>11/9/2024</a:t>
            </a:fld>
            <a:endParaRPr lang="en-SG"/>
          </a:p>
        </p:txBody>
      </p:sp>
      <p:sp>
        <p:nvSpPr>
          <p:cNvPr id="5" name="Footer Placeholder 4">
            <a:extLst>
              <a:ext uri="{FF2B5EF4-FFF2-40B4-BE49-F238E27FC236}">
                <a16:creationId xmlns:a16="http://schemas.microsoft.com/office/drawing/2014/main" id="{97598BC3-8227-7F27-67F3-F364701B3AAE}"/>
              </a:ext>
            </a:extLst>
          </p:cNvPr>
          <p:cNvSpPr>
            <a:spLocks noGrp="1"/>
          </p:cNvSpPr>
          <p:nvPr>
            <p:ph type="ftr" sz="quarter" idx="11"/>
          </p:nvPr>
        </p:nvSpPr>
        <p:spPr/>
        <p:txBody>
          <a:bodyPr/>
          <a:lstStyle/>
          <a:p>
            <a:r>
              <a:rPr lang="en-SG"/>
              <a:t>Dr. Risala Tasin Khan</a:t>
            </a:r>
          </a:p>
        </p:txBody>
      </p:sp>
      <p:sp>
        <p:nvSpPr>
          <p:cNvPr id="6" name="Slide Number Placeholder 5">
            <a:extLst>
              <a:ext uri="{FF2B5EF4-FFF2-40B4-BE49-F238E27FC236}">
                <a16:creationId xmlns:a16="http://schemas.microsoft.com/office/drawing/2014/main" id="{50523FAA-F1A2-BA0C-3309-081EAF8A224D}"/>
              </a:ext>
            </a:extLst>
          </p:cNvPr>
          <p:cNvSpPr>
            <a:spLocks noGrp="1"/>
          </p:cNvSpPr>
          <p:nvPr>
            <p:ph type="sldNum" sz="quarter" idx="12"/>
          </p:nvPr>
        </p:nvSpPr>
        <p:spPr/>
        <p:txBody>
          <a:bodyPr/>
          <a:lstStyle/>
          <a:p>
            <a:fld id="{6F3130F4-3D63-469A-9E6E-700A8C26A698}" type="slidenum">
              <a:rPr lang="en-SG" smtClean="0"/>
              <a:t>‹#›</a:t>
            </a:fld>
            <a:endParaRPr lang="en-SG"/>
          </a:p>
        </p:txBody>
      </p:sp>
    </p:spTree>
    <p:extLst>
      <p:ext uri="{BB962C8B-B14F-4D97-AF65-F5344CB8AC3E}">
        <p14:creationId xmlns:p14="http://schemas.microsoft.com/office/powerpoint/2010/main" val="108079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C1925B-6258-FE4C-1E04-54960B1217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992B161A-2124-C7D7-7C76-7A489E1682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1655E7B-9188-D40D-E59C-7A6AA5052861}"/>
              </a:ext>
            </a:extLst>
          </p:cNvPr>
          <p:cNvSpPr>
            <a:spLocks noGrp="1"/>
          </p:cNvSpPr>
          <p:nvPr>
            <p:ph type="dt" sz="half" idx="10"/>
          </p:nvPr>
        </p:nvSpPr>
        <p:spPr/>
        <p:txBody>
          <a:bodyPr/>
          <a:lstStyle/>
          <a:p>
            <a:fld id="{0C01DD2D-4A4A-410B-A51A-462F8188C300}" type="datetime1">
              <a:rPr lang="en-SG" smtClean="0"/>
              <a:t>11/9/2024</a:t>
            </a:fld>
            <a:endParaRPr lang="en-SG"/>
          </a:p>
        </p:txBody>
      </p:sp>
      <p:sp>
        <p:nvSpPr>
          <p:cNvPr id="5" name="Footer Placeholder 4">
            <a:extLst>
              <a:ext uri="{FF2B5EF4-FFF2-40B4-BE49-F238E27FC236}">
                <a16:creationId xmlns:a16="http://schemas.microsoft.com/office/drawing/2014/main" id="{63A75B79-A2AB-32E8-2E13-22FB22BD4F74}"/>
              </a:ext>
            </a:extLst>
          </p:cNvPr>
          <p:cNvSpPr>
            <a:spLocks noGrp="1"/>
          </p:cNvSpPr>
          <p:nvPr>
            <p:ph type="ftr" sz="quarter" idx="11"/>
          </p:nvPr>
        </p:nvSpPr>
        <p:spPr/>
        <p:txBody>
          <a:bodyPr/>
          <a:lstStyle/>
          <a:p>
            <a:r>
              <a:rPr lang="en-SG"/>
              <a:t>Dr. Risala Tasin Khan</a:t>
            </a:r>
          </a:p>
        </p:txBody>
      </p:sp>
      <p:sp>
        <p:nvSpPr>
          <p:cNvPr id="6" name="Slide Number Placeholder 5">
            <a:extLst>
              <a:ext uri="{FF2B5EF4-FFF2-40B4-BE49-F238E27FC236}">
                <a16:creationId xmlns:a16="http://schemas.microsoft.com/office/drawing/2014/main" id="{1213C20D-D6CB-A751-A07F-DC3397B80A8C}"/>
              </a:ext>
            </a:extLst>
          </p:cNvPr>
          <p:cNvSpPr>
            <a:spLocks noGrp="1"/>
          </p:cNvSpPr>
          <p:nvPr>
            <p:ph type="sldNum" sz="quarter" idx="12"/>
          </p:nvPr>
        </p:nvSpPr>
        <p:spPr/>
        <p:txBody>
          <a:bodyPr/>
          <a:lstStyle/>
          <a:p>
            <a:fld id="{6F3130F4-3D63-469A-9E6E-700A8C26A698}" type="slidenum">
              <a:rPr lang="en-SG" smtClean="0"/>
              <a:t>‹#›</a:t>
            </a:fld>
            <a:endParaRPr lang="en-SG"/>
          </a:p>
        </p:txBody>
      </p:sp>
    </p:spTree>
    <p:extLst>
      <p:ext uri="{BB962C8B-B14F-4D97-AF65-F5344CB8AC3E}">
        <p14:creationId xmlns:p14="http://schemas.microsoft.com/office/powerpoint/2010/main" val="1294053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0FEFD-837A-F683-6C03-2E0D4710DDAF}"/>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97069EB-81BB-D6BE-7133-63E0F9FBE7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DE1F325-FAAC-1B21-1E6C-6DC6FDA52C02}"/>
              </a:ext>
            </a:extLst>
          </p:cNvPr>
          <p:cNvSpPr>
            <a:spLocks noGrp="1"/>
          </p:cNvSpPr>
          <p:nvPr>
            <p:ph type="dt" sz="half" idx="10"/>
          </p:nvPr>
        </p:nvSpPr>
        <p:spPr/>
        <p:txBody>
          <a:bodyPr/>
          <a:lstStyle/>
          <a:p>
            <a:fld id="{50FDADFA-201E-494D-AB35-600A5631EAD3}" type="datetime1">
              <a:rPr lang="en-SG" smtClean="0"/>
              <a:t>11/9/2024</a:t>
            </a:fld>
            <a:endParaRPr lang="en-SG"/>
          </a:p>
        </p:txBody>
      </p:sp>
      <p:sp>
        <p:nvSpPr>
          <p:cNvPr id="5" name="Footer Placeholder 4">
            <a:extLst>
              <a:ext uri="{FF2B5EF4-FFF2-40B4-BE49-F238E27FC236}">
                <a16:creationId xmlns:a16="http://schemas.microsoft.com/office/drawing/2014/main" id="{BDF0457D-7B7B-1227-FB62-FAD51785093B}"/>
              </a:ext>
            </a:extLst>
          </p:cNvPr>
          <p:cNvSpPr>
            <a:spLocks noGrp="1"/>
          </p:cNvSpPr>
          <p:nvPr>
            <p:ph type="ftr" sz="quarter" idx="11"/>
          </p:nvPr>
        </p:nvSpPr>
        <p:spPr/>
        <p:txBody>
          <a:bodyPr/>
          <a:lstStyle/>
          <a:p>
            <a:r>
              <a:rPr lang="en-SG"/>
              <a:t>Dr. Risala Tasin Khan</a:t>
            </a:r>
          </a:p>
        </p:txBody>
      </p:sp>
      <p:sp>
        <p:nvSpPr>
          <p:cNvPr id="6" name="Slide Number Placeholder 5">
            <a:extLst>
              <a:ext uri="{FF2B5EF4-FFF2-40B4-BE49-F238E27FC236}">
                <a16:creationId xmlns:a16="http://schemas.microsoft.com/office/drawing/2014/main" id="{47790810-39C8-BCD8-8D96-AA27020491DC}"/>
              </a:ext>
            </a:extLst>
          </p:cNvPr>
          <p:cNvSpPr>
            <a:spLocks noGrp="1"/>
          </p:cNvSpPr>
          <p:nvPr>
            <p:ph type="sldNum" sz="quarter" idx="12"/>
          </p:nvPr>
        </p:nvSpPr>
        <p:spPr/>
        <p:txBody>
          <a:bodyPr/>
          <a:lstStyle/>
          <a:p>
            <a:fld id="{6F3130F4-3D63-469A-9E6E-700A8C26A698}" type="slidenum">
              <a:rPr lang="en-SG" smtClean="0"/>
              <a:t>‹#›</a:t>
            </a:fld>
            <a:endParaRPr lang="en-SG"/>
          </a:p>
        </p:txBody>
      </p:sp>
    </p:spTree>
    <p:extLst>
      <p:ext uri="{BB962C8B-B14F-4D97-AF65-F5344CB8AC3E}">
        <p14:creationId xmlns:p14="http://schemas.microsoft.com/office/powerpoint/2010/main" val="2217612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C169-FE1D-50DB-55C8-EA3EE6EBF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7A58BE6E-B362-345B-D38F-F15A6D517F5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EBAAC8-DB06-F05F-0BA1-D61998373D1C}"/>
              </a:ext>
            </a:extLst>
          </p:cNvPr>
          <p:cNvSpPr>
            <a:spLocks noGrp="1"/>
          </p:cNvSpPr>
          <p:nvPr>
            <p:ph type="dt" sz="half" idx="10"/>
          </p:nvPr>
        </p:nvSpPr>
        <p:spPr/>
        <p:txBody>
          <a:bodyPr/>
          <a:lstStyle/>
          <a:p>
            <a:fld id="{418F6077-6853-47DE-A791-FFD52C391FFE}" type="datetime1">
              <a:rPr lang="en-SG" smtClean="0"/>
              <a:t>11/9/2024</a:t>
            </a:fld>
            <a:endParaRPr lang="en-SG"/>
          </a:p>
        </p:txBody>
      </p:sp>
      <p:sp>
        <p:nvSpPr>
          <p:cNvPr id="5" name="Footer Placeholder 4">
            <a:extLst>
              <a:ext uri="{FF2B5EF4-FFF2-40B4-BE49-F238E27FC236}">
                <a16:creationId xmlns:a16="http://schemas.microsoft.com/office/drawing/2014/main" id="{97D83493-CE70-4BF9-F0F2-05A835996C59}"/>
              </a:ext>
            </a:extLst>
          </p:cNvPr>
          <p:cNvSpPr>
            <a:spLocks noGrp="1"/>
          </p:cNvSpPr>
          <p:nvPr>
            <p:ph type="ftr" sz="quarter" idx="11"/>
          </p:nvPr>
        </p:nvSpPr>
        <p:spPr/>
        <p:txBody>
          <a:bodyPr/>
          <a:lstStyle/>
          <a:p>
            <a:r>
              <a:rPr lang="en-SG"/>
              <a:t>Dr. Risala Tasin Khan</a:t>
            </a:r>
          </a:p>
        </p:txBody>
      </p:sp>
      <p:sp>
        <p:nvSpPr>
          <p:cNvPr id="6" name="Slide Number Placeholder 5">
            <a:extLst>
              <a:ext uri="{FF2B5EF4-FFF2-40B4-BE49-F238E27FC236}">
                <a16:creationId xmlns:a16="http://schemas.microsoft.com/office/drawing/2014/main" id="{E4E46CB1-A24A-92D6-FB20-6278AE7B65C3}"/>
              </a:ext>
            </a:extLst>
          </p:cNvPr>
          <p:cNvSpPr>
            <a:spLocks noGrp="1"/>
          </p:cNvSpPr>
          <p:nvPr>
            <p:ph type="sldNum" sz="quarter" idx="12"/>
          </p:nvPr>
        </p:nvSpPr>
        <p:spPr/>
        <p:txBody>
          <a:bodyPr/>
          <a:lstStyle/>
          <a:p>
            <a:fld id="{6F3130F4-3D63-469A-9E6E-700A8C26A698}" type="slidenum">
              <a:rPr lang="en-SG" smtClean="0"/>
              <a:t>‹#›</a:t>
            </a:fld>
            <a:endParaRPr lang="en-SG"/>
          </a:p>
        </p:txBody>
      </p:sp>
    </p:spTree>
    <p:extLst>
      <p:ext uri="{BB962C8B-B14F-4D97-AF65-F5344CB8AC3E}">
        <p14:creationId xmlns:p14="http://schemas.microsoft.com/office/powerpoint/2010/main" val="258989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B97FE-85DA-6AB9-1B03-FBD73F88414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350C6013-8F51-6AE6-C0A2-7BC5EDCB08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CE9BA509-5569-C7C9-6F5F-9A1CE20330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C0E5058C-DA28-6335-0961-B9F2F96F08DF}"/>
              </a:ext>
            </a:extLst>
          </p:cNvPr>
          <p:cNvSpPr>
            <a:spLocks noGrp="1"/>
          </p:cNvSpPr>
          <p:nvPr>
            <p:ph type="dt" sz="half" idx="10"/>
          </p:nvPr>
        </p:nvSpPr>
        <p:spPr/>
        <p:txBody>
          <a:bodyPr/>
          <a:lstStyle/>
          <a:p>
            <a:fld id="{495133A2-B2A5-490B-92FE-892CAD9959B1}" type="datetime1">
              <a:rPr lang="en-SG" smtClean="0"/>
              <a:t>11/9/2024</a:t>
            </a:fld>
            <a:endParaRPr lang="en-SG"/>
          </a:p>
        </p:txBody>
      </p:sp>
      <p:sp>
        <p:nvSpPr>
          <p:cNvPr id="6" name="Footer Placeholder 5">
            <a:extLst>
              <a:ext uri="{FF2B5EF4-FFF2-40B4-BE49-F238E27FC236}">
                <a16:creationId xmlns:a16="http://schemas.microsoft.com/office/drawing/2014/main" id="{6402F8B3-4D59-1BED-283F-4D66B0999371}"/>
              </a:ext>
            </a:extLst>
          </p:cNvPr>
          <p:cNvSpPr>
            <a:spLocks noGrp="1"/>
          </p:cNvSpPr>
          <p:nvPr>
            <p:ph type="ftr" sz="quarter" idx="11"/>
          </p:nvPr>
        </p:nvSpPr>
        <p:spPr/>
        <p:txBody>
          <a:bodyPr/>
          <a:lstStyle/>
          <a:p>
            <a:r>
              <a:rPr lang="en-SG"/>
              <a:t>Dr. Risala Tasin Khan</a:t>
            </a:r>
          </a:p>
        </p:txBody>
      </p:sp>
      <p:sp>
        <p:nvSpPr>
          <p:cNvPr id="7" name="Slide Number Placeholder 6">
            <a:extLst>
              <a:ext uri="{FF2B5EF4-FFF2-40B4-BE49-F238E27FC236}">
                <a16:creationId xmlns:a16="http://schemas.microsoft.com/office/drawing/2014/main" id="{B2A73A19-3004-B72B-6342-85FE12BBA454}"/>
              </a:ext>
            </a:extLst>
          </p:cNvPr>
          <p:cNvSpPr>
            <a:spLocks noGrp="1"/>
          </p:cNvSpPr>
          <p:nvPr>
            <p:ph type="sldNum" sz="quarter" idx="12"/>
          </p:nvPr>
        </p:nvSpPr>
        <p:spPr/>
        <p:txBody>
          <a:bodyPr/>
          <a:lstStyle/>
          <a:p>
            <a:fld id="{6F3130F4-3D63-469A-9E6E-700A8C26A698}" type="slidenum">
              <a:rPr lang="en-SG" smtClean="0"/>
              <a:t>‹#›</a:t>
            </a:fld>
            <a:endParaRPr lang="en-SG"/>
          </a:p>
        </p:txBody>
      </p:sp>
    </p:spTree>
    <p:extLst>
      <p:ext uri="{BB962C8B-B14F-4D97-AF65-F5344CB8AC3E}">
        <p14:creationId xmlns:p14="http://schemas.microsoft.com/office/powerpoint/2010/main" val="1756747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09C95-DEB0-B890-46B1-133CAE2368A8}"/>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BB2F84AC-7D94-C53C-5B8E-C2F6E31ABD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7665B1-A114-2FDB-6725-D56CC8D17D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118C8782-D02F-051D-5C53-9C359187C8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A84649-423B-0036-5069-6E113D259A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0DC8B6B6-B6C0-47FF-C795-479452A53527}"/>
              </a:ext>
            </a:extLst>
          </p:cNvPr>
          <p:cNvSpPr>
            <a:spLocks noGrp="1"/>
          </p:cNvSpPr>
          <p:nvPr>
            <p:ph type="dt" sz="half" idx="10"/>
          </p:nvPr>
        </p:nvSpPr>
        <p:spPr/>
        <p:txBody>
          <a:bodyPr/>
          <a:lstStyle/>
          <a:p>
            <a:fld id="{4AC3B4E7-4A35-4BBC-86FD-66D7D5094EFD}" type="datetime1">
              <a:rPr lang="en-SG" smtClean="0"/>
              <a:t>11/9/2024</a:t>
            </a:fld>
            <a:endParaRPr lang="en-SG"/>
          </a:p>
        </p:txBody>
      </p:sp>
      <p:sp>
        <p:nvSpPr>
          <p:cNvPr id="8" name="Footer Placeholder 7">
            <a:extLst>
              <a:ext uri="{FF2B5EF4-FFF2-40B4-BE49-F238E27FC236}">
                <a16:creationId xmlns:a16="http://schemas.microsoft.com/office/drawing/2014/main" id="{D2A4B1E9-B526-713B-D067-2ACF624A4432}"/>
              </a:ext>
            </a:extLst>
          </p:cNvPr>
          <p:cNvSpPr>
            <a:spLocks noGrp="1"/>
          </p:cNvSpPr>
          <p:nvPr>
            <p:ph type="ftr" sz="quarter" idx="11"/>
          </p:nvPr>
        </p:nvSpPr>
        <p:spPr/>
        <p:txBody>
          <a:bodyPr/>
          <a:lstStyle/>
          <a:p>
            <a:r>
              <a:rPr lang="en-SG"/>
              <a:t>Dr. Risala Tasin Khan</a:t>
            </a:r>
          </a:p>
        </p:txBody>
      </p:sp>
      <p:sp>
        <p:nvSpPr>
          <p:cNvPr id="9" name="Slide Number Placeholder 8">
            <a:extLst>
              <a:ext uri="{FF2B5EF4-FFF2-40B4-BE49-F238E27FC236}">
                <a16:creationId xmlns:a16="http://schemas.microsoft.com/office/drawing/2014/main" id="{43DA214B-1D02-56DB-B985-18C88A61407D}"/>
              </a:ext>
            </a:extLst>
          </p:cNvPr>
          <p:cNvSpPr>
            <a:spLocks noGrp="1"/>
          </p:cNvSpPr>
          <p:nvPr>
            <p:ph type="sldNum" sz="quarter" idx="12"/>
          </p:nvPr>
        </p:nvSpPr>
        <p:spPr/>
        <p:txBody>
          <a:bodyPr/>
          <a:lstStyle/>
          <a:p>
            <a:fld id="{6F3130F4-3D63-469A-9E6E-700A8C26A698}" type="slidenum">
              <a:rPr lang="en-SG" smtClean="0"/>
              <a:t>‹#›</a:t>
            </a:fld>
            <a:endParaRPr lang="en-SG"/>
          </a:p>
        </p:txBody>
      </p:sp>
    </p:spTree>
    <p:extLst>
      <p:ext uri="{BB962C8B-B14F-4D97-AF65-F5344CB8AC3E}">
        <p14:creationId xmlns:p14="http://schemas.microsoft.com/office/powerpoint/2010/main" val="2452523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26A0D-C9D0-5E2B-144B-B7DAB6CD9594}"/>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1C5C1BB3-720E-0DFE-4874-8F3540861D18}"/>
              </a:ext>
            </a:extLst>
          </p:cNvPr>
          <p:cNvSpPr>
            <a:spLocks noGrp="1"/>
          </p:cNvSpPr>
          <p:nvPr>
            <p:ph type="dt" sz="half" idx="10"/>
          </p:nvPr>
        </p:nvSpPr>
        <p:spPr/>
        <p:txBody>
          <a:bodyPr/>
          <a:lstStyle/>
          <a:p>
            <a:fld id="{1C227933-8096-4393-B9EB-F20615ABB62A}" type="datetime1">
              <a:rPr lang="en-SG" smtClean="0"/>
              <a:t>11/9/2024</a:t>
            </a:fld>
            <a:endParaRPr lang="en-SG"/>
          </a:p>
        </p:txBody>
      </p:sp>
      <p:sp>
        <p:nvSpPr>
          <p:cNvPr id="4" name="Footer Placeholder 3">
            <a:extLst>
              <a:ext uri="{FF2B5EF4-FFF2-40B4-BE49-F238E27FC236}">
                <a16:creationId xmlns:a16="http://schemas.microsoft.com/office/drawing/2014/main" id="{2EDB7757-8890-A4F5-C4BD-15A8E3E77CD3}"/>
              </a:ext>
            </a:extLst>
          </p:cNvPr>
          <p:cNvSpPr>
            <a:spLocks noGrp="1"/>
          </p:cNvSpPr>
          <p:nvPr>
            <p:ph type="ftr" sz="quarter" idx="11"/>
          </p:nvPr>
        </p:nvSpPr>
        <p:spPr/>
        <p:txBody>
          <a:bodyPr/>
          <a:lstStyle/>
          <a:p>
            <a:r>
              <a:rPr lang="en-SG"/>
              <a:t>Dr. Risala Tasin Khan</a:t>
            </a:r>
          </a:p>
        </p:txBody>
      </p:sp>
      <p:sp>
        <p:nvSpPr>
          <p:cNvPr id="5" name="Slide Number Placeholder 4">
            <a:extLst>
              <a:ext uri="{FF2B5EF4-FFF2-40B4-BE49-F238E27FC236}">
                <a16:creationId xmlns:a16="http://schemas.microsoft.com/office/drawing/2014/main" id="{0AFE28B2-92E2-3679-6016-D83C822E4460}"/>
              </a:ext>
            </a:extLst>
          </p:cNvPr>
          <p:cNvSpPr>
            <a:spLocks noGrp="1"/>
          </p:cNvSpPr>
          <p:nvPr>
            <p:ph type="sldNum" sz="quarter" idx="12"/>
          </p:nvPr>
        </p:nvSpPr>
        <p:spPr/>
        <p:txBody>
          <a:bodyPr/>
          <a:lstStyle/>
          <a:p>
            <a:fld id="{6F3130F4-3D63-469A-9E6E-700A8C26A698}" type="slidenum">
              <a:rPr lang="en-SG" smtClean="0"/>
              <a:t>‹#›</a:t>
            </a:fld>
            <a:endParaRPr lang="en-SG"/>
          </a:p>
        </p:txBody>
      </p:sp>
    </p:spTree>
    <p:extLst>
      <p:ext uri="{BB962C8B-B14F-4D97-AF65-F5344CB8AC3E}">
        <p14:creationId xmlns:p14="http://schemas.microsoft.com/office/powerpoint/2010/main" val="3233380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871C59-D7E2-BF35-1A83-800FCD8095A8}"/>
              </a:ext>
            </a:extLst>
          </p:cNvPr>
          <p:cNvSpPr>
            <a:spLocks noGrp="1"/>
          </p:cNvSpPr>
          <p:nvPr>
            <p:ph type="dt" sz="half" idx="10"/>
          </p:nvPr>
        </p:nvSpPr>
        <p:spPr/>
        <p:txBody>
          <a:bodyPr/>
          <a:lstStyle/>
          <a:p>
            <a:fld id="{0FAFAC44-2375-4E1F-9BCD-F58C01DCCF25}" type="datetime1">
              <a:rPr lang="en-SG" smtClean="0"/>
              <a:t>11/9/2024</a:t>
            </a:fld>
            <a:endParaRPr lang="en-SG"/>
          </a:p>
        </p:txBody>
      </p:sp>
      <p:sp>
        <p:nvSpPr>
          <p:cNvPr id="3" name="Footer Placeholder 2">
            <a:extLst>
              <a:ext uri="{FF2B5EF4-FFF2-40B4-BE49-F238E27FC236}">
                <a16:creationId xmlns:a16="http://schemas.microsoft.com/office/drawing/2014/main" id="{5F8572C8-70A9-2295-75F2-3FEC51B12B0A}"/>
              </a:ext>
            </a:extLst>
          </p:cNvPr>
          <p:cNvSpPr>
            <a:spLocks noGrp="1"/>
          </p:cNvSpPr>
          <p:nvPr>
            <p:ph type="ftr" sz="quarter" idx="11"/>
          </p:nvPr>
        </p:nvSpPr>
        <p:spPr/>
        <p:txBody>
          <a:bodyPr/>
          <a:lstStyle/>
          <a:p>
            <a:r>
              <a:rPr lang="en-SG"/>
              <a:t>Dr. Risala Tasin Khan</a:t>
            </a:r>
          </a:p>
        </p:txBody>
      </p:sp>
      <p:sp>
        <p:nvSpPr>
          <p:cNvPr id="4" name="Slide Number Placeholder 3">
            <a:extLst>
              <a:ext uri="{FF2B5EF4-FFF2-40B4-BE49-F238E27FC236}">
                <a16:creationId xmlns:a16="http://schemas.microsoft.com/office/drawing/2014/main" id="{CCB486EF-DC69-C0CF-6818-13FDB0DF1638}"/>
              </a:ext>
            </a:extLst>
          </p:cNvPr>
          <p:cNvSpPr>
            <a:spLocks noGrp="1"/>
          </p:cNvSpPr>
          <p:nvPr>
            <p:ph type="sldNum" sz="quarter" idx="12"/>
          </p:nvPr>
        </p:nvSpPr>
        <p:spPr/>
        <p:txBody>
          <a:bodyPr/>
          <a:lstStyle/>
          <a:p>
            <a:fld id="{6F3130F4-3D63-469A-9E6E-700A8C26A698}" type="slidenum">
              <a:rPr lang="en-SG" smtClean="0"/>
              <a:t>‹#›</a:t>
            </a:fld>
            <a:endParaRPr lang="en-SG"/>
          </a:p>
        </p:txBody>
      </p:sp>
    </p:spTree>
    <p:extLst>
      <p:ext uri="{BB962C8B-B14F-4D97-AF65-F5344CB8AC3E}">
        <p14:creationId xmlns:p14="http://schemas.microsoft.com/office/powerpoint/2010/main" val="357254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90B0B-7EB6-8522-33B7-55E7D59A14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114FB0C3-775C-E020-71A2-E3F18C6C7F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10689D9D-490E-9372-6197-2A03945333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0CF91D-B238-5D2B-33DE-6C3D78C7FD58}"/>
              </a:ext>
            </a:extLst>
          </p:cNvPr>
          <p:cNvSpPr>
            <a:spLocks noGrp="1"/>
          </p:cNvSpPr>
          <p:nvPr>
            <p:ph type="dt" sz="half" idx="10"/>
          </p:nvPr>
        </p:nvSpPr>
        <p:spPr/>
        <p:txBody>
          <a:bodyPr/>
          <a:lstStyle/>
          <a:p>
            <a:fld id="{0C613CBB-AC37-438C-890B-D872C8818CB7}" type="datetime1">
              <a:rPr lang="en-SG" smtClean="0"/>
              <a:t>11/9/2024</a:t>
            </a:fld>
            <a:endParaRPr lang="en-SG"/>
          </a:p>
        </p:txBody>
      </p:sp>
      <p:sp>
        <p:nvSpPr>
          <p:cNvPr id="6" name="Footer Placeholder 5">
            <a:extLst>
              <a:ext uri="{FF2B5EF4-FFF2-40B4-BE49-F238E27FC236}">
                <a16:creationId xmlns:a16="http://schemas.microsoft.com/office/drawing/2014/main" id="{E0C0307B-7FDD-7A10-081D-ECA8046AE1A2}"/>
              </a:ext>
            </a:extLst>
          </p:cNvPr>
          <p:cNvSpPr>
            <a:spLocks noGrp="1"/>
          </p:cNvSpPr>
          <p:nvPr>
            <p:ph type="ftr" sz="quarter" idx="11"/>
          </p:nvPr>
        </p:nvSpPr>
        <p:spPr/>
        <p:txBody>
          <a:bodyPr/>
          <a:lstStyle/>
          <a:p>
            <a:r>
              <a:rPr lang="en-SG"/>
              <a:t>Dr. Risala Tasin Khan</a:t>
            </a:r>
          </a:p>
        </p:txBody>
      </p:sp>
      <p:sp>
        <p:nvSpPr>
          <p:cNvPr id="7" name="Slide Number Placeholder 6">
            <a:extLst>
              <a:ext uri="{FF2B5EF4-FFF2-40B4-BE49-F238E27FC236}">
                <a16:creationId xmlns:a16="http://schemas.microsoft.com/office/drawing/2014/main" id="{992F43E9-72CD-DBD5-A023-8BAEDE1B26C0}"/>
              </a:ext>
            </a:extLst>
          </p:cNvPr>
          <p:cNvSpPr>
            <a:spLocks noGrp="1"/>
          </p:cNvSpPr>
          <p:nvPr>
            <p:ph type="sldNum" sz="quarter" idx="12"/>
          </p:nvPr>
        </p:nvSpPr>
        <p:spPr/>
        <p:txBody>
          <a:bodyPr/>
          <a:lstStyle/>
          <a:p>
            <a:fld id="{6F3130F4-3D63-469A-9E6E-700A8C26A698}" type="slidenum">
              <a:rPr lang="en-SG" smtClean="0"/>
              <a:t>‹#›</a:t>
            </a:fld>
            <a:endParaRPr lang="en-SG"/>
          </a:p>
        </p:txBody>
      </p:sp>
    </p:spTree>
    <p:extLst>
      <p:ext uri="{BB962C8B-B14F-4D97-AF65-F5344CB8AC3E}">
        <p14:creationId xmlns:p14="http://schemas.microsoft.com/office/powerpoint/2010/main" val="2846489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CB7B-94A2-1D48-471A-54316CD02E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52F158EF-C39D-D217-AA4C-1F0BD9E236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70F303EB-D7CF-4D2C-9064-0D8DA8A1B9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C5E039-7E0E-356B-5C51-54AA782CC0AD}"/>
              </a:ext>
            </a:extLst>
          </p:cNvPr>
          <p:cNvSpPr>
            <a:spLocks noGrp="1"/>
          </p:cNvSpPr>
          <p:nvPr>
            <p:ph type="dt" sz="half" idx="10"/>
          </p:nvPr>
        </p:nvSpPr>
        <p:spPr/>
        <p:txBody>
          <a:bodyPr/>
          <a:lstStyle/>
          <a:p>
            <a:fld id="{C8493B8F-4FA5-4629-8485-BAFCCA509269}" type="datetime1">
              <a:rPr lang="en-SG" smtClean="0"/>
              <a:t>11/9/2024</a:t>
            </a:fld>
            <a:endParaRPr lang="en-SG"/>
          </a:p>
        </p:txBody>
      </p:sp>
      <p:sp>
        <p:nvSpPr>
          <p:cNvPr id="6" name="Footer Placeholder 5">
            <a:extLst>
              <a:ext uri="{FF2B5EF4-FFF2-40B4-BE49-F238E27FC236}">
                <a16:creationId xmlns:a16="http://schemas.microsoft.com/office/drawing/2014/main" id="{747E9250-4D5D-205D-A6DB-29CB2B365061}"/>
              </a:ext>
            </a:extLst>
          </p:cNvPr>
          <p:cNvSpPr>
            <a:spLocks noGrp="1"/>
          </p:cNvSpPr>
          <p:nvPr>
            <p:ph type="ftr" sz="quarter" idx="11"/>
          </p:nvPr>
        </p:nvSpPr>
        <p:spPr/>
        <p:txBody>
          <a:bodyPr/>
          <a:lstStyle/>
          <a:p>
            <a:r>
              <a:rPr lang="en-SG"/>
              <a:t>Dr. Risala Tasin Khan</a:t>
            </a:r>
          </a:p>
        </p:txBody>
      </p:sp>
      <p:sp>
        <p:nvSpPr>
          <p:cNvPr id="7" name="Slide Number Placeholder 6">
            <a:extLst>
              <a:ext uri="{FF2B5EF4-FFF2-40B4-BE49-F238E27FC236}">
                <a16:creationId xmlns:a16="http://schemas.microsoft.com/office/drawing/2014/main" id="{66C136AF-45ED-4FAF-D413-F8CC803D2F3F}"/>
              </a:ext>
            </a:extLst>
          </p:cNvPr>
          <p:cNvSpPr>
            <a:spLocks noGrp="1"/>
          </p:cNvSpPr>
          <p:nvPr>
            <p:ph type="sldNum" sz="quarter" idx="12"/>
          </p:nvPr>
        </p:nvSpPr>
        <p:spPr/>
        <p:txBody>
          <a:bodyPr/>
          <a:lstStyle/>
          <a:p>
            <a:fld id="{6F3130F4-3D63-469A-9E6E-700A8C26A698}" type="slidenum">
              <a:rPr lang="en-SG" smtClean="0"/>
              <a:t>‹#›</a:t>
            </a:fld>
            <a:endParaRPr lang="en-SG"/>
          </a:p>
        </p:txBody>
      </p:sp>
    </p:spTree>
    <p:extLst>
      <p:ext uri="{BB962C8B-B14F-4D97-AF65-F5344CB8AC3E}">
        <p14:creationId xmlns:p14="http://schemas.microsoft.com/office/powerpoint/2010/main" val="1832984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A4F373-E17F-644E-8295-237876F4A7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73E9A47B-5439-6D7A-EF80-129DBBF569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81729A2-4BE5-7894-22D0-9D337211ED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0959935-DFC5-403D-8B73-130F8760E3EF}" type="datetime1">
              <a:rPr lang="en-SG" smtClean="0"/>
              <a:t>11/9/2024</a:t>
            </a:fld>
            <a:endParaRPr lang="en-SG"/>
          </a:p>
        </p:txBody>
      </p:sp>
      <p:sp>
        <p:nvSpPr>
          <p:cNvPr id="5" name="Footer Placeholder 4">
            <a:extLst>
              <a:ext uri="{FF2B5EF4-FFF2-40B4-BE49-F238E27FC236}">
                <a16:creationId xmlns:a16="http://schemas.microsoft.com/office/drawing/2014/main" id="{E0DF5142-8F14-436A-19FE-0D830C8840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SG"/>
              <a:t>Dr. Risala Tasin Khan</a:t>
            </a:r>
          </a:p>
        </p:txBody>
      </p:sp>
      <p:sp>
        <p:nvSpPr>
          <p:cNvPr id="6" name="Slide Number Placeholder 5">
            <a:extLst>
              <a:ext uri="{FF2B5EF4-FFF2-40B4-BE49-F238E27FC236}">
                <a16:creationId xmlns:a16="http://schemas.microsoft.com/office/drawing/2014/main" id="{638C3C4A-5561-1F7A-1459-0D60A63D89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F3130F4-3D63-469A-9E6E-700A8C26A698}" type="slidenum">
              <a:rPr lang="en-SG" smtClean="0"/>
              <a:t>‹#›</a:t>
            </a:fld>
            <a:endParaRPr lang="en-SG"/>
          </a:p>
        </p:txBody>
      </p:sp>
    </p:spTree>
    <p:extLst>
      <p:ext uri="{BB962C8B-B14F-4D97-AF65-F5344CB8AC3E}">
        <p14:creationId xmlns:p14="http://schemas.microsoft.com/office/powerpoint/2010/main" val="2343079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endpointprotector.com/solutions/gdpr-compliance" TargetMode="External"/><Relationship Id="rId2" Type="http://schemas.openxmlformats.org/officeDocument/2006/relationships/hyperlink" Target="https://www.endpointprotector.com/solutions/pii-protection" TargetMode="External"/><Relationship Id="rId1" Type="http://schemas.openxmlformats.org/officeDocument/2006/relationships/slideLayout" Target="../slideLayouts/slideLayout2.xml"/><Relationship Id="rId4" Type="http://schemas.openxmlformats.org/officeDocument/2006/relationships/hyperlink" Target="https://www.endpointprotector.com/blog/cpra-compliance-checklist/"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C2B5-74CC-9883-A6FD-A6D87EF49624}"/>
              </a:ext>
            </a:extLst>
          </p:cNvPr>
          <p:cNvSpPr>
            <a:spLocks noGrp="1"/>
          </p:cNvSpPr>
          <p:nvPr>
            <p:ph type="ctrTitle"/>
          </p:nvPr>
        </p:nvSpPr>
        <p:spPr/>
        <p:txBody>
          <a:bodyPr/>
          <a:lstStyle/>
          <a:p>
            <a:r>
              <a:rPr lang="en-SG" dirty="0"/>
              <a:t>Cyber </a:t>
            </a:r>
            <a:r>
              <a:rPr lang="en-SG"/>
              <a:t>Security Fundamentals</a:t>
            </a:r>
            <a:endParaRPr lang="en-SG" dirty="0"/>
          </a:p>
        </p:txBody>
      </p:sp>
      <p:sp>
        <p:nvSpPr>
          <p:cNvPr id="3" name="Subtitle 2">
            <a:extLst>
              <a:ext uri="{FF2B5EF4-FFF2-40B4-BE49-F238E27FC236}">
                <a16:creationId xmlns:a16="http://schemas.microsoft.com/office/drawing/2014/main" id="{BE9E4F96-0189-6B71-325C-8D78051CB3B9}"/>
              </a:ext>
            </a:extLst>
          </p:cNvPr>
          <p:cNvSpPr>
            <a:spLocks noGrp="1"/>
          </p:cNvSpPr>
          <p:nvPr>
            <p:ph type="subTitle" idx="1"/>
          </p:nvPr>
        </p:nvSpPr>
        <p:spPr/>
        <p:txBody>
          <a:bodyPr>
            <a:normAutofit lnSpcReduction="10000"/>
          </a:bodyPr>
          <a:lstStyle/>
          <a:p>
            <a:r>
              <a:rPr lang="en-SG" dirty="0"/>
              <a:t>Prepared by</a:t>
            </a:r>
          </a:p>
          <a:p>
            <a:r>
              <a:rPr lang="en-SG" dirty="0" err="1"/>
              <a:t>Dr.</a:t>
            </a:r>
            <a:r>
              <a:rPr lang="en-SG" dirty="0"/>
              <a:t> Risala T Khan</a:t>
            </a:r>
          </a:p>
          <a:p>
            <a:r>
              <a:rPr lang="en-SG" dirty="0"/>
              <a:t>Professor</a:t>
            </a:r>
          </a:p>
          <a:p>
            <a:r>
              <a:rPr lang="en-SG" dirty="0"/>
              <a:t>IIT, JU</a:t>
            </a:r>
          </a:p>
        </p:txBody>
      </p:sp>
    </p:spTree>
    <p:extLst>
      <p:ext uri="{BB962C8B-B14F-4D97-AF65-F5344CB8AC3E}">
        <p14:creationId xmlns:p14="http://schemas.microsoft.com/office/powerpoint/2010/main" val="2266515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0CABC-71C3-FB0C-ECDC-EDCD03D469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52F885-760A-7864-DC0B-461CD8CC7804}"/>
              </a:ext>
            </a:extLst>
          </p:cNvPr>
          <p:cNvSpPr>
            <a:spLocks noGrp="1"/>
          </p:cNvSpPr>
          <p:nvPr>
            <p:ph sz="half" idx="1"/>
          </p:nvPr>
        </p:nvSpPr>
        <p:spPr/>
        <p:txBody>
          <a:bodyPr>
            <a:normAutofit fontScale="62500" lnSpcReduction="20000"/>
          </a:bodyPr>
          <a:lstStyle/>
          <a:p>
            <a:pPr marL="0" indent="0">
              <a:buNone/>
            </a:pPr>
            <a:r>
              <a:rPr lang="en-US" dirty="0"/>
              <a:t>Although the use of the CIA triad to define security objectives is well established, some in the security field feel that additional concepts are needed to present a complete picture (as shown in the figure). Two of the most commonly mentioned are as follows:</a:t>
            </a:r>
          </a:p>
          <a:p>
            <a:pPr marL="0" indent="0">
              <a:buNone/>
            </a:pPr>
            <a:r>
              <a:rPr lang="en-US" b="1" dirty="0"/>
              <a:t>Authenticity:</a:t>
            </a:r>
            <a:r>
              <a:rPr lang="en-US" dirty="0"/>
              <a:t> The property of being genuine and being able to be verified and trusted; confidence in the validity of a transmission, a message, or message originator. </a:t>
            </a:r>
            <a:r>
              <a:rPr lang="en-US" dirty="0">
                <a:solidFill>
                  <a:srgbClr val="FF0000"/>
                </a:solidFill>
              </a:rPr>
              <a:t>This means verifying that users are who they say they are and that each input arriving at the system came from a trusted source</a:t>
            </a:r>
            <a:r>
              <a:rPr lang="en-US" dirty="0">
                <a:solidFill>
                  <a:schemeClr val="accent1"/>
                </a:solidFill>
              </a:rPr>
              <a:t>. </a:t>
            </a:r>
            <a:endParaRPr lang="en-US" b="1" dirty="0">
              <a:solidFill>
                <a:schemeClr val="accent1"/>
              </a:solidFill>
            </a:endParaRPr>
          </a:p>
          <a:p>
            <a:pPr marL="0" indent="0">
              <a:buNone/>
            </a:pPr>
            <a:r>
              <a:rPr lang="en-US" b="1" dirty="0"/>
              <a:t> Accountability:</a:t>
            </a:r>
            <a:r>
              <a:rPr lang="en-US" dirty="0"/>
              <a:t> The security goal that generates the requirement for actions of an entity to be traced uniquely to that entity. This supports nonrepudiation, deterrence, fault isolation, intrusion detection and prevention, and after action recovery and legal action. </a:t>
            </a:r>
          </a:p>
        </p:txBody>
      </p:sp>
      <p:sp>
        <p:nvSpPr>
          <p:cNvPr id="4" name="Content Placeholder 3">
            <a:extLst>
              <a:ext uri="{FF2B5EF4-FFF2-40B4-BE49-F238E27FC236}">
                <a16:creationId xmlns:a16="http://schemas.microsoft.com/office/drawing/2014/main" id="{E4E6C70E-CBA1-2574-BB8B-52F64800C80E}"/>
              </a:ext>
            </a:extLst>
          </p:cNvPr>
          <p:cNvSpPr>
            <a:spLocks noGrp="1"/>
          </p:cNvSpPr>
          <p:nvPr>
            <p:ph sz="half" idx="2"/>
          </p:nvPr>
        </p:nvSpPr>
        <p:spPr/>
        <p:txBody>
          <a:bodyPr>
            <a:normAutofit fontScale="62500" lnSpcReduction="20000"/>
          </a:bodyPr>
          <a:lstStyle/>
          <a:p>
            <a:endParaRPr lang="en-US"/>
          </a:p>
        </p:txBody>
      </p:sp>
      <p:pic>
        <p:nvPicPr>
          <p:cNvPr id="6" name="Picture 5">
            <a:extLst>
              <a:ext uri="{FF2B5EF4-FFF2-40B4-BE49-F238E27FC236}">
                <a16:creationId xmlns:a16="http://schemas.microsoft.com/office/drawing/2014/main" id="{51C3AE70-1298-DF51-2FFC-CE847CC0EF05}"/>
              </a:ext>
            </a:extLst>
          </p:cNvPr>
          <p:cNvPicPr>
            <a:picLocks noChangeAspect="1"/>
          </p:cNvPicPr>
          <p:nvPr/>
        </p:nvPicPr>
        <p:blipFill>
          <a:blip r:embed="rId2"/>
          <a:stretch>
            <a:fillRect/>
          </a:stretch>
        </p:blipFill>
        <p:spPr>
          <a:xfrm>
            <a:off x="6096000" y="1825625"/>
            <a:ext cx="5080113" cy="3517001"/>
          </a:xfrm>
          <a:prstGeom prst="rect">
            <a:avLst/>
          </a:prstGeom>
        </p:spPr>
      </p:pic>
      <p:sp>
        <p:nvSpPr>
          <p:cNvPr id="5" name="Footer Placeholder 4">
            <a:extLst>
              <a:ext uri="{FF2B5EF4-FFF2-40B4-BE49-F238E27FC236}">
                <a16:creationId xmlns:a16="http://schemas.microsoft.com/office/drawing/2014/main" id="{4086C9B8-2671-627E-0062-DECB434FF44A}"/>
              </a:ext>
            </a:extLst>
          </p:cNvPr>
          <p:cNvSpPr>
            <a:spLocks noGrp="1"/>
          </p:cNvSpPr>
          <p:nvPr>
            <p:ph type="ftr" sz="quarter" idx="11"/>
          </p:nvPr>
        </p:nvSpPr>
        <p:spPr/>
        <p:txBody>
          <a:bodyPr/>
          <a:lstStyle/>
          <a:p>
            <a:r>
              <a:rPr lang="en-SG"/>
              <a:t>Dr. Risala Tasin Khan</a:t>
            </a:r>
          </a:p>
        </p:txBody>
      </p:sp>
      <p:sp>
        <p:nvSpPr>
          <p:cNvPr id="7" name="Slide Number Placeholder 6">
            <a:extLst>
              <a:ext uri="{FF2B5EF4-FFF2-40B4-BE49-F238E27FC236}">
                <a16:creationId xmlns:a16="http://schemas.microsoft.com/office/drawing/2014/main" id="{8CF9BBEF-9552-0574-3872-FEC079E82559}"/>
              </a:ext>
            </a:extLst>
          </p:cNvPr>
          <p:cNvSpPr>
            <a:spLocks noGrp="1"/>
          </p:cNvSpPr>
          <p:nvPr>
            <p:ph type="sldNum" sz="quarter" idx="12"/>
          </p:nvPr>
        </p:nvSpPr>
        <p:spPr/>
        <p:txBody>
          <a:bodyPr/>
          <a:lstStyle/>
          <a:p>
            <a:fld id="{6F3130F4-3D63-469A-9E6E-700A8C26A698}" type="slidenum">
              <a:rPr lang="en-SG" smtClean="0"/>
              <a:t>10</a:t>
            </a:fld>
            <a:endParaRPr lang="en-SG"/>
          </a:p>
        </p:txBody>
      </p:sp>
    </p:spTree>
    <p:extLst>
      <p:ext uri="{BB962C8B-B14F-4D97-AF65-F5344CB8AC3E}">
        <p14:creationId xmlns:p14="http://schemas.microsoft.com/office/powerpoint/2010/main" val="801225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9154"/>
            <a:ext cx="8596668" cy="696686"/>
          </a:xfrm>
        </p:spPr>
        <p:txBody>
          <a:bodyPr>
            <a:normAutofit fontScale="90000"/>
          </a:bodyPr>
          <a:lstStyle/>
          <a:p>
            <a:r>
              <a:rPr lang="en-US" dirty="0"/>
              <a:t>Risk</a:t>
            </a:r>
          </a:p>
        </p:txBody>
      </p:sp>
      <p:sp>
        <p:nvSpPr>
          <p:cNvPr id="3" name="Content Placeholder 2"/>
          <p:cNvSpPr>
            <a:spLocks noGrp="1"/>
          </p:cNvSpPr>
          <p:nvPr>
            <p:ph idx="1"/>
          </p:nvPr>
        </p:nvSpPr>
        <p:spPr>
          <a:xfrm>
            <a:off x="677334" y="1162595"/>
            <a:ext cx="8596668" cy="4878768"/>
          </a:xfrm>
        </p:spPr>
        <p:txBody>
          <a:bodyPr/>
          <a:lstStyle/>
          <a:p>
            <a:r>
              <a:rPr lang="en-US" dirty="0"/>
              <a:t>As applied to information systems, risk is a concept that indicates exposure to the chance of damage or loss. It signifies the likelihood of a hazard or dangerous threat occurring. </a:t>
            </a:r>
          </a:p>
          <a:p>
            <a:pPr marL="0" indent="0">
              <a:buNone/>
            </a:pPr>
            <a:endParaRPr lang="en-US" dirty="0"/>
          </a:p>
        </p:txBody>
      </p:sp>
      <p:pic>
        <p:nvPicPr>
          <p:cNvPr id="4" name="Picture 3"/>
          <p:cNvPicPr>
            <a:picLocks noChangeAspect="1"/>
          </p:cNvPicPr>
          <p:nvPr/>
        </p:nvPicPr>
        <p:blipFill>
          <a:blip r:embed="rId2"/>
          <a:stretch>
            <a:fillRect/>
          </a:stretch>
        </p:blipFill>
        <p:spPr>
          <a:xfrm>
            <a:off x="2576423" y="2831933"/>
            <a:ext cx="6971899" cy="2387513"/>
          </a:xfrm>
          <a:prstGeom prst="rect">
            <a:avLst/>
          </a:prstGeom>
        </p:spPr>
      </p:pic>
      <p:sp>
        <p:nvSpPr>
          <p:cNvPr id="5" name="Footer Placeholder 4">
            <a:extLst>
              <a:ext uri="{FF2B5EF4-FFF2-40B4-BE49-F238E27FC236}">
                <a16:creationId xmlns:a16="http://schemas.microsoft.com/office/drawing/2014/main" id="{DECFE2F4-E374-28F5-96E0-F6495DC49444}"/>
              </a:ext>
            </a:extLst>
          </p:cNvPr>
          <p:cNvSpPr>
            <a:spLocks noGrp="1"/>
          </p:cNvSpPr>
          <p:nvPr>
            <p:ph type="ftr" sz="quarter" idx="11"/>
          </p:nvPr>
        </p:nvSpPr>
        <p:spPr/>
        <p:txBody>
          <a:bodyPr/>
          <a:lstStyle/>
          <a:p>
            <a:r>
              <a:rPr lang="en-SG"/>
              <a:t>Dr. Risala Tasin Khan</a:t>
            </a:r>
          </a:p>
        </p:txBody>
      </p:sp>
      <p:sp>
        <p:nvSpPr>
          <p:cNvPr id="6" name="Slide Number Placeholder 5">
            <a:extLst>
              <a:ext uri="{FF2B5EF4-FFF2-40B4-BE49-F238E27FC236}">
                <a16:creationId xmlns:a16="http://schemas.microsoft.com/office/drawing/2014/main" id="{CD9E14BF-6FE4-0F33-2205-DD3E2A069179}"/>
              </a:ext>
            </a:extLst>
          </p:cNvPr>
          <p:cNvSpPr>
            <a:spLocks noGrp="1"/>
          </p:cNvSpPr>
          <p:nvPr>
            <p:ph type="sldNum" sz="quarter" idx="12"/>
          </p:nvPr>
        </p:nvSpPr>
        <p:spPr/>
        <p:txBody>
          <a:bodyPr/>
          <a:lstStyle/>
          <a:p>
            <a:fld id="{6F3130F4-3D63-469A-9E6E-700A8C26A698}" type="slidenum">
              <a:rPr lang="en-SG" smtClean="0"/>
              <a:t>11</a:t>
            </a:fld>
            <a:endParaRPr lang="en-SG"/>
          </a:p>
        </p:txBody>
      </p:sp>
    </p:spTree>
    <p:extLst>
      <p:ext uri="{BB962C8B-B14F-4D97-AF65-F5344CB8AC3E}">
        <p14:creationId xmlns:p14="http://schemas.microsoft.com/office/powerpoint/2010/main" val="4014981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a:t>
            </a:r>
          </a:p>
        </p:txBody>
      </p:sp>
      <p:sp>
        <p:nvSpPr>
          <p:cNvPr id="3" name="Content Placeholder 2"/>
          <p:cNvSpPr>
            <a:spLocks noGrp="1"/>
          </p:cNvSpPr>
          <p:nvPr>
            <p:ph idx="1"/>
          </p:nvPr>
        </p:nvSpPr>
        <p:spPr>
          <a:xfrm>
            <a:off x="535577" y="1541417"/>
            <a:ext cx="8738425" cy="4499945"/>
          </a:xfrm>
        </p:spPr>
        <p:txBody>
          <a:bodyPr/>
          <a:lstStyle/>
          <a:p>
            <a:r>
              <a:rPr lang="en-US" sz="2400" dirty="0"/>
              <a:t>Risk = Likelihood X Impact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157" y="2180606"/>
            <a:ext cx="7502684" cy="3860756"/>
          </a:xfrm>
          <a:prstGeom prst="rect">
            <a:avLst/>
          </a:prstGeom>
        </p:spPr>
      </p:pic>
      <p:sp>
        <p:nvSpPr>
          <p:cNvPr id="5" name="Footer Placeholder 4">
            <a:extLst>
              <a:ext uri="{FF2B5EF4-FFF2-40B4-BE49-F238E27FC236}">
                <a16:creationId xmlns:a16="http://schemas.microsoft.com/office/drawing/2014/main" id="{BD8E7390-2B34-7970-B206-8E5DCC8953D6}"/>
              </a:ext>
            </a:extLst>
          </p:cNvPr>
          <p:cNvSpPr>
            <a:spLocks noGrp="1"/>
          </p:cNvSpPr>
          <p:nvPr>
            <p:ph type="ftr" sz="quarter" idx="11"/>
          </p:nvPr>
        </p:nvSpPr>
        <p:spPr/>
        <p:txBody>
          <a:bodyPr/>
          <a:lstStyle/>
          <a:p>
            <a:r>
              <a:rPr lang="en-SG"/>
              <a:t>Dr. Risala Tasin Khan</a:t>
            </a:r>
          </a:p>
        </p:txBody>
      </p:sp>
      <p:sp>
        <p:nvSpPr>
          <p:cNvPr id="6" name="Slide Number Placeholder 5">
            <a:extLst>
              <a:ext uri="{FF2B5EF4-FFF2-40B4-BE49-F238E27FC236}">
                <a16:creationId xmlns:a16="http://schemas.microsoft.com/office/drawing/2014/main" id="{6C51B50A-7E36-9A57-8DE1-730B22457296}"/>
              </a:ext>
            </a:extLst>
          </p:cNvPr>
          <p:cNvSpPr>
            <a:spLocks noGrp="1"/>
          </p:cNvSpPr>
          <p:nvPr>
            <p:ph type="sldNum" sz="quarter" idx="12"/>
          </p:nvPr>
        </p:nvSpPr>
        <p:spPr/>
        <p:txBody>
          <a:bodyPr/>
          <a:lstStyle/>
          <a:p>
            <a:fld id="{6F3130F4-3D63-469A-9E6E-700A8C26A698}" type="slidenum">
              <a:rPr lang="en-SG" smtClean="0"/>
              <a:t>12</a:t>
            </a:fld>
            <a:endParaRPr lang="en-SG"/>
          </a:p>
        </p:txBody>
      </p:sp>
    </p:spTree>
    <p:extLst>
      <p:ext uri="{BB962C8B-B14F-4D97-AF65-F5344CB8AC3E}">
        <p14:creationId xmlns:p14="http://schemas.microsoft.com/office/powerpoint/2010/main" val="3073674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9566"/>
          </a:xfrm>
        </p:spPr>
        <p:txBody>
          <a:bodyPr/>
          <a:lstStyle/>
          <a:p>
            <a:r>
              <a:rPr lang="en-US" dirty="0"/>
              <a:t>Vulnerabilities</a:t>
            </a:r>
          </a:p>
        </p:txBody>
      </p:sp>
      <p:sp>
        <p:nvSpPr>
          <p:cNvPr id="3" name="Content Placeholder 2"/>
          <p:cNvSpPr>
            <a:spLocks noGrp="1"/>
          </p:cNvSpPr>
          <p:nvPr>
            <p:ph idx="1"/>
          </p:nvPr>
        </p:nvSpPr>
        <p:spPr>
          <a:xfrm>
            <a:off x="677334" y="1606731"/>
            <a:ext cx="10893564" cy="4434631"/>
          </a:xfrm>
        </p:spPr>
        <p:txBody>
          <a:bodyPr>
            <a:normAutofit fontScale="92500" lnSpcReduction="20000"/>
          </a:bodyPr>
          <a:lstStyle/>
          <a:p>
            <a:r>
              <a:rPr lang="en-US" dirty="0"/>
              <a:t>At the most basic level, a vulnerability is any condition that leaves an information system open to harm.</a:t>
            </a:r>
          </a:p>
          <a:p>
            <a:r>
              <a:rPr lang="en-US" dirty="0"/>
              <a:t> </a:t>
            </a:r>
            <a:r>
              <a:rPr lang="en-US" dirty="0">
                <a:solidFill>
                  <a:srgbClr val="0070C0"/>
                </a:solidFill>
              </a:rPr>
              <a:t>Vulnerabilities can come in a wide variety of forms, including:</a:t>
            </a:r>
          </a:p>
          <a:p>
            <a:pPr marL="400050" lvl="1" indent="0">
              <a:buNone/>
            </a:pPr>
            <a:r>
              <a:rPr lang="en-US" dirty="0"/>
              <a:t>• Improperly configured or installed hardware or software.</a:t>
            </a:r>
          </a:p>
          <a:p>
            <a:pPr marL="400050" lvl="1" indent="0">
              <a:buNone/>
            </a:pPr>
            <a:r>
              <a:rPr lang="en-US" dirty="0"/>
              <a:t>• Delays in applying and testing software and firmware patches.</a:t>
            </a:r>
          </a:p>
          <a:p>
            <a:pPr marL="400050" lvl="1" indent="0">
              <a:buNone/>
            </a:pPr>
            <a:r>
              <a:rPr lang="en-US" dirty="0"/>
              <a:t>• Untested software and firmware patches.</a:t>
            </a:r>
          </a:p>
          <a:p>
            <a:pPr marL="400050" lvl="1" indent="0">
              <a:buNone/>
            </a:pPr>
            <a:r>
              <a:rPr lang="en-US" dirty="0"/>
              <a:t>• Bugs in software or operating systems.</a:t>
            </a:r>
          </a:p>
          <a:p>
            <a:pPr marL="400050" lvl="1" indent="0">
              <a:buNone/>
            </a:pPr>
            <a:r>
              <a:rPr lang="en-US" dirty="0"/>
              <a:t>• The misuse of software or communication protocols.</a:t>
            </a:r>
          </a:p>
          <a:p>
            <a:pPr marL="400050" lvl="1" indent="0">
              <a:buNone/>
            </a:pPr>
            <a:r>
              <a:rPr lang="en-US" dirty="0"/>
              <a:t>• Poorly designed networks.</a:t>
            </a:r>
          </a:p>
          <a:p>
            <a:pPr marL="400050" lvl="1" indent="0">
              <a:buNone/>
            </a:pPr>
            <a:r>
              <a:rPr lang="en-US" dirty="0"/>
              <a:t>• Poor physical security.</a:t>
            </a:r>
          </a:p>
          <a:p>
            <a:pPr marL="400050" lvl="1" indent="0">
              <a:buNone/>
            </a:pPr>
            <a:r>
              <a:rPr lang="en-US" dirty="0"/>
              <a:t>• Insecure passwords.</a:t>
            </a:r>
          </a:p>
          <a:p>
            <a:pPr marL="400050" lvl="1" indent="0">
              <a:buNone/>
            </a:pPr>
            <a:r>
              <a:rPr lang="en-US" dirty="0"/>
              <a:t>• Design flaws in software or operating systems.</a:t>
            </a:r>
          </a:p>
          <a:p>
            <a:pPr marL="400050" lvl="1" indent="0">
              <a:buNone/>
            </a:pPr>
            <a:r>
              <a:rPr lang="en-US" dirty="0"/>
              <a:t>• Unchecked user input</a:t>
            </a:r>
          </a:p>
        </p:txBody>
      </p:sp>
      <p:sp>
        <p:nvSpPr>
          <p:cNvPr id="4" name="Footer Placeholder 3">
            <a:extLst>
              <a:ext uri="{FF2B5EF4-FFF2-40B4-BE49-F238E27FC236}">
                <a16:creationId xmlns:a16="http://schemas.microsoft.com/office/drawing/2014/main" id="{0053C7C5-ED56-AFAF-1AB2-6AE8CDA4FBAA}"/>
              </a:ext>
            </a:extLst>
          </p:cNvPr>
          <p:cNvSpPr>
            <a:spLocks noGrp="1"/>
          </p:cNvSpPr>
          <p:nvPr>
            <p:ph type="ftr" sz="quarter" idx="11"/>
          </p:nvPr>
        </p:nvSpPr>
        <p:spPr/>
        <p:txBody>
          <a:bodyPr/>
          <a:lstStyle/>
          <a:p>
            <a:r>
              <a:rPr lang="en-SG"/>
              <a:t>Dr. Risala Tasin Khan</a:t>
            </a:r>
          </a:p>
        </p:txBody>
      </p:sp>
      <p:sp>
        <p:nvSpPr>
          <p:cNvPr id="5" name="Slide Number Placeholder 4">
            <a:extLst>
              <a:ext uri="{FF2B5EF4-FFF2-40B4-BE49-F238E27FC236}">
                <a16:creationId xmlns:a16="http://schemas.microsoft.com/office/drawing/2014/main" id="{91147EC4-1DD3-9E47-685C-E6CCF3E483D6}"/>
              </a:ext>
            </a:extLst>
          </p:cNvPr>
          <p:cNvSpPr>
            <a:spLocks noGrp="1"/>
          </p:cNvSpPr>
          <p:nvPr>
            <p:ph type="sldNum" sz="quarter" idx="12"/>
          </p:nvPr>
        </p:nvSpPr>
        <p:spPr/>
        <p:txBody>
          <a:bodyPr/>
          <a:lstStyle/>
          <a:p>
            <a:fld id="{6F3130F4-3D63-469A-9E6E-700A8C26A698}" type="slidenum">
              <a:rPr lang="en-SG" smtClean="0"/>
              <a:t>13</a:t>
            </a:fld>
            <a:endParaRPr lang="en-SG"/>
          </a:p>
        </p:txBody>
      </p:sp>
    </p:spTree>
    <p:extLst>
      <p:ext uri="{BB962C8B-B14F-4D97-AF65-F5344CB8AC3E}">
        <p14:creationId xmlns:p14="http://schemas.microsoft.com/office/powerpoint/2010/main" val="237100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8126"/>
          </a:xfrm>
        </p:spPr>
        <p:txBody>
          <a:bodyPr/>
          <a:lstStyle/>
          <a:p>
            <a:r>
              <a:rPr lang="en-US" dirty="0"/>
              <a:t>Threats</a:t>
            </a:r>
          </a:p>
        </p:txBody>
      </p:sp>
      <p:sp>
        <p:nvSpPr>
          <p:cNvPr id="3" name="Content Placeholder 2"/>
          <p:cNvSpPr>
            <a:spLocks noGrp="1"/>
          </p:cNvSpPr>
          <p:nvPr>
            <p:ph idx="1"/>
          </p:nvPr>
        </p:nvSpPr>
        <p:spPr>
          <a:xfrm>
            <a:off x="677334" y="1528355"/>
            <a:ext cx="8596668" cy="4513008"/>
          </a:xfrm>
        </p:spPr>
        <p:txBody>
          <a:bodyPr>
            <a:normAutofit/>
          </a:bodyPr>
          <a:lstStyle/>
          <a:p>
            <a:r>
              <a:rPr lang="en-US" sz="2000" dirty="0"/>
              <a:t>In the realm of computer security, a threat is any event or action that could potentially cause damage to an asset.</a:t>
            </a:r>
          </a:p>
          <a:p>
            <a:r>
              <a:rPr lang="en-US" sz="2000" dirty="0"/>
              <a:t> Threats are often in violation of a security requirement, policy, or procedure. </a:t>
            </a:r>
          </a:p>
          <a:p>
            <a:r>
              <a:rPr lang="en-US" sz="2000" dirty="0"/>
              <a:t>Regardless of whether a violation is intentional or unintentional, malicious or not, it is considered a threat. </a:t>
            </a:r>
          </a:p>
          <a:p>
            <a:r>
              <a:rPr lang="en-US" sz="2000" dirty="0">
                <a:solidFill>
                  <a:srgbClr val="0070C0"/>
                </a:solidFill>
              </a:rPr>
              <a:t>Potential threats to computer and network security include:</a:t>
            </a:r>
          </a:p>
          <a:p>
            <a:pPr marL="400050" lvl="1" indent="0">
              <a:buNone/>
            </a:pPr>
            <a:r>
              <a:rPr lang="en-US" sz="1800" dirty="0"/>
              <a:t>• Unintentional or unauthorized access or changes to data.</a:t>
            </a:r>
          </a:p>
          <a:p>
            <a:pPr marL="400050" lvl="1" indent="0">
              <a:buNone/>
            </a:pPr>
            <a:r>
              <a:rPr lang="en-US" sz="1800" dirty="0"/>
              <a:t>• The interruption of services.</a:t>
            </a:r>
          </a:p>
          <a:p>
            <a:pPr marL="400050" lvl="1" indent="0">
              <a:buNone/>
            </a:pPr>
            <a:r>
              <a:rPr lang="en-US" sz="1800" dirty="0"/>
              <a:t>• The interruption of access to assets.</a:t>
            </a:r>
          </a:p>
          <a:p>
            <a:pPr marL="400050" lvl="1" indent="0">
              <a:buNone/>
            </a:pPr>
            <a:r>
              <a:rPr lang="en-US" sz="1800" dirty="0"/>
              <a:t>• Damage to hardware.</a:t>
            </a:r>
          </a:p>
          <a:p>
            <a:pPr marL="400050" lvl="1" indent="0">
              <a:buNone/>
            </a:pPr>
            <a:r>
              <a:rPr lang="en-US" sz="1800" dirty="0"/>
              <a:t>• Unauthorized access or damage to facilities.</a:t>
            </a:r>
          </a:p>
        </p:txBody>
      </p:sp>
      <p:sp>
        <p:nvSpPr>
          <p:cNvPr id="4" name="Footer Placeholder 3">
            <a:extLst>
              <a:ext uri="{FF2B5EF4-FFF2-40B4-BE49-F238E27FC236}">
                <a16:creationId xmlns:a16="http://schemas.microsoft.com/office/drawing/2014/main" id="{7745C4FF-B50B-F71B-7F5B-4EFBF1B0F3DB}"/>
              </a:ext>
            </a:extLst>
          </p:cNvPr>
          <p:cNvSpPr>
            <a:spLocks noGrp="1"/>
          </p:cNvSpPr>
          <p:nvPr>
            <p:ph type="ftr" sz="quarter" idx="11"/>
          </p:nvPr>
        </p:nvSpPr>
        <p:spPr/>
        <p:txBody>
          <a:bodyPr/>
          <a:lstStyle/>
          <a:p>
            <a:r>
              <a:rPr lang="en-SG"/>
              <a:t>Dr. Risala Tasin Khan</a:t>
            </a:r>
          </a:p>
        </p:txBody>
      </p:sp>
      <p:sp>
        <p:nvSpPr>
          <p:cNvPr id="5" name="Slide Number Placeholder 4">
            <a:extLst>
              <a:ext uri="{FF2B5EF4-FFF2-40B4-BE49-F238E27FC236}">
                <a16:creationId xmlns:a16="http://schemas.microsoft.com/office/drawing/2014/main" id="{71B8B379-42D4-F0BD-01E2-8B8F90B7B11C}"/>
              </a:ext>
            </a:extLst>
          </p:cNvPr>
          <p:cNvSpPr>
            <a:spLocks noGrp="1"/>
          </p:cNvSpPr>
          <p:nvPr>
            <p:ph type="sldNum" sz="quarter" idx="12"/>
          </p:nvPr>
        </p:nvSpPr>
        <p:spPr/>
        <p:txBody>
          <a:bodyPr/>
          <a:lstStyle/>
          <a:p>
            <a:fld id="{6F3130F4-3D63-469A-9E6E-700A8C26A698}" type="slidenum">
              <a:rPr lang="en-SG" smtClean="0"/>
              <a:t>14</a:t>
            </a:fld>
            <a:endParaRPr lang="en-SG"/>
          </a:p>
        </p:txBody>
      </p:sp>
    </p:spTree>
    <p:extLst>
      <p:ext uri="{BB962C8B-B14F-4D97-AF65-F5344CB8AC3E}">
        <p14:creationId xmlns:p14="http://schemas.microsoft.com/office/powerpoint/2010/main" val="938890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8126"/>
          </a:xfrm>
        </p:spPr>
        <p:txBody>
          <a:bodyPr/>
          <a:lstStyle/>
          <a:p>
            <a:r>
              <a:rPr lang="en-US" dirty="0"/>
              <a:t>Threats</a:t>
            </a:r>
          </a:p>
        </p:txBody>
      </p:sp>
      <p:pic>
        <p:nvPicPr>
          <p:cNvPr id="4" name="Content Placeholder 3"/>
          <p:cNvPicPr>
            <a:picLocks noGrp="1" noChangeAspect="1"/>
          </p:cNvPicPr>
          <p:nvPr>
            <p:ph idx="1"/>
          </p:nvPr>
        </p:nvPicPr>
        <p:blipFill>
          <a:blip r:embed="rId2"/>
          <a:stretch>
            <a:fillRect/>
          </a:stretch>
        </p:blipFill>
        <p:spPr>
          <a:xfrm>
            <a:off x="836749" y="1606731"/>
            <a:ext cx="8437253" cy="4143294"/>
          </a:xfrm>
          <a:prstGeom prst="rect">
            <a:avLst/>
          </a:prstGeom>
        </p:spPr>
      </p:pic>
      <p:sp>
        <p:nvSpPr>
          <p:cNvPr id="3" name="Footer Placeholder 2">
            <a:extLst>
              <a:ext uri="{FF2B5EF4-FFF2-40B4-BE49-F238E27FC236}">
                <a16:creationId xmlns:a16="http://schemas.microsoft.com/office/drawing/2014/main" id="{CAFEA203-B675-8A26-CDA4-B925C393293C}"/>
              </a:ext>
            </a:extLst>
          </p:cNvPr>
          <p:cNvSpPr>
            <a:spLocks noGrp="1"/>
          </p:cNvSpPr>
          <p:nvPr>
            <p:ph type="ftr" sz="quarter" idx="11"/>
          </p:nvPr>
        </p:nvSpPr>
        <p:spPr/>
        <p:txBody>
          <a:bodyPr/>
          <a:lstStyle/>
          <a:p>
            <a:r>
              <a:rPr lang="en-SG"/>
              <a:t>Dr. Risala Tasin Khan</a:t>
            </a:r>
          </a:p>
        </p:txBody>
      </p:sp>
      <p:sp>
        <p:nvSpPr>
          <p:cNvPr id="5" name="Slide Number Placeholder 4">
            <a:extLst>
              <a:ext uri="{FF2B5EF4-FFF2-40B4-BE49-F238E27FC236}">
                <a16:creationId xmlns:a16="http://schemas.microsoft.com/office/drawing/2014/main" id="{3F82ED56-67B7-46C6-6955-266CD4BA00FB}"/>
              </a:ext>
            </a:extLst>
          </p:cNvPr>
          <p:cNvSpPr>
            <a:spLocks noGrp="1"/>
          </p:cNvSpPr>
          <p:nvPr>
            <p:ph type="sldNum" sz="quarter" idx="12"/>
          </p:nvPr>
        </p:nvSpPr>
        <p:spPr/>
        <p:txBody>
          <a:bodyPr/>
          <a:lstStyle/>
          <a:p>
            <a:fld id="{6F3130F4-3D63-469A-9E6E-700A8C26A698}" type="slidenum">
              <a:rPr lang="en-SG" smtClean="0"/>
              <a:t>15</a:t>
            </a:fld>
            <a:endParaRPr lang="en-SG"/>
          </a:p>
        </p:txBody>
      </p:sp>
    </p:spTree>
    <p:extLst>
      <p:ext uri="{BB962C8B-B14F-4D97-AF65-F5344CB8AC3E}">
        <p14:creationId xmlns:p14="http://schemas.microsoft.com/office/powerpoint/2010/main" val="3577914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Attacks</a:t>
            </a:r>
          </a:p>
        </p:txBody>
      </p:sp>
      <p:sp>
        <p:nvSpPr>
          <p:cNvPr id="5" name="Content Placeholder 4">
            <a:extLst>
              <a:ext uri="{FF2B5EF4-FFF2-40B4-BE49-F238E27FC236}">
                <a16:creationId xmlns:a16="http://schemas.microsoft.com/office/drawing/2014/main" id="{0916C02B-8B5A-9F7E-FB15-2E4C222D871B}"/>
              </a:ext>
            </a:extLst>
          </p:cNvPr>
          <p:cNvSpPr>
            <a:spLocks/>
          </p:cNvSpPr>
          <p:nvPr/>
        </p:nvSpPr>
        <p:spPr>
          <a:xfrm>
            <a:off x="6172200" y="1825625"/>
            <a:ext cx="5181600" cy="4351338"/>
          </a:xfrm>
          <a:prstGeom prst="rect">
            <a:avLst/>
          </a:prstGeom>
        </p:spPr>
        <p:txBody>
          <a:bodyPr>
            <a:normAutofit/>
          </a:bodyPr>
          <a:lstStyle/>
          <a:p>
            <a:endParaRPr lang="en-US"/>
          </a:p>
        </p:txBody>
      </p:sp>
      <p:sp>
        <p:nvSpPr>
          <p:cNvPr id="3" name="Content Placeholder 2"/>
          <p:cNvSpPr>
            <a:spLocks/>
          </p:cNvSpPr>
          <p:nvPr/>
        </p:nvSpPr>
        <p:spPr>
          <a:xfrm>
            <a:off x="1378169" y="2112579"/>
            <a:ext cx="4317134" cy="3625388"/>
          </a:xfrm>
          <a:prstGeom prst="rect">
            <a:avLst/>
          </a:prstGeom>
        </p:spPr>
        <p:txBody>
          <a:bodyPr>
            <a:normAutofit/>
          </a:bodyPr>
          <a:lstStyle/>
          <a:p>
            <a:pPr defTabSz="758952">
              <a:spcAft>
                <a:spcPts val="600"/>
              </a:spcAft>
            </a:pPr>
            <a:r>
              <a:rPr lang="en-US" sz="1494" kern="1200" dirty="0">
                <a:solidFill>
                  <a:schemeClr val="tx1"/>
                </a:solidFill>
                <a:latin typeface="+mn-lt"/>
                <a:ea typeface="+mn-ea"/>
                <a:cs typeface="+mn-cs"/>
              </a:rPr>
              <a:t>In the realm of computer security, an attack is a technique used to exploit a vulnerability in any application or physical computer system without the authorization to do so. </a:t>
            </a:r>
          </a:p>
          <a:p>
            <a:pPr defTabSz="758952">
              <a:spcAft>
                <a:spcPts val="600"/>
              </a:spcAft>
            </a:pPr>
            <a:r>
              <a:rPr lang="en-US" sz="1494" kern="1200" dirty="0">
                <a:solidFill>
                  <a:srgbClr val="0070C0"/>
                </a:solidFill>
                <a:latin typeface="+mn-lt"/>
                <a:ea typeface="+mn-ea"/>
                <a:cs typeface="+mn-cs"/>
              </a:rPr>
              <a:t>Attacks on a computer system and network security include:</a:t>
            </a:r>
          </a:p>
          <a:p>
            <a:pPr defTabSz="758952">
              <a:spcAft>
                <a:spcPts val="600"/>
              </a:spcAft>
            </a:pPr>
            <a:r>
              <a:rPr lang="en-US" sz="1494" kern="1200" dirty="0">
                <a:solidFill>
                  <a:schemeClr val="tx1"/>
                </a:solidFill>
                <a:latin typeface="+mn-lt"/>
                <a:ea typeface="+mn-ea"/>
                <a:cs typeface="+mn-cs"/>
              </a:rPr>
              <a:t>  	• Physical security attacks.</a:t>
            </a:r>
          </a:p>
          <a:p>
            <a:pPr defTabSz="758952">
              <a:spcAft>
                <a:spcPts val="600"/>
              </a:spcAft>
            </a:pPr>
            <a:r>
              <a:rPr lang="en-US" sz="1494" kern="1200" dirty="0">
                <a:solidFill>
                  <a:schemeClr val="tx1"/>
                </a:solidFill>
                <a:latin typeface="+mn-lt"/>
                <a:ea typeface="+mn-ea"/>
                <a:cs typeface="+mn-cs"/>
              </a:rPr>
              <a:t>	• Software-based attacks.</a:t>
            </a:r>
          </a:p>
          <a:p>
            <a:pPr defTabSz="758952">
              <a:spcAft>
                <a:spcPts val="600"/>
              </a:spcAft>
            </a:pPr>
            <a:r>
              <a:rPr lang="en-US" sz="1494" kern="1200" dirty="0">
                <a:solidFill>
                  <a:schemeClr val="tx1"/>
                </a:solidFill>
                <a:latin typeface="+mn-lt"/>
                <a:ea typeface="+mn-ea"/>
                <a:cs typeface="+mn-cs"/>
              </a:rPr>
              <a:t>	• Social engineering attacks.</a:t>
            </a:r>
          </a:p>
          <a:p>
            <a:pPr defTabSz="758952">
              <a:spcAft>
                <a:spcPts val="600"/>
              </a:spcAft>
            </a:pPr>
            <a:r>
              <a:rPr lang="en-US" sz="1494" kern="1200" dirty="0">
                <a:solidFill>
                  <a:schemeClr val="tx1"/>
                </a:solidFill>
                <a:latin typeface="+mn-lt"/>
                <a:ea typeface="+mn-ea"/>
                <a:cs typeface="+mn-cs"/>
              </a:rPr>
              <a:t>	• Web application-based attacks.</a:t>
            </a:r>
          </a:p>
          <a:p>
            <a:pPr defTabSz="758952">
              <a:spcAft>
                <a:spcPts val="600"/>
              </a:spcAft>
            </a:pPr>
            <a:r>
              <a:rPr lang="en-US" sz="1494" kern="1200" dirty="0">
                <a:solidFill>
                  <a:schemeClr val="tx1"/>
                </a:solidFill>
                <a:latin typeface="+mn-lt"/>
                <a:ea typeface="+mn-ea"/>
                <a:cs typeface="+mn-cs"/>
              </a:rPr>
              <a:t>	• Network-based attacks, including wireless networks</a:t>
            </a:r>
            <a:endParaRPr lang="en-US" dirty="0"/>
          </a:p>
        </p:txBody>
      </p:sp>
      <p:pic>
        <p:nvPicPr>
          <p:cNvPr id="4" name="Picture 3"/>
          <p:cNvPicPr>
            <a:picLocks noChangeAspect="1"/>
          </p:cNvPicPr>
          <p:nvPr/>
        </p:nvPicPr>
        <p:blipFill>
          <a:blip r:embed="rId2"/>
          <a:stretch>
            <a:fillRect/>
          </a:stretch>
        </p:blipFill>
        <p:spPr>
          <a:xfrm>
            <a:off x="5548165" y="2421229"/>
            <a:ext cx="5289607" cy="3884156"/>
          </a:xfrm>
          <a:prstGeom prst="rect">
            <a:avLst/>
          </a:prstGeom>
        </p:spPr>
      </p:pic>
      <p:sp>
        <p:nvSpPr>
          <p:cNvPr id="6" name="Footer Placeholder 5">
            <a:extLst>
              <a:ext uri="{FF2B5EF4-FFF2-40B4-BE49-F238E27FC236}">
                <a16:creationId xmlns:a16="http://schemas.microsoft.com/office/drawing/2014/main" id="{BCA80ED6-7D31-222E-03EE-F728236AEDA4}"/>
              </a:ext>
            </a:extLst>
          </p:cNvPr>
          <p:cNvSpPr>
            <a:spLocks noGrp="1"/>
          </p:cNvSpPr>
          <p:nvPr>
            <p:ph type="ftr" sz="quarter" idx="11"/>
          </p:nvPr>
        </p:nvSpPr>
        <p:spPr/>
        <p:txBody>
          <a:bodyPr/>
          <a:lstStyle/>
          <a:p>
            <a:r>
              <a:rPr lang="en-SG"/>
              <a:t>Dr. Risala Tasin Khan</a:t>
            </a:r>
          </a:p>
        </p:txBody>
      </p:sp>
      <p:sp>
        <p:nvSpPr>
          <p:cNvPr id="7" name="Slide Number Placeholder 6">
            <a:extLst>
              <a:ext uri="{FF2B5EF4-FFF2-40B4-BE49-F238E27FC236}">
                <a16:creationId xmlns:a16="http://schemas.microsoft.com/office/drawing/2014/main" id="{91390A58-336B-D6D7-5CF6-1ABFF55C33AD}"/>
              </a:ext>
            </a:extLst>
          </p:cNvPr>
          <p:cNvSpPr>
            <a:spLocks noGrp="1"/>
          </p:cNvSpPr>
          <p:nvPr>
            <p:ph type="sldNum" sz="quarter" idx="12"/>
          </p:nvPr>
        </p:nvSpPr>
        <p:spPr/>
        <p:txBody>
          <a:bodyPr/>
          <a:lstStyle/>
          <a:p>
            <a:fld id="{6F3130F4-3D63-469A-9E6E-700A8C26A698}" type="slidenum">
              <a:rPr lang="en-SG" smtClean="0"/>
              <a:t>16</a:t>
            </a:fld>
            <a:endParaRPr lang="en-SG"/>
          </a:p>
        </p:txBody>
      </p:sp>
    </p:spTree>
    <p:extLst>
      <p:ext uri="{BB962C8B-B14F-4D97-AF65-F5344CB8AC3E}">
        <p14:creationId xmlns:p14="http://schemas.microsoft.com/office/powerpoint/2010/main" val="3303496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838201" y="3998018"/>
            <a:ext cx="3981854" cy="2216513"/>
          </a:xfrm>
        </p:spPr>
        <p:txBody>
          <a:bodyPr vert="horz" lIns="91440" tIns="45720" rIns="91440" bIns="45720" rtlCol="0" anchor="ctr">
            <a:normAutofit/>
          </a:bodyPr>
          <a:lstStyle/>
          <a:p>
            <a:r>
              <a:rPr lang="en-US" kern="1200">
                <a:solidFill>
                  <a:schemeClr val="tx1"/>
                </a:solidFill>
                <a:latin typeface="+mj-lt"/>
                <a:ea typeface="+mj-ea"/>
                <a:cs typeface="+mj-cs"/>
              </a:rPr>
              <a:t>Security Controls</a:t>
            </a:r>
          </a:p>
        </p:txBody>
      </p:sp>
      <p:sp>
        <p:nvSpPr>
          <p:cNvPr id="19" name="Arc 18">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Content Placeholder 3" descr="A close-up of a camera&#10;&#10;Description automatically generated"/>
          <p:cNvPicPr>
            <a:picLocks noGrp="1" noChangeAspect="1"/>
          </p:cNvPicPr>
          <p:nvPr>
            <p:ph idx="1"/>
          </p:nvPr>
        </p:nvPicPr>
        <p:blipFill>
          <a:blip r:embed="rId2"/>
          <a:stretch>
            <a:fillRect/>
          </a:stretch>
        </p:blipFill>
        <p:spPr>
          <a:xfrm>
            <a:off x="1474949" y="704504"/>
            <a:ext cx="9242101" cy="295747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p:cNvSpPr>
            <a:spLocks/>
          </p:cNvSpPr>
          <p:nvPr/>
        </p:nvSpPr>
        <p:spPr>
          <a:xfrm>
            <a:off x="4970835" y="3998019"/>
            <a:ext cx="6382966" cy="221651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t>In the realm of computer security, controls are the countermeasures that you need to put in place to avoid, mitigate, or counteract security risks due to threats or attacks. </a:t>
            </a:r>
          </a:p>
          <a:p>
            <a:pPr indent="-228600">
              <a:lnSpc>
                <a:spcPct val="90000"/>
              </a:lnSpc>
              <a:spcAft>
                <a:spcPts val="600"/>
              </a:spcAft>
              <a:buFont typeface="Arial" panose="020B0604020202020204" pitchFamily="34" charset="0"/>
              <a:buChar char="•"/>
            </a:pPr>
            <a:r>
              <a:rPr lang="en-US"/>
              <a:t>In other words, controls are solutions and activities that enable an organization to meet the objectives of an information security strategy. </a:t>
            </a:r>
          </a:p>
          <a:p>
            <a:pPr marL="400050" lvl="1" indent="-228600">
              <a:lnSpc>
                <a:spcPct val="90000"/>
              </a:lnSpc>
              <a:spcAft>
                <a:spcPts val="600"/>
              </a:spcAft>
              <a:buFont typeface="Arial" panose="020B0604020202020204" pitchFamily="34" charset="0"/>
              <a:buChar char="•"/>
            </a:pPr>
            <a:endParaRPr lang="en-US"/>
          </a:p>
        </p:txBody>
      </p:sp>
      <p:sp>
        <p:nvSpPr>
          <p:cNvPr id="5" name="Content Placeholder 4">
            <a:extLst>
              <a:ext uri="{FF2B5EF4-FFF2-40B4-BE49-F238E27FC236}">
                <a16:creationId xmlns:a16="http://schemas.microsoft.com/office/drawing/2014/main" id="{0AB6AEA8-5535-0779-E732-122CC3AEA8F9}"/>
              </a:ext>
            </a:extLst>
          </p:cNvPr>
          <p:cNvSpPr>
            <a:spLocks/>
          </p:cNvSpPr>
          <p:nvPr/>
        </p:nvSpPr>
        <p:spPr>
          <a:xfrm>
            <a:off x="8128856" y="1825625"/>
            <a:ext cx="3224943" cy="3956989"/>
          </a:xfrm>
          <a:prstGeom prst="rect">
            <a:avLst/>
          </a:prstGeom>
        </p:spPr>
        <p:txBody>
          <a:bodyPr/>
          <a:lstStyle/>
          <a:p>
            <a:endParaRPr lang="en-US" dirty="0"/>
          </a:p>
        </p:txBody>
      </p:sp>
      <p:sp>
        <p:nvSpPr>
          <p:cNvPr id="6" name="Footer Placeholder 5">
            <a:extLst>
              <a:ext uri="{FF2B5EF4-FFF2-40B4-BE49-F238E27FC236}">
                <a16:creationId xmlns:a16="http://schemas.microsoft.com/office/drawing/2014/main" id="{3A4CE27C-E8FD-9C94-7B56-5649D34BFA56}"/>
              </a:ext>
            </a:extLst>
          </p:cNvPr>
          <p:cNvSpPr>
            <a:spLocks noGrp="1"/>
          </p:cNvSpPr>
          <p:nvPr>
            <p:ph type="ftr" sz="quarter" idx="11"/>
          </p:nvPr>
        </p:nvSpPr>
        <p:spPr/>
        <p:txBody>
          <a:bodyPr/>
          <a:lstStyle/>
          <a:p>
            <a:r>
              <a:rPr lang="en-SG"/>
              <a:t>Dr. Risala Tasin Khan</a:t>
            </a:r>
          </a:p>
        </p:txBody>
      </p:sp>
      <p:sp>
        <p:nvSpPr>
          <p:cNvPr id="7" name="Slide Number Placeholder 6">
            <a:extLst>
              <a:ext uri="{FF2B5EF4-FFF2-40B4-BE49-F238E27FC236}">
                <a16:creationId xmlns:a16="http://schemas.microsoft.com/office/drawing/2014/main" id="{B4667456-B25B-2DC0-D2DB-4F0AF2544811}"/>
              </a:ext>
            </a:extLst>
          </p:cNvPr>
          <p:cNvSpPr>
            <a:spLocks noGrp="1"/>
          </p:cNvSpPr>
          <p:nvPr>
            <p:ph type="sldNum" sz="quarter" idx="12"/>
          </p:nvPr>
        </p:nvSpPr>
        <p:spPr/>
        <p:txBody>
          <a:bodyPr/>
          <a:lstStyle/>
          <a:p>
            <a:fld id="{6F3130F4-3D63-469A-9E6E-700A8C26A698}" type="slidenum">
              <a:rPr lang="en-SG" smtClean="0"/>
              <a:t>17</a:t>
            </a:fld>
            <a:endParaRPr lang="en-SG"/>
          </a:p>
        </p:txBody>
      </p:sp>
    </p:spTree>
    <p:extLst>
      <p:ext uri="{BB962C8B-B14F-4D97-AF65-F5344CB8AC3E}">
        <p14:creationId xmlns:p14="http://schemas.microsoft.com/office/powerpoint/2010/main" val="2516294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643" y="256903"/>
            <a:ext cx="8596668" cy="1320800"/>
          </a:xfrm>
        </p:spPr>
        <p:txBody>
          <a:bodyPr/>
          <a:lstStyle/>
          <a:p>
            <a:r>
              <a:rPr lang="en-US" dirty="0"/>
              <a:t>Types of Security Controls</a:t>
            </a:r>
          </a:p>
        </p:txBody>
      </p:sp>
      <p:sp>
        <p:nvSpPr>
          <p:cNvPr id="3" name="Content Placeholder 2"/>
          <p:cNvSpPr>
            <a:spLocks noGrp="1"/>
          </p:cNvSpPr>
          <p:nvPr>
            <p:ph idx="1"/>
          </p:nvPr>
        </p:nvSpPr>
        <p:spPr>
          <a:xfrm>
            <a:off x="533643" y="1319349"/>
            <a:ext cx="8740359" cy="4722013"/>
          </a:xfrm>
        </p:spPr>
        <p:txBody>
          <a:bodyPr/>
          <a:lstStyle/>
          <a:p>
            <a:pPr marL="0" indent="0">
              <a:buNone/>
            </a:pPr>
            <a:r>
              <a:rPr lang="en-US" b="1" dirty="0"/>
              <a:t>Mainly 3 types</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03967062"/>
              </p:ext>
            </p:extLst>
          </p:nvPr>
        </p:nvGraphicFramePr>
        <p:xfrm>
          <a:off x="653143" y="1815735"/>
          <a:ext cx="9091749" cy="3553099"/>
        </p:xfrm>
        <a:graphic>
          <a:graphicData uri="http://schemas.openxmlformats.org/drawingml/2006/table">
            <a:tbl>
              <a:tblPr firstRow="1" bandRow="1">
                <a:tableStyleId>{5C22544A-7EE6-4342-B048-85BDC9FD1C3A}</a:tableStyleId>
              </a:tblPr>
              <a:tblGrid>
                <a:gridCol w="3030583">
                  <a:extLst>
                    <a:ext uri="{9D8B030D-6E8A-4147-A177-3AD203B41FA5}">
                      <a16:colId xmlns:a16="http://schemas.microsoft.com/office/drawing/2014/main" val="20000"/>
                    </a:ext>
                  </a:extLst>
                </a:gridCol>
                <a:gridCol w="3030583">
                  <a:extLst>
                    <a:ext uri="{9D8B030D-6E8A-4147-A177-3AD203B41FA5}">
                      <a16:colId xmlns:a16="http://schemas.microsoft.com/office/drawing/2014/main" val="20001"/>
                    </a:ext>
                  </a:extLst>
                </a:gridCol>
                <a:gridCol w="3030583">
                  <a:extLst>
                    <a:ext uri="{9D8B030D-6E8A-4147-A177-3AD203B41FA5}">
                      <a16:colId xmlns:a16="http://schemas.microsoft.com/office/drawing/2014/main" val="20002"/>
                    </a:ext>
                  </a:extLst>
                </a:gridCol>
              </a:tblGrid>
              <a:tr h="444139">
                <a:tc>
                  <a:txBody>
                    <a:bodyPr/>
                    <a:lstStyle/>
                    <a:p>
                      <a:r>
                        <a:rPr lang="en-US" dirty="0"/>
                        <a:t>Prevention Controls</a:t>
                      </a:r>
                    </a:p>
                  </a:txBody>
                  <a:tcPr/>
                </a:tc>
                <a:tc>
                  <a:txBody>
                    <a:bodyPr/>
                    <a:lstStyle/>
                    <a:p>
                      <a:r>
                        <a:rPr lang="en-US" dirty="0"/>
                        <a:t>Detection</a:t>
                      </a:r>
                      <a:r>
                        <a:rPr lang="en-US" baseline="0" dirty="0"/>
                        <a:t> Controls </a:t>
                      </a:r>
                      <a:endParaRPr lang="en-US" dirty="0"/>
                    </a:p>
                  </a:txBody>
                  <a:tcPr/>
                </a:tc>
                <a:tc>
                  <a:txBody>
                    <a:bodyPr/>
                    <a:lstStyle/>
                    <a:p>
                      <a:r>
                        <a:rPr lang="en-US" dirty="0"/>
                        <a:t>Correction Controls</a:t>
                      </a:r>
                    </a:p>
                  </a:txBody>
                  <a:tcPr/>
                </a:tc>
                <a:extLst>
                  <a:ext uri="{0D108BD9-81ED-4DB2-BD59-A6C34878D82A}">
                    <a16:rowId xmlns:a16="http://schemas.microsoft.com/office/drawing/2014/main" val="10000"/>
                  </a:ext>
                </a:extLst>
              </a:tr>
              <a:tr h="1410789">
                <a:tc>
                  <a:txBody>
                    <a:bodyPr/>
                    <a:lstStyle/>
                    <a:p>
                      <a:pPr marL="285750" indent="-285750">
                        <a:buFont typeface="Arial" panose="020B0604020202020204" pitchFamily="34" charset="0"/>
                        <a:buChar char="•"/>
                      </a:pPr>
                      <a:r>
                        <a:rPr lang="en-US" dirty="0"/>
                        <a:t>These help to prevent a threat or attack from exposing a vulnerability in the computer system.</a:t>
                      </a:r>
                    </a:p>
                    <a:p>
                      <a:pPr marL="285750" indent="-285750">
                        <a:buFont typeface="Arial" panose="020B0604020202020204" pitchFamily="34" charset="0"/>
                        <a:buChar char="•"/>
                      </a:pPr>
                      <a:r>
                        <a:rPr lang="en-US" dirty="0"/>
                        <a:t> For example, a security lock on a building's access door is a prevention control.</a:t>
                      </a:r>
                    </a:p>
                  </a:txBody>
                  <a:tcPr/>
                </a:tc>
                <a:tc>
                  <a:txBody>
                    <a:bodyPr/>
                    <a:lstStyle/>
                    <a:p>
                      <a:pPr marL="285750" indent="-285750">
                        <a:buFont typeface="Arial" panose="020B0604020202020204" pitchFamily="34" charset="0"/>
                        <a:buChar char="•"/>
                      </a:pPr>
                      <a:r>
                        <a:rPr lang="en-US" dirty="0"/>
                        <a:t>These help to discover if a threat or vulnerability has entered into the</a:t>
                      </a:r>
                    </a:p>
                    <a:p>
                      <a:r>
                        <a:rPr lang="en-US" dirty="0"/>
                        <a:t>computer system. </a:t>
                      </a:r>
                    </a:p>
                    <a:p>
                      <a:pPr marL="285750" indent="-285750">
                        <a:buFont typeface="Arial" panose="020B0604020202020204" pitchFamily="34" charset="0"/>
                        <a:buChar char="•"/>
                      </a:pPr>
                      <a:r>
                        <a:rPr lang="en-US" dirty="0"/>
                        <a:t>For example, surveillance cameras that record everything that happens in and around a building are detection controls.</a:t>
                      </a:r>
                    </a:p>
                  </a:txBody>
                  <a:tcPr/>
                </a:tc>
                <a:tc>
                  <a:txBody>
                    <a:bodyPr/>
                    <a:lstStyle/>
                    <a:p>
                      <a:pPr marL="285750" indent="-285750">
                        <a:buFont typeface="Arial" panose="020B0604020202020204" pitchFamily="34" charset="0"/>
                        <a:buChar char="•"/>
                      </a:pPr>
                      <a:r>
                        <a:rPr lang="en-US" dirty="0"/>
                        <a:t>These help to mitigate the consequences of a threat or attack from adversely affecting the computer system.</a:t>
                      </a:r>
                    </a:p>
                    <a:p>
                      <a:pPr marL="285750" indent="-285750">
                        <a:buFont typeface="Arial" panose="020B0604020202020204" pitchFamily="34" charset="0"/>
                        <a:buChar char="•"/>
                      </a:pPr>
                      <a:r>
                        <a:rPr lang="en-US" dirty="0"/>
                        <a:t> For example, a security officer who responds to a silent alarm detecting an intrusion and who then stops the intruder is a correction control.</a:t>
                      </a:r>
                    </a:p>
                  </a:txBody>
                  <a:tcPr/>
                </a:tc>
                <a:extLst>
                  <a:ext uri="{0D108BD9-81ED-4DB2-BD59-A6C34878D82A}">
                    <a16:rowId xmlns:a16="http://schemas.microsoft.com/office/drawing/2014/main" val="10001"/>
                  </a:ext>
                </a:extLst>
              </a:tr>
            </a:tbl>
          </a:graphicData>
        </a:graphic>
      </p:graphicFrame>
      <p:sp>
        <p:nvSpPr>
          <p:cNvPr id="5" name="Footer Placeholder 4">
            <a:extLst>
              <a:ext uri="{FF2B5EF4-FFF2-40B4-BE49-F238E27FC236}">
                <a16:creationId xmlns:a16="http://schemas.microsoft.com/office/drawing/2014/main" id="{25DF53F6-5B78-2E1A-2646-79E71E7549ED}"/>
              </a:ext>
            </a:extLst>
          </p:cNvPr>
          <p:cNvSpPr>
            <a:spLocks noGrp="1"/>
          </p:cNvSpPr>
          <p:nvPr>
            <p:ph type="ftr" sz="quarter" idx="11"/>
          </p:nvPr>
        </p:nvSpPr>
        <p:spPr/>
        <p:txBody>
          <a:bodyPr/>
          <a:lstStyle/>
          <a:p>
            <a:r>
              <a:rPr lang="en-SG"/>
              <a:t>Dr. Risala Tasin Khan</a:t>
            </a:r>
          </a:p>
        </p:txBody>
      </p:sp>
      <p:sp>
        <p:nvSpPr>
          <p:cNvPr id="6" name="Slide Number Placeholder 5">
            <a:extLst>
              <a:ext uri="{FF2B5EF4-FFF2-40B4-BE49-F238E27FC236}">
                <a16:creationId xmlns:a16="http://schemas.microsoft.com/office/drawing/2014/main" id="{68281E53-15DE-04AE-0E0B-43EFED15FF1D}"/>
              </a:ext>
            </a:extLst>
          </p:cNvPr>
          <p:cNvSpPr>
            <a:spLocks noGrp="1"/>
          </p:cNvSpPr>
          <p:nvPr>
            <p:ph type="sldNum" sz="quarter" idx="12"/>
          </p:nvPr>
        </p:nvSpPr>
        <p:spPr/>
        <p:txBody>
          <a:bodyPr/>
          <a:lstStyle/>
          <a:p>
            <a:fld id="{6F3130F4-3D63-469A-9E6E-700A8C26A698}" type="slidenum">
              <a:rPr lang="en-SG" smtClean="0"/>
              <a:t>18</a:t>
            </a:fld>
            <a:endParaRPr lang="en-SG"/>
          </a:p>
        </p:txBody>
      </p:sp>
    </p:spTree>
    <p:extLst>
      <p:ext uri="{BB962C8B-B14F-4D97-AF65-F5344CB8AC3E}">
        <p14:creationId xmlns:p14="http://schemas.microsoft.com/office/powerpoint/2010/main" val="4052112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838201" y="3998018"/>
            <a:ext cx="3981854" cy="2216513"/>
          </a:xfrm>
        </p:spPr>
        <p:txBody>
          <a:bodyPr>
            <a:normAutofit/>
          </a:bodyPr>
          <a:lstStyle/>
          <a:p>
            <a:r>
              <a:rPr lang="en-US" dirty="0"/>
              <a:t>Non-Repudiation</a:t>
            </a:r>
          </a:p>
        </p:txBody>
      </p:sp>
      <p:sp>
        <p:nvSpPr>
          <p:cNvPr id="11" name="Arc 10">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Picture 3"/>
          <p:cNvPicPr>
            <a:picLocks noChangeAspect="1"/>
          </p:cNvPicPr>
          <p:nvPr/>
        </p:nvPicPr>
        <p:blipFill>
          <a:blip r:embed="rId2"/>
          <a:stretch>
            <a:fillRect/>
          </a:stretch>
        </p:blipFill>
        <p:spPr>
          <a:xfrm>
            <a:off x="659914" y="756267"/>
            <a:ext cx="10872172" cy="2853946"/>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p:cNvSpPr>
            <a:spLocks noGrp="1"/>
          </p:cNvSpPr>
          <p:nvPr>
            <p:ph idx="1"/>
          </p:nvPr>
        </p:nvSpPr>
        <p:spPr>
          <a:xfrm>
            <a:off x="4970835" y="3998019"/>
            <a:ext cx="6382966" cy="2216512"/>
          </a:xfrm>
        </p:spPr>
        <p:txBody>
          <a:bodyPr>
            <a:normAutofit fontScale="92500"/>
          </a:bodyPr>
          <a:lstStyle/>
          <a:p>
            <a:r>
              <a:rPr lang="en-US" sz="2200" dirty="0"/>
              <a:t>Non-repudiation is the goal of ensuring that the party that sent a transmission or created data remains associated with that data and cannot deny sending or creating that data. </a:t>
            </a:r>
          </a:p>
          <a:p>
            <a:r>
              <a:rPr lang="en-US" sz="2200" dirty="0"/>
              <a:t>You should be able to independently verify the identity of a message sender, and the sender should be responsible for the message and its data.</a:t>
            </a:r>
          </a:p>
        </p:txBody>
      </p:sp>
      <p:sp>
        <p:nvSpPr>
          <p:cNvPr id="5" name="Footer Placeholder 4">
            <a:extLst>
              <a:ext uri="{FF2B5EF4-FFF2-40B4-BE49-F238E27FC236}">
                <a16:creationId xmlns:a16="http://schemas.microsoft.com/office/drawing/2014/main" id="{951F791A-01AC-9B76-A2FB-96FEDA9C4D5B}"/>
              </a:ext>
            </a:extLst>
          </p:cNvPr>
          <p:cNvSpPr>
            <a:spLocks noGrp="1"/>
          </p:cNvSpPr>
          <p:nvPr>
            <p:ph type="ftr" sz="quarter" idx="11"/>
          </p:nvPr>
        </p:nvSpPr>
        <p:spPr/>
        <p:txBody>
          <a:bodyPr/>
          <a:lstStyle/>
          <a:p>
            <a:r>
              <a:rPr lang="en-SG"/>
              <a:t>Dr. Risala Tasin Khan</a:t>
            </a:r>
          </a:p>
        </p:txBody>
      </p:sp>
      <p:sp>
        <p:nvSpPr>
          <p:cNvPr id="6" name="Slide Number Placeholder 5">
            <a:extLst>
              <a:ext uri="{FF2B5EF4-FFF2-40B4-BE49-F238E27FC236}">
                <a16:creationId xmlns:a16="http://schemas.microsoft.com/office/drawing/2014/main" id="{44C33315-1C08-D584-B5C3-01E7473FF8ED}"/>
              </a:ext>
            </a:extLst>
          </p:cNvPr>
          <p:cNvSpPr>
            <a:spLocks noGrp="1"/>
          </p:cNvSpPr>
          <p:nvPr>
            <p:ph type="sldNum" sz="quarter" idx="12"/>
          </p:nvPr>
        </p:nvSpPr>
        <p:spPr/>
        <p:txBody>
          <a:bodyPr/>
          <a:lstStyle/>
          <a:p>
            <a:fld id="{6F3130F4-3D63-469A-9E6E-700A8C26A698}" type="slidenum">
              <a:rPr lang="en-SG" smtClean="0"/>
              <a:t>19</a:t>
            </a:fld>
            <a:endParaRPr lang="en-SG"/>
          </a:p>
        </p:txBody>
      </p:sp>
    </p:spTree>
    <p:extLst>
      <p:ext uri="{BB962C8B-B14F-4D97-AF65-F5344CB8AC3E}">
        <p14:creationId xmlns:p14="http://schemas.microsoft.com/office/powerpoint/2010/main" val="1803408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Computer &amp; Network Security</a:t>
            </a:r>
          </a:p>
        </p:txBody>
      </p:sp>
      <p:sp>
        <p:nvSpPr>
          <p:cNvPr id="3" name="Content Placeholder 2"/>
          <p:cNvSpPr>
            <a:spLocks noGrp="1"/>
          </p:cNvSpPr>
          <p:nvPr>
            <p:ph idx="1"/>
          </p:nvPr>
        </p:nvSpPr>
        <p:spPr>
          <a:xfrm>
            <a:off x="677334" y="1930400"/>
            <a:ext cx="10979828" cy="2911894"/>
          </a:xfrm>
        </p:spPr>
        <p:txBody>
          <a:bodyPr>
            <a:noAutofit/>
          </a:bodyPr>
          <a:lstStyle/>
          <a:p>
            <a:r>
              <a:rPr lang="en-US" sz="2000" b="1" dirty="0"/>
              <a:t>Information Security</a:t>
            </a:r>
            <a:r>
              <a:rPr lang="en-US" sz="2000" dirty="0"/>
              <a:t> refers to the protection of available information or information resources from </a:t>
            </a:r>
            <a:r>
              <a:rPr lang="en-US" sz="2000" b="1" dirty="0"/>
              <a:t>unauthorized access, attack, theft, or data damage</a:t>
            </a:r>
            <a:r>
              <a:rPr lang="en-US" sz="2000" dirty="0"/>
              <a:t>.</a:t>
            </a:r>
          </a:p>
          <a:p>
            <a:pPr lvl="1"/>
            <a:r>
              <a:rPr lang="en-US" sz="2000" dirty="0"/>
              <a:t> Responsible individuals and organizations must secure their confidential information. </a:t>
            </a:r>
          </a:p>
          <a:p>
            <a:r>
              <a:rPr lang="en-SG" sz="2000" b="1" dirty="0"/>
              <a:t>Computer security</a:t>
            </a:r>
            <a:r>
              <a:rPr lang="en-SG" sz="2000" dirty="0"/>
              <a:t> is  the protection of computer systems and information from harm, theft, and unauthorized use.</a:t>
            </a:r>
          </a:p>
          <a:p>
            <a:r>
              <a:rPr lang="en-US" sz="2000" b="1" dirty="0"/>
              <a:t>Network security </a:t>
            </a:r>
            <a:r>
              <a:rPr lang="en-US" sz="2000" dirty="0"/>
              <a:t>is the protection of the underlying networking infrastructure from unauthorized access, misuse, or theft</a:t>
            </a:r>
            <a:r>
              <a:rPr lang="en-US" sz="1400" i="0" dirty="0">
                <a:solidFill>
                  <a:srgbClr val="4D4C4C"/>
                </a:solidFill>
                <a:effectLst/>
                <a:highlight>
                  <a:srgbClr val="FFFFFF"/>
                </a:highlight>
                <a:latin typeface="CiscoSans"/>
              </a:rPr>
              <a:t>.</a:t>
            </a:r>
            <a:endParaRPr lang="en-US" sz="2000" dirty="0"/>
          </a:p>
        </p:txBody>
      </p:sp>
      <p:sp>
        <p:nvSpPr>
          <p:cNvPr id="4" name="Footer Placeholder 3">
            <a:extLst>
              <a:ext uri="{FF2B5EF4-FFF2-40B4-BE49-F238E27FC236}">
                <a16:creationId xmlns:a16="http://schemas.microsoft.com/office/drawing/2014/main" id="{A785CC30-6554-F2F8-3995-EDE978B7AC47}"/>
              </a:ext>
            </a:extLst>
          </p:cNvPr>
          <p:cNvSpPr>
            <a:spLocks noGrp="1"/>
          </p:cNvSpPr>
          <p:nvPr>
            <p:ph type="ftr" sz="quarter" idx="11"/>
          </p:nvPr>
        </p:nvSpPr>
        <p:spPr/>
        <p:txBody>
          <a:bodyPr/>
          <a:lstStyle/>
          <a:p>
            <a:r>
              <a:rPr lang="en-SG"/>
              <a:t>Dr. Risala Tasin Khan</a:t>
            </a:r>
          </a:p>
        </p:txBody>
      </p:sp>
      <p:sp>
        <p:nvSpPr>
          <p:cNvPr id="5" name="Slide Number Placeholder 4">
            <a:extLst>
              <a:ext uri="{FF2B5EF4-FFF2-40B4-BE49-F238E27FC236}">
                <a16:creationId xmlns:a16="http://schemas.microsoft.com/office/drawing/2014/main" id="{AD76B393-2C74-A3AA-1B5E-487C2ABC0717}"/>
              </a:ext>
            </a:extLst>
          </p:cNvPr>
          <p:cNvSpPr>
            <a:spLocks noGrp="1"/>
          </p:cNvSpPr>
          <p:nvPr>
            <p:ph type="sldNum" sz="quarter" idx="12"/>
          </p:nvPr>
        </p:nvSpPr>
        <p:spPr/>
        <p:txBody>
          <a:bodyPr/>
          <a:lstStyle/>
          <a:p>
            <a:fld id="{6F3130F4-3D63-469A-9E6E-700A8C26A698}" type="slidenum">
              <a:rPr lang="en-SG" smtClean="0"/>
              <a:t>2</a:t>
            </a:fld>
            <a:endParaRPr lang="en-SG"/>
          </a:p>
        </p:txBody>
      </p:sp>
    </p:spTree>
    <p:extLst>
      <p:ext uri="{BB962C8B-B14F-4D97-AF65-F5344CB8AC3E}">
        <p14:creationId xmlns:p14="http://schemas.microsoft.com/office/powerpoint/2010/main" val="2918583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838201" y="3998018"/>
            <a:ext cx="3981854" cy="2216513"/>
          </a:xfrm>
        </p:spPr>
        <p:txBody>
          <a:bodyPr>
            <a:normAutofit/>
          </a:bodyPr>
          <a:lstStyle/>
          <a:p>
            <a:r>
              <a:rPr lang="en-US" dirty="0"/>
              <a:t>Identification</a:t>
            </a:r>
          </a:p>
        </p:txBody>
      </p:sp>
      <p:sp>
        <p:nvSpPr>
          <p:cNvPr id="11" name="Arc 10">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Picture 3"/>
          <p:cNvPicPr>
            <a:picLocks noChangeAspect="1"/>
          </p:cNvPicPr>
          <p:nvPr/>
        </p:nvPicPr>
        <p:blipFill>
          <a:blip r:embed="rId2"/>
          <a:stretch>
            <a:fillRect/>
          </a:stretch>
        </p:blipFill>
        <p:spPr>
          <a:xfrm>
            <a:off x="3222627" y="704504"/>
            <a:ext cx="5746745" cy="295747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p:cNvSpPr>
            <a:spLocks noGrp="1"/>
          </p:cNvSpPr>
          <p:nvPr>
            <p:ph idx="1"/>
          </p:nvPr>
        </p:nvSpPr>
        <p:spPr>
          <a:xfrm>
            <a:off x="4970835" y="3998019"/>
            <a:ext cx="6382966" cy="2216512"/>
          </a:xfrm>
        </p:spPr>
        <p:txBody>
          <a:bodyPr>
            <a:normAutofit/>
          </a:bodyPr>
          <a:lstStyle/>
          <a:p>
            <a:r>
              <a:rPr lang="en-US" sz="2200" dirty="0"/>
              <a:t>In security terms, identification is the process by which a claim is made about the nature of a particular entity. </a:t>
            </a:r>
          </a:p>
          <a:p>
            <a:r>
              <a:rPr lang="en-US" sz="2200" dirty="0"/>
              <a:t>Identification is what you show when someone wants proof of who you are.</a:t>
            </a:r>
          </a:p>
          <a:p>
            <a:pPr marL="0" indent="0">
              <a:buNone/>
            </a:pPr>
            <a:endParaRPr lang="en-US" sz="2200" dirty="0"/>
          </a:p>
        </p:txBody>
      </p:sp>
      <p:sp>
        <p:nvSpPr>
          <p:cNvPr id="5" name="Footer Placeholder 4">
            <a:extLst>
              <a:ext uri="{FF2B5EF4-FFF2-40B4-BE49-F238E27FC236}">
                <a16:creationId xmlns:a16="http://schemas.microsoft.com/office/drawing/2014/main" id="{A61531D0-ABA7-F4E1-0236-CF5C5BF18D8A}"/>
              </a:ext>
            </a:extLst>
          </p:cNvPr>
          <p:cNvSpPr>
            <a:spLocks noGrp="1"/>
          </p:cNvSpPr>
          <p:nvPr>
            <p:ph type="ftr" sz="quarter" idx="11"/>
          </p:nvPr>
        </p:nvSpPr>
        <p:spPr/>
        <p:txBody>
          <a:bodyPr/>
          <a:lstStyle/>
          <a:p>
            <a:r>
              <a:rPr lang="en-SG"/>
              <a:t>Dr. Risala Tasin Khan</a:t>
            </a:r>
          </a:p>
        </p:txBody>
      </p:sp>
      <p:sp>
        <p:nvSpPr>
          <p:cNvPr id="6" name="Slide Number Placeholder 5">
            <a:extLst>
              <a:ext uri="{FF2B5EF4-FFF2-40B4-BE49-F238E27FC236}">
                <a16:creationId xmlns:a16="http://schemas.microsoft.com/office/drawing/2014/main" id="{49C419AE-2D4E-3E8C-3218-5B45A5B29334}"/>
              </a:ext>
            </a:extLst>
          </p:cNvPr>
          <p:cNvSpPr>
            <a:spLocks noGrp="1"/>
          </p:cNvSpPr>
          <p:nvPr>
            <p:ph type="sldNum" sz="quarter" idx="12"/>
          </p:nvPr>
        </p:nvSpPr>
        <p:spPr/>
        <p:txBody>
          <a:bodyPr/>
          <a:lstStyle/>
          <a:p>
            <a:fld id="{6F3130F4-3D63-469A-9E6E-700A8C26A698}" type="slidenum">
              <a:rPr lang="en-SG" smtClean="0"/>
              <a:t>20</a:t>
            </a:fld>
            <a:endParaRPr lang="en-SG"/>
          </a:p>
        </p:txBody>
      </p:sp>
    </p:spTree>
    <p:extLst>
      <p:ext uri="{BB962C8B-B14F-4D97-AF65-F5344CB8AC3E}">
        <p14:creationId xmlns:p14="http://schemas.microsoft.com/office/powerpoint/2010/main" val="4264156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838201" y="3998018"/>
            <a:ext cx="3981854" cy="2216513"/>
          </a:xfrm>
        </p:spPr>
        <p:txBody>
          <a:bodyPr>
            <a:normAutofit/>
          </a:bodyPr>
          <a:lstStyle/>
          <a:p>
            <a:r>
              <a:rPr lang="en-US" dirty="0"/>
              <a:t>Authentication</a:t>
            </a:r>
          </a:p>
        </p:txBody>
      </p:sp>
      <p:sp>
        <p:nvSpPr>
          <p:cNvPr id="11" name="Arc 10">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Picture 3"/>
          <p:cNvPicPr>
            <a:picLocks noChangeAspect="1"/>
          </p:cNvPicPr>
          <p:nvPr/>
        </p:nvPicPr>
        <p:blipFill>
          <a:blip r:embed="rId2"/>
          <a:stretch>
            <a:fillRect/>
          </a:stretch>
        </p:blipFill>
        <p:spPr>
          <a:xfrm>
            <a:off x="1166882" y="704504"/>
            <a:ext cx="9858236" cy="295747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p:cNvSpPr>
            <a:spLocks noGrp="1"/>
          </p:cNvSpPr>
          <p:nvPr>
            <p:ph idx="1"/>
          </p:nvPr>
        </p:nvSpPr>
        <p:spPr>
          <a:xfrm>
            <a:off x="4970835" y="3998019"/>
            <a:ext cx="6382966" cy="2216512"/>
          </a:xfrm>
        </p:spPr>
        <p:txBody>
          <a:bodyPr>
            <a:normAutofit fontScale="92500" lnSpcReduction="10000"/>
          </a:bodyPr>
          <a:lstStyle/>
          <a:p>
            <a:r>
              <a:rPr lang="en-US" sz="2000" dirty="0"/>
              <a:t>Authentication is the method of validating a particular entity's or individual's identity and unique credentials.</a:t>
            </a:r>
          </a:p>
          <a:p>
            <a:r>
              <a:rPr lang="en-US" sz="2000" dirty="0"/>
              <a:t> Authentication concentrates on identifying if a particular individual has the right credentials to enter a system or secure site.</a:t>
            </a:r>
          </a:p>
          <a:p>
            <a:r>
              <a:rPr lang="en-US" sz="2000" dirty="0"/>
              <a:t> Authentication credentials should be kept secret to keep unauthorized individuals from gaining access to confidential information.</a:t>
            </a:r>
          </a:p>
          <a:p>
            <a:pPr marL="0" indent="0">
              <a:buNone/>
            </a:pPr>
            <a:endParaRPr lang="en-US" sz="2000" dirty="0"/>
          </a:p>
          <a:p>
            <a:pPr marL="0" indent="0">
              <a:buNone/>
            </a:pPr>
            <a:endParaRPr lang="en-US" sz="2000" dirty="0"/>
          </a:p>
        </p:txBody>
      </p:sp>
      <p:sp>
        <p:nvSpPr>
          <p:cNvPr id="5" name="Footer Placeholder 4">
            <a:extLst>
              <a:ext uri="{FF2B5EF4-FFF2-40B4-BE49-F238E27FC236}">
                <a16:creationId xmlns:a16="http://schemas.microsoft.com/office/drawing/2014/main" id="{79EB5F90-9242-7EC4-3134-E893DBBBE254}"/>
              </a:ext>
            </a:extLst>
          </p:cNvPr>
          <p:cNvSpPr>
            <a:spLocks noGrp="1"/>
          </p:cNvSpPr>
          <p:nvPr>
            <p:ph type="ftr" sz="quarter" idx="11"/>
          </p:nvPr>
        </p:nvSpPr>
        <p:spPr/>
        <p:txBody>
          <a:bodyPr/>
          <a:lstStyle/>
          <a:p>
            <a:r>
              <a:rPr lang="en-SG"/>
              <a:t>Dr. Risala Tasin Khan</a:t>
            </a:r>
          </a:p>
        </p:txBody>
      </p:sp>
      <p:sp>
        <p:nvSpPr>
          <p:cNvPr id="6" name="Slide Number Placeholder 5">
            <a:extLst>
              <a:ext uri="{FF2B5EF4-FFF2-40B4-BE49-F238E27FC236}">
                <a16:creationId xmlns:a16="http://schemas.microsoft.com/office/drawing/2014/main" id="{25C79EED-904D-7912-4040-EB247B30B1AA}"/>
              </a:ext>
            </a:extLst>
          </p:cNvPr>
          <p:cNvSpPr>
            <a:spLocks noGrp="1"/>
          </p:cNvSpPr>
          <p:nvPr>
            <p:ph type="sldNum" sz="quarter" idx="12"/>
          </p:nvPr>
        </p:nvSpPr>
        <p:spPr/>
        <p:txBody>
          <a:bodyPr/>
          <a:lstStyle/>
          <a:p>
            <a:fld id="{6F3130F4-3D63-469A-9E6E-700A8C26A698}" type="slidenum">
              <a:rPr lang="en-SG" smtClean="0"/>
              <a:t>21</a:t>
            </a:fld>
            <a:endParaRPr lang="en-SG"/>
          </a:p>
        </p:txBody>
      </p:sp>
    </p:spTree>
    <p:extLst>
      <p:ext uri="{BB962C8B-B14F-4D97-AF65-F5344CB8AC3E}">
        <p14:creationId xmlns:p14="http://schemas.microsoft.com/office/powerpoint/2010/main" val="2021415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dirty="0"/>
              <a:t>Authorization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sz="2200" dirty="0"/>
              <a:t>In security terms, authorization is the process of determining what rights and privileges a particular entity has.</a:t>
            </a:r>
          </a:p>
          <a:p>
            <a:r>
              <a:rPr lang="en-US" sz="2200" dirty="0"/>
              <a:t> Authorization is equivalent to a security guard checking the guest list at an exclusive gathering, or checking for your ticket when you go to the movies.</a:t>
            </a:r>
          </a:p>
          <a:p>
            <a:r>
              <a:rPr lang="en-US" sz="2200" dirty="0"/>
              <a:t>After a user has been identified and authenticated, a system can then determine what rights and privileges that user should have to various resource:</a:t>
            </a:r>
          </a:p>
          <a:p>
            <a:pPr marL="0" indent="0">
              <a:buNone/>
            </a:pPr>
            <a:endParaRPr lang="en-US" sz="2200" dirty="0"/>
          </a:p>
          <a:p>
            <a:pPr lvl="1"/>
            <a:r>
              <a:rPr lang="en-US" sz="1800" dirty="0"/>
              <a:t>Access Control</a:t>
            </a:r>
          </a:p>
          <a:p>
            <a:pPr lvl="1"/>
            <a:r>
              <a:rPr lang="en-US" sz="1800" dirty="0"/>
              <a:t>Accounting and Auditing</a:t>
            </a:r>
          </a:p>
          <a:p>
            <a:pPr lvl="1"/>
            <a:r>
              <a:rPr lang="en-US" sz="1800" dirty="0"/>
              <a:t>Principle of Least Privilege</a:t>
            </a:r>
          </a:p>
          <a:p>
            <a:pPr lvl="1"/>
            <a:r>
              <a:rPr lang="en-US" sz="1800" dirty="0"/>
              <a:t>Privilege Management</a:t>
            </a:r>
          </a:p>
          <a:p>
            <a:pPr marL="0" indent="0">
              <a:buNone/>
            </a:pPr>
            <a:endParaRPr lang="en-US" sz="2200" dirty="0"/>
          </a:p>
          <a:p>
            <a:pPr marL="0" indent="0">
              <a:buNone/>
            </a:pPr>
            <a:endParaRPr lang="en-US" sz="2200" dirty="0"/>
          </a:p>
        </p:txBody>
      </p:sp>
      <p:sp>
        <p:nvSpPr>
          <p:cNvPr id="4" name="Footer Placeholder 3">
            <a:extLst>
              <a:ext uri="{FF2B5EF4-FFF2-40B4-BE49-F238E27FC236}">
                <a16:creationId xmlns:a16="http://schemas.microsoft.com/office/drawing/2014/main" id="{0FA414DD-89E9-D35E-3640-A0468F1966CA}"/>
              </a:ext>
            </a:extLst>
          </p:cNvPr>
          <p:cNvSpPr>
            <a:spLocks noGrp="1"/>
          </p:cNvSpPr>
          <p:nvPr>
            <p:ph type="ftr" sz="quarter" idx="11"/>
          </p:nvPr>
        </p:nvSpPr>
        <p:spPr/>
        <p:txBody>
          <a:bodyPr/>
          <a:lstStyle/>
          <a:p>
            <a:r>
              <a:rPr lang="en-SG"/>
              <a:t>Dr. Risala Tasin Khan</a:t>
            </a:r>
          </a:p>
        </p:txBody>
      </p:sp>
      <p:sp>
        <p:nvSpPr>
          <p:cNvPr id="5" name="Slide Number Placeholder 4">
            <a:extLst>
              <a:ext uri="{FF2B5EF4-FFF2-40B4-BE49-F238E27FC236}">
                <a16:creationId xmlns:a16="http://schemas.microsoft.com/office/drawing/2014/main" id="{A433D7AE-B228-CAA6-D701-8B522E1B91F9}"/>
              </a:ext>
            </a:extLst>
          </p:cNvPr>
          <p:cNvSpPr>
            <a:spLocks noGrp="1"/>
          </p:cNvSpPr>
          <p:nvPr>
            <p:ph type="sldNum" sz="quarter" idx="12"/>
          </p:nvPr>
        </p:nvSpPr>
        <p:spPr/>
        <p:txBody>
          <a:bodyPr/>
          <a:lstStyle/>
          <a:p>
            <a:fld id="{6F3130F4-3D63-469A-9E6E-700A8C26A698}" type="slidenum">
              <a:rPr lang="en-SG" smtClean="0"/>
              <a:t>22</a:t>
            </a:fld>
            <a:endParaRPr lang="en-SG"/>
          </a:p>
        </p:txBody>
      </p:sp>
    </p:spTree>
    <p:extLst>
      <p:ext uri="{BB962C8B-B14F-4D97-AF65-F5344CB8AC3E}">
        <p14:creationId xmlns:p14="http://schemas.microsoft.com/office/powerpoint/2010/main" val="1886367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Arc 1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5894962" y="479493"/>
            <a:ext cx="5458838" cy="1325563"/>
          </a:xfrm>
        </p:spPr>
        <p:txBody>
          <a:bodyPr>
            <a:normAutofit/>
          </a:bodyPr>
          <a:lstStyle/>
          <a:p>
            <a:r>
              <a:rPr lang="en-US" dirty="0"/>
              <a:t>Access Control</a:t>
            </a:r>
          </a:p>
        </p:txBody>
      </p:sp>
      <p:sp>
        <p:nvSpPr>
          <p:cNvPr id="13" name="Freeform: Shape 1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p:cNvPicPr>
            <a:picLocks noChangeAspect="1"/>
          </p:cNvPicPr>
          <p:nvPr/>
        </p:nvPicPr>
        <p:blipFill>
          <a:blip r:embed="rId2"/>
          <a:stretch>
            <a:fillRect/>
          </a:stretch>
        </p:blipFill>
        <p:spPr>
          <a:xfrm>
            <a:off x="703182" y="1994518"/>
            <a:ext cx="4777381" cy="269921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p:cNvSpPr>
            <a:spLocks noGrp="1"/>
          </p:cNvSpPr>
          <p:nvPr>
            <p:ph idx="1"/>
          </p:nvPr>
        </p:nvSpPr>
        <p:spPr>
          <a:xfrm>
            <a:off x="5894962" y="1984443"/>
            <a:ext cx="5458838" cy="4192520"/>
          </a:xfrm>
        </p:spPr>
        <p:txBody>
          <a:bodyPr>
            <a:normAutofit/>
          </a:bodyPr>
          <a:lstStyle/>
          <a:p>
            <a:r>
              <a:rPr lang="en-US" dirty="0"/>
              <a:t>Access control is the process of determining and assigning privileges to various resources, objects, or data.</a:t>
            </a:r>
          </a:p>
          <a:p>
            <a:endParaRPr lang="en-US" dirty="0"/>
          </a:p>
        </p:txBody>
      </p:sp>
      <p:sp>
        <p:nvSpPr>
          <p:cNvPr id="5" name="Footer Placeholder 4">
            <a:extLst>
              <a:ext uri="{FF2B5EF4-FFF2-40B4-BE49-F238E27FC236}">
                <a16:creationId xmlns:a16="http://schemas.microsoft.com/office/drawing/2014/main" id="{03254F48-2E11-527E-4E4C-2DF4FF32D133}"/>
              </a:ext>
            </a:extLst>
          </p:cNvPr>
          <p:cNvSpPr>
            <a:spLocks noGrp="1"/>
          </p:cNvSpPr>
          <p:nvPr>
            <p:ph type="ftr" sz="quarter" idx="11"/>
          </p:nvPr>
        </p:nvSpPr>
        <p:spPr/>
        <p:txBody>
          <a:bodyPr/>
          <a:lstStyle/>
          <a:p>
            <a:r>
              <a:rPr lang="en-SG"/>
              <a:t>Dr. Risala Tasin Khan</a:t>
            </a:r>
          </a:p>
        </p:txBody>
      </p:sp>
      <p:sp>
        <p:nvSpPr>
          <p:cNvPr id="6" name="Slide Number Placeholder 5">
            <a:extLst>
              <a:ext uri="{FF2B5EF4-FFF2-40B4-BE49-F238E27FC236}">
                <a16:creationId xmlns:a16="http://schemas.microsoft.com/office/drawing/2014/main" id="{3CEA9055-D028-C696-3480-FA25B811AD43}"/>
              </a:ext>
            </a:extLst>
          </p:cNvPr>
          <p:cNvSpPr>
            <a:spLocks noGrp="1"/>
          </p:cNvSpPr>
          <p:nvPr>
            <p:ph type="sldNum" sz="quarter" idx="12"/>
          </p:nvPr>
        </p:nvSpPr>
        <p:spPr/>
        <p:txBody>
          <a:bodyPr/>
          <a:lstStyle/>
          <a:p>
            <a:fld id="{6F3130F4-3D63-469A-9E6E-700A8C26A698}" type="slidenum">
              <a:rPr lang="en-SG" smtClean="0"/>
              <a:t>23</a:t>
            </a:fld>
            <a:endParaRPr lang="en-SG"/>
          </a:p>
        </p:txBody>
      </p:sp>
    </p:spTree>
    <p:extLst>
      <p:ext uri="{BB962C8B-B14F-4D97-AF65-F5344CB8AC3E}">
        <p14:creationId xmlns:p14="http://schemas.microsoft.com/office/powerpoint/2010/main" val="3858404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838201" y="3998018"/>
            <a:ext cx="3981854" cy="2216513"/>
          </a:xfrm>
        </p:spPr>
        <p:txBody>
          <a:bodyPr>
            <a:normAutofit/>
          </a:bodyPr>
          <a:lstStyle/>
          <a:p>
            <a:r>
              <a:rPr lang="en-US" dirty="0"/>
              <a:t>Accounting and Auditing</a:t>
            </a:r>
          </a:p>
        </p:txBody>
      </p:sp>
      <p:sp>
        <p:nvSpPr>
          <p:cNvPr id="11" name="Arc 10">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914" y="1108814"/>
            <a:ext cx="10872172" cy="214885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p:cNvSpPr>
            <a:spLocks noGrp="1"/>
          </p:cNvSpPr>
          <p:nvPr>
            <p:ph idx="1"/>
          </p:nvPr>
        </p:nvSpPr>
        <p:spPr>
          <a:xfrm>
            <a:off x="4970835" y="3998019"/>
            <a:ext cx="6382966" cy="2216512"/>
          </a:xfrm>
        </p:spPr>
        <p:txBody>
          <a:bodyPr>
            <a:normAutofit/>
          </a:bodyPr>
          <a:lstStyle/>
          <a:p>
            <a:r>
              <a:rPr lang="en-US" sz="2400" dirty="0"/>
              <a:t>In security terms, accounting is the process of tracking and recording system activities and resource access. </a:t>
            </a:r>
          </a:p>
          <a:p>
            <a:r>
              <a:rPr lang="en-US" sz="2400" dirty="0"/>
              <a:t>Auditing is the part of accounting in which a security professional examines logs of what was recorded.</a:t>
            </a:r>
          </a:p>
          <a:p>
            <a:endParaRPr lang="en-US" sz="2400" dirty="0"/>
          </a:p>
          <a:p>
            <a:endParaRPr lang="en-US" sz="2400" dirty="0"/>
          </a:p>
        </p:txBody>
      </p:sp>
      <p:sp>
        <p:nvSpPr>
          <p:cNvPr id="5" name="Footer Placeholder 4">
            <a:extLst>
              <a:ext uri="{FF2B5EF4-FFF2-40B4-BE49-F238E27FC236}">
                <a16:creationId xmlns:a16="http://schemas.microsoft.com/office/drawing/2014/main" id="{DD32BA77-69E6-5E32-F81F-672FDF3BD23D}"/>
              </a:ext>
            </a:extLst>
          </p:cNvPr>
          <p:cNvSpPr>
            <a:spLocks noGrp="1"/>
          </p:cNvSpPr>
          <p:nvPr>
            <p:ph type="ftr" sz="quarter" idx="11"/>
          </p:nvPr>
        </p:nvSpPr>
        <p:spPr/>
        <p:txBody>
          <a:bodyPr/>
          <a:lstStyle/>
          <a:p>
            <a:r>
              <a:rPr lang="en-SG"/>
              <a:t>Dr. Risala Tasin Khan</a:t>
            </a:r>
          </a:p>
        </p:txBody>
      </p:sp>
      <p:sp>
        <p:nvSpPr>
          <p:cNvPr id="6" name="Slide Number Placeholder 5">
            <a:extLst>
              <a:ext uri="{FF2B5EF4-FFF2-40B4-BE49-F238E27FC236}">
                <a16:creationId xmlns:a16="http://schemas.microsoft.com/office/drawing/2014/main" id="{01F5ACB9-D42A-E4E2-BA4D-87B307F140C7}"/>
              </a:ext>
            </a:extLst>
          </p:cNvPr>
          <p:cNvSpPr>
            <a:spLocks noGrp="1"/>
          </p:cNvSpPr>
          <p:nvPr>
            <p:ph type="sldNum" sz="quarter" idx="12"/>
          </p:nvPr>
        </p:nvSpPr>
        <p:spPr/>
        <p:txBody>
          <a:bodyPr/>
          <a:lstStyle/>
          <a:p>
            <a:fld id="{6F3130F4-3D63-469A-9E6E-700A8C26A698}" type="slidenum">
              <a:rPr lang="en-SG" smtClean="0"/>
              <a:t>24</a:t>
            </a:fld>
            <a:endParaRPr lang="en-SG"/>
          </a:p>
        </p:txBody>
      </p:sp>
    </p:spTree>
    <p:extLst>
      <p:ext uri="{BB962C8B-B14F-4D97-AF65-F5344CB8AC3E}">
        <p14:creationId xmlns:p14="http://schemas.microsoft.com/office/powerpoint/2010/main" val="885740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838201" y="3998018"/>
            <a:ext cx="3981854" cy="2216513"/>
          </a:xfrm>
        </p:spPr>
        <p:txBody>
          <a:bodyPr>
            <a:normAutofit/>
          </a:bodyPr>
          <a:lstStyle/>
          <a:p>
            <a:r>
              <a:rPr lang="en-US" dirty="0"/>
              <a:t>Least Privilege Model</a:t>
            </a:r>
          </a:p>
        </p:txBody>
      </p:sp>
      <p:sp>
        <p:nvSpPr>
          <p:cNvPr id="11" name="Arc 10">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Picture 3"/>
          <p:cNvPicPr>
            <a:picLocks noChangeAspect="1"/>
          </p:cNvPicPr>
          <p:nvPr/>
        </p:nvPicPr>
        <p:blipFill>
          <a:blip r:embed="rId2"/>
          <a:stretch>
            <a:fillRect/>
          </a:stretch>
        </p:blipFill>
        <p:spPr>
          <a:xfrm>
            <a:off x="2489327" y="704504"/>
            <a:ext cx="7213346" cy="295747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p:cNvSpPr>
            <a:spLocks noGrp="1"/>
          </p:cNvSpPr>
          <p:nvPr>
            <p:ph idx="1"/>
          </p:nvPr>
        </p:nvSpPr>
        <p:spPr>
          <a:xfrm>
            <a:off x="4970835" y="3998019"/>
            <a:ext cx="6382966" cy="2216512"/>
          </a:xfrm>
        </p:spPr>
        <p:txBody>
          <a:bodyPr>
            <a:normAutofit lnSpcReduction="10000"/>
          </a:bodyPr>
          <a:lstStyle/>
          <a:p>
            <a:r>
              <a:rPr lang="en-US" sz="2200" dirty="0"/>
              <a:t>The principle of least privilege dictates that users and software should have the minimal level of access that is necessary for them to perform the duties required of them.</a:t>
            </a:r>
          </a:p>
          <a:p>
            <a:r>
              <a:rPr lang="en-US" sz="2200" dirty="0"/>
              <a:t> This level of minima access includes access to facilities, computing hardware, software, and information.</a:t>
            </a:r>
          </a:p>
          <a:p>
            <a:endParaRPr lang="en-US" sz="2200" dirty="0"/>
          </a:p>
          <a:p>
            <a:endParaRPr lang="en-US" sz="2200" dirty="0"/>
          </a:p>
        </p:txBody>
      </p:sp>
      <p:sp>
        <p:nvSpPr>
          <p:cNvPr id="5" name="Footer Placeholder 4">
            <a:extLst>
              <a:ext uri="{FF2B5EF4-FFF2-40B4-BE49-F238E27FC236}">
                <a16:creationId xmlns:a16="http://schemas.microsoft.com/office/drawing/2014/main" id="{504B2D73-F1D5-47EA-8FD6-AD8053DA44BE}"/>
              </a:ext>
            </a:extLst>
          </p:cNvPr>
          <p:cNvSpPr>
            <a:spLocks noGrp="1"/>
          </p:cNvSpPr>
          <p:nvPr>
            <p:ph type="ftr" sz="quarter" idx="11"/>
          </p:nvPr>
        </p:nvSpPr>
        <p:spPr/>
        <p:txBody>
          <a:bodyPr/>
          <a:lstStyle/>
          <a:p>
            <a:r>
              <a:rPr lang="en-SG"/>
              <a:t>Dr. Risala Tasin Khan</a:t>
            </a:r>
          </a:p>
        </p:txBody>
      </p:sp>
      <p:sp>
        <p:nvSpPr>
          <p:cNvPr id="6" name="Slide Number Placeholder 5">
            <a:extLst>
              <a:ext uri="{FF2B5EF4-FFF2-40B4-BE49-F238E27FC236}">
                <a16:creationId xmlns:a16="http://schemas.microsoft.com/office/drawing/2014/main" id="{91F75649-F251-0072-3E28-23E59DB44AC7}"/>
              </a:ext>
            </a:extLst>
          </p:cNvPr>
          <p:cNvSpPr>
            <a:spLocks noGrp="1"/>
          </p:cNvSpPr>
          <p:nvPr>
            <p:ph type="sldNum" sz="quarter" idx="12"/>
          </p:nvPr>
        </p:nvSpPr>
        <p:spPr/>
        <p:txBody>
          <a:bodyPr/>
          <a:lstStyle/>
          <a:p>
            <a:fld id="{6F3130F4-3D63-469A-9E6E-700A8C26A698}" type="slidenum">
              <a:rPr lang="en-SG" smtClean="0"/>
              <a:t>25</a:t>
            </a:fld>
            <a:endParaRPr lang="en-SG"/>
          </a:p>
        </p:txBody>
      </p:sp>
    </p:spTree>
    <p:extLst>
      <p:ext uri="{BB962C8B-B14F-4D97-AF65-F5344CB8AC3E}">
        <p14:creationId xmlns:p14="http://schemas.microsoft.com/office/powerpoint/2010/main" val="2032244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company&#10;&#10;Description automatically generated">
            <a:extLst>
              <a:ext uri="{FF2B5EF4-FFF2-40B4-BE49-F238E27FC236}">
                <a16:creationId xmlns:a16="http://schemas.microsoft.com/office/drawing/2014/main" id="{C4A6CD2E-9FDA-B79A-C637-4A3312661235}"/>
              </a:ext>
            </a:extLst>
          </p:cNvPr>
          <p:cNvPicPr>
            <a:picLocks noChangeAspect="1"/>
          </p:cNvPicPr>
          <p:nvPr/>
        </p:nvPicPr>
        <p:blipFill>
          <a:blip r:embed="rId2"/>
          <a:stretch>
            <a:fillRect/>
          </a:stretch>
        </p:blipFill>
        <p:spPr>
          <a:xfrm>
            <a:off x="3428853" y="643467"/>
            <a:ext cx="5334294" cy="5571065"/>
          </a:xfrm>
          <a:prstGeom prst="rect">
            <a:avLst/>
          </a:prstGeom>
          <a:ln>
            <a:noFill/>
          </a:ln>
        </p:spPr>
      </p:pic>
      <p:sp>
        <p:nvSpPr>
          <p:cNvPr id="2" name="Footer Placeholder 1">
            <a:extLst>
              <a:ext uri="{FF2B5EF4-FFF2-40B4-BE49-F238E27FC236}">
                <a16:creationId xmlns:a16="http://schemas.microsoft.com/office/drawing/2014/main" id="{85D9D900-6FEF-3250-AD80-1172A06E2CE9}"/>
              </a:ext>
            </a:extLst>
          </p:cNvPr>
          <p:cNvSpPr>
            <a:spLocks noGrp="1"/>
          </p:cNvSpPr>
          <p:nvPr>
            <p:ph type="ftr" sz="quarter" idx="11"/>
          </p:nvPr>
        </p:nvSpPr>
        <p:spPr/>
        <p:txBody>
          <a:bodyPr/>
          <a:lstStyle/>
          <a:p>
            <a:r>
              <a:rPr lang="en-SG"/>
              <a:t>Dr. Risala Tasin Khan</a:t>
            </a:r>
          </a:p>
        </p:txBody>
      </p:sp>
      <p:sp>
        <p:nvSpPr>
          <p:cNvPr id="4" name="Slide Number Placeholder 3">
            <a:extLst>
              <a:ext uri="{FF2B5EF4-FFF2-40B4-BE49-F238E27FC236}">
                <a16:creationId xmlns:a16="http://schemas.microsoft.com/office/drawing/2014/main" id="{869E25D4-0665-53F6-5B20-3D4B72727E8C}"/>
              </a:ext>
            </a:extLst>
          </p:cNvPr>
          <p:cNvSpPr>
            <a:spLocks noGrp="1"/>
          </p:cNvSpPr>
          <p:nvPr>
            <p:ph type="sldNum" sz="quarter" idx="12"/>
          </p:nvPr>
        </p:nvSpPr>
        <p:spPr/>
        <p:txBody>
          <a:bodyPr/>
          <a:lstStyle/>
          <a:p>
            <a:fld id="{6F3130F4-3D63-469A-9E6E-700A8C26A698}" type="slidenum">
              <a:rPr lang="en-SG" smtClean="0"/>
              <a:t>26</a:t>
            </a:fld>
            <a:endParaRPr lang="en-SG"/>
          </a:p>
        </p:txBody>
      </p:sp>
    </p:spTree>
    <p:extLst>
      <p:ext uri="{BB962C8B-B14F-4D97-AF65-F5344CB8AC3E}">
        <p14:creationId xmlns:p14="http://schemas.microsoft.com/office/powerpoint/2010/main" val="3230366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reeform: Shape 10">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p:cNvPicPr>
            <a:picLocks noChangeAspect="1"/>
          </p:cNvPicPr>
          <p:nvPr/>
        </p:nvPicPr>
        <p:blipFill>
          <a:blip r:embed="rId2"/>
          <a:stretch>
            <a:fillRect/>
          </a:stretch>
        </p:blipFill>
        <p:spPr>
          <a:xfrm>
            <a:off x="6541053" y="1377948"/>
            <a:ext cx="4777381" cy="392939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3" name="Arc 12">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838201" y="479493"/>
            <a:ext cx="5257800" cy="1325563"/>
          </a:xfrm>
        </p:spPr>
        <p:txBody>
          <a:bodyPr>
            <a:normAutofit/>
          </a:bodyPr>
          <a:lstStyle/>
          <a:p>
            <a:r>
              <a:rPr lang="en-US" dirty="0"/>
              <a:t>DAD Triad</a:t>
            </a:r>
          </a:p>
        </p:txBody>
      </p:sp>
      <p:sp>
        <p:nvSpPr>
          <p:cNvPr id="3" name="Content Placeholder 2"/>
          <p:cNvSpPr>
            <a:spLocks noGrp="1"/>
          </p:cNvSpPr>
          <p:nvPr>
            <p:ph idx="1"/>
          </p:nvPr>
        </p:nvSpPr>
        <p:spPr>
          <a:xfrm>
            <a:off x="838201" y="1984443"/>
            <a:ext cx="5257800" cy="4192520"/>
          </a:xfrm>
        </p:spPr>
        <p:txBody>
          <a:bodyPr>
            <a:normAutofit/>
          </a:bodyPr>
          <a:lstStyle/>
          <a:p>
            <a:r>
              <a:rPr lang="en-US" dirty="0"/>
              <a:t>Like every concept in security, the CIA Triad can be a double edged sword. </a:t>
            </a:r>
          </a:p>
          <a:p>
            <a:r>
              <a:rPr lang="en-US" dirty="0"/>
              <a:t>Where there is a good side, there is an opposite bad side to consider as well. </a:t>
            </a:r>
          </a:p>
          <a:p>
            <a:r>
              <a:rPr lang="en-US" b="1" dirty="0">
                <a:solidFill>
                  <a:srgbClr val="FF0000"/>
                </a:solidFill>
              </a:rPr>
              <a:t>In the lack of each of the CIA Triad, you are given the DAD triad.</a:t>
            </a:r>
          </a:p>
          <a:p>
            <a:pPr marL="0" indent="0">
              <a:buNone/>
            </a:pPr>
            <a:endParaRPr lang="en-US" dirty="0"/>
          </a:p>
        </p:txBody>
      </p:sp>
      <p:sp>
        <p:nvSpPr>
          <p:cNvPr id="5" name="Footer Placeholder 4">
            <a:extLst>
              <a:ext uri="{FF2B5EF4-FFF2-40B4-BE49-F238E27FC236}">
                <a16:creationId xmlns:a16="http://schemas.microsoft.com/office/drawing/2014/main" id="{9C81FD8B-F2C7-7D0A-5413-52C1D148A58B}"/>
              </a:ext>
            </a:extLst>
          </p:cNvPr>
          <p:cNvSpPr>
            <a:spLocks noGrp="1"/>
          </p:cNvSpPr>
          <p:nvPr>
            <p:ph type="ftr" sz="quarter" idx="11"/>
          </p:nvPr>
        </p:nvSpPr>
        <p:spPr/>
        <p:txBody>
          <a:bodyPr/>
          <a:lstStyle/>
          <a:p>
            <a:r>
              <a:rPr lang="en-SG"/>
              <a:t>Dr. Risala Tasin Khan</a:t>
            </a:r>
          </a:p>
        </p:txBody>
      </p:sp>
      <p:sp>
        <p:nvSpPr>
          <p:cNvPr id="6" name="Slide Number Placeholder 5">
            <a:extLst>
              <a:ext uri="{FF2B5EF4-FFF2-40B4-BE49-F238E27FC236}">
                <a16:creationId xmlns:a16="http://schemas.microsoft.com/office/drawing/2014/main" id="{BB915750-A0F6-0D35-9C7D-2A64B7FFFEFC}"/>
              </a:ext>
            </a:extLst>
          </p:cNvPr>
          <p:cNvSpPr>
            <a:spLocks noGrp="1"/>
          </p:cNvSpPr>
          <p:nvPr>
            <p:ph type="sldNum" sz="quarter" idx="12"/>
          </p:nvPr>
        </p:nvSpPr>
        <p:spPr/>
        <p:txBody>
          <a:bodyPr/>
          <a:lstStyle/>
          <a:p>
            <a:fld id="{6F3130F4-3D63-469A-9E6E-700A8C26A698}" type="slidenum">
              <a:rPr lang="en-SG" smtClean="0"/>
              <a:t>27</a:t>
            </a:fld>
            <a:endParaRPr lang="en-SG"/>
          </a:p>
        </p:txBody>
      </p:sp>
    </p:spTree>
    <p:extLst>
      <p:ext uri="{BB962C8B-B14F-4D97-AF65-F5344CB8AC3E}">
        <p14:creationId xmlns:p14="http://schemas.microsoft.com/office/powerpoint/2010/main" val="16557651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2183"/>
          </a:xfrm>
        </p:spPr>
        <p:txBody>
          <a:bodyPr>
            <a:normAutofit fontScale="90000"/>
          </a:bodyPr>
          <a:lstStyle/>
          <a:p>
            <a:r>
              <a:rPr lang="en-US" dirty="0"/>
              <a:t>DAD Triad</a:t>
            </a:r>
          </a:p>
        </p:txBody>
      </p:sp>
      <p:sp>
        <p:nvSpPr>
          <p:cNvPr id="3" name="Content Placeholder 2"/>
          <p:cNvSpPr>
            <a:spLocks noGrp="1"/>
          </p:cNvSpPr>
          <p:nvPr>
            <p:ph idx="1"/>
          </p:nvPr>
        </p:nvSpPr>
        <p:spPr>
          <a:xfrm>
            <a:off x="677334" y="1423852"/>
            <a:ext cx="8596668" cy="3291840"/>
          </a:xfrm>
        </p:spPr>
        <p:txBody>
          <a:bodyPr/>
          <a:lstStyle/>
          <a:p>
            <a:r>
              <a:rPr lang="en-US" sz="2400" b="1" dirty="0"/>
              <a:t>Disclosure : </a:t>
            </a:r>
          </a:p>
          <a:p>
            <a:pPr lvl="1"/>
            <a:r>
              <a:rPr lang="en-US" sz="1600" dirty="0"/>
              <a:t>Information disclosure, also known as information leakage, is when a website unintentionally reveals sensitive information to its users.</a:t>
            </a:r>
          </a:p>
          <a:p>
            <a:pPr lvl="1"/>
            <a:r>
              <a:rPr lang="en-US" sz="1600" dirty="0"/>
              <a:t> Depending on the context, websites may leak all kinds of information to a potential attacker, including: </a:t>
            </a:r>
          </a:p>
          <a:p>
            <a:pPr lvl="2">
              <a:buFont typeface="+mj-lt"/>
              <a:buAutoNum type="arabicPeriod"/>
            </a:pPr>
            <a:r>
              <a:rPr lang="en-US" sz="1400" dirty="0"/>
              <a:t>Data about other users, such as usernames or financial information</a:t>
            </a:r>
          </a:p>
          <a:p>
            <a:pPr lvl="2">
              <a:buFont typeface="+mj-lt"/>
              <a:buAutoNum type="arabicPeriod"/>
            </a:pPr>
            <a:r>
              <a:rPr lang="en-US" sz="1400" dirty="0"/>
              <a:t>Sensitive commercial or business data</a:t>
            </a:r>
          </a:p>
          <a:p>
            <a:pPr lvl="1">
              <a:buFont typeface="+mj-lt"/>
              <a:buAutoNum type="arabicPeriod"/>
            </a:pPr>
            <a:endParaRPr lang="en-US" dirty="0"/>
          </a:p>
          <a:p>
            <a:pPr marL="457200" lvl="1" indent="0">
              <a:buNone/>
            </a:pPr>
            <a:endParaRPr lang="en-US" dirty="0"/>
          </a:p>
        </p:txBody>
      </p:sp>
      <p:sp>
        <p:nvSpPr>
          <p:cNvPr id="4" name="Footer Placeholder 3">
            <a:extLst>
              <a:ext uri="{FF2B5EF4-FFF2-40B4-BE49-F238E27FC236}">
                <a16:creationId xmlns:a16="http://schemas.microsoft.com/office/drawing/2014/main" id="{88118518-F85C-A61B-C772-0335FF3EBCDA}"/>
              </a:ext>
            </a:extLst>
          </p:cNvPr>
          <p:cNvSpPr>
            <a:spLocks noGrp="1"/>
          </p:cNvSpPr>
          <p:nvPr>
            <p:ph type="ftr" sz="quarter" idx="11"/>
          </p:nvPr>
        </p:nvSpPr>
        <p:spPr/>
        <p:txBody>
          <a:bodyPr/>
          <a:lstStyle/>
          <a:p>
            <a:r>
              <a:rPr lang="en-SG"/>
              <a:t>Dr. Risala Tasin Khan</a:t>
            </a:r>
          </a:p>
        </p:txBody>
      </p:sp>
      <p:sp>
        <p:nvSpPr>
          <p:cNvPr id="5" name="Slide Number Placeholder 4">
            <a:extLst>
              <a:ext uri="{FF2B5EF4-FFF2-40B4-BE49-F238E27FC236}">
                <a16:creationId xmlns:a16="http://schemas.microsoft.com/office/drawing/2014/main" id="{A44A96F5-2F10-940E-6402-7A88C9557046}"/>
              </a:ext>
            </a:extLst>
          </p:cNvPr>
          <p:cNvSpPr>
            <a:spLocks noGrp="1"/>
          </p:cNvSpPr>
          <p:nvPr>
            <p:ph type="sldNum" sz="quarter" idx="12"/>
          </p:nvPr>
        </p:nvSpPr>
        <p:spPr/>
        <p:txBody>
          <a:bodyPr/>
          <a:lstStyle/>
          <a:p>
            <a:fld id="{6F3130F4-3D63-469A-9E6E-700A8C26A698}" type="slidenum">
              <a:rPr lang="en-SG" smtClean="0"/>
              <a:t>28</a:t>
            </a:fld>
            <a:endParaRPr lang="en-SG"/>
          </a:p>
        </p:txBody>
      </p:sp>
    </p:spTree>
    <p:extLst>
      <p:ext uri="{BB962C8B-B14F-4D97-AF65-F5344CB8AC3E}">
        <p14:creationId xmlns:p14="http://schemas.microsoft.com/office/powerpoint/2010/main" val="4761411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2183"/>
          </a:xfrm>
        </p:spPr>
        <p:txBody>
          <a:bodyPr>
            <a:normAutofit fontScale="90000"/>
          </a:bodyPr>
          <a:lstStyle/>
          <a:p>
            <a:r>
              <a:rPr lang="en-US" dirty="0"/>
              <a:t>DAD Triad</a:t>
            </a:r>
          </a:p>
        </p:txBody>
      </p:sp>
      <p:sp>
        <p:nvSpPr>
          <p:cNvPr id="3" name="Content Placeholder 2"/>
          <p:cNvSpPr>
            <a:spLocks noGrp="1"/>
          </p:cNvSpPr>
          <p:nvPr>
            <p:ph idx="1"/>
          </p:nvPr>
        </p:nvSpPr>
        <p:spPr>
          <a:xfrm>
            <a:off x="677334" y="1423852"/>
            <a:ext cx="8596668" cy="3291840"/>
          </a:xfrm>
        </p:spPr>
        <p:txBody>
          <a:bodyPr>
            <a:normAutofit fontScale="92500" lnSpcReduction="10000"/>
          </a:bodyPr>
          <a:lstStyle/>
          <a:p>
            <a:r>
              <a:rPr lang="en-US" sz="2800" b="1" dirty="0"/>
              <a:t>Alteration:</a:t>
            </a:r>
            <a:r>
              <a:rPr lang="en-US" sz="2000" dirty="0"/>
              <a:t> </a:t>
            </a:r>
          </a:p>
          <a:p>
            <a:pPr lvl="1"/>
            <a:r>
              <a:rPr lang="en-US" dirty="0"/>
              <a:t>An unauthorized change of information, covers three classes of threats.</a:t>
            </a:r>
          </a:p>
          <a:p>
            <a:pPr lvl="1"/>
            <a:r>
              <a:rPr lang="en-US" dirty="0"/>
              <a:t> The goal may be deception, in which some entity relies on the modified data to determine which action to take, or in which incorrect information is accepted as correct and is released.</a:t>
            </a:r>
          </a:p>
          <a:p>
            <a:pPr lvl="1"/>
            <a:r>
              <a:rPr lang="en-US" dirty="0">
                <a:solidFill>
                  <a:srgbClr val="0070C0"/>
                </a:solidFill>
              </a:rPr>
              <a:t> If the modified data controls the operation of the system, the threats of disruption and usurpation arise.</a:t>
            </a:r>
          </a:p>
          <a:p>
            <a:pPr lvl="1"/>
            <a:r>
              <a:rPr lang="en-US" dirty="0">
                <a:solidFill>
                  <a:srgbClr val="FF0000"/>
                </a:solidFill>
              </a:rPr>
              <a:t> Unlike snooping, modification is active; it results from an entity changing information.</a:t>
            </a:r>
          </a:p>
          <a:p>
            <a:pPr marL="457200" lvl="1" indent="0">
              <a:buNone/>
            </a:pPr>
            <a:endParaRPr lang="en-US" dirty="0"/>
          </a:p>
        </p:txBody>
      </p:sp>
      <p:sp>
        <p:nvSpPr>
          <p:cNvPr id="4" name="Footer Placeholder 3">
            <a:extLst>
              <a:ext uri="{FF2B5EF4-FFF2-40B4-BE49-F238E27FC236}">
                <a16:creationId xmlns:a16="http://schemas.microsoft.com/office/drawing/2014/main" id="{C10976B9-0279-65DE-3A19-25DC2DF6DC6F}"/>
              </a:ext>
            </a:extLst>
          </p:cNvPr>
          <p:cNvSpPr>
            <a:spLocks noGrp="1"/>
          </p:cNvSpPr>
          <p:nvPr>
            <p:ph type="ftr" sz="quarter" idx="11"/>
          </p:nvPr>
        </p:nvSpPr>
        <p:spPr/>
        <p:txBody>
          <a:bodyPr/>
          <a:lstStyle/>
          <a:p>
            <a:r>
              <a:rPr lang="en-SG"/>
              <a:t>Dr. Risala Tasin Khan</a:t>
            </a:r>
          </a:p>
        </p:txBody>
      </p:sp>
      <p:sp>
        <p:nvSpPr>
          <p:cNvPr id="5" name="Slide Number Placeholder 4">
            <a:extLst>
              <a:ext uri="{FF2B5EF4-FFF2-40B4-BE49-F238E27FC236}">
                <a16:creationId xmlns:a16="http://schemas.microsoft.com/office/drawing/2014/main" id="{FEAE333E-A391-3DA6-8308-C0B668DE8E85}"/>
              </a:ext>
            </a:extLst>
          </p:cNvPr>
          <p:cNvSpPr>
            <a:spLocks noGrp="1"/>
          </p:cNvSpPr>
          <p:nvPr>
            <p:ph type="sldNum" sz="quarter" idx="12"/>
          </p:nvPr>
        </p:nvSpPr>
        <p:spPr/>
        <p:txBody>
          <a:bodyPr/>
          <a:lstStyle/>
          <a:p>
            <a:fld id="{6F3130F4-3D63-469A-9E6E-700A8C26A698}" type="slidenum">
              <a:rPr lang="en-SG" smtClean="0"/>
              <a:t>29</a:t>
            </a:fld>
            <a:endParaRPr lang="en-SG"/>
          </a:p>
        </p:txBody>
      </p:sp>
    </p:spTree>
    <p:extLst>
      <p:ext uri="{BB962C8B-B14F-4D97-AF65-F5344CB8AC3E}">
        <p14:creationId xmlns:p14="http://schemas.microsoft.com/office/powerpoint/2010/main" val="629831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97F1E-FD13-0D81-A54A-2C625B7CAEDB}"/>
              </a:ext>
            </a:extLst>
          </p:cNvPr>
          <p:cNvSpPr>
            <a:spLocks noGrp="1"/>
          </p:cNvSpPr>
          <p:nvPr>
            <p:ph type="title"/>
          </p:nvPr>
        </p:nvSpPr>
        <p:spPr/>
        <p:txBody>
          <a:bodyPr/>
          <a:lstStyle/>
          <a:p>
            <a:r>
              <a:rPr lang="en-SG" dirty="0"/>
              <a:t>Key Objectives of Computer Security</a:t>
            </a:r>
          </a:p>
        </p:txBody>
      </p:sp>
      <p:sp>
        <p:nvSpPr>
          <p:cNvPr id="3" name="Content Placeholder 2">
            <a:extLst>
              <a:ext uri="{FF2B5EF4-FFF2-40B4-BE49-F238E27FC236}">
                <a16:creationId xmlns:a16="http://schemas.microsoft.com/office/drawing/2014/main" id="{AFEBFEF5-FD21-9183-A4FC-01205A290184}"/>
              </a:ext>
            </a:extLst>
          </p:cNvPr>
          <p:cNvSpPr>
            <a:spLocks noGrp="1"/>
          </p:cNvSpPr>
          <p:nvPr>
            <p:ph idx="1"/>
          </p:nvPr>
        </p:nvSpPr>
        <p:spPr/>
        <p:txBody>
          <a:bodyPr>
            <a:normAutofit/>
          </a:bodyPr>
          <a:lstStyle/>
          <a:p>
            <a:r>
              <a:rPr lang="en-SG" b="1" dirty="0"/>
              <a:t>Confidentiality:</a:t>
            </a:r>
          </a:p>
          <a:p>
            <a:pPr lvl="1"/>
            <a:r>
              <a:rPr lang="en-US" dirty="0"/>
              <a:t>Preserving </a:t>
            </a:r>
            <a:r>
              <a:rPr lang="en-US" dirty="0">
                <a:solidFill>
                  <a:srgbClr val="FF0000"/>
                </a:solidFill>
              </a:rPr>
              <a:t>authorized restrictions </a:t>
            </a:r>
            <a:r>
              <a:rPr lang="en-US" dirty="0"/>
              <a:t>on information access and disclosure, including means for protecting personal privacy and proprietary information.</a:t>
            </a:r>
          </a:p>
          <a:p>
            <a:pPr lvl="1"/>
            <a:r>
              <a:rPr lang="en-US" dirty="0">
                <a:solidFill>
                  <a:schemeClr val="accent1"/>
                </a:solidFill>
              </a:rPr>
              <a:t> A loss of confidentiality is the unauthorized disclosure of information</a:t>
            </a:r>
            <a:endParaRPr lang="en-SG" b="1" dirty="0">
              <a:solidFill>
                <a:schemeClr val="accent1"/>
              </a:solidFill>
            </a:endParaRPr>
          </a:p>
          <a:p>
            <a:r>
              <a:rPr lang="en-SG" dirty="0"/>
              <a:t> </a:t>
            </a:r>
            <a:r>
              <a:rPr lang="en-SG" u="sng" dirty="0"/>
              <a:t>This term covers two related concepts: </a:t>
            </a:r>
          </a:p>
          <a:p>
            <a:pPr lvl="1"/>
            <a:r>
              <a:rPr lang="en-SG" b="1" dirty="0"/>
              <a:t>Data confidentiality:</a:t>
            </a:r>
            <a:r>
              <a:rPr lang="en-SG" dirty="0"/>
              <a:t> Assures that private or confidential information is not made available or disclosed to unauthorized individuals. </a:t>
            </a:r>
          </a:p>
          <a:p>
            <a:pPr lvl="1"/>
            <a:r>
              <a:rPr lang="en-SG" b="1" dirty="0"/>
              <a:t>Privacy:</a:t>
            </a:r>
            <a:r>
              <a:rPr lang="en-SG" dirty="0"/>
              <a:t> Assures that individuals control or influence what information related to them may be collected and stored and by whom and to whom that information may be disclosed</a:t>
            </a:r>
          </a:p>
        </p:txBody>
      </p:sp>
      <p:sp>
        <p:nvSpPr>
          <p:cNvPr id="4" name="Footer Placeholder 3">
            <a:extLst>
              <a:ext uri="{FF2B5EF4-FFF2-40B4-BE49-F238E27FC236}">
                <a16:creationId xmlns:a16="http://schemas.microsoft.com/office/drawing/2014/main" id="{ED2CDFB7-AEAB-1540-5683-5B0BDB6F909D}"/>
              </a:ext>
            </a:extLst>
          </p:cNvPr>
          <p:cNvSpPr>
            <a:spLocks noGrp="1"/>
          </p:cNvSpPr>
          <p:nvPr>
            <p:ph type="ftr" sz="quarter" idx="11"/>
          </p:nvPr>
        </p:nvSpPr>
        <p:spPr/>
        <p:txBody>
          <a:bodyPr/>
          <a:lstStyle/>
          <a:p>
            <a:r>
              <a:rPr lang="en-SG"/>
              <a:t>Dr. Risala Tasin Khan</a:t>
            </a:r>
          </a:p>
        </p:txBody>
      </p:sp>
      <p:sp>
        <p:nvSpPr>
          <p:cNvPr id="5" name="Slide Number Placeholder 4">
            <a:extLst>
              <a:ext uri="{FF2B5EF4-FFF2-40B4-BE49-F238E27FC236}">
                <a16:creationId xmlns:a16="http://schemas.microsoft.com/office/drawing/2014/main" id="{32BE9E29-BF47-622D-30B6-36EBD58A6E4E}"/>
              </a:ext>
            </a:extLst>
          </p:cNvPr>
          <p:cNvSpPr>
            <a:spLocks noGrp="1"/>
          </p:cNvSpPr>
          <p:nvPr>
            <p:ph type="sldNum" sz="quarter" idx="12"/>
          </p:nvPr>
        </p:nvSpPr>
        <p:spPr/>
        <p:txBody>
          <a:bodyPr/>
          <a:lstStyle/>
          <a:p>
            <a:fld id="{6F3130F4-3D63-469A-9E6E-700A8C26A698}" type="slidenum">
              <a:rPr lang="en-SG" smtClean="0"/>
              <a:t>3</a:t>
            </a:fld>
            <a:endParaRPr lang="en-SG"/>
          </a:p>
        </p:txBody>
      </p:sp>
    </p:spTree>
    <p:extLst>
      <p:ext uri="{BB962C8B-B14F-4D97-AF65-F5344CB8AC3E}">
        <p14:creationId xmlns:p14="http://schemas.microsoft.com/office/powerpoint/2010/main" val="37562122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2183"/>
          </a:xfrm>
        </p:spPr>
        <p:txBody>
          <a:bodyPr>
            <a:normAutofit fontScale="90000"/>
          </a:bodyPr>
          <a:lstStyle/>
          <a:p>
            <a:r>
              <a:rPr lang="en-US" dirty="0"/>
              <a:t>DAD Triad</a:t>
            </a:r>
          </a:p>
        </p:txBody>
      </p:sp>
      <p:sp>
        <p:nvSpPr>
          <p:cNvPr id="3" name="Content Placeholder 2"/>
          <p:cNvSpPr>
            <a:spLocks noGrp="1"/>
          </p:cNvSpPr>
          <p:nvPr>
            <p:ph idx="1"/>
          </p:nvPr>
        </p:nvSpPr>
        <p:spPr>
          <a:xfrm>
            <a:off x="677334" y="1423852"/>
            <a:ext cx="8596668" cy="3291840"/>
          </a:xfrm>
        </p:spPr>
        <p:txBody>
          <a:bodyPr>
            <a:normAutofit/>
          </a:bodyPr>
          <a:lstStyle/>
          <a:p>
            <a:r>
              <a:rPr lang="en-US" sz="2400" b="1" dirty="0"/>
              <a:t>Denial</a:t>
            </a:r>
            <a:r>
              <a:rPr lang="en-US" sz="2400" dirty="0"/>
              <a:t> : </a:t>
            </a:r>
          </a:p>
          <a:p>
            <a:pPr lvl="1"/>
            <a:r>
              <a:rPr lang="en-US" sz="2000" dirty="0"/>
              <a:t>It is an type of a aspect which is targeted towards depriving legitimate users from online services. </a:t>
            </a:r>
          </a:p>
          <a:p>
            <a:pPr lvl="1"/>
            <a:r>
              <a:rPr lang="en-US" sz="2000" dirty="0"/>
              <a:t>It is done by flooding the network or server with useless and invalid authentication requests which eventually brings the whole network down, resulting in no connectivity.</a:t>
            </a:r>
          </a:p>
          <a:p>
            <a:pPr lvl="1"/>
            <a:r>
              <a:rPr lang="en-US" sz="2000" dirty="0"/>
              <a:t> As a result of this, users are prevented from using a service.</a:t>
            </a:r>
            <a:endParaRPr lang="en-US" sz="1200" dirty="0"/>
          </a:p>
        </p:txBody>
      </p:sp>
      <p:sp>
        <p:nvSpPr>
          <p:cNvPr id="4" name="Footer Placeholder 3">
            <a:extLst>
              <a:ext uri="{FF2B5EF4-FFF2-40B4-BE49-F238E27FC236}">
                <a16:creationId xmlns:a16="http://schemas.microsoft.com/office/drawing/2014/main" id="{BDF4D578-F43F-D204-CAD0-C3C66441CB59}"/>
              </a:ext>
            </a:extLst>
          </p:cNvPr>
          <p:cNvSpPr>
            <a:spLocks noGrp="1"/>
          </p:cNvSpPr>
          <p:nvPr>
            <p:ph type="ftr" sz="quarter" idx="11"/>
          </p:nvPr>
        </p:nvSpPr>
        <p:spPr/>
        <p:txBody>
          <a:bodyPr/>
          <a:lstStyle/>
          <a:p>
            <a:r>
              <a:rPr lang="en-SG"/>
              <a:t>Dr. Risala Tasin Khan</a:t>
            </a:r>
          </a:p>
        </p:txBody>
      </p:sp>
      <p:sp>
        <p:nvSpPr>
          <p:cNvPr id="5" name="Slide Number Placeholder 4">
            <a:extLst>
              <a:ext uri="{FF2B5EF4-FFF2-40B4-BE49-F238E27FC236}">
                <a16:creationId xmlns:a16="http://schemas.microsoft.com/office/drawing/2014/main" id="{DEA218A6-9F37-32D6-E849-AF365B87F9C2}"/>
              </a:ext>
            </a:extLst>
          </p:cNvPr>
          <p:cNvSpPr>
            <a:spLocks noGrp="1"/>
          </p:cNvSpPr>
          <p:nvPr>
            <p:ph type="sldNum" sz="quarter" idx="12"/>
          </p:nvPr>
        </p:nvSpPr>
        <p:spPr/>
        <p:txBody>
          <a:bodyPr/>
          <a:lstStyle/>
          <a:p>
            <a:fld id="{6F3130F4-3D63-469A-9E6E-700A8C26A698}" type="slidenum">
              <a:rPr lang="en-SG" smtClean="0"/>
              <a:t>30</a:t>
            </a:fld>
            <a:endParaRPr lang="en-SG"/>
          </a:p>
        </p:txBody>
      </p:sp>
    </p:spTree>
    <p:extLst>
      <p:ext uri="{BB962C8B-B14F-4D97-AF65-F5344CB8AC3E}">
        <p14:creationId xmlns:p14="http://schemas.microsoft.com/office/powerpoint/2010/main" val="1664972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CIA and DAD Relationship</a:t>
            </a:r>
          </a:p>
        </p:txBody>
      </p:sp>
      <p:sp>
        <p:nvSpPr>
          <p:cNvPr id="3" name="Content Placeholder 2"/>
          <p:cNvSpPr>
            <a:spLocks noGrp="1"/>
          </p:cNvSpPr>
          <p:nvPr>
            <p:ph idx="1"/>
          </p:nvPr>
        </p:nvSpPr>
        <p:spPr>
          <a:xfrm>
            <a:off x="574766" y="1463040"/>
            <a:ext cx="9078686" cy="5120639"/>
          </a:xfrm>
        </p:spPr>
        <p:txBody>
          <a:bodyPr/>
          <a:lstStyle/>
          <a:p>
            <a:r>
              <a:rPr lang="en-US" dirty="0"/>
              <a:t>Each point of the CIA and DAD triangle are exact opposites of each other. </a:t>
            </a:r>
          </a:p>
          <a:p>
            <a:r>
              <a:rPr lang="en-US" dirty="0">
                <a:solidFill>
                  <a:srgbClr val="FF0000"/>
                </a:solidFill>
              </a:rPr>
              <a:t>If one a CIA principle is absent, then a DAD principle is present. </a:t>
            </a:r>
          </a:p>
          <a:p>
            <a:r>
              <a:rPr lang="en-US" dirty="0"/>
              <a:t>Thus, you cannot have both at the same time. </a:t>
            </a:r>
          </a:p>
          <a:p>
            <a:r>
              <a:rPr lang="en-US" dirty="0"/>
              <a:t>You could not have both a Denial and Availability at the exact same time, it is either one or the other.</a:t>
            </a:r>
          </a:p>
          <a:p>
            <a:pPr marL="0" indent="0">
              <a:buNone/>
            </a:pPr>
            <a:endParaRPr lang="en-US" dirty="0"/>
          </a:p>
          <a:p>
            <a:pPr lvl="1">
              <a:buFont typeface="+mj-lt"/>
              <a:buAutoNum type="alphaLcParenR"/>
            </a:pPr>
            <a:r>
              <a:rPr lang="en-US" b="1" dirty="0">
                <a:solidFill>
                  <a:schemeClr val="accent1"/>
                </a:solidFill>
              </a:rPr>
              <a:t>Disclosure</a:t>
            </a:r>
            <a:r>
              <a:rPr lang="en-US" dirty="0"/>
              <a:t>: Attempts to defeat confidentiality</a:t>
            </a:r>
          </a:p>
          <a:p>
            <a:pPr lvl="1">
              <a:buFont typeface="+mj-lt"/>
              <a:buAutoNum type="alphaLcParenR"/>
            </a:pPr>
            <a:r>
              <a:rPr lang="en-US" b="1" dirty="0">
                <a:solidFill>
                  <a:schemeClr val="accent1"/>
                </a:solidFill>
              </a:rPr>
              <a:t>Alteration:</a:t>
            </a:r>
            <a:r>
              <a:rPr lang="en-US" dirty="0"/>
              <a:t> Attempts to defeat integrity</a:t>
            </a:r>
          </a:p>
          <a:p>
            <a:pPr lvl="1">
              <a:buFont typeface="+mj-lt"/>
              <a:buAutoNum type="alphaLcParenR"/>
            </a:pPr>
            <a:r>
              <a:rPr lang="en-US" b="1" dirty="0">
                <a:solidFill>
                  <a:schemeClr val="accent1"/>
                </a:solidFill>
              </a:rPr>
              <a:t>Destruction:</a:t>
            </a:r>
            <a:r>
              <a:rPr lang="en-US" dirty="0"/>
              <a:t> Attempts to defeat availability</a:t>
            </a:r>
          </a:p>
          <a:p>
            <a:pPr marL="0" indent="0">
              <a:buNone/>
            </a:pPr>
            <a:endParaRPr lang="en-US" dirty="0"/>
          </a:p>
        </p:txBody>
      </p:sp>
      <p:sp>
        <p:nvSpPr>
          <p:cNvPr id="4" name="Footer Placeholder 3">
            <a:extLst>
              <a:ext uri="{FF2B5EF4-FFF2-40B4-BE49-F238E27FC236}">
                <a16:creationId xmlns:a16="http://schemas.microsoft.com/office/drawing/2014/main" id="{A52C189B-812E-1978-A206-4D9DD167CBCC}"/>
              </a:ext>
            </a:extLst>
          </p:cNvPr>
          <p:cNvSpPr>
            <a:spLocks noGrp="1"/>
          </p:cNvSpPr>
          <p:nvPr>
            <p:ph type="ftr" sz="quarter" idx="11"/>
          </p:nvPr>
        </p:nvSpPr>
        <p:spPr/>
        <p:txBody>
          <a:bodyPr/>
          <a:lstStyle/>
          <a:p>
            <a:r>
              <a:rPr lang="en-SG"/>
              <a:t>Dr. Risala Tasin Khan</a:t>
            </a:r>
          </a:p>
        </p:txBody>
      </p:sp>
      <p:sp>
        <p:nvSpPr>
          <p:cNvPr id="5" name="Slide Number Placeholder 4">
            <a:extLst>
              <a:ext uri="{FF2B5EF4-FFF2-40B4-BE49-F238E27FC236}">
                <a16:creationId xmlns:a16="http://schemas.microsoft.com/office/drawing/2014/main" id="{40A15D76-425A-15D5-BFF9-DAF02BA054DC}"/>
              </a:ext>
            </a:extLst>
          </p:cNvPr>
          <p:cNvSpPr>
            <a:spLocks noGrp="1"/>
          </p:cNvSpPr>
          <p:nvPr>
            <p:ph type="sldNum" sz="quarter" idx="12"/>
          </p:nvPr>
        </p:nvSpPr>
        <p:spPr/>
        <p:txBody>
          <a:bodyPr/>
          <a:lstStyle/>
          <a:p>
            <a:fld id="{6F3130F4-3D63-469A-9E6E-700A8C26A698}" type="slidenum">
              <a:rPr lang="en-SG" smtClean="0"/>
              <a:t>31</a:t>
            </a:fld>
            <a:endParaRPr lang="en-SG"/>
          </a:p>
        </p:txBody>
      </p:sp>
    </p:spTree>
    <p:extLst>
      <p:ext uri="{BB962C8B-B14F-4D97-AF65-F5344CB8AC3E}">
        <p14:creationId xmlns:p14="http://schemas.microsoft.com/office/powerpoint/2010/main" val="1499703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3440"/>
          </a:xfrm>
        </p:spPr>
        <p:txBody>
          <a:bodyPr/>
          <a:lstStyle/>
          <a:p>
            <a:r>
              <a:rPr lang="en-US" dirty="0"/>
              <a:t>Data Loss Prevention</a:t>
            </a:r>
          </a:p>
        </p:txBody>
      </p:sp>
      <p:sp>
        <p:nvSpPr>
          <p:cNvPr id="3" name="Content Placeholder 2"/>
          <p:cNvSpPr>
            <a:spLocks noGrp="1"/>
          </p:cNvSpPr>
          <p:nvPr>
            <p:ph idx="1"/>
          </p:nvPr>
        </p:nvSpPr>
        <p:spPr>
          <a:xfrm>
            <a:off x="677333" y="1463041"/>
            <a:ext cx="9851329" cy="4578322"/>
          </a:xfrm>
        </p:spPr>
        <p:txBody>
          <a:bodyPr/>
          <a:lstStyle/>
          <a:p>
            <a:r>
              <a:rPr lang="en-US" sz="2000" b="1" dirty="0"/>
              <a:t> </a:t>
            </a:r>
            <a:r>
              <a:rPr lang="en-US" b="1" dirty="0">
                <a:solidFill>
                  <a:schemeClr val="accent1"/>
                </a:solidFill>
              </a:rPr>
              <a:t>Data Loss Prevention (DLP)</a:t>
            </a:r>
            <a:r>
              <a:rPr lang="en-US" sz="2000" b="1" dirty="0"/>
              <a:t> </a:t>
            </a:r>
            <a:r>
              <a:rPr lang="en-US" dirty="0"/>
              <a:t>is a technology that helps prevent data breaches and unauthorized data transmission.</a:t>
            </a:r>
          </a:p>
          <a:p>
            <a:pPr marL="0" indent="0">
              <a:buNone/>
            </a:pPr>
            <a:endParaRPr lang="en-US" dirty="0"/>
          </a:p>
          <a:p>
            <a:pPr marL="0" indent="0">
              <a:buNone/>
            </a:pPr>
            <a:r>
              <a:rPr lang="en-US" b="1" dirty="0">
                <a:solidFill>
                  <a:schemeClr val="accent2"/>
                </a:solidFill>
              </a:rPr>
              <a:t> What Does DLP Do?</a:t>
            </a:r>
          </a:p>
          <a:p>
            <a:pPr>
              <a:buAutoNum type="arabicPeriod"/>
            </a:pPr>
            <a:r>
              <a:rPr lang="en-US" dirty="0">
                <a:solidFill>
                  <a:schemeClr val="accent4"/>
                </a:solidFill>
              </a:rPr>
              <a:t>Identifies Sensitive Data:</a:t>
            </a:r>
            <a:r>
              <a:rPr lang="en-US" dirty="0"/>
              <a:t> DLP tools help you recognize what data needs extra protection.</a:t>
            </a:r>
          </a:p>
          <a:p>
            <a:pPr>
              <a:buAutoNum type="arabicPeriod"/>
            </a:pPr>
            <a:r>
              <a:rPr lang="en-US" dirty="0">
                <a:solidFill>
                  <a:schemeClr val="accent4"/>
                </a:solidFill>
              </a:rPr>
              <a:t>Prevents Data Loss:</a:t>
            </a:r>
            <a:r>
              <a:rPr lang="en-US" dirty="0"/>
              <a:t> Monitor and block data transfer and exfiltration, whether accidental or intentional</a:t>
            </a:r>
          </a:p>
          <a:p>
            <a:pPr marL="0" indent="0">
              <a:buNone/>
            </a:pPr>
            <a:endParaRPr lang="en-US" dirty="0"/>
          </a:p>
        </p:txBody>
      </p:sp>
      <p:sp>
        <p:nvSpPr>
          <p:cNvPr id="4" name="Footer Placeholder 3">
            <a:extLst>
              <a:ext uri="{FF2B5EF4-FFF2-40B4-BE49-F238E27FC236}">
                <a16:creationId xmlns:a16="http://schemas.microsoft.com/office/drawing/2014/main" id="{871E8454-BB36-1480-F2C4-D51724287E33}"/>
              </a:ext>
            </a:extLst>
          </p:cNvPr>
          <p:cNvSpPr>
            <a:spLocks noGrp="1"/>
          </p:cNvSpPr>
          <p:nvPr>
            <p:ph type="ftr" sz="quarter" idx="11"/>
          </p:nvPr>
        </p:nvSpPr>
        <p:spPr/>
        <p:txBody>
          <a:bodyPr/>
          <a:lstStyle/>
          <a:p>
            <a:r>
              <a:rPr lang="en-SG"/>
              <a:t>Dr. Risala Tasin Khan</a:t>
            </a:r>
          </a:p>
        </p:txBody>
      </p:sp>
      <p:sp>
        <p:nvSpPr>
          <p:cNvPr id="5" name="Slide Number Placeholder 4">
            <a:extLst>
              <a:ext uri="{FF2B5EF4-FFF2-40B4-BE49-F238E27FC236}">
                <a16:creationId xmlns:a16="http://schemas.microsoft.com/office/drawing/2014/main" id="{CAEC67A8-EE15-D4B7-A85F-7172A37E85AB}"/>
              </a:ext>
            </a:extLst>
          </p:cNvPr>
          <p:cNvSpPr>
            <a:spLocks noGrp="1"/>
          </p:cNvSpPr>
          <p:nvPr>
            <p:ph type="sldNum" sz="quarter" idx="12"/>
          </p:nvPr>
        </p:nvSpPr>
        <p:spPr/>
        <p:txBody>
          <a:bodyPr/>
          <a:lstStyle/>
          <a:p>
            <a:fld id="{6F3130F4-3D63-469A-9E6E-700A8C26A698}" type="slidenum">
              <a:rPr lang="en-SG" smtClean="0"/>
              <a:t>32</a:t>
            </a:fld>
            <a:endParaRPr lang="en-SG"/>
          </a:p>
        </p:txBody>
      </p:sp>
    </p:spTree>
    <p:extLst>
      <p:ext uri="{BB962C8B-B14F-4D97-AF65-F5344CB8AC3E}">
        <p14:creationId xmlns:p14="http://schemas.microsoft.com/office/powerpoint/2010/main" val="8636795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5280"/>
            <a:ext cx="8596668" cy="1023257"/>
          </a:xfrm>
        </p:spPr>
        <p:txBody>
          <a:bodyPr/>
          <a:lstStyle/>
          <a:p>
            <a:r>
              <a:rPr lang="en-US" dirty="0"/>
              <a:t>Data Classification</a:t>
            </a:r>
          </a:p>
        </p:txBody>
      </p:sp>
      <p:sp>
        <p:nvSpPr>
          <p:cNvPr id="3" name="Content Placeholder 2"/>
          <p:cNvSpPr>
            <a:spLocks noGrp="1"/>
          </p:cNvSpPr>
          <p:nvPr>
            <p:ph idx="1"/>
          </p:nvPr>
        </p:nvSpPr>
        <p:spPr>
          <a:xfrm>
            <a:off x="677333" y="1567543"/>
            <a:ext cx="11031587" cy="4473819"/>
          </a:xfrm>
        </p:spPr>
        <p:txBody>
          <a:bodyPr>
            <a:normAutofit fontScale="85000" lnSpcReduction="20000"/>
          </a:bodyPr>
          <a:lstStyle/>
          <a:p>
            <a:pPr marL="0" indent="0" algn="just">
              <a:buNone/>
            </a:pPr>
            <a:r>
              <a:rPr lang="en-US" dirty="0">
                <a:solidFill>
                  <a:schemeClr val="accent5">
                    <a:lumMod val="60000"/>
                    <a:lumOff val="40000"/>
                  </a:schemeClr>
                </a:solidFill>
              </a:rPr>
              <a:t>While the definition of sensitive data can differ, some types are universally recognized, and often governed by laws:</a:t>
            </a:r>
          </a:p>
          <a:p>
            <a:pPr algn="just"/>
            <a:r>
              <a:rPr lang="en-US" b="1" dirty="0"/>
              <a:t>Personally Identifiable Information (PII): </a:t>
            </a:r>
            <a:r>
              <a:rPr lang="en-US" dirty="0"/>
              <a:t>Primarily defined in the United States, </a:t>
            </a:r>
            <a:r>
              <a:rPr lang="en-US" dirty="0">
                <a:hlinkClick r:id="rId2"/>
              </a:rPr>
              <a:t>PII</a:t>
            </a:r>
            <a:r>
              <a:rPr lang="en-US" dirty="0"/>
              <a:t> includes data that can trace an individual’s identity – name, Social Security number, and biometric data, among others.</a:t>
            </a:r>
          </a:p>
          <a:p>
            <a:pPr algn="just"/>
            <a:r>
              <a:rPr lang="en-US" b="1" dirty="0"/>
              <a:t>Personal Data: </a:t>
            </a:r>
            <a:r>
              <a:rPr lang="en-US" dirty="0"/>
              <a:t>A broader term, especially in the context of Europe’s General Data Protection Regulation (</a:t>
            </a:r>
            <a:r>
              <a:rPr lang="en-US" dirty="0">
                <a:hlinkClick r:id="rId3"/>
              </a:rPr>
              <a:t>GDPR</a:t>
            </a:r>
            <a:r>
              <a:rPr lang="en-US" dirty="0"/>
              <a:t>), encompassing any information related to an identifiable person, like location data or online identifiers.</a:t>
            </a:r>
          </a:p>
          <a:p>
            <a:pPr algn="just"/>
            <a:r>
              <a:rPr lang="en-US" b="1" dirty="0"/>
              <a:t>Sensitive Personal Information (SPI): </a:t>
            </a:r>
            <a:r>
              <a:rPr lang="en-US" dirty="0"/>
              <a:t>Defined under the California Privacy Rights Act (</a:t>
            </a:r>
            <a:r>
              <a:rPr lang="en-US" dirty="0">
                <a:hlinkClick r:id="rId4"/>
              </a:rPr>
              <a:t>CPRA</a:t>
            </a:r>
            <a:r>
              <a:rPr lang="en-US" dirty="0"/>
              <a:t>), this term may extend to include IP addresses, which are generally not considered PII or Personal Data.</a:t>
            </a:r>
          </a:p>
          <a:p>
            <a:pPr algn="just"/>
            <a:r>
              <a:rPr lang="en-US" b="1" dirty="0"/>
              <a:t>Nonpublic Personal Information (NPI): </a:t>
            </a:r>
            <a:r>
              <a:rPr lang="en-US" dirty="0"/>
              <a:t>Originating from the Gramm-Leach-Bliley Act (GLBA), NPI could include names, income, credit scores, and even data collected via cookies</a:t>
            </a:r>
          </a:p>
          <a:p>
            <a:pPr marL="0" indent="0" algn="just">
              <a:buNone/>
            </a:pPr>
            <a:endParaRPr lang="en-US" dirty="0"/>
          </a:p>
        </p:txBody>
      </p:sp>
      <p:sp>
        <p:nvSpPr>
          <p:cNvPr id="4" name="Footer Placeholder 3">
            <a:extLst>
              <a:ext uri="{FF2B5EF4-FFF2-40B4-BE49-F238E27FC236}">
                <a16:creationId xmlns:a16="http://schemas.microsoft.com/office/drawing/2014/main" id="{947DC666-EA33-AD29-D769-0939A37CAE81}"/>
              </a:ext>
            </a:extLst>
          </p:cNvPr>
          <p:cNvSpPr>
            <a:spLocks noGrp="1"/>
          </p:cNvSpPr>
          <p:nvPr>
            <p:ph type="ftr" sz="quarter" idx="11"/>
          </p:nvPr>
        </p:nvSpPr>
        <p:spPr/>
        <p:txBody>
          <a:bodyPr/>
          <a:lstStyle/>
          <a:p>
            <a:r>
              <a:rPr lang="en-SG"/>
              <a:t>Dr. Risala Tasin Khan</a:t>
            </a:r>
          </a:p>
        </p:txBody>
      </p:sp>
      <p:sp>
        <p:nvSpPr>
          <p:cNvPr id="5" name="Slide Number Placeholder 4">
            <a:extLst>
              <a:ext uri="{FF2B5EF4-FFF2-40B4-BE49-F238E27FC236}">
                <a16:creationId xmlns:a16="http://schemas.microsoft.com/office/drawing/2014/main" id="{C3F10368-EB5E-07BB-C1D3-24C69F93D5DB}"/>
              </a:ext>
            </a:extLst>
          </p:cNvPr>
          <p:cNvSpPr>
            <a:spLocks noGrp="1"/>
          </p:cNvSpPr>
          <p:nvPr>
            <p:ph type="sldNum" sz="quarter" idx="12"/>
          </p:nvPr>
        </p:nvSpPr>
        <p:spPr/>
        <p:txBody>
          <a:bodyPr/>
          <a:lstStyle/>
          <a:p>
            <a:fld id="{6F3130F4-3D63-469A-9E6E-700A8C26A698}" type="slidenum">
              <a:rPr lang="en-SG" smtClean="0"/>
              <a:t>33</a:t>
            </a:fld>
            <a:endParaRPr lang="en-SG"/>
          </a:p>
        </p:txBody>
      </p:sp>
    </p:spTree>
    <p:extLst>
      <p:ext uri="{BB962C8B-B14F-4D97-AF65-F5344CB8AC3E}">
        <p14:creationId xmlns:p14="http://schemas.microsoft.com/office/powerpoint/2010/main" val="645136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3440"/>
          </a:xfrm>
        </p:spPr>
        <p:txBody>
          <a:bodyPr/>
          <a:lstStyle/>
          <a:p>
            <a:r>
              <a:rPr lang="en-US" dirty="0"/>
              <a:t>Sensitive Data</a:t>
            </a:r>
          </a:p>
        </p:txBody>
      </p:sp>
      <p:sp>
        <p:nvSpPr>
          <p:cNvPr id="3" name="Content Placeholder 2"/>
          <p:cNvSpPr>
            <a:spLocks noGrp="1"/>
          </p:cNvSpPr>
          <p:nvPr>
            <p:ph idx="1"/>
          </p:nvPr>
        </p:nvSpPr>
        <p:spPr>
          <a:xfrm>
            <a:off x="677333" y="1703389"/>
            <a:ext cx="10997081" cy="3880773"/>
          </a:xfrm>
        </p:spPr>
        <p:txBody>
          <a:bodyPr/>
          <a:lstStyle/>
          <a:p>
            <a:pPr marL="0" indent="0">
              <a:buNone/>
            </a:pPr>
            <a:r>
              <a:rPr lang="en-US" dirty="0">
                <a:solidFill>
                  <a:schemeClr val="accent5">
                    <a:lumMod val="60000"/>
                    <a:lumOff val="40000"/>
                  </a:schemeClr>
                </a:solidFill>
              </a:rPr>
              <a:t>Aside from personal data, businesses often need to protect various types of intellectual property (IP):</a:t>
            </a:r>
          </a:p>
          <a:p>
            <a:r>
              <a:rPr lang="en-US" dirty="0">
                <a:solidFill>
                  <a:schemeClr val="accent4"/>
                </a:solidFill>
              </a:rPr>
              <a:t>Source Code:</a:t>
            </a:r>
            <a:r>
              <a:rPr lang="en-US" dirty="0"/>
              <a:t> Especially important in software development.</a:t>
            </a:r>
          </a:p>
          <a:p>
            <a:r>
              <a:rPr lang="en-US" dirty="0">
                <a:solidFill>
                  <a:schemeClr val="accent4"/>
                </a:solidFill>
              </a:rPr>
              <a:t>Formulas:</a:t>
            </a:r>
            <a:r>
              <a:rPr lang="en-US" dirty="0"/>
              <a:t> Crucial for industries like pharmaceuticals.</a:t>
            </a:r>
          </a:p>
          <a:p>
            <a:r>
              <a:rPr lang="en-US" dirty="0">
                <a:solidFill>
                  <a:schemeClr val="accent4"/>
                </a:solidFill>
              </a:rPr>
              <a:t>Diagrams, Videos, and More:</a:t>
            </a:r>
            <a:r>
              <a:rPr lang="en-US" dirty="0"/>
              <a:t> Varied forms of intellectual assets critical to different business types.</a:t>
            </a:r>
          </a:p>
          <a:p>
            <a:pPr marL="0" indent="0">
              <a:buNone/>
            </a:pPr>
            <a:endParaRPr lang="en-US" dirty="0"/>
          </a:p>
        </p:txBody>
      </p:sp>
      <p:sp>
        <p:nvSpPr>
          <p:cNvPr id="4" name="Footer Placeholder 3">
            <a:extLst>
              <a:ext uri="{FF2B5EF4-FFF2-40B4-BE49-F238E27FC236}">
                <a16:creationId xmlns:a16="http://schemas.microsoft.com/office/drawing/2014/main" id="{55E517A0-108A-3964-A483-F552279BE6EC}"/>
              </a:ext>
            </a:extLst>
          </p:cNvPr>
          <p:cNvSpPr>
            <a:spLocks noGrp="1"/>
          </p:cNvSpPr>
          <p:nvPr>
            <p:ph type="ftr" sz="quarter" idx="11"/>
          </p:nvPr>
        </p:nvSpPr>
        <p:spPr/>
        <p:txBody>
          <a:bodyPr/>
          <a:lstStyle/>
          <a:p>
            <a:r>
              <a:rPr lang="en-SG"/>
              <a:t>Dr. Risala Tasin Khan</a:t>
            </a:r>
          </a:p>
        </p:txBody>
      </p:sp>
      <p:sp>
        <p:nvSpPr>
          <p:cNvPr id="5" name="Slide Number Placeholder 4">
            <a:extLst>
              <a:ext uri="{FF2B5EF4-FFF2-40B4-BE49-F238E27FC236}">
                <a16:creationId xmlns:a16="http://schemas.microsoft.com/office/drawing/2014/main" id="{638FDBD2-131D-8A40-E49A-A3B716732F33}"/>
              </a:ext>
            </a:extLst>
          </p:cNvPr>
          <p:cNvSpPr>
            <a:spLocks noGrp="1"/>
          </p:cNvSpPr>
          <p:nvPr>
            <p:ph type="sldNum" sz="quarter" idx="12"/>
          </p:nvPr>
        </p:nvSpPr>
        <p:spPr/>
        <p:txBody>
          <a:bodyPr/>
          <a:lstStyle/>
          <a:p>
            <a:fld id="{6F3130F4-3D63-469A-9E6E-700A8C26A698}" type="slidenum">
              <a:rPr lang="en-SG" smtClean="0"/>
              <a:t>34</a:t>
            </a:fld>
            <a:endParaRPr lang="en-SG"/>
          </a:p>
        </p:txBody>
      </p:sp>
    </p:spTree>
    <p:extLst>
      <p:ext uri="{BB962C8B-B14F-4D97-AF65-F5344CB8AC3E}">
        <p14:creationId xmlns:p14="http://schemas.microsoft.com/office/powerpoint/2010/main" val="11210426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769" y="217714"/>
            <a:ext cx="8596668" cy="918754"/>
          </a:xfrm>
        </p:spPr>
        <p:txBody>
          <a:bodyPr/>
          <a:lstStyle/>
          <a:p>
            <a:r>
              <a:rPr lang="en-US" dirty="0"/>
              <a:t>Data Security State</a:t>
            </a:r>
          </a:p>
        </p:txBody>
      </p:sp>
      <p:pic>
        <p:nvPicPr>
          <p:cNvPr id="4" name="Content Placeholder 3"/>
          <p:cNvPicPr>
            <a:picLocks noGrp="1" noChangeAspect="1"/>
          </p:cNvPicPr>
          <p:nvPr>
            <p:ph idx="1"/>
          </p:nvPr>
        </p:nvPicPr>
        <p:blipFill>
          <a:blip r:embed="rId2"/>
          <a:stretch>
            <a:fillRect/>
          </a:stretch>
        </p:blipFill>
        <p:spPr>
          <a:xfrm>
            <a:off x="1204127" y="1554479"/>
            <a:ext cx="8474825" cy="3944399"/>
          </a:xfrm>
          <a:prstGeom prst="rect">
            <a:avLst/>
          </a:prstGeom>
        </p:spPr>
      </p:pic>
      <p:sp>
        <p:nvSpPr>
          <p:cNvPr id="3" name="Footer Placeholder 2">
            <a:extLst>
              <a:ext uri="{FF2B5EF4-FFF2-40B4-BE49-F238E27FC236}">
                <a16:creationId xmlns:a16="http://schemas.microsoft.com/office/drawing/2014/main" id="{F92B713C-99C3-C9D1-9887-82337F5ABE51}"/>
              </a:ext>
            </a:extLst>
          </p:cNvPr>
          <p:cNvSpPr>
            <a:spLocks noGrp="1"/>
          </p:cNvSpPr>
          <p:nvPr>
            <p:ph type="ftr" sz="quarter" idx="11"/>
          </p:nvPr>
        </p:nvSpPr>
        <p:spPr/>
        <p:txBody>
          <a:bodyPr/>
          <a:lstStyle/>
          <a:p>
            <a:r>
              <a:rPr lang="en-SG"/>
              <a:t>Dr. Risala Tasin Khan</a:t>
            </a:r>
          </a:p>
        </p:txBody>
      </p:sp>
      <p:sp>
        <p:nvSpPr>
          <p:cNvPr id="5" name="Slide Number Placeholder 4">
            <a:extLst>
              <a:ext uri="{FF2B5EF4-FFF2-40B4-BE49-F238E27FC236}">
                <a16:creationId xmlns:a16="http://schemas.microsoft.com/office/drawing/2014/main" id="{E03BDBA8-50C8-10A5-4E01-CE5652B12E16}"/>
              </a:ext>
            </a:extLst>
          </p:cNvPr>
          <p:cNvSpPr>
            <a:spLocks noGrp="1"/>
          </p:cNvSpPr>
          <p:nvPr>
            <p:ph type="sldNum" sz="quarter" idx="12"/>
          </p:nvPr>
        </p:nvSpPr>
        <p:spPr/>
        <p:txBody>
          <a:bodyPr/>
          <a:lstStyle/>
          <a:p>
            <a:fld id="{6F3130F4-3D63-469A-9E6E-700A8C26A698}" type="slidenum">
              <a:rPr lang="en-SG" smtClean="0"/>
              <a:t>35</a:t>
            </a:fld>
            <a:endParaRPr lang="en-SG"/>
          </a:p>
        </p:txBody>
      </p:sp>
    </p:spTree>
    <p:extLst>
      <p:ext uri="{BB962C8B-B14F-4D97-AF65-F5344CB8AC3E}">
        <p14:creationId xmlns:p14="http://schemas.microsoft.com/office/powerpoint/2010/main" val="16465050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4251"/>
          </a:xfrm>
        </p:spPr>
        <p:txBody>
          <a:bodyPr/>
          <a:lstStyle/>
          <a:p>
            <a:r>
              <a:rPr lang="en-US" dirty="0"/>
              <a:t>Data Security State</a:t>
            </a:r>
          </a:p>
        </p:txBody>
      </p:sp>
      <p:sp>
        <p:nvSpPr>
          <p:cNvPr id="3" name="Content Placeholder 2"/>
          <p:cNvSpPr>
            <a:spLocks noGrp="1"/>
          </p:cNvSpPr>
          <p:nvPr>
            <p:ph idx="1"/>
          </p:nvPr>
        </p:nvSpPr>
        <p:spPr>
          <a:xfrm>
            <a:off x="677333" y="1638609"/>
            <a:ext cx="10703783" cy="3840480"/>
          </a:xfrm>
        </p:spPr>
        <p:txBody>
          <a:bodyPr>
            <a:normAutofit fontScale="92500" lnSpcReduction="20000"/>
          </a:bodyPr>
          <a:lstStyle/>
          <a:p>
            <a:pPr marL="0" indent="0" fontAlgn="base">
              <a:buNone/>
            </a:pPr>
            <a:r>
              <a:rPr lang="en-US" dirty="0">
                <a:solidFill>
                  <a:schemeClr val="accent5">
                    <a:lumMod val="60000"/>
                    <a:lumOff val="40000"/>
                  </a:schemeClr>
                </a:solidFill>
              </a:rPr>
              <a:t>We can consider three states for information or data:</a:t>
            </a:r>
          </a:p>
          <a:p>
            <a:pPr fontAlgn="base"/>
            <a:r>
              <a:rPr lang="en-US" b="1" dirty="0"/>
              <a:t>Data at rest</a:t>
            </a:r>
            <a:r>
              <a:rPr lang="en-US" dirty="0"/>
              <a:t>: By this term we mean data that is not being accessed and is stored on a physical or logical medium. Examples may be files stored on file servers, records in databases, documents on flash drives, hard disks etc.</a:t>
            </a:r>
          </a:p>
          <a:p>
            <a:pPr fontAlgn="base"/>
            <a:r>
              <a:rPr lang="en-US" b="1" dirty="0"/>
              <a:t>Data in transit</a:t>
            </a:r>
            <a:r>
              <a:rPr lang="en-US" dirty="0"/>
              <a:t>: Data that travels through an email, web, collaborative work applications such as Slack or Microsoft Teams, instant messaging, or any type of private or public communication channel. It’s information that is traveling from one point to another.</a:t>
            </a:r>
          </a:p>
          <a:p>
            <a:pPr fontAlgn="base"/>
            <a:r>
              <a:rPr lang="en-US" b="1" dirty="0"/>
              <a:t>Data in use</a:t>
            </a:r>
            <a:r>
              <a:rPr lang="en-US" dirty="0"/>
              <a:t>: When it is opened by one or more applications for its treatment or and consumed or accessed by users.</a:t>
            </a:r>
          </a:p>
          <a:p>
            <a:pPr marL="0" indent="0">
              <a:buNone/>
            </a:pPr>
            <a:endParaRPr lang="en-US" dirty="0"/>
          </a:p>
        </p:txBody>
      </p:sp>
      <p:sp>
        <p:nvSpPr>
          <p:cNvPr id="4" name="Footer Placeholder 3">
            <a:extLst>
              <a:ext uri="{FF2B5EF4-FFF2-40B4-BE49-F238E27FC236}">
                <a16:creationId xmlns:a16="http://schemas.microsoft.com/office/drawing/2014/main" id="{52FC920D-AF83-3BA9-C83C-56B7948CAB19}"/>
              </a:ext>
            </a:extLst>
          </p:cNvPr>
          <p:cNvSpPr>
            <a:spLocks noGrp="1"/>
          </p:cNvSpPr>
          <p:nvPr>
            <p:ph type="ftr" sz="quarter" idx="11"/>
          </p:nvPr>
        </p:nvSpPr>
        <p:spPr/>
        <p:txBody>
          <a:bodyPr/>
          <a:lstStyle/>
          <a:p>
            <a:r>
              <a:rPr lang="en-SG"/>
              <a:t>Dr. Risala Tasin Khan</a:t>
            </a:r>
          </a:p>
        </p:txBody>
      </p:sp>
      <p:sp>
        <p:nvSpPr>
          <p:cNvPr id="5" name="Slide Number Placeholder 4">
            <a:extLst>
              <a:ext uri="{FF2B5EF4-FFF2-40B4-BE49-F238E27FC236}">
                <a16:creationId xmlns:a16="http://schemas.microsoft.com/office/drawing/2014/main" id="{75F2F4BF-DB71-5817-BB60-A3F2F738A3A7}"/>
              </a:ext>
            </a:extLst>
          </p:cNvPr>
          <p:cNvSpPr>
            <a:spLocks noGrp="1"/>
          </p:cNvSpPr>
          <p:nvPr>
            <p:ph type="sldNum" sz="quarter" idx="12"/>
          </p:nvPr>
        </p:nvSpPr>
        <p:spPr/>
        <p:txBody>
          <a:bodyPr/>
          <a:lstStyle/>
          <a:p>
            <a:fld id="{6F3130F4-3D63-469A-9E6E-700A8C26A698}" type="slidenum">
              <a:rPr lang="en-SG" smtClean="0"/>
              <a:t>36</a:t>
            </a:fld>
            <a:endParaRPr lang="en-SG"/>
          </a:p>
        </p:txBody>
      </p:sp>
    </p:spTree>
    <p:extLst>
      <p:ext uri="{BB962C8B-B14F-4D97-AF65-F5344CB8AC3E}">
        <p14:creationId xmlns:p14="http://schemas.microsoft.com/office/powerpoint/2010/main" val="12499572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517" y="191589"/>
            <a:ext cx="8596668" cy="827314"/>
          </a:xfrm>
        </p:spPr>
        <p:txBody>
          <a:bodyPr>
            <a:normAutofit fontScale="90000"/>
          </a:bodyPr>
          <a:lstStyle/>
          <a:p>
            <a:r>
              <a:rPr lang="en-US" dirty="0"/>
              <a:t>Secure Data in Different States (At Rest)</a:t>
            </a:r>
          </a:p>
        </p:txBody>
      </p:sp>
      <p:pic>
        <p:nvPicPr>
          <p:cNvPr id="4" name="Content Placeholder 3"/>
          <p:cNvPicPr>
            <a:picLocks noGrp="1" noChangeAspect="1"/>
          </p:cNvPicPr>
          <p:nvPr>
            <p:ph idx="1"/>
          </p:nvPr>
        </p:nvPicPr>
        <p:blipFill>
          <a:blip r:embed="rId2"/>
          <a:stretch>
            <a:fillRect/>
          </a:stretch>
        </p:blipFill>
        <p:spPr>
          <a:xfrm>
            <a:off x="507517" y="1167989"/>
            <a:ext cx="9420254" cy="4797675"/>
          </a:xfrm>
          <a:prstGeom prst="rect">
            <a:avLst/>
          </a:prstGeom>
        </p:spPr>
      </p:pic>
      <p:sp>
        <p:nvSpPr>
          <p:cNvPr id="3" name="Footer Placeholder 2">
            <a:extLst>
              <a:ext uri="{FF2B5EF4-FFF2-40B4-BE49-F238E27FC236}">
                <a16:creationId xmlns:a16="http://schemas.microsoft.com/office/drawing/2014/main" id="{B980B8F4-81F8-567C-94E4-4209D075337D}"/>
              </a:ext>
            </a:extLst>
          </p:cNvPr>
          <p:cNvSpPr>
            <a:spLocks noGrp="1"/>
          </p:cNvSpPr>
          <p:nvPr>
            <p:ph type="ftr" sz="quarter" idx="11"/>
          </p:nvPr>
        </p:nvSpPr>
        <p:spPr/>
        <p:txBody>
          <a:bodyPr/>
          <a:lstStyle/>
          <a:p>
            <a:r>
              <a:rPr lang="en-SG"/>
              <a:t>Dr. Risala Tasin Khan</a:t>
            </a:r>
          </a:p>
        </p:txBody>
      </p:sp>
      <p:sp>
        <p:nvSpPr>
          <p:cNvPr id="5" name="Slide Number Placeholder 4">
            <a:extLst>
              <a:ext uri="{FF2B5EF4-FFF2-40B4-BE49-F238E27FC236}">
                <a16:creationId xmlns:a16="http://schemas.microsoft.com/office/drawing/2014/main" id="{5EE5DBCC-852C-355F-FC99-2B85C081C49F}"/>
              </a:ext>
            </a:extLst>
          </p:cNvPr>
          <p:cNvSpPr>
            <a:spLocks noGrp="1"/>
          </p:cNvSpPr>
          <p:nvPr>
            <p:ph type="sldNum" sz="quarter" idx="12"/>
          </p:nvPr>
        </p:nvSpPr>
        <p:spPr/>
        <p:txBody>
          <a:bodyPr/>
          <a:lstStyle/>
          <a:p>
            <a:fld id="{6F3130F4-3D63-469A-9E6E-700A8C26A698}" type="slidenum">
              <a:rPr lang="en-SG" smtClean="0"/>
              <a:t>37</a:t>
            </a:fld>
            <a:endParaRPr lang="en-SG"/>
          </a:p>
        </p:txBody>
      </p:sp>
    </p:spTree>
    <p:extLst>
      <p:ext uri="{BB962C8B-B14F-4D97-AF65-F5344CB8AC3E}">
        <p14:creationId xmlns:p14="http://schemas.microsoft.com/office/powerpoint/2010/main" val="11349549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609600"/>
            <a:ext cx="8855991" cy="892629"/>
          </a:xfrm>
        </p:spPr>
        <p:txBody>
          <a:bodyPr>
            <a:normAutofit fontScale="90000"/>
          </a:bodyPr>
          <a:lstStyle/>
          <a:p>
            <a:r>
              <a:rPr lang="en-US" dirty="0"/>
              <a:t>Secure Data in Different States (At Rest)</a:t>
            </a:r>
          </a:p>
        </p:txBody>
      </p:sp>
      <p:sp>
        <p:nvSpPr>
          <p:cNvPr id="3" name="Content Placeholder 2"/>
          <p:cNvSpPr>
            <a:spLocks noGrp="1"/>
          </p:cNvSpPr>
          <p:nvPr>
            <p:ph idx="1"/>
          </p:nvPr>
        </p:nvSpPr>
        <p:spPr>
          <a:xfrm>
            <a:off x="418011" y="1502229"/>
            <a:ext cx="11198895" cy="4539133"/>
          </a:xfrm>
        </p:spPr>
        <p:txBody>
          <a:bodyPr>
            <a:normAutofit fontScale="92500" lnSpcReduction="20000"/>
          </a:bodyPr>
          <a:lstStyle/>
          <a:p>
            <a:pPr marL="0" indent="0" fontAlgn="base">
              <a:buNone/>
            </a:pPr>
            <a:r>
              <a:rPr lang="en-US" b="1" dirty="0">
                <a:solidFill>
                  <a:srgbClr val="FF0000"/>
                </a:solidFill>
              </a:rPr>
              <a:t>Documentation is considered secure at rest when it is encrypted</a:t>
            </a:r>
            <a:r>
              <a:rPr lang="en-US" dirty="0"/>
              <a:t> (so that it requires an unworkable amount of time in a brute-force attack to be decrypted), the </a:t>
            </a:r>
            <a:r>
              <a:rPr lang="en-US" dirty="0">
                <a:solidFill>
                  <a:schemeClr val="accent4"/>
                </a:solidFill>
              </a:rPr>
              <a:t>encryption key is not present on the same storage medium</a:t>
            </a:r>
            <a:r>
              <a:rPr lang="en-US" dirty="0"/>
              <a:t>, and </a:t>
            </a:r>
            <a:r>
              <a:rPr lang="en-US" dirty="0">
                <a:solidFill>
                  <a:schemeClr val="accent4"/>
                </a:solidFill>
              </a:rPr>
              <a:t>the key is of sufficient length and level of randomness</a:t>
            </a:r>
            <a:r>
              <a:rPr lang="en-US" dirty="0"/>
              <a:t> to make it immune to a dictionary attack.</a:t>
            </a:r>
          </a:p>
          <a:p>
            <a:pPr marL="0" indent="0" fontAlgn="base">
              <a:buNone/>
            </a:pPr>
            <a:r>
              <a:rPr lang="en-US" dirty="0"/>
              <a:t>In this area we find different data protection technologies. For example:</a:t>
            </a:r>
          </a:p>
          <a:p>
            <a:pPr marL="0" indent="0" fontAlgn="base">
              <a:buNone/>
            </a:pPr>
            <a:endParaRPr lang="en-US" b="1" dirty="0"/>
          </a:p>
          <a:p>
            <a:pPr fontAlgn="base"/>
            <a:r>
              <a:rPr lang="en-US" b="1" dirty="0"/>
              <a:t>Full disk encryption or device</a:t>
            </a:r>
          </a:p>
          <a:p>
            <a:pPr fontAlgn="base"/>
            <a:r>
              <a:rPr lang="en-US" b="1" dirty="0"/>
              <a:t>File-level encryption</a:t>
            </a:r>
          </a:p>
          <a:p>
            <a:pPr fontAlgn="base"/>
            <a:r>
              <a:rPr lang="en-US" b="1" dirty="0"/>
              <a:t>Database Encryption</a:t>
            </a:r>
          </a:p>
          <a:p>
            <a:pPr fontAlgn="base"/>
            <a:r>
              <a:rPr lang="en-US" b="1" dirty="0"/>
              <a:t>MDM (Mobile Device Management)</a:t>
            </a:r>
          </a:p>
          <a:p>
            <a:pPr fontAlgn="base"/>
            <a:r>
              <a:rPr lang="en-US" b="1" dirty="0"/>
              <a:t>DLPs (Data Leak Prevention)</a:t>
            </a:r>
            <a:endParaRPr lang="en-US" dirty="0"/>
          </a:p>
        </p:txBody>
      </p:sp>
      <p:sp>
        <p:nvSpPr>
          <p:cNvPr id="4" name="Footer Placeholder 3">
            <a:extLst>
              <a:ext uri="{FF2B5EF4-FFF2-40B4-BE49-F238E27FC236}">
                <a16:creationId xmlns:a16="http://schemas.microsoft.com/office/drawing/2014/main" id="{1676B31A-A7B0-86FF-9725-AF8B01404C31}"/>
              </a:ext>
            </a:extLst>
          </p:cNvPr>
          <p:cNvSpPr>
            <a:spLocks noGrp="1"/>
          </p:cNvSpPr>
          <p:nvPr>
            <p:ph type="ftr" sz="quarter" idx="11"/>
          </p:nvPr>
        </p:nvSpPr>
        <p:spPr/>
        <p:txBody>
          <a:bodyPr/>
          <a:lstStyle/>
          <a:p>
            <a:r>
              <a:rPr lang="en-SG"/>
              <a:t>Dr. Risala Tasin Khan</a:t>
            </a:r>
          </a:p>
        </p:txBody>
      </p:sp>
      <p:sp>
        <p:nvSpPr>
          <p:cNvPr id="5" name="Slide Number Placeholder 4">
            <a:extLst>
              <a:ext uri="{FF2B5EF4-FFF2-40B4-BE49-F238E27FC236}">
                <a16:creationId xmlns:a16="http://schemas.microsoft.com/office/drawing/2014/main" id="{2C2A43E9-8920-F5B8-AD97-3D255DFCB0A1}"/>
              </a:ext>
            </a:extLst>
          </p:cNvPr>
          <p:cNvSpPr>
            <a:spLocks noGrp="1"/>
          </p:cNvSpPr>
          <p:nvPr>
            <p:ph type="sldNum" sz="quarter" idx="12"/>
          </p:nvPr>
        </p:nvSpPr>
        <p:spPr/>
        <p:txBody>
          <a:bodyPr/>
          <a:lstStyle/>
          <a:p>
            <a:fld id="{6F3130F4-3D63-469A-9E6E-700A8C26A698}" type="slidenum">
              <a:rPr lang="en-SG" smtClean="0"/>
              <a:t>38</a:t>
            </a:fld>
            <a:endParaRPr lang="en-SG"/>
          </a:p>
        </p:txBody>
      </p:sp>
    </p:spTree>
    <p:extLst>
      <p:ext uri="{BB962C8B-B14F-4D97-AF65-F5344CB8AC3E}">
        <p14:creationId xmlns:p14="http://schemas.microsoft.com/office/powerpoint/2010/main" val="32274258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517" y="191589"/>
            <a:ext cx="8596668" cy="827314"/>
          </a:xfrm>
        </p:spPr>
        <p:txBody>
          <a:bodyPr>
            <a:normAutofit fontScale="90000"/>
          </a:bodyPr>
          <a:lstStyle/>
          <a:p>
            <a:r>
              <a:rPr lang="en-US" dirty="0"/>
              <a:t>Secure Data in Different States (in Transit)</a:t>
            </a:r>
          </a:p>
        </p:txBody>
      </p:sp>
      <p:pic>
        <p:nvPicPr>
          <p:cNvPr id="5" name="Content Placeholder 4"/>
          <p:cNvPicPr>
            <a:picLocks noGrp="1" noChangeAspect="1"/>
          </p:cNvPicPr>
          <p:nvPr>
            <p:ph idx="1"/>
          </p:nvPr>
        </p:nvPicPr>
        <p:blipFill>
          <a:blip r:embed="rId2"/>
          <a:stretch>
            <a:fillRect/>
          </a:stretch>
        </p:blipFill>
        <p:spPr>
          <a:xfrm>
            <a:off x="724793" y="1018903"/>
            <a:ext cx="9137664" cy="5232586"/>
          </a:xfrm>
          <a:prstGeom prst="rect">
            <a:avLst/>
          </a:prstGeom>
        </p:spPr>
      </p:pic>
      <p:sp>
        <p:nvSpPr>
          <p:cNvPr id="3" name="Footer Placeholder 2">
            <a:extLst>
              <a:ext uri="{FF2B5EF4-FFF2-40B4-BE49-F238E27FC236}">
                <a16:creationId xmlns:a16="http://schemas.microsoft.com/office/drawing/2014/main" id="{3AE5C88A-2AB6-DA86-4141-01681BE021AA}"/>
              </a:ext>
            </a:extLst>
          </p:cNvPr>
          <p:cNvSpPr>
            <a:spLocks noGrp="1"/>
          </p:cNvSpPr>
          <p:nvPr>
            <p:ph type="ftr" sz="quarter" idx="11"/>
          </p:nvPr>
        </p:nvSpPr>
        <p:spPr/>
        <p:txBody>
          <a:bodyPr/>
          <a:lstStyle/>
          <a:p>
            <a:r>
              <a:rPr lang="en-SG"/>
              <a:t>Dr. Risala Tasin Khan</a:t>
            </a:r>
          </a:p>
        </p:txBody>
      </p:sp>
      <p:sp>
        <p:nvSpPr>
          <p:cNvPr id="4" name="Slide Number Placeholder 3">
            <a:extLst>
              <a:ext uri="{FF2B5EF4-FFF2-40B4-BE49-F238E27FC236}">
                <a16:creationId xmlns:a16="http://schemas.microsoft.com/office/drawing/2014/main" id="{388F085E-707B-BAE7-EBCD-AA16FE3EC090}"/>
              </a:ext>
            </a:extLst>
          </p:cNvPr>
          <p:cNvSpPr>
            <a:spLocks noGrp="1"/>
          </p:cNvSpPr>
          <p:nvPr>
            <p:ph type="sldNum" sz="quarter" idx="12"/>
          </p:nvPr>
        </p:nvSpPr>
        <p:spPr/>
        <p:txBody>
          <a:bodyPr/>
          <a:lstStyle/>
          <a:p>
            <a:fld id="{6F3130F4-3D63-469A-9E6E-700A8C26A698}" type="slidenum">
              <a:rPr lang="en-SG" smtClean="0"/>
              <a:t>39</a:t>
            </a:fld>
            <a:endParaRPr lang="en-SG"/>
          </a:p>
        </p:txBody>
      </p:sp>
    </p:spTree>
    <p:extLst>
      <p:ext uri="{BB962C8B-B14F-4D97-AF65-F5344CB8AC3E}">
        <p14:creationId xmlns:p14="http://schemas.microsoft.com/office/powerpoint/2010/main" val="241603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920F5-CFF2-59ED-7833-00AE0007E5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BAFF9B7-6281-05FD-8551-D69DBEF792D2}"/>
              </a:ext>
            </a:extLst>
          </p:cNvPr>
          <p:cNvSpPr>
            <a:spLocks noGrp="1"/>
          </p:cNvSpPr>
          <p:nvPr>
            <p:ph idx="1"/>
          </p:nvPr>
        </p:nvSpPr>
        <p:spPr/>
        <p:txBody>
          <a:bodyPr>
            <a:normAutofit fontScale="92500" lnSpcReduction="10000"/>
          </a:bodyPr>
          <a:lstStyle/>
          <a:p>
            <a:r>
              <a:rPr lang="en-US" b="1" dirty="0"/>
              <a:t>Integrity:</a:t>
            </a:r>
            <a:r>
              <a:rPr lang="en-US" dirty="0"/>
              <a:t> </a:t>
            </a:r>
          </a:p>
          <a:p>
            <a:pPr lvl="1"/>
            <a:r>
              <a:rPr lang="en-US" dirty="0"/>
              <a:t>Guarding against improper information modification or destruction, including ensuring information nonrepudiation and authenticity. A loss of integrity is the unauthorized modification or destruction of information.</a:t>
            </a:r>
          </a:p>
          <a:p>
            <a:r>
              <a:rPr lang="en-US" dirty="0"/>
              <a:t>This term covers two related concepts: </a:t>
            </a:r>
          </a:p>
          <a:p>
            <a:pPr lvl="1"/>
            <a:r>
              <a:rPr lang="en-US" b="1" dirty="0">
                <a:solidFill>
                  <a:schemeClr val="accent1"/>
                </a:solidFill>
              </a:rPr>
              <a:t>Data integrity</a:t>
            </a:r>
            <a:r>
              <a:rPr lang="en-US" dirty="0"/>
              <a:t>: Assures that information (both stored and in transmitted packets) and programs are changed only in a specified and authorized manner. </a:t>
            </a:r>
          </a:p>
          <a:p>
            <a:pPr lvl="1"/>
            <a:r>
              <a:rPr lang="en-US" b="1" dirty="0">
                <a:solidFill>
                  <a:schemeClr val="accent1"/>
                </a:solidFill>
              </a:rPr>
              <a:t>System integrity</a:t>
            </a:r>
            <a:r>
              <a:rPr lang="en-US" dirty="0"/>
              <a:t>: Assures that a system performs its intended function in an unimpaired manner, free from deliberate or inadvertent unauthorized manipulation of the system. </a:t>
            </a:r>
          </a:p>
          <a:p>
            <a:r>
              <a:rPr lang="en-US" b="1" dirty="0"/>
              <a:t>Availability:</a:t>
            </a:r>
            <a:r>
              <a:rPr lang="en-US" dirty="0"/>
              <a:t> Assures that systems work promptly and service is not denied to authorized users.</a:t>
            </a:r>
          </a:p>
        </p:txBody>
      </p:sp>
      <p:sp>
        <p:nvSpPr>
          <p:cNvPr id="4" name="Footer Placeholder 3">
            <a:extLst>
              <a:ext uri="{FF2B5EF4-FFF2-40B4-BE49-F238E27FC236}">
                <a16:creationId xmlns:a16="http://schemas.microsoft.com/office/drawing/2014/main" id="{7214C636-15F0-CBD4-9012-DD8252D4D2E7}"/>
              </a:ext>
            </a:extLst>
          </p:cNvPr>
          <p:cNvSpPr>
            <a:spLocks noGrp="1"/>
          </p:cNvSpPr>
          <p:nvPr>
            <p:ph type="ftr" sz="quarter" idx="11"/>
          </p:nvPr>
        </p:nvSpPr>
        <p:spPr/>
        <p:txBody>
          <a:bodyPr/>
          <a:lstStyle/>
          <a:p>
            <a:r>
              <a:rPr lang="en-SG"/>
              <a:t>Dr. Risala Tasin Khan</a:t>
            </a:r>
          </a:p>
        </p:txBody>
      </p:sp>
      <p:sp>
        <p:nvSpPr>
          <p:cNvPr id="5" name="Slide Number Placeholder 4">
            <a:extLst>
              <a:ext uri="{FF2B5EF4-FFF2-40B4-BE49-F238E27FC236}">
                <a16:creationId xmlns:a16="http://schemas.microsoft.com/office/drawing/2014/main" id="{FEDF42AC-1BED-A1CF-E04A-6A617F75EF21}"/>
              </a:ext>
            </a:extLst>
          </p:cNvPr>
          <p:cNvSpPr>
            <a:spLocks noGrp="1"/>
          </p:cNvSpPr>
          <p:nvPr>
            <p:ph type="sldNum" sz="quarter" idx="12"/>
          </p:nvPr>
        </p:nvSpPr>
        <p:spPr/>
        <p:txBody>
          <a:bodyPr/>
          <a:lstStyle/>
          <a:p>
            <a:fld id="{6F3130F4-3D63-469A-9E6E-700A8C26A698}" type="slidenum">
              <a:rPr lang="en-SG" smtClean="0"/>
              <a:t>4</a:t>
            </a:fld>
            <a:endParaRPr lang="en-SG"/>
          </a:p>
        </p:txBody>
      </p:sp>
    </p:spTree>
    <p:extLst>
      <p:ext uri="{BB962C8B-B14F-4D97-AF65-F5344CB8AC3E}">
        <p14:creationId xmlns:p14="http://schemas.microsoft.com/office/powerpoint/2010/main" val="39711411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1189"/>
          </a:xfrm>
        </p:spPr>
        <p:txBody>
          <a:bodyPr>
            <a:normAutofit fontScale="90000"/>
          </a:bodyPr>
          <a:lstStyle/>
          <a:p>
            <a:r>
              <a:rPr lang="en-US" dirty="0"/>
              <a:t>Secure Data in Different States (in Transit)</a:t>
            </a:r>
          </a:p>
        </p:txBody>
      </p:sp>
      <p:sp>
        <p:nvSpPr>
          <p:cNvPr id="3" name="Content Placeholder 2"/>
          <p:cNvSpPr>
            <a:spLocks noGrp="1"/>
          </p:cNvSpPr>
          <p:nvPr>
            <p:ph idx="1"/>
          </p:nvPr>
        </p:nvSpPr>
        <p:spPr>
          <a:xfrm>
            <a:off x="548640" y="1410789"/>
            <a:ext cx="10751964" cy="4630573"/>
          </a:xfrm>
        </p:spPr>
        <p:txBody>
          <a:bodyPr/>
          <a:lstStyle/>
          <a:p>
            <a:pPr marL="0" indent="0" fontAlgn="base">
              <a:buNone/>
            </a:pPr>
            <a:r>
              <a:rPr lang="en-US" dirty="0"/>
              <a:t>Today’s IT departments are faced with numerous challenges when it comes to protecting idle documentation:</a:t>
            </a:r>
          </a:p>
          <a:p>
            <a:pPr marL="0" indent="0" fontAlgn="base">
              <a:buNone/>
            </a:pPr>
            <a:endParaRPr lang="en-US" dirty="0"/>
          </a:p>
          <a:p>
            <a:pPr fontAlgn="base"/>
            <a:r>
              <a:rPr lang="en-US" b="1" dirty="0"/>
              <a:t>The data can be stored in different media and equipment</a:t>
            </a:r>
          </a:p>
          <a:p>
            <a:pPr fontAlgn="base"/>
            <a:r>
              <a:rPr lang="en-US" b="1" dirty="0"/>
              <a:t>Scattered on mobile devices</a:t>
            </a:r>
          </a:p>
          <a:p>
            <a:pPr fontAlgn="base"/>
            <a:r>
              <a:rPr lang="en-US" b="1" dirty="0"/>
              <a:t>Inability to control cloud storage</a:t>
            </a:r>
          </a:p>
          <a:p>
            <a:pPr fontAlgn="base"/>
            <a:r>
              <a:rPr lang="en-US" b="1" dirty="0"/>
              <a:t>Need to comply with different data protection regulations</a:t>
            </a:r>
            <a:endParaRPr lang="en-US" dirty="0"/>
          </a:p>
        </p:txBody>
      </p:sp>
      <p:sp>
        <p:nvSpPr>
          <p:cNvPr id="4" name="Footer Placeholder 3">
            <a:extLst>
              <a:ext uri="{FF2B5EF4-FFF2-40B4-BE49-F238E27FC236}">
                <a16:creationId xmlns:a16="http://schemas.microsoft.com/office/drawing/2014/main" id="{A5748532-A0D9-DD40-4B1F-D242CDBE4231}"/>
              </a:ext>
            </a:extLst>
          </p:cNvPr>
          <p:cNvSpPr>
            <a:spLocks noGrp="1"/>
          </p:cNvSpPr>
          <p:nvPr>
            <p:ph type="ftr" sz="quarter" idx="11"/>
          </p:nvPr>
        </p:nvSpPr>
        <p:spPr/>
        <p:txBody>
          <a:bodyPr/>
          <a:lstStyle/>
          <a:p>
            <a:r>
              <a:rPr lang="en-SG"/>
              <a:t>Dr. Risala Tasin Khan</a:t>
            </a:r>
          </a:p>
        </p:txBody>
      </p:sp>
      <p:sp>
        <p:nvSpPr>
          <p:cNvPr id="5" name="Slide Number Placeholder 4">
            <a:extLst>
              <a:ext uri="{FF2B5EF4-FFF2-40B4-BE49-F238E27FC236}">
                <a16:creationId xmlns:a16="http://schemas.microsoft.com/office/drawing/2014/main" id="{EEC7F7FA-D0DA-5C8C-7205-55E5115212CB}"/>
              </a:ext>
            </a:extLst>
          </p:cNvPr>
          <p:cNvSpPr>
            <a:spLocks noGrp="1"/>
          </p:cNvSpPr>
          <p:nvPr>
            <p:ph type="sldNum" sz="quarter" idx="12"/>
          </p:nvPr>
        </p:nvSpPr>
        <p:spPr/>
        <p:txBody>
          <a:bodyPr/>
          <a:lstStyle/>
          <a:p>
            <a:fld id="{6F3130F4-3D63-469A-9E6E-700A8C26A698}" type="slidenum">
              <a:rPr lang="en-SG" smtClean="0"/>
              <a:t>40</a:t>
            </a:fld>
            <a:endParaRPr lang="en-SG"/>
          </a:p>
        </p:txBody>
      </p:sp>
    </p:spTree>
    <p:extLst>
      <p:ext uri="{BB962C8B-B14F-4D97-AF65-F5344CB8AC3E}">
        <p14:creationId xmlns:p14="http://schemas.microsoft.com/office/powerpoint/2010/main" val="41491334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375226" cy="618309"/>
          </a:xfrm>
        </p:spPr>
        <p:txBody>
          <a:bodyPr>
            <a:normAutofit fontScale="90000"/>
          </a:bodyPr>
          <a:lstStyle/>
          <a:p>
            <a:r>
              <a:rPr lang="en-US" dirty="0"/>
              <a:t>Secure Data in Different States (in Use)</a:t>
            </a:r>
          </a:p>
        </p:txBody>
      </p:sp>
      <p:pic>
        <p:nvPicPr>
          <p:cNvPr id="4" name="Content Placeholder 3"/>
          <p:cNvPicPr>
            <a:picLocks noGrp="1" noChangeAspect="1"/>
          </p:cNvPicPr>
          <p:nvPr>
            <p:ph idx="1"/>
          </p:nvPr>
        </p:nvPicPr>
        <p:blipFill>
          <a:blip r:embed="rId2"/>
          <a:stretch>
            <a:fillRect/>
          </a:stretch>
        </p:blipFill>
        <p:spPr>
          <a:xfrm>
            <a:off x="493960" y="1384664"/>
            <a:ext cx="9003231" cy="4951236"/>
          </a:xfrm>
          <a:prstGeom prst="rect">
            <a:avLst/>
          </a:prstGeom>
        </p:spPr>
      </p:pic>
      <p:sp>
        <p:nvSpPr>
          <p:cNvPr id="3" name="Footer Placeholder 2">
            <a:extLst>
              <a:ext uri="{FF2B5EF4-FFF2-40B4-BE49-F238E27FC236}">
                <a16:creationId xmlns:a16="http://schemas.microsoft.com/office/drawing/2014/main" id="{7F86F4DB-E60C-8AD5-5800-E7456686CC2D}"/>
              </a:ext>
            </a:extLst>
          </p:cNvPr>
          <p:cNvSpPr>
            <a:spLocks noGrp="1"/>
          </p:cNvSpPr>
          <p:nvPr>
            <p:ph type="ftr" sz="quarter" idx="11"/>
          </p:nvPr>
        </p:nvSpPr>
        <p:spPr/>
        <p:txBody>
          <a:bodyPr/>
          <a:lstStyle/>
          <a:p>
            <a:r>
              <a:rPr lang="en-SG"/>
              <a:t>Dr. Risala Tasin Khan</a:t>
            </a:r>
          </a:p>
        </p:txBody>
      </p:sp>
      <p:sp>
        <p:nvSpPr>
          <p:cNvPr id="5" name="Slide Number Placeholder 4">
            <a:extLst>
              <a:ext uri="{FF2B5EF4-FFF2-40B4-BE49-F238E27FC236}">
                <a16:creationId xmlns:a16="http://schemas.microsoft.com/office/drawing/2014/main" id="{01A3A641-4736-8920-56C6-AC84463BBA8F}"/>
              </a:ext>
            </a:extLst>
          </p:cNvPr>
          <p:cNvSpPr>
            <a:spLocks noGrp="1"/>
          </p:cNvSpPr>
          <p:nvPr>
            <p:ph type="sldNum" sz="quarter" idx="12"/>
          </p:nvPr>
        </p:nvSpPr>
        <p:spPr/>
        <p:txBody>
          <a:bodyPr/>
          <a:lstStyle/>
          <a:p>
            <a:fld id="{6F3130F4-3D63-469A-9E6E-700A8C26A698}" type="slidenum">
              <a:rPr lang="en-SG" smtClean="0"/>
              <a:t>41</a:t>
            </a:fld>
            <a:endParaRPr lang="en-SG"/>
          </a:p>
        </p:txBody>
      </p:sp>
    </p:spTree>
    <p:extLst>
      <p:ext uri="{BB962C8B-B14F-4D97-AF65-F5344CB8AC3E}">
        <p14:creationId xmlns:p14="http://schemas.microsoft.com/office/powerpoint/2010/main" val="41586721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normAutofit fontScale="90000"/>
          </a:bodyPr>
          <a:lstStyle/>
          <a:p>
            <a:r>
              <a:rPr lang="en-US" dirty="0"/>
              <a:t>Secure Data in Different States (in Use)</a:t>
            </a:r>
          </a:p>
        </p:txBody>
      </p:sp>
      <p:sp>
        <p:nvSpPr>
          <p:cNvPr id="3" name="Content Placeholder 2"/>
          <p:cNvSpPr>
            <a:spLocks noGrp="1"/>
          </p:cNvSpPr>
          <p:nvPr>
            <p:ph idx="1"/>
          </p:nvPr>
        </p:nvSpPr>
        <p:spPr>
          <a:xfrm>
            <a:off x="677333" y="1580607"/>
            <a:ext cx="9158997" cy="4206239"/>
          </a:xfrm>
        </p:spPr>
        <p:txBody>
          <a:bodyPr/>
          <a:lstStyle/>
          <a:p>
            <a:pPr marL="0" indent="0" fontAlgn="base">
              <a:buNone/>
            </a:pPr>
            <a:r>
              <a:rPr lang="en-US" dirty="0"/>
              <a:t>To protect the data in use, controls should normally be put in place “before” accessing the content. For example, through:</a:t>
            </a:r>
          </a:p>
          <a:p>
            <a:pPr marL="0" indent="0" fontAlgn="base">
              <a:buNone/>
            </a:pPr>
            <a:endParaRPr lang="en-US" dirty="0"/>
          </a:p>
          <a:p>
            <a:pPr fontAlgn="base"/>
            <a:r>
              <a:rPr lang="en-US" b="1" dirty="0"/>
              <a:t>Conditional Access or Role Based Access Control (RBAC) tools</a:t>
            </a:r>
            <a:endParaRPr lang="en-US" dirty="0"/>
          </a:p>
          <a:p>
            <a:pPr fontAlgn="base"/>
            <a:r>
              <a:rPr lang="en-US" b="1" dirty="0"/>
              <a:t>Through digital rights protection or IRM</a:t>
            </a:r>
          </a:p>
          <a:p>
            <a:pPr fontAlgn="base"/>
            <a:r>
              <a:rPr lang="en-US" b="1" dirty="0"/>
              <a:t>Identity management tools</a:t>
            </a:r>
            <a:endParaRPr lang="en-US" dirty="0"/>
          </a:p>
          <a:p>
            <a:pPr marL="0" indent="0" fontAlgn="base">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AFD18CF5-A7F5-403D-27CE-80C253336CB1}"/>
              </a:ext>
            </a:extLst>
          </p:cNvPr>
          <p:cNvSpPr>
            <a:spLocks noGrp="1"/>
          </p:cNvSpPr>
          <p:nvPr>
            <p:ph type="ftr" sz="quarter" idx="11"/>
          </p:nvPr>
        </p:nvSpPr>
        <p:spPr/>
        <p:txBody>
          <a:bodyPr/>
          <a:lstStyle/>
          <a:p>
            <a:r>
              <a:rPr lang="en-SG"/>
              <a:t>Dr. Risala Tasin Khan</a:t>
            </a:r>
          </a:p>
        </p:txBody>
      </p:sp>
      <p:sp>
        <p:nvSpPr>
          <p:cNvPr id="5" name="Slide Number Placeholder 4">
            <a:extLst>
              <a:ext uri="{FF2B5EF4-FFF2-40B4-BE49-F238E27FC236}">
                <a16:creationId xmlns:a16="http://schemas.microsoft.com/office/drawing/2014/main" id="{E17810A6-6B87-1334-380A-B6DF1C5A099D}"/>
              </a:ext>
            </a:extLst>
          </p:cNvPr>
          <p:cNvSpPr>
            <a:spLocks noGrp="1"/>
          </p:cNvSpPr>
          <p:nvPr>
            <p:ph type="sldNum" sz="quarter" idx="12"/>
          </p:nvPr>
        </p:nvSpPr>
        <p:spPr/>
        <p:txBody>
          <a:bodyPr/>
          <a:lstStyle/>
          <a:p>
            <a:fld id="{6F3130F4-3D63-469A-9E6E-700A8C26A698}" type="slidenum">
              <a:rPr lang="en-SG" smtClean="0"/>
              <a:t>42</a:t>
            </a:fld>
            <a:endParaRPr lang="en-SG"/>
          </a:p>
        </p:txBody>
      </p:sp>
    </p:spTree>
    <p:extLst>
      <p:ext uri="{BB962C8B-B14F-4D97-AF65-F5344CB8AC3E}">
        <p14:creationId xmlns:p14="http://schemas.microsoft.com/office/powerpoint/2010/main" val="9195185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86CA0-B15E-AB6E-66EE-71CE63B8BCE2}"/>
              </a:ext>
            </a:extLst>
          </p:cNvPr>
          <p:cNvSpPr>
            <a:spLocks noGrp="1"/>
          </p:cNvSpPr>
          <p:nvPr>
            <p:ph type="title"/>
          </p:nvPr>
        </p:nvSpPr>
        <p:spPr/>
        <p:txBody>
          <a:bodyPr/>
          <a:lstStyle/>
          <a:p>
            <a:r>
              <a:rPr lang="en-US" dirty="0"/>
              <a:t>The Challenges of Computer Security</a:t>
            </a:r>
          </a:p>
        </p:txBody>
      </p:sp>
      <p:sp>
        <p:nvSpPr>
          <p:cNvPr id="3" name="Content Placeholder 2">
            <a:extLst>
              <a:ext uri="{FF2B5EF4-FFF2-40B4-BE49-F238E27FC236}">
                <a16:creationId xmlns:a16="http://schemas.microsoft.com/office/drawing/2014/main" id="{3D186CB3-487F-45F8-4F9A-0BB71586CA38}"/>
              </a:ext>
            </a:extLst>
          </p:cNvPr>
          <p:cNvSpPr>
            <a:spLocks noGrp="1"/>
          </p:cNvSpPr>
          <p:nvPr>
            <p:ph idx="1"/>
          </p:nvPr>
        </p:nvSpPr>
        <p:spPr/>
        <p:txBody>
          <a:bodyPr>
            <a:normAutofit fontScale="77500" lnSpcReduction="20000"/>
          </a:bodyPr>
          <a:lstStyle/>
          <a:p>
            <a:pPr marL="514350" indent="-514350">
              <a:buFont typeface="+mj-lt"/>
              <a:buAutoNum type="arabicPeriod"/>
            </a:pPr>
            <a:r>
              <a:rPr lang="en-US" dirty="0"/>
              <a:t>In developing a particular security mechanism or algorithm, one must always consider potential attacks on those security features. In many cases, successful attacks are designed by looking at the problem in a completely different way, therefore exploiting an unexpected weakness in the mechanism. </a:t>
            </a:r>
          </a:p>
          <a:p>
            <a:pPr marL="514350" indent="-514350">
              <a:buFont typeface="+mj-lt"/>
              <a:buAutoNum type="arabicPeriod"/>
            </a:pPr>
            <a:r>
              <a:rPr lang="en-US" dirty="0"/>
              <a:t>Because of </a:t>
            </a:r>
            <a:r>
              <a:rPr lang="en-US"/>
              <a:t>point 1, </a:t>
            </a:r>
            <a:r>
              <a:rPr lang="en-US" dirty="0"/>
              <a:t>the procedures used to provide particular services are often counterintuitive. Typically, a security mechanism is complex, and it is not obvious from the statement of a particular requirement that such elaborate measures are needed. It is only when the various aspects of the threat are considered that elaborate security mechanisms make sense.</a:t>
            </a:r>
          </a:p>
          <a:p>
            <a:pPr marL="514350" indent="-514350">
              <a:buFont typeface="+mj-lt"/>
              <a:buAutoNum type="arabicPeriod"/>
            </a:pPr>
            <a:r>
              <a:rPr lang="en-US" dirty="0"/>
              <a:t> Having designed various security mechanisms, it is necessary to decide where to use them. This is true both in terms of physical placement (e.g., at what points in a network are certain security mechanisms needed) and in a logical sense (e.g., at what layer or layers of an architecture such as TCP/IP [Transmission Control Protocol/Internet Protocol] should mechanisms be placed). </a:t>
            </a:r>
          </a:p>
        </p:txBody>
      </p:sp>
      <p:sp>
        <p:nvSpPr>
          <p:cNvPr id="4" name="Footer Placeholder 3">
            <a:extLst>
              <a:ext uri="{FF2B5EF4-FFF2-40B4-BE49-F238E27FC236}">
                <a16:creationId xmlns:a16="http://schemas.microsoft.com/office/drawing/2014/main" id="{5426B683-6334-C56E-20BF-8E8FEB6D4E4B}"/>
              </a:ext>
            </a:extLst>
          </p:cNvPr>
          <p:cNvSpPr>
            <a:spLocks noGrp="1"/>
          </p:cNvSpPr>
          <p:nvPr>
            <p:ph type="ftr" sz="quarter" idx="11"/>
          </p:nvPr>
        </p:nvSpPr>
        <p:spPr/>
        <p:txBody>
          <a:bodyPr/>
          <a:lstStyle/>
          <a:p>
            <a:r>
              <a:rPr lang="en-SG"/>
              <a:t>Dr. Risala Tasin Khan</a:t>
            </a:r>
          </a:p>
        </p:txBody>
      </p:sp>
      <p:sp>
        <p:nvSpPr>
          <p:cNvPr id="5" name="Slide Number Placeholder 4">
            <a:extLst>
              <a:ext uri="{FF2B5EF4-FFF2-40B4-BE49-F238E27FC236}">
                <a16:creationId xmlns:a16="http://schemas.microsoft.com/office/drawing/2014/main" id="{5574E3AC-2D90-922A-6B13-2328C3EACF69}"/>
              </a:ext>
            </a:extLst>
          </p:cNvPr>
          <p:cNvSpPr>
            <a:spLocks noGrp="1"/>
          </p:cNvSpPr>
          <p:nvPr>
            <p:ph type="sldNum" sz="quarter" idx="12"/>
          </p:nvPr>
        </p:nvSpPr>
        <p:spPr/>
        <p:txBody>
          <a:bodyPr/>
          <a:lstStyle/>
          <a:p>
            <a:fld id="{6F3130F4-3D63-469A-9E6E-700A8C26A698}" type="slidenum">
              <a:rPr lang="en-SG" smtClean="0"/>
              <a:t>43</a:t>
            </a:fld>
            <a:endParaRPr lang="en-SG"/>
          </a:p>
        </p:txBody>
      </p:sp>
    </p:spTree>
    <p:extLst>
      <p:ext uri="{BB962C8B-B14F-4D97-AF65-F5344CB8AC3E}">
        <p14:creationId xmlns:p14="http://schemas.microsoft.com/office/powerpoint/2010/main" val="26389010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646AA-50B2-0EF1-20E5-A16BF6959415}"/>
              </a:ext>
            </a:extLst>
          </p:cNvPr>
          <p:cNvSpPr>
            <a:spLocks noGrp="1"/>
          </p:cNvSpPr>
          <p:nvPr>
            <p:ph type="title"/>
          </p:nvPr>
        </p:nvSpPr>
        <p:spPr/>
        <p:txBody>
          <a:bodyPr/>
          <a:lstStyle/>
          <a:p>
            <a:r>
              <a:rPr lang="en-US" dirty="0"/>
              <a:t>Security Challenges (</a:t>
            </a:r>
            <a:r>
              <a:rPr lang="en-US" dirty="0" err="1"/>
              <a:t>Cont</a:t>
            </a:r>
            <a:r>
              <a:rPr lang="en-US" dirty="0"/>
              <a:t>…)</a:t>
            </a:r>
          </a:p>
        </p:txBody>
      </p:sp>
      <p:sp>
        <p:nvSpPr>
          <p:cNvPr id="3" name="Content Placeholder 2">
            <a:extLst>
              <a:ext uri="{FF2B5EF4-FFF2-40B4-BE49-F238E27FC236}">
                <a16:creationId xmlns:a16="http://schemas.microsoft.com/office/drawing/2014/main" id="{66DEE348-C69F-02F6-2D0E-C2F712EB12B1}"/>
              </a:ext>
            </a:extLst>
          </p:cNvPr>
          <p:cNvSpPr>
            <a:spLocks noGrp="1"/>
          </p:cNvSpPr>
          <p:nvPr>
            <p:ph idx="1"/>
          </p:nvPr>
        </p:nvSpPr>
        <p:spPr/>
        <p:txBody>
          <a:bodyPr>
            <a:normAutofit fontScale="62500" lnSpcReduction="20000"/>
          </a:bodyPr>
          <a:lstStyle/>
          <a:p>
            <a:pPr marL="514350" indent="-514350">
              <a:buFont typeface="+mj-lt"/>
              <a:buAutoNum type="arabicPeriod"/>
            </a:pPr>
            <a:r>
              <a:rPr lang="en-US" dirty="0"/>
              <a:t>Security mechanisms typically involve more than a particular algorithm or protocol. They also require that participants be in possession of some secret information (e.g., an encryption key), which raises questions about the creation, distribution, and protection of that secret information. There also may be a reliance on communications protocols whose behavior may complicate the task of developing the security mechanism. For example, if the proper functioning of the security mechanism requires setting time limits on the transit time of a message from sender to receiver, then any protocol or network that introduces variable, unpredictable delays may render such time limits meaningless. </a:t>
            </a:r>
          </a:p>
          <a:p>
            <a:pPr marL="514350" indent="-514350">
              <a:buFont typeface="+mj-lt"/>
              <a:buAutoNum type="arabicPeriod"/>
            </a:pPr>
            <a:r>
              <a:rPr lang="en-US" dirty="0"/>
              <a:t>Computer and network security is essentially a battle of wits between a perpetrator who tries to find holes and the designer or administrator who tries to close them. The great advantage that the attacker has is that he or she need only find a single weakness, while the designer must find and eliminate all weaknesses to achieve perfect security.</a:t>
            </a:r>
          </a:p>
          <a:p>
            <a:pPr marL="514350" indent="-514350">
              <a:buFont typeface="+mj-lt"/>
              <a:buAutoNum type="arabicPeriod"/>
            </a:pPr>
            <a:r>
              <a:rPr lang="en-US" dirty="0"/>
              <a:t> There is a natural tendency on the part of users and system managers to perceive little benefit from security investment until a security failure occurs. </a:t>
            </a:r>
          </a:p>
          <a:p>
            <a:pPr marL="514350" indent="-514350">
              <a:buFont typeface="+mj-lt"/>
              <a:buAutoNum type="arabicPeriod"/>
            </a:pPr>
            <a:r>
              <a:rPr lang="en-US" dirty="0"/>
              <a:t>Security requires regular, even constant, monitoring, and this is difficult in today’s short-term, overloaded environment. </a:t>
            </a:r>
          </a:p>
          <a:p>
            <a:pPr marL="514350" indent="-514350">
              <a:buFont typeface="+mj-lt"/>
              <a:buAutoNum type="arabicPeriod"/>
            </a:pPr>
            <a:r>
              <a:rPr lang="en-US" dirty="0"/>
              <a:t>Security is still too often an afterthought to be incorporated into a system after the design is complete rather than being an integral part of the design process.</a:t>
            </a:r>
          </a:p>
          <a:p>
            <a:endParaRPr lang="en-US" dirty="0"/>
          </a:p>
        </p:txBody>
      </p:sp>
      <p:sp>
        <p:nvSpPr>
          <p:cNvPr id="4" name="Footer Placeholder 3">
            <a:extLst>
              <a:ext uri="{FF2B5EF4-FFF2-40B4-BE49-F238E27FC236}">
                <a16:creationId xmlns:a16="http://schemas.microsoft.com/office/drawing/2014/main" id="{682680EB-C9FA-D869-D513-ED446BE1DBA8}"/>
              </a:ext>
            </a:extLst>
          </p:cNvPr>
          <p:cNvSpPr>
            <a:spLocks noGrp="1"/>
          </p:cNvSpPr>
          <p:nvPr>
            <p:ph type="ftr" sz="quarter" idx="11"/>
          </p:nvPr>
        </p:nvSpPr>
        <p:spPr/>
        <p:txBody>
          <a:bodyPr/>
          <a:lstStyle/>
          <a:p>
            <a:r>
              <a:rPr lang="en-SG"/>
              <a:t>Dr. Risala Tasin Khan</a:t>
            </a:r>
          </a:p>
        </p:txBody>
      </p:sp>
      <p:sp>
        <p:nvSpPr>
          <p:cNvPr id="5" name="Slide Number Placeholder 4">
            <a:extLst>
              <a:ext uri="{FF2B5EF4-FFF2-40B4-BE49-F238E27FC236}">
                <a16:creationId xmlns:a16="http://schemas.microsoft.com/office/drawing/2014/main" id="{84E5E16F-D2A3-0BFF-D281-E4DEB3992775}"/>
              </a:ext>
            </a:extLst>
          </p:cNvPr>
          <p:cNvSpPr>
            <a:spLocks noGrp="1"/>
          </p:cNvSpPr>
          <p:nvPr>
            <p:ph type="sldNum" sz="quarter" idx="12"/>
          </p:nvPr>
        </p:nvSpPr>
        <p:spPr/>
        <p:txBody>
          <a:bodyPr/>
          <a:lstStyle/>
          <a:p>
            <a:fld id="{6F3130F4-3D63-469A-9E6E-700A8C26A698}" type="slidenum">
              <a:rPr lang="en-SG" smtClean="0"/>
              <a:t>44</a:t>
            </a:fld>
            <a:endParaRPr lang="en-SG"/>
          </a:p>
        </p:txBody>
      </p:sp>
    </p:spTree>
    <p:extLst>
      <p:ext uri="{BB962C8B-B14F-4D97-AF65-F5344CB8AC3E}">
        <p14:creationId xmlns:p14="http://schemas.microsoft.com/office/powerpoint/2010/main" val="42138041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217CD-3E03-0483-EE47-96ADD36FED42}"/>
              </a:ext>
            </a:extLst>
          </p:cNvPr>
          <p:cNvSpPr>
            <a:spLocks noGrp="1"/>
          </p:cNvSpPr>
          <p:nvPr>
            <p:ph type="title"/>
          </p:nvPr>
        </p:nvSpPr>
        <p:spPr/>
        <p:txBody>
          <a:bodyPr/>
          <a:lstStyle/>
          <a:p>
            <a:r>
              <a:rPr lang="en-US" dirty="0"/>
              <a:t>The OSI Security Architecture</a:t>
            </a:r>
          </a:p>
        </p:txBody>
      </p:sp>
      <p:sp>
        <p:nvSpPr>
          <p:cNvPr id="3" name="Content Placeholder 2">
            <a:extLst>
              <a:ext uri="{FF2B5EF4-FFF2-40B4-BE49-F238E27FC236}">
                <a16:creationId xmlns:a16="http://schemas.microsoft.com/office/drawing/2014/main" id="{42D6BD0A-80A6-18AC-85B6-009CD3E2D416}"/>
              </a:ext>
            </a:extLst>
          </p:cNvPr>
          <p:cNvSpPr>
            <a:spLocks noGrp="1"/>
          </p:cNvSpPr>
          <p:nvPr>
            <p:ph idx="1"/>
          </p:nvPr>
        </p:nvSpPr>
        <p:spPr/>
        <p:txBody>
          <a:bodyPr>
            <a:normAutofit fontScale="85000" lnSpcReduction="20000"/>
          </a:bodyPr>
          <a:lstStyle/>
          <a:p>
            <a:r>
              <a:rPr lang="en-US" dirty="0"/>
              <a:t>The OSI security architecture focuses on </a:t>
            </a:r>
            <a:r>
              <a:rPr lang="en-US" b="1" dirty="0">
                <a:solidFill>
                  <a:schemeClr val="accent1"/>
                </a:solidFill>
              </a:rPr>
              <a:t>security attacks, mechanisms, and services</a:t>
            </a:r>
            <a:r>
              <a:rPr lang="en-US" dirty="0"/>
              <a:t>.</a:t>
            </a:r>
          </a:p>
          <a:p>
            <a:r>
              <a:rPr lang="en-US" dirty="0"/>
              <a:t> These can be defined briefly as </a:t>
            </a:r>
          </a:p>
          <a:p>
            <a:r>
              <a:rPr lang="en-US" b="1" dirty="0"/>
              <a:t> Security attack:</a:t>
            </a:r>
            <a:r>
              <a:rPr lang="en-US" dirty="0"/>
              <a:t> </a:t>
            </a:r>
          </a:p>
          <a:p>
            <a:pPr lvl="1"/>
            <a:r>
              <a:rPr lang="en-US" dirty="0"/>
              <a:t>Any action that compromises the security of information owned by an organization.</a:t>
            </a:r>
          </a:p>
          <a:p>
            <a:r>
              <a:rPr lang="en-US" dirty="0"/>
              <a:t> </a:t>
            </a:r>
            <a:r>
              <a:rPr lang="en-US" b="1" dirty="0"/>
              <a:t>Security mechanism:</a:t>
            </a:r>
          </a:p>
          <a:p>
            <a:pPr lvl="1"/>
            <a:r>
              <a:rPr lang="en-US" dirty="0"/>
              <a:t> A process (or a device incorporating such a process) that is designed to detect, prevent, or recover from a security attack. </a:t>
            </a:r>
          </a:p>
          <a:p>
            <a:r>
              <a:rPr lang="en-US" b="1" dirty="0"/>
              <a:t>Security service:</a:t>
            </a:r>
            <a:r>
              <a:rPr lang="en-US" dirty="0"/>
              <a:t> </a:t>
            </a:r>
          </a:p>
          <a:p>
            <a:pPr lvl="1"/>
            <a:r>
              <a:rPr lang="en-US" b="0" i="0" dirty="0">
                <a:solidFill>
                  <a:srgbClr val="1B1B1B"/>
                </a:solidFill>
                <a:effectLst/>
                <a:highlight>
                  <a:srgbClr val="FFFFFF"/>
                </a:highlight>
                <a:latin typeface="Source Sans Pro" panose="020B0503030403020204" pitchFamily="34" charset="0"/>
              </a:rPr>
              <a:t>A capability that supports one, or many, of the security goals.</a:t>
            </a:r>
          </a:p>
          <a:p>
            <a:pPr lvl="1"/>
            <a:r>
              <a:rPr lang="en-US" b="0" i="0" dirty="0">
                <a:solidFill>
                  <a:srgbClr val="1B1B1B"/>
                </a:solidFill>
                <a:effectLst/>
                <a:highlight>
                  <a:srgbClr val="FFFFFF"/>
                </a:highlight>
                <a:latin typeface="Source Sans Pro" panose="020B0503030403020204" pitchFamily="34" charset="0"/>
              </a:rPr>
              <a:t> Examples of security services are key management, access control, and authentication.</a:t>
            </a:r>
          </a:p>
          <a:p>
            <a:pPr lvl="1"/>
            <a:r>
              <a:rPr lang="en-US" dirty="0">
                <a:solidFill>
                  <a:schemeClr val="accent2"/>
                </a:solidFill>
              </a:rPr>
              <a:t> The services are intended to counter security attacks, and they make use of one or more security mechanisms to provide the service.</a:t>
            </a:r>
          </a:p>
        </p:txBody>
      </p:sp>
      <p:sp>
        <p:nvSpPr>
          <p:cNvPr id="4" name="Footer Placeholder 3">
            <a:extLst>
              <a:ext uri="{FF2B5EF4-FFF2-40B4-BE49-F238E27FC236}">
                <a16:creationId xmlns:a16="http://schemas.microsoft.com/office/drawing/2014/main" id="{3587F2DA-9071-B67E-AA41-8383C4E63300}"/>
              </a:ext>
            </a:extLst>
          </p:cNvPr>
          <p:cNvSpPr>
            <a:spLocks noGrp="1"/>
          </p:cNvSpPr>
          <p:nvPr>
            <p:ph type="ftr" sz="quarter" idx="11"/>
          </p:nvPr>
        </p:nvSpPr>
        <p:spPr/>
        <p:txBody>
          <a:bodyPr/>
          <a:lstStyle/>
          <a:p>
            <a:r>
              <a:rPr lang="en-SG"/>
              <a:t>Dr. Risala Tasin Khan</a:t>
            </a:r>
          </a:p>
        </p:txBody>
      </p:sp>
      <p:sp>
        <p:nvSpPr>
          <p:cNvPr id="5" name="Slide Number Placeholder 4">
            <a:extLst>
              <a:ext uri="{FF2B5EF4-FFF2-40B4-BE49-F238E27FC236}">
                <a16:creationId xmlns:a16="http://schemas.microsoft.com/office/drawing/2014/main" id="{EDA7B125-9620-996A-7DD5-D6DDC0E88568}"/>
              </a:ext>
            </a:extLst>
          </p:cNvPr>
          <p:cNvSpPr>
            <a:spLocks noGrp="1"/>
          </p:cNvSpPr>
          <p:nvPr>
            <p:ph type="sldNum" sz="quarter" idx="12"/>
          </p:nvPr>
        </p:nvSpPr>
        <p:spPr/>
        <p:txBody>
          <a:bodyPr/>
          <a:lstStyle/>
          <a:p>
            <a:fld id="{6F3130F4-3D63-469A-9E6E-700A8C26A698}" type="slidenum">
              <a:rPr lang="en-SG" smtClean="0"/>
              <a:t>45</a:t>
            </a:fld>
            <a:endParaRPr lang="en-SG"/>
          </a:p>
        </p:txBody>
      </p:sp>
    </p:spTree>
    <p:extLst>
      <p:ext uri="{BB962C8B-B14F-4D97-AF65-F5344CB8AC3E}">
        <p14:creationId xmlns:p14="http://schemas.microsoft.com/office/powerpoint/2010/main" val="40657312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8626-A8AB-D981-594E-6EDDCAF9B96D}"/>
              </a:ext>
            </a:extLst>
          </p:cNvPr>
          <p:cNvSpPr>
            <a:spLocks noGrp="1"/>
          </p:cNvSpPr>
          <p:nvPr>
            <p:ph type="title"/>
          </p:nvPr>
        </p:nvSpPr>
        <p:spPr/>
        <p:txBody>
          <a:bodyPr/>
          <a:lstStyle/>
          <a:p>
            <a:r>
              <a:rPr lang="en-US" dirty="0"/>
              <a:t>Security Attacks</a:t>
            </a:r>
          </a:p>
        </p:txBody>
      </p:sp>
      <p:sp>
        <p:nvSpPr>
          <p:cNvPr id="3" name="Content Placeholder 2">
            <a:extLst>
              <a:ext uri="{FF2B5EF4-FFF2-40B4-BE49-F238E27FC236}">
                <a16:creationId xmlns:a16="http://schemas.microsoft.com/office/drawing/2014/main" id="{763A6BE2-F365-EDBD-9986-B668A77B4AFB}"/>
              </a:ext>
            </a:extLst>
          </p:cNvPr>
          <p:cNvSpPr>
            <a:spLocks noGrp="1"/>
          </p:cNvSpPr>
          <p:nvPr>
            <p:ph sz="half" idx="1"/>
          </p:nvPr>
        </p:nvSpPr>
        <p:spPr/>
        <p:txBody>
          <a:bodyPr>
            <a:normAutofit fontScale="92500" lnSpcReduction="20000"/>
          </a:bodyPr>
          <a:lstStyle/>
          <a:p>
            <a:r>
              <a:rPr lang="en-US" b="1" dirty="0">
                <a:solidFill>
                  <a:schemeClr val="accent1"/>
                </a:solidFill>
              </a:rPr>
              <a:t>Passive Attacks:</a:t>
            </a:r>
          </a:p>
          <a:p>
            <a:pPr lvl="1"/>
            <a:r>
              <a:rPr lang="en-US" dirty="0"/>
              <a:t>Passive attacks  are in the nature of eavesdropping on, or monitoring of, transmissions. </a:t>
            </a:r>
          </a:p>
          <a:p>
            <a:pPr lvl="1"/>
            <a:r>
              <a:rPr lang="en-US" dirty="0">
                <a:solidFill>
                  <a:srgbClr val="FF0000"/>
                </a:solidFill>
              </a:rPr>
              <a:t>The goal of the opponent is to obtain information that is being transmitted.</a:t>
            </a:r>
          </a:p>
          <a:p>
            <a:pPr lvl="1"/>
            <a:r>
              <a:rPr lang="en-US" dirty="0"/>
              <a:t> Two types of passive attacks are the </a:t>
            </a:r>
            <a:r>
              <a:rPr lang="en-US" b="1" dirty="0"/>
              <a:t>release of message contents</a:t>
            </a:r>
            <a:r>
              <a:rPr lang="en-US" dirty="0"/>
              <a:t> and </a:t>
            </a:r>
            <a:r>
              <a:rPr lang="en-US" b="1" dirty="0"/>
              <a:t>traffic analysis.</a:t>
            </a:r>
            <a:r>
              <a:rPr lang="en-US" dirty="0"/>
              <a:t> </a:t>
            </a:r>
          </a:p>
          <a:p>
            <a:pPr lvl="1"/>
            <a:r>
              <a:rPr lang="en-US" b="1" dirty="0"/>
              <a:t>The release of message contents</a:t>
            </a:r>
            <a:r>
              <a:rPr lang="en-US" dirty="0"/>
              <a:t> is easily understood. A telephone conversation, an electronic mail message, and a transferred file may contain sensitive or confidential information. </a:t>
            </a:r>
          </a:p>
          <a:p>
            <a:pPr lvl="1"/>
            <a:endParaRPr lang="en-US" dirty="0"/>
          </a:p>
          <a:p>
            <a:pPr lvl="1"/>
            <a:endParaRPr lang="en-US" dirty="0"/>
          </a:p>
        </p:txBody>
      </p:sp>
      <p:pic>
        <p:nvPicPr>
          <p:cNvPr id="5" name="Content Placeholder 4">
            <a:extLst>
              <a:ext uri="{FF2B5EF4-FFF2-40B4-BE49-F238E27FC236}">
                <a16:creationId xmlns:a16="http://schemas.microsoft.com/office/drawing/2014/main" id="{EB49FC6F-09ED-3654-4D48-EE53675B5EFB}"/>
              </a:ext>
            </a:extLst>
          </p:cNvPr>
          <p:cNvPicPr>
            <a:picLocks noGrp="1" noChangeAspect="1"/>
          </p:cNvPicPr>
          <p:nvPr>
            <p:ph sz="half" idx="2"/>
          </p:nvPr>
        </p:nvPicPr>
        <p:blipFill>
          <a:blip r:embed="rId2"/>
          <a:stretch>
            <a:fillRect/>
          </a:stretch>
        </p:blipFill>
        <p:spPr>
          <a:xfrm>
            <a:off x="6172200" y="2624469"/>
            <a:ext cx="5181600" cy="2753650"/>
          </a:xfrm>
          <a:prstGeom prst="rect">
            <a:avLst/>
          </a:prstGeom>
        </p:spPr>
      </p:pic>
      <p:sp>
        <p:nvSpPr>
          <p:cNvPr id="4" name="Footer Placeholder 3">
            <a:extLst>
              <a:ext uri="{FF2B5EF4-FFF2-40B4-BE49-F238E27FC236}">
                <a16:creationId xmlns:a16="http://schemas.microsoft.com/office/drawing/2014/main" id="{C836AAFE-D4DE-5D86-6443-F0EFFBE0BFF3}"/>
              </a:ext>
            </a:extLst>
          </p:cNvPr>
          <p:cNvSpPr>
            <a:spLocks noGrp="1"/>
          </p:cNvSpPr>
          <p:nvPr>
            <p:ph type="ftr" sz="quarter" idx="11"/>
          </p:nvPr>
        </p:nvSpPr>
        <p:spPr/>
        <p:txBody>
          <a:bodyPr/>
          <a:lstStyle/>
          <a:p>
            <a:r>
              <a:rPr lang="en-SG"/>
              <a:t>Dr. Risala Tasin Khan</a:t>
            </a:r>
          </a:p>
        </p:txBody>
      </p:sp>
      <p:sp>
        <p:nvSpPr>
          <p:cNvPr id="6" name="Slide Number Placeholder 5">
            <a:extLst>
              <a:ext uri="{FF2B5EF4-FFF2-40B4-BE49-F238E27FC236}">
                <a16:creationId xmlns:a16="http://schemas.microsoft.com/office/drawing/2014/main" id="{BCCF3154-BFA8-B2BE-BC80-F2FCF5C72E77}"/>
              </a:ext>
            </a:extLst>
          </p:cNvPr>
          <p:cNvSpPr>
            <a:spLocks noGrp="1"/>
          </p:cNvSpPr>
          <p:nvPr>
            <p:ph type="sldNum" sz="quarter" idx="12"/>
          </p:nvPr>
        </p:nvSpPr>
        <p:spPr/>
        <p:txBody>
          <a:bodyPr/>
          <a:lstStyle/>
          <a:p>
            <a:fld id="{6F3130F4-3D63-469A-9E6E-700A8C26A698}" type="slidenum">
              <a:rPr lang="en-SG" smtClean="0"/>
              <a:t>46</a:t>
            </a:fld>
            <a:endParaRPr lang="en-SG"/>
          </a:p>
        </p:txBody>
      </p:sp>
    </p:spTree>
    <p:extLst>
      <p:ext uri="{BB962C8B-B14F-4D97-AF65-F5344CB8AC3E}">
        <p14:creationId xmlns:p14="http://schemas.microsoft.com/office/powerpoint/2010/main" val="39011421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525A496-A1D6-B760-B215-2FD321905286}"/>
              </a:ext>
            </a:extLst>
          </p:cNvPr>
          <p:cNvSpPr>
            <a:spLocks noGrp="1"/>
          </p:cNvSpPr>
          <p:nvPr>
            <p:ph type="title"/>
          </p:nvPr>
        </p:nvSpPr>
        <p:spPr/>
        <p:txBody>
          <a:bodyPr/>
          <a:lstStyle/>
          <a:p>
            <a:r>
              <a:rPr lang="en-US" dirty="0"/>
              <a:t>Passive Attacks (</a:t>
            </a:r>
            <a:r>
              <a:rPr lang="en-US" dirty="0" err="1"/>
              <a:t>Cont</a:t>
            </a:r>
            <a:r>
              <a:rPr lang="en-US" dirty="0"/>
              <a:t>…)</a:t>
            </a:r>
          </a:p>
        </p:txBody>
      </p:sp>
      <p:sp>
        <p:nvSpPr>
          <p:cNvPr id="3" name="Content Placeholder 2">
            <a:extLst>
              <a:ext uri="{FF2B5EF4-FFF2-40B4-BE49-F238E27FC236}">
                <a16:creationId xmlns:a16="http://schemas.microsoft.com/office/drawing/2014/main" id="{B8BFC6BB-8150-32A8-11EB-EB37603A64EB}"/>
              </a:ext>
            </a:extLst>
          </p:cNvPr>
          <p:cNvSpPr>
            <a:spLocks noGrp="1"/>
          </p:cNvSpPr>
          <p:nvPr>
            <p:ph idx="1"/>
          </p:nvPr>
        </p:nvSpPr>
        <p:spPr/>
        <p:txBody>
          <a:bodyPr>
            <a:normAutofit fontScale="85000" lnSpcReduction="20000"/>
          </a:bodyPr>
          <a:lstStyle/>
          <a:p>
            <a:r>
              <a:rPr lang="en-US" b="1" dirty="0"/>
              <a:t>Traffic analysis attack</a:t>
            </a:r>
            <a:r>
              <a:rPr lang="en-US" dirty="0"/>
              <a:t>, is less noticeable.</a:t>
            </a:r>
          </a:p>
          <a:p>
            <a:pPr lvl="1"/>
            <a:r>
              <a:rPr lang="en-US" dirty="0"/>
              <a:t> Suppose that we had a way of masking the contents of messages or other information traffic so that opponents, even if they captured the message, could not extract the information from the message. The common technique for masking contents is encryption. If we had encryption protection in place, an opponent might still be able to observe the pattern of these messages. The opponent could determine the location and identity of communicating hosts and could observe the frequency and length of messages being exchanged. This information might be useful in guessing the nature of the communication that was taking place.</a:t>
            </a:r>
          </a:p>
          <a:p>
            <a:r>
              <a:rPr lang="en-US" dirty="0"/>
              <a:t>Passive attacks are very difficult to detect, because they do not involve any alteration of the data. </a:t>
            </a:r>
          </a:p>
          <a:p>
            <a:r>
              <a:rPr lang="en-US" dirty="0"/>
              <a:t>Typically, the message traffic is sent and received in an apparently normal fashion, and neither the sender nor receiver is aware that a third party has read the messages or observed the traffic pattern.</a:t>
            </a:r>
          </a:p>
          <a:p>
            <a:r>
              <a:rPr lang="en-US" dirty="0"/>
              <a:t> However, it is feasible to prevent the success of these attacks, usually by means of encryption.</a:t>
            </a:r>
          </a:p>
        </p:txBody>
      </p:sp>
      <p:sp>
        <p:nvSpPr>
          <p:cNvPr id="2" name="Footer Placeholder 1">
            <a:extLst>
              <a:ext uri="{FF2B5EF4-FFF2-40B4-BE49-F238E27FC236}">
                <a16:creationId xmlns:a16="http://schemas.microsoft.com/office/drawing/2014/main" id="{8066D433-DB94-D90D-8170-E288F28B949C}"/>
              </a:ext>
            </a:extLst>
          </p:cNvPr>
          <p:cNvSpPr>
            <a:spLocks noGrp="1"/>
          </p:cNvSpPr>
          <p:nvPr>
            <p:ph type="ftr" sz="quarter" idx="11"/>
          </p:nvPr>
        </p:nvSpPr>
        <p:spPr/>
        <p:txBody>
          <a:bodyPr/>
          <a:lstStyle/>
          <a:p>
            <a:r>
              <a:rPr lang="en-SG"/>
              <a:t>Dr. Risala Tasin Khan</a:t>
            </a:r>
          </a:p>
        </p:txBody>
      </p:sp>
      <p:sp>
        <p:nvSpPr>
          <p:cNvPr id="4" name="Slide Number Placeholder 3">
            <a:extLst>
              <a:ext uri="{FF2B5EF4-FFF2-40B4-BE49-F238E27FC236}">
                <a16:creationId xmlns:a16="http://schemas.microsoft.com/office/drawing/2014/main" id="{F610F9DE-87A4-A913-74B6-845A8498CCF1}"/>
              </a:ext>
            </a:extLst>
          </p:cNvPr>
          <p:cNvSpPr>
            <a:spLocks noGrp="1"/>
          </p:cNvSpPr>
          <p:nvPr>
            <p:ph type="sldNum" sz="quarter" idx="12"/>
          </p:nvPr>
        </p:nvSpPr>
        <p:spPr/>
        <p:txBody>
          <a:bodyPr/>
          <a:lstStyle/>
          <a:p>
            <a:fld id="{6F3130F4-3D63-469A-9E6E-700A8C26A698}" type="slidenum">
              <a:rPr lang="en-SG" smtClean="0"/>
              <a:t>47</a:t>
            </a:fld>
            <a:endParaRPr lang="en-SG"/>
          </a:p>
        </p:txBody>
      </p:sp>
    </p:spTree>
    <p:extLst>
      <p:ext uri="{BB962C8B-B14F-4D97-AF65-F5344CB8AC3E}">
        <p14:creationId xmlns:p14="http://schemas.microsoft.com/office/powerpoint/2010/main" val="1550275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BFB8-0CFD-3900-E890-4C267F1F5B8B}"/>
              </a:ext>
            </a:extLst>
          </p:cNvPr>
          <p:cNvSpPr>
            <a:spLocks noGrp="1"/>
          </p:cNvSpPr>
          <p:nvPr>
            <p:ph type="title"/>
          </p:nvPr>
        </p:nvSpPr>
        <p:spPr/>
        <p:txBody>
          <a:bodyPr/>
          <a:lstStyle/>
          <a:p>
            <a:r>
              <a:rPr lang="en-US" dirty="0"/>
              <a:t>Security Attacks</a:t>
            </a:r>
          </a:p>
        </p:txBody>
      </p:sp>
      <p:sp>
        <p:nvSpPr>
          <p:cNvPr id="3" name="Content Placeholder 2">
            <a:extLst>
              <a:ext uri="{FF2B5EF4-FFF2-40B4-BE49-F238E27FC236}">
                <a16:creationId xmlns:a16="http://schemas.microsoft.com/office/drawing/2014/main" id="{49D9DB88-82FF-02F0-5DDD-ABE9F390CA16}"/>
              </a:ext>
            </a:extLst>
          </p:cNvPr>
          <p:cNvSpPr>
            <a:spLocks noGrp="1"/>
          </p:cNvSpPr>
          <p:nvPr>
            <p:ph sz="half" idx="1"/>
          </p:nvPr>
        </p:nvSpPr>
        <p:spPr/>
        <p:txBody>
          <a:bodyPr/>
          <a:lstStyle/>
          <a:p>
            <a:r>
              <a:rPr lang="en-US" dirty="0"/>
              <a:t>Active Attacks:</a:t>
            </a:r>
          </a:p>
          <a:p>
            <a:pPr lvl="1"/>
            <a:r>
              <a:rPr lang="en-US" dirty="0"/>
              <a:t>Active attacks  involve some modification of the data stream or the creation of a false stream.</a:t>
            </a:r>
          </a:p>
          <a:p>
            <a:pPr lvl="1"/>
            <a:r>
              <a:rPr lang="en-US" dirty="0"/>
              <a:t>Active attacks can be subdivided into four categories: </a:t>
            </a:r>
            <a:r>
              <a:rPr lang="en-US" b="1" dirty="0"/>
              <a:t>masquerade, replay, modification of messages, and denial of service. </a:t>
            </a:r>
          </a:p>
        </p:txBody>
      </p:sp>
      <p:pic>
        <p:nvPicPr>
          <p:cNvPr id="8" name="Content Placeholder 7">
            <a:extLst>
              <a:ext uri="{FF2B5EF4-FFF2-40B4-BE49-F238E27FC236}">
                <a16:creationId xmlns:a16="http://schemas.microsoft.com/office/drawing/2014/main" id="{5FB990B3-CD43-D213-1CEE-154FD502AD08}"/>
              </a:ext>
            </a:extLst>
          </p:cNvPr>
          <p:cNvPicPr>
            <a:picLocks noGrp="1" noChangeAspect="1"/>
          </p:cNvPicPr>
          <p:nvPr>
            <p:ph sz="half" idx="2"/>
          </p:nvPr>
        </p:nvPicPr>
        <p:blipFill>
          <a:blip r:embed="rId2"/>
          <a:stretch>
            <a:fillRect/>
          </a:stretch>
        </p:blipFill>
        <p:spPr>
          <a:xfrm>
            <a:off x="6172200" y="2606802"/>
            <a:ext cx="5181600" cy="2788983"/>
          </a:xfrm>
          <a:prstGeom prst="rect">
            <a:avLst/>
          </a:prstGeom>
        </p:spPr>
      </p:pic>
      <p:sp>
        <p:nvSpPr>
          <p:cNvPr id="4" name="Footer Placeholder 3">
            <a:extLst>
              <a:ext uri="{FF2B5EF4-FFF2-40B4-BE49-F238E27FC236}">
                <a16:creationId xmlns:a16="http://schemas.microsoft.com/office/drawing/2014/main" id="{480FD4E3-8CDE-E83F-17DB-9CE40FEEC42D}"/>
              </a:ext>
            </a:extLst>
          </p:cNvPr>
          <p:cNvSpPr>
            <a:spLocks noGrp="1"/>
          </p:cNvSpPr>
          <p:nvPr>
            <p:ph type="ftr" sz="quarter" idx="11"/>
          </p:nvPr>
        </p:nvSpPr>
        <p:spPr/>
        <p:txBody>
          <a:bodyPr/>
          <a:lstStyle/>
          <a:p>
            <a:r>
              <a:rPr lang="en-SG"/>
              <a:t>Dr. Risala Tasin Khan</a:t>
            </a:r>
          </a:p>
        </p:txBody>
      </p:sp>
      <p:sp>
        <p:nvSpPr>
          <p:cNvPr id="5" name="Slide Number Placeholder 4">
            <a:extLst>
              <a:ext uri="{FF2B5EF4-FFF2-40B4-BE49-F238E27FC236}">
                <a16:creationId xmlns:a16="http://schemas.microsoft.com/office/drawing/2014/main" id="{2BBDE3EB-1507-76AE-4B05-205845A9AE82}"/>
              </a:ext>
            </a:extLst>
          </p:cNvPr>
          <p:cNvSpPr>
            <a:spLocks noGrp="1"/>
          </p:cNvSpPr>
          <p:nvPr>
            <p:ph type="sldNum" sz="quarter" idx="12"/>
          </p:nvPr>
        </p:nvSpPr>
        <p:spPr/>
        <p:txBody>
          <a:bodyPr/>
          <a:lstStyle/>
          <a:p>
            <a:fld id="{6F3130F4-3D63-469A-9E6E-700A8C26A698}" type="slidenum">
              <a:rPr lang="en-SG" smtClean="0"/>
              <a:t>48</a:t>
            </a:fld>
            <a:endParaRPr lang="en-SG"/>
          </a:p>
        </p:txBody>
      </p:sp>
    </p:spTree>
    <p:extLst>
      <p:ext uri="{BB962C8B-B14F-4D97-AF65-F5344CB8AC3E}">
        <p14:creationId xmlns:p14="http://schemas.microsoft.com/office/powerpoint/2010/main" val="30086713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E2D0-360B-A27D-D9B9-9A6744E80EAF}"/>
              </a:ext>
            </a:extLst>
          </p:cNvPr>
          <p:cNvSpPr>
            <a:spLocks noGrp="1"/>
          </p:cNvSpPr>
          <p:nvPr>
            <p:ph type="title"/>
          </p:nvPr>
        </p:nvSpPr>
        <p:spPr/>
        <p:txBody>
          <a:bodyPr/>
          <a:lstStyle/>
          <a:p>
            <a:r>
              <a:rPr lang="en-US" dirty="0"/>
              <a:t>Active Attacks</a:t>
            </a:r>
          </a:p>
        </p:txBody>
      </p:sp>
      <p:sp>
        <p:nvSpPr>
          <p:cNvPr id="3" name="Content Placeholder 2">
            <a:extLst>
              <a:ext uri="{FF2B5EF4-FFF2-40B4-BE49-F238E27FC236}">
                <a16:creationId xmlns:a16="http://schemas.microsoft.com/office/drawing/2014/main" id="{902414BD-831E-314C-331C-638800A5C017}"/>
              </a:ext>
            </a:extLst>
          </p:cNvPr>
          <p:cNvSpPr>
            <a:spLocks noGrp="1"/>
          </p:cNvSpPr>
          <p:nvPr>
            <p:ph sz="half" idx="1"/>
          </p:nvPr>
        </p:nvSpPr>
        <p:spPr/>
        <p:txBody>
          <a:bodyPr>
            <a:normAutofit fontScale="92500" lnSpcReduction="10000"/>
          </a:bodyPr>
          <a:lstStyle/>
          <a:p>
            <a:r>
              <a:rPr lang="en-US" dirty="0"/>
              <a:t>A </a:t>
            </a:r>
            <a:r>
              <a:rPr lang="en-US" b="1" dirty="0"/>
              <a:t>masquerade</a:t>
            </a:r>
            <a:r>
              <a:rPr lang="en-US" dirty="0"/>
              <a:t> takes place when one entity pretends to be a different entity. </a:t>
            </a:r>
          </a:p>
          <a:p>
            <a:r>
              <a:rPr lang="en-US" dirty="0"/>
              <a:t>A masquerade attack usually includes one of the other forms of active attack.</a:t>
            </a:r>
          </a:p>
          <a:p>
            <a:pPr lvl="1"/>
            <a:r>
              <a:rPr lang="en-US" dirty="0"/>
              <a:t> For example, authentication sequences can be captured and replayed after a valid authentication sequence has taken place, thus enabling an authorized entity with few privileges to obtain extra privileges by impersonating an entity that has those privileges.</a:t>
            </a:r>
          </a:p>
        </p:txBody>
      </p:sp>
      <p:pic>
        <p:nvPicPr>
          <p:cNvPr id="5" name="Content Placeholder 4">
            <a:extLst>
              <a:ext uri="{FF2B5EF4-FFF2-40B4-BE49-F238E27FC236}">
                <a16:creationId xmlns:a16="http://schemas.microsoft.com/office/drawing/2014/main" id="{66958ACD-C474-8CAA-28EE-AE1B98745B89}"/>
              </a:ext>
            </a:extLst>
          </p:cNvPr>
          <p:cNvPicPr>
            <a:picLocks noGrp="1" noChangeAspect="1"/>
          </p:cNvPicPr>
          <p:nvPr>
            <p:ph sz="half" idx="2"/>
          </p:nvPr>
        </p:nvPicPr>
        <p:blipFill>
          <a:blip r:embed="rId2"/>
          <a:stretch>
            <a:fillRect/>
          </a:stretch>
        </p:blipFill>
        <p:spPr>
          <a:xfrm>
            <a:off x="6172200" y="2056042"/>
            <a:ext cx="5181600" cy="3890503"/>
          </a:xfrm>
          <a:prstGeom prst="rect">
            <a:avLst/>
          </a:prstGeom>
        </p:spPr>
      </p:pic>
      <p:sp>
        <p:nvSpPr>
          <p:cNvPr id="4" name="Footer Placeholder 3">
            <a:extLst>
              <a:ext uri="{FF2B5EF4-FFF2-40B4-BE49-F238E27FC236}">
                <a16:creationId xmlns:a16="http://schemas.microsoft.com/office/drawing/2014/main" id="{D7476221-357A-91FD-B15F-59B26CC607D0}"/>
              </a:ext>
            </a:extLst>
          </p:cNvPr>
          <p:cNvSpPr>
            <a:spLocks noGrp="1"/>
          </p:cNvSpPr>
          <p:nvPr>
            <p:ph type="ftr" sz="quarter" idx="11"/>
          </p:nvPr>
        </p:nvSpPr>
        <p:spPr/>
        <p:txBody>
          <a:bodyPr/>
          <a:lstStyle/>
          <a:p>
            <a:r>
              <a:rPr lang="en-SG"/>
              <a:t>Dr. Risala Tasin Khan</a:t>
            </a:r>
          </a:p>
        </p:txBody>
      </p:sp>
      <p:sp>
        <p:nvSpPr>
          <p:cNvPr id="6" name="Slide Number Placeholder 5">
            <a:extLst>
              <a:ext uri="{FF2B5EF4-FFF2-40B4-BE49-F238E27FC236}">
                <a16:creationId xmlns:a16="http://schemas.microsoft.com/office/drawing/2014/main" id="{AA3D5493-AFA5-7FE1-EBDB-B87B10EE031F}"/>
              </a:ext>
            </a:extLst>
          </p:cNvPr>
          <p:cNvSpPr>
            <a:spLocks noGrp="1"/>
          </p:cNvSpPr>
          <p:nvPr>
            <p:ph type="sldNum" sz="quarter" idx="12"/>
          </p:nvPr>
        </p:nvSpPr>
        <p:spPr/>
        <p:txBody>
          <a:bodyPr/>
          <a:lstStyle/>
          <a:p>
            <a:fld id="{6F3130F4-3D63-469A-9E6E-700A8C26A698}" type="slidenum">
              <a:rPr lang="en-SG" smtClean="0"/>
              <a:t>49</a:t>
            </a:fld>
            <a:endParaRPr lang="en-SG"/>
          </a:p>
        </p:txBody>
      </p:sp>
    </p:spTree>
    <p:extLst>
      <p:ext uri="{BB962C8B-B14F-4D97-AF65-F5344CB8AC3E}">
        <p14:creationId xmlns:p14="http://schemas.microsoft.com/office/powerpoint/2010/main" val="86483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1817"/>
          </a:xfrm>
        </p:spPr>
        <p:txBody>
          <a:bodyPr/>
          <a:lstStyle/>
          <a:p>
            <a:r>
              <a:rPr lang="en-US" dirty="0"/>
              <a:t>Goal of Information Security </a:t>
            </a:r>
          </a:p>
        </p:txBody>
      </p:sp>
      <p:graphicFrame>
        <p:nvGraphicFramePr>
          <p:cNvPr id="4" name="Content Placeholder 3"/>
          <p:cNvGraphicFramePr>
            <a:graphicFrameLocks noGrp="1"/>
          </p:cNvGraphicFramePr>
          <p:nvPr>
            <p:ph idx="1"/>
          </p:nvPr>
        </p:nvGraphicFramePr>
        <p:xfrm>
          <a:off x="677863" y="1646238"/>
          <a:ext cx="9524228" cy="3931602"/>
        </p:xfrm>
        <a:graphic>
          <a:graphicData uri="http://schemas.openxmlformats.org/drawingml/2006/table">
            <a:tbl>
              <a:tblPr firstRow="1" bandRow="1">
                <a:tableStyleId>{5C22544A-7EE6-4342-B048-85BDC9FD1C3A}</a:tableStyleId>
              </a:tblPr>
              <a:tblGrid>
                <a:gridCol w="2927486">
                  <a:extLst>
                    <a:ext uri="{9D8B030D-6E8A-4147-A177-3AD203B41FA5}">
                      <a16:colId xmlns:a16="http://schemas.microsoft.com/office/drawing/2014/main" val="20000"/>
                    </a:ext>
                  </a:extLst>
                </a:gridCol>
                <a:gridCol w="6596742">
                  <a:extLst>
                    <a:ext uri="{9D8B030D-6E8A-4147-A177-3AD203B41FA5}">
                      <a16:colId xmlns:a16="http://schemas.microsoft.com/office/drawing/2014/main" val="20001"/>
                    </a:ext>
                  </a:extLst>
                </a:gridCol>
              </a:tblGrid>
              <a:tr h="639940">
                <a:tc>
                  <a:txBody>
                    <a:bodyPr/>
                    <a:lstStyle/>
                    <a:p>
                      <a:r>
                        <a:rPr lang="en-US" dirty="0"/>
                        <a:t>Information Security Goal</a:t>
                      </a:r>
                    </a:p>
                  </a:txBody>
                  <a:tcPr/>
                </a:tc>
                <a:tc>
                  <a:txBody>
                    <a:bodyPr/>
                    <a:lstStyle/>
                    <a:p>
                      <a:r>
                        <a:rPr lang="en-US" dirty="0"/>
                        <a:t>Description</a:t>
                      </a:r>
                    </a:p>
                  </a:txBody>
                  <a:tcPr/>
                </a:tc>
                <a:extLst>
                  <a:ext uri="{0D108BD9-81ED-4DB2-BD59-A6C34878D82A}">
                    <a16:rowId xmlns:a16="http://schemas.microsoft.com/office/drawing/2014/main" val="10000"/>
                  </a:ext>
                </a:extLst>
              </a:tr>
              <a:tr h="853394">
                <a:tc>
                  <a:txBody>
                    <a:bodyPr/>
                    <a:lstStyle/>
                    <a:p>
                      <a:r>
                        <a:rPr lang="en-US" dirty="0"/>
                        <a:t>Prevention</a:t>
                      </a:r>
                    </a:p>
                  </a:txBody>
                  <a:tcPr/>
                </a:tc>
                <a:tc>
                  <a:txBody>
                    <a:bodyPr/>
                    <a:lstStyle/>
                    <a:p>
                      <a:r>
                        <a:rPr lang="en-US" dirty="0"/>
                        <a:t>Personal information, company information, and information about</a:t>
                      </a:r>
                      <a:r>
                        <a:rPr lang="en-US" baseline="0" dirty="0"/>
                        <a:t> </a:t>
                      </a:r>
                      <a:r>
                        <a:rPr lang="en-US" dirty="0"/>
                        <a:t>intellectual property must be protected.</a:t>
                      </a:r>
                    </a:p>
                  </a:txBody>
                  <a:tcPr/>
                </a:tc>
                <a:extLst>
                  <a:ext uri="{0D108BD9-81ED-4DB2-BD59-A6C34878D82A}">
                    <a16:rowId xmlns:a16="http://schemas.microsoft.com/office/drawing/2014/main" val="10001"/>
                  </a:ext>
                </a:extLst>
              </a:tr>
              <a:tr h="853394">
                <a:tc>
                  <a:txBody>
                    <a:bodyPr/>
                    <a:lstStyle/>
                    <a:p>
                      <a:r>
                        <a:rPr lang="en-US" dirty="0"/>
                        <a:t>Detection </a:t>
                      </a:r>
                    </a:p>
                  </a:txBody>
                  <a:tcPr/>
                </a:tc>
                <a:tc>
                  <a:txBody>
                    <a:bodyPr/>
                    <a:lstStyle/>
                    <a:p>
                      <a:r>
                        <a:rPr lang="en-US" dirty="0"/>
                        <a:t>Detection occurs when a user is discovered trying to access unauthorized</a:t>
                      </a:r>
                      <a:r>
                        <a:rPr lang="en-US" baseline="0" dirty="0"/>
                        <a:t> </a:t>
                      </a:r>
                      <a:r>
                        <a:rPr lang="en-US" dirty="0"/>
                        <a:t>data or after information has been lost</a:t>
                      </a:r>
                    </a:p>
                  </a:txBody>
                  <a:tcPr/>
                </a:tc>
                <a:extLst>
                  <a:ext uri="{0D108BD9-81ED-4DB2-BD59-A6C34878D82A}">
                    <a16:rowId xmlns:a16="http://schemas.microsoft.com/office/drawing/2014/main" val="10002"/>
                  </a:ext>
                </a:extLst>
              </a:tr>
              <a:tr h="1584874">
                <a:tc>
                  <a:txBody>
                    <a:bodyPr/>
                    <a:lstStyle/>
                    <a:p>
                      <a:r>
                        <a:rPr lang="en-US" dirty="0"/>
                        <a:t>Recovery</a:t>
                      </a:r>
                    </a:p>
                  </a:txBody>
                  <a:tcPr/>
                </a:tc>
                <a:tc>
                  <a:txBody>
                    <a:bodyPr/>
                    <a:lstStyle/>
                    <a:p>
                      <a:r>
                        <a:rPr lang="en-US" dirty="0"/>
                        <a:t>When there is a disaster or an intrusion by unauthorized users, system</a:t>
                      </a:r>
                      <a:r>
                        <a:rPr lang="en-US" baseline="0" dirty="0"/>
                        <a:t> </a:t>
                      </a:r>
                      <a:r>
                        <a:rPr lang="en-US" dirty="0"/>
                        <a:t>data can become compromised or damaged. It is in these cases that you</a:t>
                      </a:r>
                      <a:r>
                        <a:rPr lang="en-US" baseline="0" dirty="0"/>
                        <a:t> </a:t>
                      </a:r>
                      <a:r>
                        <a:rPr lang="en-US" dirty="0"/>
                        <a:t>need to employ a process to recover vital data from a crashed system or</a:t>
                      </a:r>
                      <a:r>
                        <a:rPr lang="en-US" baseline="0" dirty="0"/>
                        <a:t> </a:t>
                      </a:r>
                      <a:r>
                        <a:rPr lang="en-US" dirty="0"/>
                        <a:t>data storage devices</a:t>
                      </a:r>
                    </a:p>
                  </a:txBody>
                  <a:tcPr/>
                </a:tc>
                <a:extLst>
                  <a:ext uri="{0D108BD9-81ED-4DB2-BD59-A6C34878D82A}">
                    <a16:rowId xmlns:a16="http://schemas.microsoft.com/office/drawing/2014/main" val="10003"/>
                  </a:ext>
                </a:extLst>
              </a:tr>
            </a:tbl>
          </a:graphicData>
        </a:graphic>
      </p:graphicFrame>
      <p:sp>
        <p:nvSpPr>
          <p:cNvPr id="3" name="Footer Placeholder 2">
            <a:extLst>
              <a:ext uri="{FF2B5EF4-FFF2-40B4-BE49-F238E27FC236}">
                <a16:creationId xmlns:a16="http://schemas.microsoft.com/office/drawing/2014/main" id="{83E5AA57-87FA-FE59-4022-63BD4B8DB846}"/>
              </a:ext>
            </a:extLst>
          </p:cNvPr>
          <p:cNvSpPr>
            <a:spLocks noGrp="1"/>
          </p:cNvSpPr>
          <p:nvPr>
            <p:ph type="ftr" sz="quarter" idx="11"/>
          </p:nvPr>
        </p:nvSpPr>
        <p:spPr/>
        <p:txBody>
          <a:bodyPr/>
          <a:lstStyle/>
          <a:p>
            <a:r>
              <a:rPr lang="en-SG"/>
              <a:t>Dr. Risala Tasin Khan</a:t>
            </a:r>
          </a:p>
        </p:txBody>
      </p:sp>
      <p:sp>
        <p:nvSpPr>
          <p:cNvPr id="5" name="Slide Number Placeholder 4">
            <a:extLst>
              <a:ext uri="{FF2B5EF4-FFF2-40B4-BE49-F238E27FC236}">
                <a16:creationId xmlns:a16="http://schemas.microsoft.com/office/drawing/2014/main" id="{92A2D9AC-E017-5824-BB5E-C25CBFA08829}"/>
              </a:ext>
            </a:extLst>
          </p:cNvPr>
          <p:cNvSpPr>
            <a:spLocks noGrp="1"/>
          </p:cNvSpPr>
          <p:nvPr>
            <p:ph type="sldNum" sz="quarter" idx="12"/>
          </p:nvPr>
        </p:nvSpPr>
        <p:spPr/>
        <p:txBody>
          <a:bodyPr/>
          <a:lstStyle/>
          <a:p>
            <a:fld id="{6F3130F4-3D63-469A-9E6E-700A8C26A698}" type="slidenum">
              <a:rPr lang="en-SG" smtClean="0"/>
              <a:t>5</a:t>
            </a:fld>
            <a:endParaRPr lang="en-SG"/>
          </a:p>
        </p:txBody>
      </p:sp>
    </p:spTree>
    <p:extLst>
      <p:ext uri="{BB962C8B-B14F-4D97-AF65-F5344CB8AC3E}">
        <p14:creationId xmlns:p14="http://schemas.microsoft.com/office/powerpoint/2010/main" val="37709091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EE44E-5ACD-02A4-67AE-E8560AA115D6}"/>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a:solidFill>
                  <a:schemeClr val="tx1"/>
                </a:solidFill>
                <a:latin typeface="+mj-lt"/>
                <a:ea typeface="+mj-ea"/>
                <a:cs typeface="+mj-cs"/>
              </a:rPr>
              <a:t>Active Attacks (Cont..)</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9025F1-9CF5-BFAE-2CF5-8B9C4BD7B31D}"/>
              </a:ext>
            </a:extLst>
          </p:cNvPr>
          <p:cNvSpPr>
            <a:spLocks noGrp="1"/>
          </p:cNvSpPr>
          <p:nvPr>
            <p:ph sz="half" idx="1"/>
          </p:nvPr>
        </p:nvSpPr>
        <p:spPr>
          <a:xfrm>
            <a:off x="630936" y="2660904"/>
            <a:ext cx="4818888" cy="3547872"/>
          </a:xfrm>
        </p:spPr>
        <p:txBody>
          <a:bodyPr vert="horz" lIns="91440" tIns="45720" rIns="91440" bIns="45720" rtlCol="0" anchor="t">
            <a:normAutofit/>
          </a:bodyPr>
          <a:lstStyle/>
          <a:p>
            <a:r>
              <a:rPr lang="en-US" sz="1700" b="0" i="0" dirty="0">
                <a:effectLst/>
                <a:highlight>
                  <a:srgbClr val="FFFFFF"/>
                </a:highlight>
              </a:rPr>
              <a:t>A </a:t>
            </a:r>
            <a:r>
              <a:rPr lang="en-US" sz="1700" b="1" i="0" dirty="0">
                <a:effectLst/>
                <a:highlight>
                  <a:srgbClr val="FFFFFF"/>
                </a:highlight>
              </a:rPr>
              <a:t>replay attack</a:t>
            </a:r>
            <a:r>
              <a:rPr lang="en-US" sz="1700" b="0" i="0" dirty="0">
                <a:effectLst/>
                <a:highlight>
                  <a:srgbClr val="FFFFFF"/>
                </a:highlight>
              </a:rPr>
              <a:t> is a type of network attack in which an attacker captures a valid network transmission and then retransmit it later.</a:t>
            </a:r>
          </a:p>
          <a:p>
            <a:r>
              <a:rPr lang="en-US" sz="1700" b="0" i="0" dirty="0">
                <a:effectLst/>
                <a:highlight>
                  <a:srgbClr val="FFFFFF"/>
                </a:highlight>
              </a:rPr>
              <a:t> </a:t>
            </a:r>
            <a:r>
              <a:rPr lang="en-US" sz="1700" b="1" i="0" dirty="0">
                <a:solidFill>
                  <a:srgbClr val="FF0000"/>
                </a:solidFill>
                <a:effectLst/>
                <a:highlight>
                  <a:srgbClr val="FFFFFF"/>
                </a:highlight>
              </a:rPr>
              <a:t>The main objective is to trick the system into accepting the retransmission of the data as a legitimate one.</a:t>
            </a:r>
          </a:p>
          <a:p>
            <a:r>
              <a:rPr lang="en-US" sz="1700" b="0" i="0" dirty="0">
                <a:effectLst/>
                <a:highlight>
                  <a:srgbClr val="FFFFFF"/>
                </a:highlight>
              </a:rPr>
              <a:t> Additionally, replay attacks are hazardous because it’s challenging to detect.</a:t>
            </a:r>
          </a:p>
          <a:p>
            <a:r>
              <a:rPr lang="en-US" sz="1700" b="0" i="0" dirty="0">
                <a:effectLst/>
                <a:highlight>
                  <a:srgbClr val="FFFFFF"/>
                </a:highlight>
              </a:rPr>
              <a:t> Furthermore, it can be successful even if the original transmission was encrypted.</a:t>
            </a:r>
          </a:p>
          <a:p>
            <a:r>
              <a:rPr lang="en-US" sz="1700" b="0" i="0" dirty="0">
                <a:effectLst/>
                <a:highlight>
                  <a:srgbClr val="FFFFFF"/>
                </a:highlight>
              </a:rPr>
              <a:t>An attacker can lunch a replay attack to gain unauthorized access to systems or networks.</a:t>
            </a:r>
            <a:endParaRPr lang="en-US" sz="1700" dirty="0"/>
          </a:p>
        </p:txBody>
      </p:sp>
      <p:pic>
        <p:nvPicPr>
          <p:cNvPr id="5" name="Content Placeholder 4">
            <a:extLst>
              <a:ext uri="{FF2B5EF4-FFF2-40B4-BE49-F238E27FC236}">
                <a16:creationId xmlns:a16="http://schemas.microsoft.com/office/drawing/2014/main" id="{ADD27CAB-2C60-4790-1B51-363F82D38354}"/>
              </a:ext>
            </a:extLst>
          </p:cNvPr>
          <p:cNvPicPr>
            <a:picLocks noGrp="1" noChangeAspect="1"/>
          </p:cNvPicPr>
          <p:nvPr>
            <p:ph sz="half" idx="2"/>
          </p:nvPr>
        </p:nvPicPr>
        <p:blipFill>
          <a:blip r:embed="rId2"/>
          <a:stretch>
            <a:fillRect/>
          </a:stretch>
        </p:blipFill>
        <p:spPr>
          <a:xfrm>
            <a:off x="6099048" y="1893665"/>
            <a:ext cx="5458968" cy="3070669"/>
          </a:xfrm>
          <a:prstGeom prst="rect">
            <a:avLst/>
          </a:prstGeom>
        </p:spPr>
      </p:pic>
      <p:sp>
        <p:nvSpPr>
          <p:cNvPr id="4" name="Footer Placeholder 3">
            <a:extLst>
              <a:ext uri="{FF2B5EF4-FFF2-40B4-BE49-F238E27FC236}">
                <a16:creationId xmlns:a16="http://schemas.microsoft.com/office/drawing/2014/main" id="{04C0416E-213C-DACF-F9A8-57FAB6643984}"/>
              </a:ext>
            </a:extLst>
          </p:cNvPr>
          <p:cNvSpPr>
            <a:spLocks noGrp="1"/>
          </p:cNvSpPr>
          <p:nvPr>
            <p:ph type="ftr" sz="quarter" idx="11"/>
          </p:nvPr>
        </p:nvSpPr>
        <p:spPr/>
        <p:txBody>
          <a:bodyPr/>
          <a:lstStyle/>
          <a:p>
            <a:r>
              <a:rPr lang="en-SG"/>
              <a:t>Dr. Risala Tasin Khan</a:t>
            </a:r>
          </a:p>
        </p:txBody>
      </p:sp>
      <p:sp>
        <p:nvSpPr>
          <p:cNvPr id="6" name="Slide Number Placeholder 5">
            <a:extLst>
              <a:ext uri="{FF2B5EF4-FFF2-40B4-BE49-F238E27FC236}">
                <a16:creationId xmlns:a16="http://schemas.microsoft.com/office/drawing/2014/main" id="{2B936230-BE45-8706-8257-5964FCFEF6E0}"/>
              </a:ext>
            </a:extLst>
          </p:cNvPr>
          <p:cNvSpPr>
            <a:spLocks noGrp="1"/>
          </p:cNvSpPr>
          <p:nvPr>
            <p:ph type="sldNum" sz="quarter" idx="12"/>
          </p:nvPr>
        </p:nvSpPr>
        <p:spPr/>
        <p:txBody>
          <a:bodyPr/>
          <a:lstStyle/>
          <a:p>
            <a:fld id="{6F3130F4-3D63-469A-9E6E-700A8C26A698}" type="slidenum">
              <a:rPr lang="en-SG" smtClean="0"/>
              <a:t>50</a:t>
            </a:fld>
            <a:endParaRPr lang="en-SG"/>
          </a:p>
        </p:txBody>
      </p:sp>
    </p:spTree>
    <p:extLst>
      <p:ext uri="{BB962C8B-B14F-4D97-AF65-F5344CB8AC3E}">
        <p14:creationId xmlns:p14="http://schemas.microsoft.com/office/powerpoint/2010/main" val="38932708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75360-7964-7140-1E1B-4ED796E30B91}"/>
              </a:ext>
            </a:extLst>
          </p:cNvPr>
          <p:cNvSpPr>
            <a:spLocks noGrp="1"/>
          </p:cNvSpPr>
          <p:nvPr>
            <p:ph type="title"/>
          </p:nvPr>
        </p:nvSpPr>
        <p:spPr/>
        <p:txBody>
          <a:bodyPr/>
          <a:lstStyle/>
          <a:p>
            <a:r>
              <a:rPr lang="en-US" dirty="0"/>
              <a:t>Active Attacks (cont..)</a:t>
            </a:r>
          </a:p>
        </p:txBody>
      </p:sp>
      <p:sp>
        <p:nvSpPr>
          <p:cNvPr id="5" name="Content Placeholder 4">
            <a:extLst>
              <a:ext uri="{FF2B5EF4-FFF2-40B4-BE49-F238E27FC236}">
                <a16:creationId xmlns:a16="http://schemas.microsoft.com/office/drawing/2014/main" id="{6134BDE7-EC46-92CD-0A7F-83309868D84B}"/>
              </a:ext>
            </a:extLst>
          </p:cNvPr>
          <p:cNvSpPr>
            <a:spLocks noGrp="1"/>
          </p:cNvSpPr>
          <p:nvPr>
            <p:ph idx="1"/>
          </p:nvPr>
        </p:nvSpPr>
        <p:spPr/>
        <p:txBody>
          <a:bodyPr>
            <a:normAutofit fontScale="92500" lnSpcReduction="10000"/>
          </a:bodyPr>
          <a:lstStyle/>
          <a:p>
            <a:r>
              <a:rPr lang="en-US" b="1" dirty="0"/>
              <a:t>Modification of messages</a:t>
            </a:r>
            <a:r>
              <a:rPr lang="en-US" dirty="0"/>
              <a:t> simply means that some portion of a legitimate message is altered, or that messages are delayed or reordered, to produce an unauthorized effect .</a:t>
            </a:r>
          </a:p>
          <a:p>
            <a:pPr lvl="1"/>
            <a:r>
              <a:rPr lang="en-US" dirty="0"/>
              <a:t> For example, a message meaning “Allow John Smith to read confidential file accounts” is modified to mean “Allow Fred Brown to read confidential file accounts.”</a:t>
            </a:r>
          </a:p>
          <a:p>
            <a:r>
              <a:rPr lang="en-US" b="1" dirty="0"/>
              <a:t>The denial of service</a:t>
            </a:r>
            <a:r>
              <a:rPr lang="en-US" dirty="0"/>
              <a:t> prevents or inhibits the normal use or management of communications facilities . </a:t>
            </a:r>
          </a:p>
          <a:p>
            <a:pPr lvl="1"/>
            <a:r>
              <a:rPr lang="en-US" dirty="0"/>
              <a:t>This attack may have a specific target; for example, an entity may suppress all messages directed to a particular destination (e.g., the security audit service). </a:t>
            </a:r>
          </a:p>
          <a:p>
            <a:pPr lvl="1"/>
            <a:r>
              <a:rPr lang="en-US" dirty="0"/>
              <a:t>Another form of service denial is the disruption of an entire network, either by disabling the network or by overloading it with messages so as to degrade performance.</a:t>
            </a:r>
          </a:p>
        </p:txBody>
      </p:sp>
      <p:sp>
        <p:nvSpPr>
          <p:cNvPr id="3" name="Footer Placeholder 2">
            <a:extLst>
              <a:ext uri="{FF2B5EF4-FFF2-40B4-BE49-F238E27FC236}">
                <a16:creationId xmlns:a16="http://schemas.microsoft.com/office/drawing/2014/main" id="{88F5B7E9-7AE0-7969-426B-AFB48B95DEB9}"/>
              </a:ext>
            </a:extLst>
          </p:cNvPr>
          <p:cNvSpPr>
            <a:spLocks noGrp="1"/>
          </p:cNvSpPr>
          <p:nvPr>
            <p:ph type="ftr" sz="quarter" idx="11"/>
          </p:nvPr>
        </p:nvSpPr>
        <p:spPr/>
        <p:txBody>
          <a:bodyPr/>
          <a:lstStyle/>
          <a:p>
            <a:r>
              <a:rPr lang="en-SG"/>
              <a:t>Dr. Risala Tasin Khan</a:t>
            </a:r>
          </a:p>
        </p:txBody>
      </p:sp>
      <p:sp>
        <p:nvSpPr>
          <p:cNvPr id="4" name="Slide Number Placeholder 3">
            <a:extLst>
              <a:ext uri="{FF2B5EF4-FFF2-40B4-BE49-F238E27FC236}">
                <a16:creationId xmlns:a16="http://schemas.microsoft.com/office/drawing/2014/main" id="{109C7B44-6DC1-BDE7-52C3-832F55429082}"/>
              </a:ext>
            </a:extLst>
          </p:cNvPr>
          <p:cNvSpPr>
            <a:spLocks noGrp="1"/>
          </p:cNvSpPr>
          <p:nvPr>
            <p:ph type="sldNum" sz="quarter" idx="12"/>
          </p:nvPr>
        </p:nvSpPr>
        <p:spPr/>
        <p:txBody>
          <a:bodyPr/>
          <a:lstStyle/>
          <a:p>
            <a:fld id="{6F3130F4-3D63-469A-9E6E-700A8C26A698}" type="slidenum">
              <a:rPr lang="en-SG" smtClean="0"/>
              <a:t>51</a:t>
            </a:fld>
            <a:endParaRPr lang="en-SG"/>
          </a:p>
        </p:txBody>
      </p:sp>
    </p:spTree>
    <p:extLst>
      <p:ext uri="{BB962C8B-B14F-4D97-AF65-F5344CB8AC3E}">
        <p14:creationId xmlns:p14="http://schemas.microsoft.com/office/powerpoint/2010/main" val="18648474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8FBB4-76F7-8142-881D-BC389C7C490E}"/>
              </a:ext>
            </a:extLst>
          </p:cNvPr>
          <p:cNvSpPr>
            <a:spLocks noGrp="1"/>
          </p:cNvSpPr>
          <p:nvPr>
            <p:ph type="title"/>
          </p:nvPr>
        </p:nvSpPr>
        <p:spPr/>
        <p:txBody>
          <a:bodyPr/>
          <a:lstStyle/>
          <a:p>
            <a:r>
              <a:rPr lang="en-US" dirty="0"/>
              <a:t>Security Services</a:t>
            </a:r>
          </a:p>
        </p:txBody>
      </p:sp>
      <p:sp>
        <p:nvSpPr>
          <p:cNvPr id="3" name="Content Placeholder 2">
            <a:extLst>
              <a:ext uri="{FF2B5EF4-FFF2-40B4-BE49-F238E27FC236}">
                <a16:creationId xmlns:a16="http://schemas.microsoft.com/office/drawing/2014/main" id="{12344F2B-8143-D662-3A31-BFE69A979188}"/>
              </a:ext>
            </a:extLst>
          </p:cNvPr>
          <p:cNvSpPr>
            <a:spLocks noGrp="1"/>
          </p:cNvSpPr>
          <p:nvPr>
            <p:ph idx="1"/>
          </p:nvPr>
        </p:nvSpPr>
        <p:spPr/>
        <p:txBody>
          <a:bodyPr>
            <a:normAutofit fontScale="92500" lnSpcReduction="20000"/>
          </a:bodyPr>
          <a:lstStyle/>
          <a:p>
            <a:r>
              <a:rPr lang="en-US" dirty="0"/>
              <a:t>X.800 defines </a:t>
            </a:r>
            <a:r>
              <a:rPr lang="en-US" dirty="0">
                <a:solidFill>
                  <a:schemeClr val="accent1"/>
                </a:solidFill>
              </a:rPr>
              <a:t>a security service as a service that is provided by a protocol layer of communicating open systems and that ensures adequate security of the systems or of data transfers.</a:t>
            </a:r>
          </a:p>
          <a:p>
            <a:r>
              <a:rPr lang="en-US" dirty="0"/>
              <a:t>X.800 divides these services into </a:t>
            </a:r>
            <a:r>
              <a:rPr lang="en-US" b="1" dirty="0">
                <a:solidFill>
                  <a:schemeClr val="accent1"/>
                </a:solidFill>
              </a:rPr>
              <a:t>five categories</a:t>
            </a:r>
            <a:r>
              <a:rPr lang="en-US" dirty="0"/>
              <a:t> and </a:t>
            </a:r>
            <a:r>
              <a:rPr lang="en-US" b="1" dirty="0">
                <a:solidFill>
                  <a:schemeClr val="accent1"/>
                </a:solidFill>
              </a:rPr>
              <a:t>fourteen specific services.</a:t>
            </a:r>
          </a:p>
          <a:p>
            <a:r>
              <a:rPr lang="en-US" dirty="0">
                <a:solidFill>
                  <a:schemeClr val="accent1"/>
                </a:solidFill>
              </a:rPr>
              <a:t>The five categories are:</a:t>
            </a:r>
          </a:p>
          <a:p>
            <a:pPr marL="514350" indent="-514350">
              <a:buFont typeface="+mj-lt"/>
              <a:buAutoNum type="arabicPeriod"/>
            </a:pPr>
            <a:r>
              <a:rPr lang="en-US" dirty="0">
                <a:solidFill>
                  <a:schemeClr val="accent1"/>
                </a:solidFill>
              </a:rPr>
              <a:t>Authentication</a:t>
            </a:r>
          </a:p>
          <a:p>
            <a:pPr marL="514350" indent="-514350">
              <a:buFont typeface="+mj-lt"/>
              <a:buAutoNum type="arabicPeriod"/>
            </a:pPr>
            <a:r>
              <a:rPr lang="en-US" dirty="0">
                <a:solidFill>
                  <a:schemeClr val="accent1"/>
                </a:solidFill>
              </a:rPr>
              <a:t>Access Control</a:t>
            </a:r>
          </a:p>
          <a:p>
            <a:pPr marL="514350" indent="-514350">
              <a:buFont typeface="+mj-lt"/>
              <a:buAutoNum type="arabicPeriod"/>
            </a:pPr>
            <a:r>
              <a:rPr lang="en-US" dirty="0">
                <a:solidFill>
                  <a:schemeClr val="accent1"/>
                </a:solidFill>
              </a:rPr>
              <a:t>Data Confidentiality</a:t>
            </a:r>
          </a:p>
          <a:p>
            <a:pPr marL="514350" indent="-514350">
              <a:buFont typeface="+mj-lt"/>
              <a:buAutoNum type="arabicPeriod"/>
            </a:pPr>
            <a:r>
              <a:rPr lang="en-US" dirty="0">
                <a:solidFill>
                  <a:schemeClr val="accent1"/>
                </a:solidFill>
              </a:rPr>
              <a:t>Data Integrity</a:t>
            </a:r>
          </a:p>
          <a:p>
            <a:pPr marL="514350" indent="-514350">
              <a:buFont typeface="+mj-lt"/>
              <a:buAutoNum type="arabicPeriod"/>
            </a:pPr>
            <a:r>
              <a:rPr lang="en-US" dirty="0">
                <a:solidFill>
                  <a:schemeClr val="accent1"/>
                </a:solidFill>
              </a:rPr>
              <a:t>Nonrepudiation</a:t>
            </a:r>
          </a:p>
          <a:p>
            <a:pPr marL="514350" indent="-514350">
              <a:buFont typeface="+mj-lt"/>
              <a:buAutoNum type="arabicPeriod"/>
            </a:pPr>
            <a:endParaRPr lang="en-US" dirty="0">
              <a:solidFill>
                <a:schemeClr val="accent1"/>
              </a:solidFill>
            </a:endParaRPr>
          </a:p>
          <a:p>
            <a:pPr marL="514350" indent="-514350">
              <a:buFont typeface="+mj-lt"/>
              <a:buAutoNum type="arabicPeriod"/>
            </a:pPr>
            <a:endParaRPr lang="en-US" dirty="0">
              <a:solidFill>
                <a:schemeClr val="accent1"/>
              </a:solidFill>
            </a:endParaRPr>
          </a:p>
          <a:p>
            <a:pPr marL="514350" indent="-514350">
              <a:buFont typeface="+mj-lt"/>
              <a:buAutoNum type="arabicPeriod"/>
            </a:pPr>
            <a:endParaRPr lang="en-US" dirty="0"/>
          </a:p>
        </p:txBody>
      </p:sp>
      <p:sp>
        <p:nvSpPr>
          <p:cNvPr id="4" name="Footer Placeholder 3">
            <a:extLst>
              <a:ext uri="{FF2B5EF4-FFF2-40B4-BE49-F238E27FC236}">
                <a16:creationId xmlns:a16="http://schemas.microsoft.com/office/drawing/2014/main" id="{B36E711A-29F0-2D69-E186-98061D70C882}"/>
              </a:ext>
            </a:extLst>
          </p:cNvPr>
          <p:cNvSpPr>
            <a:spLocks noGrp="1"/>
          </p:cNvSpPr>
          <p:nvPr>
            <p:ph type="ftr" sz="quarter" idx="11"/>
          </p:nvPr>
        </p:nvSpPr>
        <p:spPr/>
        <p:txBody>
          <a:bodyPr/>
          <a:lstStyle/>
          <a:p>
            <a:r>
              <a:rPr lang="en-SG"/>
              <a:t>Dr. Risala Tasin Khan</a:t>
            </a:r>
          </a:p>
        </p:txBody>
      </p:sp>
      <p:sp>
        <p:nvSpPr>
          <p:cNvPr id="5" name="Slide Number Placeholder 4">
            <a:extLst>
              <a:ext uri="{FF2B5EF4-FFF2-40B4-BE49-F238E27FC236}">
                <a16:creationId xmlns:a16="http://schemas.microsoft.com/office/drawing/2014/main" id="{FF2DBDDE-F2A0-CE6A-9598-EBCA5611A3AE}"/>
              </a:ext>
            </a:extLst>
          </p:cNvPr>
          <p:cNvSpPr>
            <a:spLocks noGrp="1"/>
          </p:cNvSpPr>
          <p:nvPr>
            <p:ph type="sldNum" sz="quarter" idx="12"/>
          </p:nvPr>
        </p:nvSpPr>
        <p:spPr/>
        <p:txBody>
          <a:bodyPr/>
          <a:lstStyle/>
          <a:p>
            <a:fld id="{6F3130F4-3D63-469A-9E6E-700A8C26A698}" type="slidenum">
              <a:rPr lang="en-SG" smtClean="0"/>
              <a:t>52</a:t>
            </a:fld>
            <a:endParaRPr lang="en-SG"/>
          </a:p>
        </p:txBody>
      </p:sp>
    </p:spTree>
    <p:extLst>
      <p:ext uri="{BB962C8B-B14F-4D97-AF65-F5344CB8AC3E}">
        <p14:creationId xmlns:p14="http://schemas.microsoft.com/office/powerpoint/2010/main" val="25114096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up of a document&#10;&#10;Description automatically generated">
            <a:extLst>
              <a:ext uri="{FF2B5EF4-FFF2-40B4-BE49-F238E27FC236}">
                <a16:creationId xmlns:a16="http://schemas.microsoft.com/office/drawing/2014/main" id="{F3AB46DB-6FC8-BED4-69FC-ADBF0B14662F}"/>
              </a:ext>
            </a:extLst>
          </p:cNvPr>
          <p:cNvPicPr>
            <a:picLocks noChangeAspect="1"/>
          </p:cNvPicPr>
          <p:nvPr/>
        </p:nvPicPr>
        <p:blipFill>
          <a:blip r:embed="rId2"/>
          <a:stretch>
            <a:fillRect/>
          </a:stretch>
        </p:blipFill>
        <p:spPr>
          <a:xfrm>
            <a:off x="3721334" y="643467"/>
            <a:ext cx="4749332" cy="5571065"/>
          </a:xfrm>
          <a:prstGeom prst="rect">
            <a:avLst/>
          </a:prstGeom>
          <a:ln>
            <a:noFill/>
          </a:ln>
        </p:spPr>
      </p:pic>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0234872E-146B-6025-5128-291126CC5360}"/>
              </a:ext>
            </a:extLst>
          </p:cNvPr>
          <p:cNvSpPr>
            <a:spLocks noGrp="1"/>
          </p:cNvSpPr>
          <p:nvPr>
            <p:ph type="ftr" sz="quarter" idx="11"/>
          </p:nvPr>
        </p:nvSpPr>
        <p:spPr/>
        <p:txBody>
          <a:bodyPr/>
          <a:lstStyle/>
          <a:p>
            <a:r>
              <a:rPr lang="en-SG"/>
              <a:t>Dr. Risala Tasin Khan</a:t>
            </a:r>
          </a:p>
        </p:txBody>
      </p:sp>
      <p:sp>
        <p:nvSpPr>
          <p:cNvPr id="3" name="Slide Number Placeholder 2">
            <a:extLst>
              <a:ext uri="{FF2B5EF4-FFF2-40B4-BE49-F238E27FC236}">
                <a16:creationId xmlns:a16="http://schemas.microsoft.com/office/drawing/2014/main" id="{C64B0B88-7A7E-5DAB-2942-7B42DA0C7CD6}"/>
              </a:ext>
            </a:extLst>
          </p:cNvPr>
          <p:cNvSpPr>
            <a:spLocks noGrp="1"/>
          </p:cNvSpPr>
          <p:nvPr>
            <p:ph type="sldNum" sz="quarter" idx="12"/>
          </p:nvPr>
        </p:nvSpPr>
        <p:spPr/>
        <p:txBody>
          <a:bodyPr/>
          <a:lstStyle/>
          <a:p>
            <a:fld id="{6F3130F4-3D63-469A-9E6E-700A8C26A698}" type="slidenum">
              <a:rPr lang="en-SG" smtClean="0"/>
              <a:t>53</a:t>
            </a:fld>
            <a:endParaRPr lang="en-SG"/>
          </a:p>
        </p:txBody>
      </p:sp>
    </p:spTree>
    <p:extLst>
      <p:ext uri="{BB962C8B-B14F-4D97-AF65-F5344CB8AC3E}">
        <p14:creationId xmlns:p14="http://schemas.microsoft.com/office/powerpoint/2010/main" val="14960993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5355C-18F3-4D26-5F9C-481D8EDD7736}"/>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E0DEC0DD-7581-AADE-A301-D7CD8EBBBCEA}"/>
              </a:ext>
            </a:extLst>
          </p:cNvPr>
          <p:cNvSpPr>
            <a:spLocks noGrp="1"/>
          </p:cNvSpPr>
          <p:nvPr>
            <p:ph idx="1"/>
          </p:nvPr>
        </p:nvSpPr>
        <p:spPr/>
        <p:txBody>
          <a:bodyPr>
            <a:normAutofit fontScale="55000" lnSpcReduction="20000"/>
          </a:bodyPr>
          <a:lstStyle/>
          <a:p>
            <a:r>
              <a:rPr lang="en-US" dirty="0"/>
              <a:t>Authentication is the method of validating a particular entity’s identity and unique credentials.</a:t>
            </a:r>
          </a:p>
          <a:p>
            <a:r>
              <a:rPr lang="en-US" dirty="0"/>
              <a:t>Authentication concentrates on identifying if a particular individual has the right credentials to enter a system or a secure site.</a:t>
            </a:r>
          </a:p>
          <a:p>
            <a:r>
              <a:rPr lang="en-US" dirty="0"/>
              <a:t>Two specific authentication services are defined in X.800:</a:t>
            </a:r>
          </a:p>
          <a:p>
            <a:pPr marL="0" indent="0">
              <a:buNone/>
            </a:pPr>
            <a:r>
              <a:rPr lang="en-US" dirty="0"/>
              <a:t> ■ </a:t>
            </a:r>
            <a:r>
              <a:rPr lang="en-US" b="1" dirty="0"/>
              <a:t>Peer entity authentication:</a:t>
            </a:r>
            <a:r>
              <a:rPr lang="en-US" dirty="0"/>
              <a:t> </a:t>
            </a:r>
          </a:p>
          <a:p>
            <a:pPr lvl="1">
              <a:buFont typeface="Wingdings" panose="05000000000000000000" pitchFamily="2" charset="2"/>
              <a:buChar char="Ø"/>
            </a:pPr>
            <a:r>
              <a:rPr lang="en-US" dirty="0"/>
              <a:t>Provides the evidence of the identity of a peer entity in an association.</a:t>
            </a:r>
          </a:p>
          <a:p>
            <a:pPr lvl="1">
              <a:buFont typeface="Wingdings" panose="05000000000000000000" pitchFamily="2" charset="2"/>
              <a:buChar char="Ø"/>
            </a:pPr>
            <a:r>
              <a:rPr lang="en-US" dirty="0"/>
              <a:t> Two entities are considered peers if they implement to same protocol in different systems; for example two TCP modules in two communicating systems. </a:t>
            </a:r>
          </a:p>
          <a:p>
            <a:pPr lvl="1">
              <a:buFont typeface="Wingdings" panose="05000000000000000000" pitchFamily="2" charset="2"/>
              <a:buChar char="Ø"/>
            </a:pPr>
            <a:r>
              <a:rPr lang="en-US" dirty="0"/>
              <a:t>Peer entity authentication is provided for use at the establishment of, or at times during the data transfer phase of, a connection.</a:t>
            </a:r>
          </a:p>
          <a:p>
            <a:pPr lvl="1">
              <a:buFont typeface="Wingdings" panose="05000000000000000000" pitchFamily="2" charset="2"/>
              <a:buChar char="Ø"/>
            </a:pPr>
            <a:r>
              <a:rPr lang="en-US" dirty="0"/>
              <a:t> It attempts to provide confidence that an entity is not performing either a masquerade or an unauthorized replay of a previous connection.</a:t>
            </a:r>
          </a:p>
          <a:p>
            <a:pPr>
              <a:buFont typeface="Wingdings" panose="05000000000000000000" pitchFamily="2" charset="2"/>
              <a:buChar char="Ø"/>
            </a:pPr>
            <a:r>
              <a:rPr lang="en-US" b="1" dirty="0"/>
              <a:t>Data origin authentication:</a:t>
            </a:r>
            <a:r>
              <a:rPr lang="en-US" dirty="0"/>
              <a:t> </a:t>
            </a:r>
          </a:p>
          <a:p>
            <a:pPr lvl="1">
              <a:buFont typeface="Wingdings" panose="05000000000000000000" pitchFamily="2" charset="2"/>
              <a:buChar char="Ø"/>
            </a:pPr>
            <a:r>
              <a:rPr lang="en-US" b="1" i="0" dirty="0">
                <a:solidFill>
                  <a:srgbClr val="333333"/>
                </a:solidFill>
                <a:effectLst/>
                <a:highlight>
                  <a:srgbClr val="FFFFFF"/>
                </a:highlight>
                <a:latin typeface="guardian-text-oreilly"/>
              </a:rPr>
              <a:t>data origin authentication</a:t>
            </a:r>
            <a:r>
              <a:rPr lang="en-US" b="0" i="0" dirty="0">
                <a:solidFill>
                  <a:srgbClr val="333333"/>
                </a:solidFill>
                <a:effectLst/>
                <a:highlight>
                  <a:srgbClr val="FFFFFF"/>
                </a:highlight>
                <a:latin typeface="guardian-text-oreilly"/>
              </a:rPr>
              <a:t> is an assurance that the source of the information is indeed verified.</a:t>
            </a:r>
          </a:p>
          <a:p>
            <a:pPr lvl="1">
              <a:buFont typeface="Wingdings" panose="05000000000000000000" pitchFamily="2" charset="2"/>
              <a:buChar char="Ø"/>
            </a:pPr>
            <a:r>
              <a:rPr lang="en-US" b="0" i="0" dirty="0">
                <a:solidFill>
                  <a:srgbClr val="333333"/>
                </a:solidFill>
                <a:effectLst/>
                <a:highlight>
                  <a:srgbClr val="FFFFFF"/>
                </a:highlight>
                <a:latin typeface="guardian-text-oreilly"/>
              </a:rPr>
              <a:t> Data origin authentication guarantees data integrity because if a source is corroborated, then the data must not have been altered. Various methods, such as </a:t>
            </a:r>
            <a:r>
              <a:rPr lang="en-US" b="1" i="0" dirty="0">
                <a:solidFill>
                  <a:srgbClr val="333333"/>
                </a:solidFill>
                <a:effectLst/>
                <a:highlight>
                  <a:srgbClr val="FFFFFF"/>
                </a:highlight>
                <a:latin typeface="guardian-text-oreilly"/>
              </a:rPr>
              <a:t>Message Authentication Codes</a:t>
            </a:r>
            <a:r>
              <a:rPr lang="en-US" b="0" i="0" dirty="0">
                <a:solidFill>
                  <a:srgbClr val="333333"/>
                </a:solidFill>
                <a:effectLst/>
                <a:highlight>
                  <a:srgbClr val="FFFFFF"/>
                </a:highlight>
                <a:latin typeface="guardian-text-oreilly"/>
              </a:rPr>
              <a:t> (</a:t>
            </a:r>
            <a:r>
              <a:rPr lang="en-US" b="1" i="0" dirty="0">
                <a:solidFill>
                  <a:srgbClr val="333333"/>
                </a:solidFill>
                <a:effectLst/>
                <a:highlight>
                  <a:srgbClr val="FFFFFF"/>
                </a:highlight>
                <a:latin typeface="guardian-text-oreilly"/>
              </a:rPr>
              <a:t>MACs</a:t>
            </a:r>
            <a:r>
              <a:rPr lang="en-US" b="0" i="0" dirty="0">
                <a:solidFill>
                  <a:srgbClr val="333333"/>
                </a:solidFill>
                <a:effectLst/>
                <a:highlight>
                  <a:srgbClr val="FFFFFF"/>
                </a:highlight>
                <a:latin typeface="guardian-text-oreilly"/>
              </a:rPr>
              <a:t>) and digital signatures are most commonly used.</a:t>
            </a:r>
            <a:r>
              <a:rPr lang="en-US" dirty="0"/>
              <a:t> </a:t>
            </a:r>
          </a:p>
          <a:p>
            <a:pPr lvl="1">
              <a:buFont typeface="Wingdings" panose="05000000000000000000" pitchFamily="2" charset="2"/>
              <a:buChar char="Ø"/>
            </a:pPr>
            <a:r>
              <a:rPr lang="en-US" dirty="0"/>
              <a:t>It does not provide protection against the duplication or modification of data units. </a:t>
            </a:r>
          </a:p>
          <a:p>
            <a:pPr lvl="1">
              <a:buFont typeface="Wingdings" panose="05000000000000000000" pitchFamily="2" charset="2"/>
              <a:buChar char="Ø"/>
            </a:pPr>
            <a:r>
              <a:rPr lang="en-US" dirty="0"/>
              <a:t>This type of service supports applications like electronic mail, where there are no prior interactions between the communicating entities.</a:t>
            </a:r>
          </a:p>
        </p:txBody>
      </p:sp>
      <p:sp>
        <p:nvSpPr>
          <p:cNvPr id="4" name="Footer Placeholder 3">
            <a:extLst>
              <a:ext uri="{FF2B5EF4-FFF2-40B4-BE49-F238E27FC236}">
                <a16:creationId xmlns:a16="http://schemas.microsoft.com/office/drawing/2014/main" id="{BC445258-C4FE-FFB5-76B2-B595575778D9}"/>
              </a:ext>
            </a:extLst>
          </p:cNvPr>
          <p:cNvSpPr>
            <a:spLocks noGrp="1"/>
          </p:cNvSpPr>
          <p:nvPr>
            <p:ph type="ftr" sz="quarter" idx="11"/>
          </p:nvPr>
        </p:nvSpPr>
        <p:spPr/>
        <p:txBody>
          <a:bodyPr/>
          <a:lstStyle/>
          <a:p>
            <a:r>
              <a:rPr lang="en-SG"/>
              <a:t>Dr. Risala Tasin Khan</a:t>
            </a:r>
          </a:p>
        </p:txBody>
      </p:sp>
      <p:sp>
        <p:nvSpPr>
          <p:cNvPr id="5" name="Slide Number Placeholder 4">
            <a:extLst>
              <a:ext uri="{FF2B5EF4-FFF2-40B4-BE49-F238E27FC236}">
                <a16:creationId xmlns:a16="http://schemas.microsoft.com/office/drawing/2014/main" id="{53088CA8-02AE-338D-EAE8-7FAE2FECEF70}"/>
              </a:ext>
            </a:extLst>
          </p:cNvPr>
          <p:cNvSpPr>
            <a:spLocks noGrp="1"/>
          </p:cNvSpPr>
          <p:nvPr>
            <p:ph type="sldNum" sz="quarter" idx="12"/>
          </p:nvPr>
        </p:nvSpPr>
        <p:spPr/>
        <p:txBody>
          <a:bodyPr/>
          <a:lstStyle/>
          <a:p>
            <a:fld id="{6F3130F4-3D63-469A-9E6E-700A8C26A698}" type="slidenum">
              <a:rPr lang="en-SG" smtClean="0"/>
              <a:t>54</a:t>
            </a:fld>
            <a:endParaRPr lang="en-SG"/>
          </a:p>
        </p:txBody>
      </p:sp>
    </p:spTree>
    <p:extLst>
      <p:ext uri="{BB962C8B-B14F-4D97-AF65-F5344CB8AC3E}">
        <p14:creationId xmlns:p14="http://schemas.microsoft.com/office/powerpoint/2010/main" val="22109559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AEE64-063C-0251-6B1E-72D2A131ED4B}"/>
              </a:ext>
            </a:extLst>
          </p:cNvPr>
          <p:cNvSpPr>
            <a:spLocks noGrp="1"/>
          </p:cNvSpPr>
          <p:nvPr>
            <p:ph type="title"/>
          </p:nvPr>
        </p:nvSpPr>
        <p:spPr/>
        <p:txBody>
          <a:bodyPr/>
          <a:lstStyle/>
          <a:p>
            <a:r>
              <a:rPr lang="en-US" dirty="0"/>
              <a:t>Access Control</a:t>
            </a:r>
          </a:p>
        </p:txBody>
      </p:sp>
      <p:sp>
        <p:nvSpPr>
          <p:cNvPr id="3" name="Content Placeholder 2">
            <a:extLst>
              <a:ext uri="{FF2B5EF4-FFF2-40B4-BE49-F238E27FC236}">
                <a16:creationId xmlns:a16="http://schemas.microsoft.com/office/drawing/2014/main" id="{23C3FD2A-9528-D86E-A1C5-9EFA64D972B1}"/>
              </a:ext>
            </a:extLst>
          </p:cNvPr>
          <p:cNvSpPr>
            <a:spLocks noGrp="1"/>
          </p:cNvSpPr>
          <p:nvPr>
            <p:ph idx="1"/>
          </p:nvPr>
        </p:nvSpPr>
        <p:spPr/>
        <p:txBody>
          <a:bodyPr/>
          <a:lstStyle/>
          <a:p>
            <a:r>
              <a:rPr lang="en-US" dirty="0"/>
              <a:t>Access control is the process of determining and assigning privileges to various resources, objects or data.\</a:t>
            </a:r>
          </a:p>
          <a:p>
            <a:r>
              <a:rPr lang="en-US" dirty="0"/>
              <a:t>In the context of network security, access control is the ability to limit and control the access to host systems and applications via communications links. </a:t>
            </a:r>
          </a:p>
          <a:p>
            <a:r>
              <a:rPr lang="en-US" dirty="0"/>
              <a:t>To achieve this, each entity trying to gain access must first be identified, or authenticated, so that access rights can be tailored to the individual.</a:t>
            </a:r>
          </a:p>
          <a:p>
            <a:pPr marL="0" indent="0">
              <a:buNone/>
            </a:pPr>
            <a:endParaRPr lang="en-US" dirty="0"/>
          </a:p>
        </p:txBody>
      </p:sp>
      <p:sp>
        <p:nvSpPr>
          <p:cNvPr id="4" name="Footer Placeholder 3">
            <a:extLst>
              <a:ext uri="{FF2B5EF4-FFF2-40B4-BE49-F238E27FC236}">
                <a16:creationId xmlns:a16="http://schemas.microsoft.com/office/drawing/2014/main" id="{2C20A4F2-5D3C-89A5-1166-F1FEAEE4C7C4}"/>
              </a:ext>
            </a:extLst>
          </p:cNvPr>
          <p:cNvSpPr>
            <a:spLocks noGrp="1"/>
          </p:cNvSpPr>
          <p:nvPr>
            <p:ph type="ftr" sz="quarter" idx="11"/>
          </p:nvPr>
        </p:nvSpPr>
        <p:spPr/>
        <p:txBody>
          <a:bodyPr/>
          <a:lstStyle/>
          <a:p>
            <a:r>
              <a:rPr lang="en-SG"/>
              <a:t>Dr. Risala Tasin Khan</a:t>
            </a:r>
          </a:p>
        </p:txBody>
      </p:sp>
      <p:sp>
        <p:nvSpPr>
          <p:cNvPr id="5" name="Slide Number Placeholder 4">
            <a:extLst>
              <a:ext uri="{FF2B5EF4-FFF2-40B4-BE49-F238E27FC236}">
                <a16:creationId xmlns:a16="http://schemas.microsoft.com/office/drawing/2014/main" id="{4B9EF130-0FB1-FC1A-E9A1-360707004700}"/>
              </a:ext>
            </a:extLst>
          </p:cNvPr>
          <p:cNvSpPr>
            <a:spLocks noGrp="1"/>
          </p:cNvSpPr>
          <p:nvPr>
            <p:ph type="sldNum" sz="quarter" idx="12"/>
          </p:nvPr>
        </p:nvSpPr>
        <p:spPr/>
        <p:txBody>
          <a:bodyPr/>
          <a:lstStyle/>
          <a:p>
            <a:fld id="{6F3130F4-3D63-469A-9E6E-700A8C26A698}" type="slidenum">
              <a:rPr lang="en-SG" smtClean="0"/>
              <a:t>55</a:t>
            </a:fld>
            <a:endParaRPr lang="en-SG"/>
          </a:p>
        </p:txBody>
      </p:sp>
    </p:spTree>
    <p:extLst>
      <p:ext uri="{BB962C8B-B14F-4D97-AF65-F5344CB8AC3E}">
        <p14:creationId xmlns:p14="http://schemas.microsoft.com/office/powerpoint/2010/main" val="37426943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C2459-ED43-A635-118F-F3DB7874F2A4}"/>
              </a:ext>
            </a:extLst>
          </p:cNvPr>
          <p:cNvSpPr>
            <a:spLocks noGrp="1"/>
          </p:cNvSpPr>
          <p:nvPr>
            <p:ph type="title"/>
          </p:nvPr>
        </p:nvSpPr>
        <p:spPr/>
        <p:txBody>
          <a:bodyPr/>
          <a:lstStyle/>
          <a:p>
            <a:r>
              <a:rPr lang="en-US" dirty="0"/>
              <a:t>Data Confidentiality</a:t>
            </a:r>
          </a:p>
        </p:txBody>
      </p:sp>
      <p:sp>
        <p:nvSpPr>
          <p:cNvPr id="3" name="Content Placeholder 2">
            <a:extLst>
              <a:ext uri="{FF2B5EF4-FFF2-40B4-BE49-F238E27FC236}">
                <a16:creationId xmlns:a16="http://schemas.microsoft.com/office/drawing/2014/main" id="{D209E949-63F0-6C94-2BC8-52F42B8A1878}"/>
              </a:ext>
            </a:extLst>
          </p:cNvPr>
          <p:cNvSpPr>
            <a:spLocks noGrp="1"/>
          </p:cNvSpPr>
          <p:nvPr>
            <p:ph idx="1"/>
          </p:nvPr>
        </p:nvSpPr>
        <p:spPr/>
        <p:txBody>
          <a:bodyPr>
            <a:normAutofit/>
          </a:bodyPr>
          <a:lstStyle/>
          <a:p>
            <a:r>
              <a:rPr lang="en-US" dirty="0"/>
              <a:t>Confidentiality is the protection of transmitted data from passive attacks. </a:t>
            </a:r>
          </a:p>
          <a:p>
            <a:r>
              <a:rPr lang="en-US" dirty="0"/>
              <a:t>The other aspect of confidentiality is the protection of traffic flow from analysis. This requires that an attacker not be able to observe the source and destination, frequency, length, or other characteristics of the traffic on a communications facility</a:t>
            </a:r>
          </a:p>
        </p:txBody>
      </p:sp>
      <p:sp>
        <p:nvSpPr>
          <p:cNvPr id="4" name="Footer Placeholder 3">
            <a:extLst>
              <a:ext uri="{FF2B5EF4-FFF2-40B4-BE49-F238E27FC236}">
                <a16:creationId xmlns:a16="http://schemas.microsoft.com/office/drawing/2014/main" id="{1BDE0703-135C-DDCA-0B6B-6447306392FB}"/>
              </a:ext>
            </a:extLst>
          </p:cNvPr>
          <p:cNvSpPr>
            <a:spLocks noGrp="1"/>
          </p:cNvSpPr>
          <p:nvPr>
            <p:ph type="ftr" sz="quarter" idx="11"/>
          </p:nvPr>
        </p:nvSpPr>
        <p:spPr/>
        <p:txBody>
          <a:bodyPr/>
          <a:lstStyle/>
          <a:p>
            <a:r>
              <a:rPr lang="en-SG"/>
              <a:t>Dr. Risala Tasin Khan</a:t>
            </a:r>
          </a:p>
        </p:txBody>
      </p:sp>
      <p:sp>
        <p:nvSpPr>
          <p:cNvPr id="5" name="Slide Number Placeholder 4">
            <a:extLst>
              <a:ext uri="{FF2B5EF4-FFF2-40B4-BE49-F238E27FC236}">
                <a16:creationId xmlns:a16="http://schemas.microsoft.com/office/drawing/2014/main" id="{1AF91D5E-A0D6-6971-5E5E-4143FE65A854}"/>
              </a:ext>
            </a:extLst>
          </p:cNvPr>
          <p:cNvSpPr>
            <a:spLocks noGrp="1"/>
          </p:cNvSpPr>
          <p:nvPr>
            <p:ph type="sldNum" sz="quarter" idx="12"/>
          </p:nvPr>
        </p:nvSpPr>
        <p:spPr/>
        <p:txBody>
          <a:bodyPr/>
          <a:lstStyle/>
          <a:p>
            <a:fld id="{6F3130F4-3D63-469A-9E6E-700A8C26A698}" type="slidenum">
              <a:rPr lang="en-SG" smtClean="0"/>
              <a:t>56</a:t>
            </a:fld>
            <a:endParaRPr lang="en-SG"/>
          </a:p>
        </p:txBody>
      </p:sp>
    </p:spTree>
    <p:extLst>
      <p:ext uri="{BB962C8B-B14F-4D97-AF65-F5344CB8AC3E}">
        <p14:creationId xmlns:p14="http://schemas.microsoft.com/office/powerpoint/2010/main" val="11899335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6638F-EA7C-C14F-8823-8EB8D2190CA1}"/>
              </a:ext>
            </a:extLst>
          </p:cNvPr>
          <p:cNvSpPr>
            <a:spLocks noGrp="1"/>
          </p:cNvSpPr>
          <p:nvPr>
            <p:ph type="title"/>
          </p:nvPr>
        </p:nvSpPr>
        <p:spPr/>
        <p:txBody>
          <a:bodyPr/>
          <a:lstStyle/>
          <a:p>
            <a:r>
              <a:rPr lang="en-US" dirty="0"/>
              <a:t>Data Integrity</a:t>
            </a:r>
          </a:p>
        </p:txBody>
      </p:sp>
      <p:sp>
        <p:nvSpPr>
          <p:cNvPr id="3" name="Content Placeholder 2">
            <a:extLst>
              <a:ext uri="{FF2B5EF4-FFF2-40B4-BE49-F238E27FC236}">
                <a16:creationId xmlns:a16="http://schemas.microsoft.com/office/drawing/2014/main" id="{F0F12F6B-9179-7B8D-2BFB-4AEE26A981E8}"/>
              </a:ext>
            </a:extLst>
          </p:cNvPr>
          <p:cNvSpPr>
            <a:spLocks noGrp="1"/>
          </p:cNvSpPr>
          <p:nvPr>
            <p:ph idx="1"/>
          </p:nvPr>
        </p:nvSpPr>
        <p:spPr/>
        <p:txBody>
          <a:bodyPr>
            <a:normAutofit fontScale="55000" lnSpcReduction="20000"/>
          </a:bodyPr>
          <a:lstStyle/>
          <a:p>
            <a:r>
              <a:rPr lang="en-US" b="0" i="0" dirty="0">
                <a:solidFill>
                  <a:srgbClr val="181818"/>
                </a:solidFill>
                <a:effectLst/>
                <a:highlight>
                  <a:srgbClr val="FFFFFF"/>
                </a:highlight>
                <a:latin typeface="Trade Gothic W01 Bold 2"/>
              </a:rPr>
              <a:t>Data integrity</a:t>
            </a:r>
            <a:r>
              <a:rPr lang="en-US" b="0" i="0" dirty="0">
                <a:solidFill>
                  <a:srgbClr val="181818"/>
                </a:solidFill>
                <a:effectLst/>
                <a:highlight>
                  <a:srgbClr val="FFFFFF"/>
                </a:highlight>
                <a:latin typeface="Trade Gothic W01 Roman"/>
              </a:rPr>
              <a:t> is the accuracy, completeness, and quality of data as it’s maintained over time and across formats.</a:t>
            </a:r>
          </a:p>
          <a:p>
            <a:r>
              <a:rPr lang="en-US" dirty="0"/>
              <a:t>A connection-oriented integrity service, one that deals with a stream of messages, assures that messages are received as sent with no duplication, insertion, modification, reordering, or replays. </a:t>
            </a:r>
          </a:p>
          <a:p>
            <a:r>
              <a:rPr lang="en-US" dirty="0">
                <a:solidFill>
                  <a:schemeClr val="accent1"/>
                </a:solidFill>
              </a:rPr>
              <a:t>The destruction of data is also covered under this service</a:t>
            </a:r>
            <a:r>
              <a:rPr lang="en-US" dirty="0"/>
              <a:t>. </a:t>
            </a:r>
          </a:p>
          <a:p>
            <a:r>
              <a:rPr lang="en-US" dirty="0">
                <a:solidFill>
                  <a:schemeClr val="accent1"/>
                </a:solidFill>
              </a:rPr>
              <a:t>Thus, the connection-oriented integrity service addresses both message stream modification and denial of service.</a:t>
            </a:r>
          </a:p>
          <a:p>
            <a:r>
              <a:rPr lang="en-US" dirty="0"/>
              <a:t> On the other hand, a connectionless integrity service, one that deals with individual messages without regard to any</a:t>
            </a:r>
            <a:r>
              <a:rPr lang="en-US" dirty="0">
                <a:solidFill>
                  <a:srgbClr val="181818"/>
                </a:solidFill>
                <a:highlight>
                  <a:srgbClr val="FFFFFF"/>
                </a:highlight>
                <a:latin typeface="Trade Gothic W01 Roman"/>
              </a:rPr>
              <a:t> </a:t>
            </a:r>
            <a:r>
              <a:rPr lang="en-US" dirty="0"/>
              <a:t>larger context, generally provides </a:t>
            </a:r>
            <a:r>
              <a:rPr lang="en-US" dirty="0">
                <a:solidFill>
                  <a:schemeClr val="accent1"/>
                </a:solidFill>
              </a:rPr>
              <a:t>protection against message modification only</a:t>
            </a:r>
            <a:r>
              <a:rPr lang="en-US" dirty="0"/>
              <a:t>. </a:t>
            </a:r>
          </a:p>
          <a:p>
            <a:r>
              <a:rPr lang="en-US" dirty="0"/>
              <a:t>We can make a distinction between service with and without recovery.</a:t>
            </a:r>
          </a:p>
          <a:p>
            <a:r>
              <a:rPr lang="en-US" dirty="0"/>
              <a:t> Because the integrity service relates to active attacks, we are concerned with detection rather than prevention.</a:t>
            </a:r>
          </a:p>
          <a:p>
            <a:r>
              <a:rPr lang="en-US" dirty="0">
                <a:solidFill>
                  <a:srgbClr val="FF0000"/>
                </a:solidFill>
              </a:rPr>
              <a:t> If a violation of integrity is detected, then the service may simply report this violation, and some other portion of software or human intervention is required to recover from the violation.</a:t>
            </a:r>
            <a:r>
              <a:rPr lang="en-US" dirty="0"/>
              <a:t> </a:t>
            </a:r>
          </a:p>
          <a:p>
            <a:r>
              <a:rPr lang="en-US" dirty="0"/>
              <a:t>Alternatively, there are mechanisms available to recover from the loss of integrity of data, as we will review subsequently. The incorporation of automated recovery mechanisms is, in general, the more attractive alternative</a:t>
            </a:r>
          </a:p>
        </p:txBody>
      </p:sp>
      <p:sp>
        <p:nvSpPr>
          <p:cNvPr id="4" name="Footer Placeholder 3">
            <a:extLst>
              <a:ext uri="{FF2B5EF4-FFF2-40B4-BE49-F238E27FC236}">
                <a16:creationId xmlns:a16="http://schemas.microsoft.com/office/drawing/2014/main" id="{5D58F967-B28E-6477-4BA9-C03BAD010F87}"/>
              </a:ext>
            </a:extLst>
          </p:cNvPr>
          <p:cNvSpPr>
            <a:spLocks noGrp="1"/>
          </p:cNvSpPr>
          <p:nvPr>
            <p:ph type="ftr" sz="quarter" idx="11"/>
          </p:nvPr>
        </p:nvSpPr>
        <p:spPr/>
        <p:txBody>
          <a:bodyPr/>
          <a:lstStyle/>
          <a:p>
            <a:r>
              <a:rPr lang="en-SG"/>
              <a:t>Dr. Risala Tasin Khan</a:t>
            </a:r>
          </a:p>
        </p:txBody>
      </p:sp>
      <p:sp>
        <p:nvSpPr>
          <p:cNvPr id="5" name="Slide Number Placeholder 4">
            <a:extLst>
              <a:ext uri="{FF2B5EF4-FFF2-40B4-BE49-F238E27FC236}">
                <a16:creationId xmlns:a16="http://schemas.microsoft.com/office/drawing/2014/main" id="{750CE964-DF52-3AA9-EFCD-EB7512994FD2}"/>
              </a:ext>
            </a:extLst>
          </p:cNvPr>
          <p:cNvSpPr>
            <a:spLocks noGrp="1"/>
          </p:cNvSpPr>
          <p:nvPr>
            <p:ph type="sldNum" sz="quarter" idx="12"/>
          </p:nvPr>
        </p:nvSpPr>
        <p:spPr/>
        <p:txBody>
          <a:bodyPr/>
          <a:lstStyle/>
          <a:p>
            <a:fld id="{6F3130F4-3D63-469A-9E6E-700A8C26A698}" type="slidenum">
              <a:rPr lang="en-SG" smtClean="0"/>
              <a:t>57</a:t>
            </a:fld>
            <a:endParaRPr lang="en-SG"/>
          </a:p>
        </p:txBody>
      </p:sp>
    </p:spTree>
    <p:extLst>
      <p:ext uri="{BB962C8B-B14F-4D97-AF65-F5344CB8AC3E}">
        <p14:creationId xmlns:p14="http://schemas.microsoft.com/office/powerpoint/2010/main" val="1295962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84FBA63-845C-E1CD-B87A-403D45D7727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Security Management Process</a:t>
            </a:r>
          </a:p>
        </p:txBody>
      </p:sp>
      <p:sp>
        <p:nvSpPr>
          <p:cNvPr id="4" name="Footer Placeholder 3">
            <a:extLst>
              <a:ext uri="{FF2B5EF4-FFF2-40B4-BE49-F238E27FC236}">
                <a16:creationId xmlns:a16="http://schemas.microsoft.com/office/drawing/2014/main" id="{19F7C454-C702-9A5D-B350-25160CE818A5}"/>
              </a:ext>
            </a:extLst>
          </p:cNvPr>
          <p:cNvSpPr>
            <a:spLocks noGrp="1"/>
          </p:cNvSpPr>
          <p:nvPr>
            <p:ph type="ftr" sz="quarter" idx="11"/>
          </p:nvPr>
        </p:nvSpPr>
        <p:spPr>
          <a:xfrm rot="5400000">
            <a:off x="-1828800" y="2002536"/>
            <a:ext cx="4114800" cy="365760"/>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Dr. Risala Tasin Khan</a:t>
            </a:r>
          </a:p>
        </p:txBody>
      </p:sp>
      <p:pic>
        <p:nvPicPr>
          <p:cNvPr id="7" name="Content Placeholder 6">
            <a:extLst>
              <a:ext uri="{FF2B5EF4-FFF2-40B4-BE49-F238E27FC236}">
                <a16:creationId xmlns:a16="http://schemas.microsoft.com/office/drawing/2014/main" id="{CF8F44B1-2ED6-483C-D11C-67B10E24F7A4}"/>
              </a:ext>
            </a:extLst>
          </p:cNvPr>
          <p:cNvPicPr>
            <a:picLocks noGrp="1" noChangeAspect="1"/>
          </p:cNvPicPr>
          <p:nvPr>
            <p:ph idx="1"/>
          </p:nvPr>
        </p:nvPicPr>
        <p:blipFill>
          <a:blip r:embed="rId2"/>
          <a:stretch>
            <a:fillRect/>
          </a:stretch>
        </p:blipFill>
        <p:spPr>
          <a:xfrm>
            <a:off x="4525251" y="467208"/>
            <a:ext cx="7180101" cy="5923584"/>
          </a:xfrm>
          <a:prstGeom prst="rect">
            <a:avLst/>
          </a:prstGeom>
        </p:spPr>
      </p:pic>
      <p:sp>
        <p:nvSpPr>
          <p:cNvPr id="5" name="Slide Number Placeholder 4">
            <a:extLst>
              <a:ext uri="{FF2B5EF4-FFF2-40B4-BE49-F238E27FC236}">
                <a16:creationId xmlns:a16="http://schemas.microsoft.com/office/drawing/2014/main" id="{BA977599-6300-6DDF-B808-B6386FFFF7DE}"/>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6F3130F4-3D63-469A-9E6E-700A8C26A698}" type="slidenum">
              <a:rPr lang="en-US" sz="1100">
                <a:solidFill>
                  <a:schemeClr val="tx1">
                    <a:lumMod val="50000"/>
                    <a:lumOff val="50000"/>
                  </a:schemeClr>
                </a:solidFill>
              </a:rPr>
              <a:pPr>
                <a:spcAft>
                  <a:spcPts val="600"/>
                </a:spcAft>
              </a:pPr>
              <a:t>6</a:t>
            </a:fld>
            <a:endParaRPr lang="en-US" sz="1100">
              <a:solidFill>
                <a:schemeClr val="tx1">
                  <a:lumMod val="50000"/>
                  <a:lumOff val="50000"/>
                </a:schemeClr>
              </a:solidFill>
            </a:endParaRPr>
          </a:p>
        </p:txBody>
      </p:sp>
    </p:spTree>
    <p:extLst>
      <p:ext uri="{BB962C8B-B14F-4D97-AF65-F5344CB8AC3E}">
        <p14:creationId xmlns:p14="http://schemas.microsoft.com/office/powerpoint/2010/main" val="3608231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93C9267-6823-3E01-CA61-056A5E8332CA}"/>
              </a:ext>
            </a:extLst>
          </p:cNvPr>
          <p:cNvSpPr>
            <a:spLocks noGrp="1"/>
          </p:cNvSpPr>
          <p:nvPr>
            <p:ph type="ftr" sz="quarter" idx="11"/>
          </p:nvPr>
        </p:nvSpPr>
        <p:spPr/>
        <p:txBody>
          <a:bodyPr/>
          <a:lstStyle/>
          <a:p>
            <a:r>
              <a:rPr lang="en-SG"/>
              <a:t>Dr. Risala Tasin Khan</a:t>
            </a:r>
          </a:p>
        </p:txBody>
      </p:sp>
      <p:sp>
        <p:nvSpPr>
          <p:cNvPr id="5" name="Slide Number Placeholder 4">
            <a:extLst>
              <a:ext uri="{FF2B5EF4-FFF2-40B4-BE49-F238E27FC236}">
                <a16:creationId xmlns:a16="http://schemas.microsoft.com/office/drawing/2014/main" id="{B9FA60FF-7750-C9A0-70EC-514CDEF24B48}"/>
              </a:ext>
            </a:extLst>
          </p:cNvPr>
          <p:cNvSpPr>
            <a:spLocks noGrp="1"/>
          </p:cNvSpPr>
          <p:nvPr>
            <p:ph type="sldNum" sz="quarter" idx="12"/>
          </p:nvPr>
        </p:nvSpPr>
        <p:spPr/>
        <p:txBody>
          <a:bodyPr/>
          <a:lstStyle/>
          <a:p>
            <a:fld id="{6F3130F4-3D63-469A-9E6E-700A8C26A698}" type="slidenum">
              <a:rPr lang="en-SG" smtClean="0"/>
              <a:t>7</a:t>
            </a:fld>
            <a:endParaRPr lang="en-SG"/>
          </a:p>
        </p:txBody>
      </p:sp>
      <p:sp>
        <p:nvSpPr>
          <p:cNvPr id="2" name="Title 1">
            <a:extLst>
              <a:ext uri="{FF2B5EF4-FFF2-40B4-BE49-F238E27FC236}">
                <a16:creationId xmlns:a16="http://schemas.microsoft.com/office/drawing/2014/main" id="{5AC39C3F-5688-7154-DE56-C098F7B7DCDE}"/>
              </a:ext>
            </a:extLst>
          </p:cNvPr>
          <p:cNvSpPr>
            <a:spLocks noGrp="1"/>
          </p:cNvSpPr>
          <p:nvPr>
            <p:ph type="title" idx="4294967295"/>
          </p:nvPr>
        </p:nvSpPr>
        <p:spPr>
          <a:xfrm>
            <a:off x="966158" y="2061653"/>
            <a:ext cx="10515600" cy="1325563"/>
          </a:xfrm>
        </p:spPr>
        <p:txBody>
          <a:bodyPr/>
          <a:lstStyle/>
          <a:p>
            <a:pPr algn="ctr"/>
            <a:r>
              <a:rPr lang="en-US" dirty="0"/>
              <a:t>IDENTIFYING BASIC SECURITY CONTROLS</a:t>
            </a:r>
          </a:p>
        </p:txBody>
      </p:sp>
    </p:spTree>
    <p:extLst>
      <p:ext uri="{BB962C8B-B14F-4D97-AF65-F5344CB8AC3E}">
        <p14:creationId xmlns:p14="http://schemas.microsoft.com/office/powerpoint/2010/main" val="2019177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4962" y="479493"/>
            <a:ext cx="5458838" cy="1325563"/>
          </a:xfrm>
        </p:spPr>
        <p:txBody>
          <a:bodyPr>
            <a:normAutofit/>
          </a:bodyPr>
          <a:lstStyle/>
          <a:p>
            <a:r>
              <a:rPr lang="en-US"/>
              <a:t>CIA Triad</a:t>
            </a:r>
            <a:endParaRPr lang="en-US" dirty="0"/>
          </a:p>
        </p:txBody>
      </p:sp>
      <p:pic>
        <p:nvPicPr>
          <p:cNvPr id="4" name="Picture 3"/>
          <p:cNvPicPr>
            <a:picLocks noChangeAspect="1"/>
          </p:cNvPicPr>
          <p:nvPr/>
        </p:nvPicPr>
        <p:blipFill>
          <a:blip r:embed="rId2"/>
          <a:stretch>
            <a:fillRect/>
          </a:stretch>
        </p:blipFill>
        <p:spPr>
          <a:xfrm>
            <a:off x="703182" y="1224165"/>
            <a:ext cx="4777381" cy="423992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p:cNvSpPr>
            <a:spLocks noGrp="1"/>
          </p:cNvSpPr>
          <p:nvPr>
            <p:ph idx="1"/>
          </p:nvPr>
        </p:nvSpPr>
        <p:spPr>
          <a:xfrm>
            <a:off x="5894962" y="1984443"/>
            <a:ext cx="5458838" cy="4192520"/>
          </a:xfrm>
        </p:spPr>
        <p:txBody>
          <a:bodyPr>
            <a:normAutofit/>
          </a:bodyPr>
          <a:lstStyle/>
          <a:p>
            <a:r>
              <a:rPr lang="en-US" sz="2600" b="1" dirty="0"/>
              <a:t>Confidentiality, integrity</a:t>
            </a:r>
            <a:r>
              <a:rPr lang="en-US" sz="2600" dirty="0"/>
              <a:t> and </a:t>
            </a:r>
            <a:r>
              <a:rPr lang="en-US" sz="2600" b="1" dirty="0"/>
              <a:t>availability</a:t>
            </a:r>
            <a:r>
              <a:rPr lang="en-US" sz="2600" dirty="0"/>
              <a:t>, also known as the CIA triad, is a model designed to guide policies for information security within an organization. The model is also sometimes referred to as the AIC triad (availability, integrity and confidentiality) to avoid confusion with the Central Intelligence Agency. </a:t>
            </a:r>
          </a:p>
          <a:p>
            <a:pPr marL="0" indent="0">
              <a:buNone/>
            </a:pPr>
            <a:endParaRPr lang="en-US" sz="2600" dirty="0"/>
          </a:p>
        </p:txBody>
      </p:sp>
      <p:sp>
        <p:nvSpPr>
          <p:cNvPr id="5" name="Footer Placeholder 4">
            <a:extLst>
              <a:ext uri="{FF2B5EF4-FFF2-40B4-BE49-F238E27FC236}">
                <a16:creationId xmlns:a16="http://schemas.microsoft.com/office/drawing/2014/main" id="{B8EBA3F4-0DE1-7427-69E0-460E4AA6E752}"/>
              </a:ext>
            </a:extLst>
          </p:cNvPr>
          <p:cNvSpPr>
            <a:spLocks noGrp="1"/>
          </p:cNvSpPr>
          <p:nvPr>
            <p:ph type="ftr" sz="quarter" idx="11"/>
          </p:nvPr>
        </p:nvSpPr>
        <p:spPr/>
        <p:txBody>
          <a:bodyPr/>
          <a:lstStyle/>
          <a:p>
            <a:r>
              <a:rPr lang="en-SG"/>
              <a:t>Dr. Risala Tasin Khan</a:t>
            </a:r>
          </a:p>
        </p:txBody>
      </p:sp>
      <p:sp>
        <p:nvSpPr>
          <p:cNvPr id="6" name="Slide Number Placeholder 5">
            <a:extLst>
              <a:ext uri="{FF2B5EF4-FFF2-40B4-BE49-F238E27FC236}">
                <a16:creationId xmlns:a16="http://schemas.microsoft.com/office/drawing/2014/main" id="{1E90D8EA-198C-0FAD-62D5-C03426071753}"/>
              </a:ext>
            </a:extLst>
          </p:cNvPr>
          <p:cNvSpPr>
            <a:spLocks noGrp="1"/>
          </p:cNvSpPr>
          <p:nvPr>
            <p:ph type="sldNum" sz="quarter" idx="12"/>
          </p:nvPr>
        </p:nvSpPr>
        <p:spPr/>
        <p:txBody>
          <a:bodyPr/>
          <a:lstStyle/>
          <a:p>
            <a:fld id="{6F3130F4-3D63-469A-9E6E-700A8C26A698}" type="slidenum">
              <a:rPr lang="en-SG" smtClean="0"/>
              <a:t>8</a:t>
            </a:fld>
            <a:endParaRPr lang="en-SG"/>
          </a:p>
        </p:txBody>
      </p:sp>
    </p:spTree>
    <p:extLst>
      <p:ext uri="{BB962C8B-B14F-4D97-AF65-F5344CB8AC3E}">
        <p14:creationId xmlns:p14="http://schemas.microsoft.com/office/powerpoint/2010/main" val="770593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274" y="256902"/>
            <a:ext cx="8596668" cy="709749"/>
          </a:xfrm>
        </p:spPr>
        <p:txBody>
          <a:bodyPr/>
          <a:lstStyle/>
          <a:p>
            <a:r>
              <a:rPr lang="en-US" dirty="0"/>
              <a:t>CIA Triad</a:t>
            </a:r>
          </a:p>
        </p:txBody>
      </p:sp>
      <p:graphicFrame>
        <p:nvGraphicFramePr>
          <p:cNvPr id="4" name="Content Placeholder 3"/>
          <p:cNvGraphicFramePr>
            <a:graphicFrameLocks noGrp="1"/>
          </p:cNvGraphicFramePr>
          <p:nvPr>
            <p:ph idx="1"/>
          </p:nvPr>
        </p:nvGraphicFramePr>
        <p:xfrm>
          <a:off x="536031" y="966651"/>
          <a:ext cx="9483180" cy="5278452"/>
        </p:xfrm>
        <a:graphic>
          <a:graphicData uri="http://schemas.openxmlformats.org/drawingml/2006/table">
            <a:tbl>
              <a:tblPr firstRow="1" bandRow="1">
                <a:tableStyleId>{5C22544A-7EE6-4342-B048-85BDC9FD1C3A}</a:tableStyleId>
              </a:tblPr>
              <a:tblGrid>
                <a:gridCol w="2713432">
                  <a:extLst>
                    <a:ext uri="{9D8B030D-6E8A-4147-A177-3AD203B41FA5}">
                      <a16:colId xmlns:a16="http://schemas.microsoft.com/office/drawing/2014/main" val="20000"/>
                    </a:ext>
                  </a:extLst>
                </a:gridCol>
                <a:gridCol w="6769748">
                  <a:extLst>
                    <a:ext uri="{9D8B030D-6E8A-4147-A177-3AD203B41FA5}">
                      <a16:colId xmlns:a16="http://schemas.microsoft.com/office/drawing/2014/main" val="20001"/>
                    </a:ext>
                  </a:extLst>
                </a:gridCol>
              </a:tblGrid>
              <a:tr h="425430">
                <a:tc>
                  <a:txBody>
                    <a:bodyPr/>
                    <a:lstStyle/>
                    <a:p>
                      <a:r>
                        <a:rPr lang="en-US" dirty="0"/>
                        <a:t>Principle</a:t>
                      </a:r>
                      <a:r>
                        <a:rPr lang="en-US" baseline="0" dirty="0"/>
                        <a:t> </a:t>
                      </a:r>
                      <a:endParaRPr lang="en-US" dirty="0"/>
                    </a:p>
                  </a:txBody>
                  <a:tcPr/>
                </a:tc>
                <a:tc>
                  <a:txBody>
                    <a:bodyPr/>
                    <a:lstStyle/>
                    <a:p>
                      <a:r>
                        <a:rPr lang="en-US" dirty="0"/>
                        <a:t>Description</a:t>
                      </a:r>
                    </a:p>
                  </a:txBody>
                  <a:tcPr/>
                </a:tc>
                <a:extLst>
                  <a:ext uri="{0D108BD9-81ED-4DB2-BD59-A6C34878D82A}">
                    <a16:rowId xmlns:a16="http://schemas.microsoft.com/office/drawing/2014/main" val="10000"/>
                  </a:ext>
                </a:extLst>
              </a:tr>
              <a:tr h="1926942">
                <a:tc>
                  <a:txBody>
                    <a:bodyPr/>
                    <a:lstStyle/>
                    <a:p>
                      <a:r>
                        <a:rPr lang="en-US" dirty="0"/>
                        <a:t>Confidentiality</a:t>
                      </a:r>
                    </a:p>
                  </a:txBody>
                  <a:tcPr/>
                </a:tc>
                <a:tc>
                  <a:txBody>
                    <a:bodyPr/>
                    <a:lstStyle/>
                    <a:p>
                      <a:r>
                        <a:rPr lang="en-US" dirty="0"/>
                        <a:t>This is the fundamental principle of keeping information and</a:t>
                      </a:r>
                      <a:r>
                        <a:rPr lang="en-US" baseline="0" dirty="0"/>
                        <a:t> </a:t>
                      </a:r>
                      <a:r>
                        <a:rPr lang="en-US" dirty="0"/>
                        <a:t>communications private and protected from unauthorized access.</a:t>
                      </a:r>
                    </a:p>
                    <a:p>
                      <a:r>
                        <a:rPr lang="en-US" dirty="0"/>
                        <a:t>Confidential information includes trade secrets, personnel records, health</a:t>
                      </a:r>
                      <a:r>
                        <a:rPr lang="en-US" baseline="0" dirty="0"/>
                        <a:t> </a:t>
                      </a:r>
                      <a:r>
                        <a:rPr lang="en-US" dirty="0"/>
                        <a:t>records, tax records, and military secrets.</a:t>
                      </a:r>
                    </a:p>
                    <a:p>
                      <a:r>
                        <a:rPr lang="en-US" dirty="0"/>
                        <a:t>Confidentiality is typically controlled through encryption, access controls,</a:t>
                      </a:r>
                      <a:r>
                        <a:rPr lang="en-US" baseline="0" dirty="0"/>
                        <a:t> </a:t>
                      </a:r>
                      <a:r>
                        <a:rPr lang="en-US" dirty="0"/>
                        <a:t>and steganography</a:t>
                      </a:r>
                    </a:p>
                  </a:txBody>
                  <a:tcPr/>
                </a:tc>
                <a:extLst>
                  <a:ext uri="{0D108BD9-81ED-4DB2-BD59-A6C34878D82A}">
                    <a16:rowId xmlns:a16="http://schemas.microsoft.com/office/drawing/2014/main" val="10001"/>
                  </a:ext>
                </a:extLst>
              </a:tr>
              <a:tr h="1401412">
                <a:tc>
                  <a:txBody>
                    <a:bodyPr/>
                    <a:lstStyle/>
                    <a:p>
                      <a:r>
                        <a:rPr lang="en-US" dirty="0"/>
                        <a:t>Integrity</a:t>
                      </a:r>
                    </a:p>
                  </a:txBody>
                  <a:tcPr/>
                </a:tc>
                <a:tc>
                  <a:txBody>
                    <a:bodyPr/>
                    <a:lstStyle/>
                    <a:p>
                      <a:r>
                        <a:rPr lang="en-US" dirty="0"/>
                        <a:t>This is the fundamental principle of keeping organizational information</a:t>
                      </a:r>
                      <a:r>
                        <a:rPr lang="en-US" baseline="0" dirty="0"/>
                        <a:t> </a:t>
                      </a:r>
                      <a:r>
                        <a:rPr lang="en-US" dirty="0"/>
                        <a:t>accurate, free of errors, and without unauthorized modifications.</a:t>
                      </a:r>
                      <a:r>
                        <a:rPr lang="en-US" baseline="0" dirty="0"/>
                        <a:t> </a:t>
                      </a:r>
                    </a:p>
                    <a:p>
                      <a:r>
                        <a:rPr lang="en-US" dirty="0"/>
                        <a:t>Integrity is typically controlled through hashing, digital signatures, certificates, and change control.</a:t>
                      </a:r>
                    </a:p>
                  </a:txBody>
                  <a:tcPr/>
                </a:tc>
                <a:extLst>
                  <a:ext uri="{0D108BD9-81ED-4DB2-BD59-A6C34878D82A}">
                    <a16:rowId xmlns:a16="http://schemas.microsoft.com/office/drawing/2014/main" val="10002"/>
                  </a:ext>
                </a:extLst>
              </a:tr>
              <a:tr h="1288479">
                <a:tc>
                  <a:txBody>
                    <a:bodyPr/>
                    <a:lstStyle/>
                    <a:p>
                      <a:r>
                        <a:rPr lang="en-US" dirty="0"/>
                        <a:t>Availability</a:t>
                      </a:r>
                    </a:p>
                  </a:txBody>
                  <a:tcPr/>
                </a:tc>
                <a:tc>
                  <a:txBody>
                    <a:bodyPr/>
                    <a:lstStyle/>
                    <a:p>
                      <a:r>
                        <a:rPr lang="en-US" dirty="0"/>
                        <a:t>This is the fundamental principle of ensuring that computer systems</a:t>
                      </a:r>
                      <a:r>
                        <a:rPr lang="en-US" baseline="0" dirty="0"/>
                        <a:t> </a:t>
                      </a:r>
                      <a:r>
                        <a:rPr lang="en-US" dirty="0"/>
                        <a:t>operate continuously and that authorized persons can access the data that</a:t>
                      </a:r>
                      <a:r>
                        <a:rPr lang="en-US" baseline="0" dirty="0"/>
                        <a:t> </a:t>
                      </a:r>
                      <a:r>
                        <a:rPr lang="en-US" dirty="0"/>
                        <a:t>they need.</a:t>
                      </a:r>
                    </a:p>
                    <a:p>
                      <a:r>
                        <a:rPr lang="en-US" dirty="0"/>
                        <a:t>Availability is typically controlled through redundancy, fault tolerance,</a:t>
                      </a:r>
                      <a:r>
                        <a:rPr lang="en-US" baseline="0" dirty="0"/>
                        <a:t> </a:t>
                      </a:r>
                      <a:r>
                        <a:rPr lang="en-US" dirty="0"/>
                        <a:t>and patching</a:t>
                      </a:r>
                    </a:p>
                  </a:txBody>
                  <a:tcPr/>
                </a:tc>
                <a:extLst>
                  <a:ext uri="{0D108BD9-81ED-4DB2-BD59-A6C34878D82A}">
                    <a16:rowId xmlns:a16="http://schemas.microsoft.com/office/drawing/2014/main" val="10003"/>
                  </a:ext>
                </a:extLst>
              </a:tr>
            </a:tbl>
          </a:graphicData>
        </a:graphic>
      </p:graphicFrame>
      <p:sp>
        <p:nvSpPr>
          <p:cNvPr id="3" name="Footer Placeholder 2">
            <a:extLst>
              <a:ext uri="{FF2B5EF4-FFF2-40B4-BE49-F238E27FC236}">
                <a16:creationId xmlns:a16="http://schemas.microsoft.com/office/drawing/2014/main" id="{8AC0615F-0435-B357-9FF2-B3A65103E031}"/>
              </a:ext>
            </a:extLst>
          </p:cNvPr>
          <p:cNvSpPr>
            <a:spLocks noGrp="1"/>
          </p:cNvSpPr>
          <p:nvPr>
            <p:ph type="ftr" sz="quarter" idx="11"/>
          </p:nvPr>
        </p:nvSpPr>
        <p:spPr/>
        <p:txBody>
          <a:bodyPr/>
          <a:lstStyle/>
          <a:p>
            <a:r>
              <a:rPr lang="en-SG"/>
              <a:t>Dr. Risala Tasin Khan</a:t>
            </a:r>
          </a:p>
        </p:txBody>
      </p:sp>
      <p:sp>
        <p:nvSpPr>
          <p:cNvPr id="5" name="Slide Number Placeholder 4">
            <a:extLst>
              <a:ext uri="{FF2B5EF4-FFF2-40B4-BE49-F238E27FC236}">
                <a16:creationId xmlns:a16="http://schemas.microsoft.com/office/drawing/2014/main" id="{8554622B-47EC-700C-8807-66A6406C8ADE}"/>
              </a:ext>
            </a:extLst>
          </p:cNvPr>
          <p:cNvSpPr>
            <a:spLocks noGrp="1"/>
          </p:cNvSpPr>
          <p:nvPr>
            <p:ph type="sldNum" sz="quarter" idx="12"/>
          </p:nvPr>
        </p:nvSpPr>
        <p:spPr/>
        <p:txBody>
          <a:bodyPr/>
          <a:lstStyle/>
          <a:p>
            <a:fld id="{6F3130F4-3D63-469A-9E6E-700A8C26A698}" type="slidenum">
              <a:rPr lang="en-SG" smtClean="0"/>
              <a:t>9</a:t>
            </a:fld>
            <a:endParaRPr lang="en-SG"/>
          </a:p>
        </p:txBody>
      </p:sp>
    </p:spTree>
    <p:extLst>
      <p:ext uri="{BB962C8B-B14F-4D97-AF65-F5344CB8AC3E}">
        <p14:creationId xmlns:p14="http://schemas.microsoft.com/office/powerpoint/2010/main" val="2343777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23979</TotalTime>
  <Words>4779</Words>
  <Application>Microsoft Office PowerPoint</Application>
  <PresentationFormat>Widescreen</PresentationFormat>
  <Paragraphs>415</Paragraphs>
  <Slides>57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57</vt:i4>
      </vt:variant>
    </vt:vector>
  </HeadingPairs>
  <TitlesOfParts>
    <vt:vector size="68" baseType="lpstr">
      <vt:lpstr>Aptos</vt:lpstr>
      <vt:lpstr>Aptos Display</vt:lpstr>
      <vt:lpstr>Arial</vt:lpstr>
      <vt:lpstr>Calibri</vt:lpstr>
      <vt:lpstr>CiscoSans</vt:lpstr>
      <vt:lpstr>guardian-text-oreilly</vt:lpstr>
      <vt:lpstr>Source Sans Pro</vt:lpstr>
      <vt:lpstr>Trade Gothic W01 Bold 2</vt:lpstr>
      <vt:lpstr>Trade Gothic W01 Roman</vt:lpstr>
      <vt:lpstr>Wingdings</vt:lpstr>
      <vt:lpstr>Office Theme</vt:lpstr>
      <vt:lpstr>Cyber Security Fundamentals</vt:lpstr>
      <vt:lpstr>Information, Computer &amp; Network Security</vt:lpstr>
      <vt:lpstr>Key Objectives of Computer Security</vt:lpstr>
      <vt:lpstr>PowerPoint Presentation</vt:lpstr>
      <vt:lpstr>Goal of Information Security </vt:lpstr>
      <vt:lpstr>Security Management Process</vt:lpstr>
      <vt:lpstr>IDENTIFYING BASIC SECURITY CONTROLS</vt:lpstr>
      <vt:lpstr>CIA Triad</vt:lpstr>
      <vt:lpstr>CIA Triad</vt:lpstr>
      <vt:lpstr>PowerPoint Presentation</vt:lpstr>
      <vt:lpstr>Risk</vt:lpstr>
      <vt:lpstr>Risk</vt:lpstr>
      <vt:lpstr>Vulnerabilities</vt:lpstr>
      <vt:lpstr>Threats</vt:lpstr>
      <vt:lpstr>Threats</vt:lpstr>
      <vt:lpstr>Attacks</vt:lpstr>
      <vt:lpstr>Security Controls</vt:lpstr>
      <vt:lpstr>Types of Security Controls</vt:lpstr>
      <vt:lpstr>Non-Repudiation</vt:lpstr>
      <vt:lpstr>Identification</vt:lpstr>
      <vt:lpstr>Authentication</vt:lpstr>
      <vt:lpstr>Authorization</vt:lpstr>
      <vt:lpstr>Access Control</vt:lpstr>
      <vt:lpstr>Accounting and Auditing</vt:lpstr>
      <vt:lpstr>Least Privilege Model</vt:lpstr>
      <vt:lpstr>PowerPoint Presentation</vt:lpstr>
      <vt:lpstr>DAD Triad</vt:lpstr>
      <vt:lpstr>DAD Triad</vt:lpstr>
      <vt:lpstr>DAD Triad</vt:lpstr>
      <vt:lpstr>DAD Triad</vt:lpstr>
      <vt:lpstr>CIA and DAD Relationship</vt:lpstr>
      <vt:lpstr>Data Loss Prevention</vt:lpstr>
      <vt:lpstr>Data Classification</vt:lpstr>
      <vt:lpstr>Sensitive Data</vt:lpstr>
      <vt:lpstr>Data Security State</vt:lpstr>
      <vt:lpstr>Data Security State</vt:lpstr>
      <vt:lpstr>Secure Data in Different States (At Rest)</vt:lpstr>
      <vt:lpstr>Secure Data in Different States (At Rest)</vt:lpstr>
      <vt:lpstr>Secure Data in Different States (in Transit)</vt:lpstr>
      <vt:lpstr>Secure Data in Different States (in Transit)</vt:lpstr>
      <vt:lpstr>Secure Data in Different States (in Use)</vt:lpstr>
      <vt:lpstr>Secure Data in Different States (in Use)</vt:lpstr>
      <vt:lpstr>The Challenges of Computer Security</vt:lpstr>
      <vt:lpstr>Security Challenges (Cont…)</vt:lpstr>
      <vt:lpstr>The OSI Security Architecture</vt:lpstr>
      <vt:lpstr>Security Attacks</vt:lpstr>
      <vt:lpstr>Passive Attacks (Cont…)</vt:lpstr>
      <vt:lpstr>Security Attacks</vt:lpstr>
      <vt:lpstr>Active Attacks</vt:lpstr>
      <vt:lpstr>Active Attacks (Cont..)</vt:lpstr>
      <vt:lpstr>Active Attacks (cont..)</vt:lpstr>
      <vt:lpstr>Security Services</vt:lpstr>
      <vt:lpstr>PowerPoint Presentation</vt:lpstr>
      <vt:lpstr>Authentication</vt:lpstr>
      <vt:lpstr>Access Control</vt:lpstr>
      <vt:lpstr>Data Confidentiality</vt:lpstr>
      <vt:lpstr>Data Integrity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Basics</dc:title>
  <dc:creator>Risala Khan</dc:creator>
  <cp:lastModifiedBy>Risala Khan</cp:lastModifiedBy>
  <cp:revision>38</cp:revision>
  <dcterms:created xsi:type="dcterms:W3CDTF">2024-04-28T06:41:51Z</dcterms:created>
  <dcterms:modified xsi:type="dcterms:W3CDTF">2024-09-11T12:14:32Z</dcterms:modified>
</cp:coreProperties>
</file>