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11" r:id="rId44"/>
    <p:sldId id="312"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EE6CC4-A7E2-4AF2-A6CB-E1374A1C9837}" type="datetimeFigureOut">
              <a:rPr lang="en-US" smtClean="0"/>
              <a:t>10/1/2024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7097F-53C5-465B-9FCB-550AB54A6CDD}" type="slidenum">
              <a:rPr lang="en-US" smtClean="0"/>
              <a:t>‹#›</a:t>
            </a:fld>
            <a:endParaRPr lang="en-US"/>
          </a:p>
        </p:txBody>
      </p:sp>
    </p:spTree>
    <p:extLst>
      <p:ext uri="{BB962C8B-B14F-4D97-AF65-F5344CB8AC3E}">
        <p14:creationId xmlns:p14="http://schemas.microsoft.com/office/powerpoint/2010/main" val="290710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74747"/>
                </a:solidFill>
                <a:effectLst/>
                <a:latin typeface="Google Sans"/>
              </a:rPr>
              <a:t>Tainted training data is </a:t>
            </a:r>
            <a:r>
              <a:rPr lang="en-US" b="0" i="0" dirty="0">
                <a:solidFill>
                  <a:srgbClr val="040C28"/>
                </a:solidFill>
                <a:effectLst/>
                <a:latin typeface="Google Sans"/>
              </a:rPr>
              <a:t>a type of attack in which the attacker intentionally provides incorrect or biased data to the machine learning model during the training phase</a:t>
            </a:r>
            <a:r>
              <a:rPr lang="en-US" b="0" i="0" dirty="0">
                <a:solidFill>
                  <a:srgbClr val="474747"/>
                </a:solidFill>
                <a:effectLst/>
                <a:latin typeface="Google Sans"/>
              </a:rPr>
              <a:t>. This can lead to the machine learning model making incorrect predictions or decisions, leading to security or privacy vulnerabilities.</a:t>
            </a:r>
            <a:endParaRPr lang="en-US" dirty="0"/>
          </a:p>
        </p:txBody>
      </p:sp>
      <p:sp>
        <p:nvSpPr>
          <p:cNvPr id="4" name="Slide Number Placeholder 3"/>
          <p:cNvSpPr>
            <a:spLocks noGrp="1"/>
          </p:cNvSpPr>
          <p:nvPr>
            <p:ph type="sldNum" sz="quarter" idx="5"/>
          </p:nvPr>
        </p:nvSpPr>
        <p:spPr/>
        <p:txBody>
          <a:bodyPr/>
          <a:lstStyle/>
          <a:p>
            <a:fld id="{B657097F-53C5-465B-9FCB-550AB54A6CDD}" type="slidenum">
              <a:rPr lang="en-US" smtClean="0"/>
              <a:t>17</a:t>
            </a:fld>
            <a:endParaRPr lang="en-US"/>
          </a:p>
        </p:txBody>
      </p:sp>
    </p:spTree>
    <p:extLst>
      <p:ext uri="{BB962C8B-B14F-4D97-AF65-F5344CB8AC3E}">
        <p14:creationId xmlns:p14="http://schemas.microsoft.com/office/powerpoint/2010/main" val="804737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10A9-0BE9-8FA6-1DA4-4DBB8CD9CF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C45069-AC1A-1C1C-AEE0-6C5594723B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FE083A-08AA-5890-C17C-184E61DDCA05}"/>
              </a:ext>
            </a:extLst>
          </p:cNvPr>
          <p:cNvSpPr>
            <a:spLocks noGrp="1"/>
          </p:cNvSpPr>
          <p:nvPr>
            <p:ph type="dt" sz="half" idx="10"/>
          </p:nvPr>
        </p:nvSpPr>
        <p:spPr/>
        <p:txBody>
          <a:bodyPr/>
          <a:lstStyle/>
          <a:p>
            <a:fld id="{05DA4F57-5BD8-46EE-A9E5-AB3CA653DA99}" type="datetime1">
              <a:rPr lang="en-US" smtClean="0"/>
              <a:t>10/3/2024</a:t>
            </a:fld>
            <a:endParaRPr lang="en-US"/>
          </a:p>
        </p:txBody>
      </p:sp>
      <p:sp>
        <p:nvSpPr>
          <p:cNvPr id="5" name="Footer Placeholder 4">
            <a:extLst>
              <a:ext uri="{FF2B5EF4-FFF2-40B4-BE49-F238E27FC236}">
                <a16:creationId xmlns:a16="http://schemas.microsoft.com/office/drawing/2014/main" id="{E8FC6D3D-CD8E-3296-D48D-1E36B651C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6393D-9B69-61F6-4F19-59A90D0063AF}"/>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400352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6BB6-3E7E-7544-3BF1-361614F710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2F0DD5-4F05-4D14-81D7-7F5F5817DA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00574-3856-F7D0-9194-E626F261AF77}"/>
              </a:ext>
            </a:extLst>
          </p:cNvPr>
          <p:cNvSpPr>
            <a:spLocks noGrp="1"/>
          </p:cNvSpPr>
          <p:nvPr>
            <p:ph type="dt" sz="half" idx="10"/>
          </p:nvPr>
        </p:nvSpPr>
        <p:spPr/>
        <p:txBody>
          <a:bodyPr/>
          <a:lstStyle/>
          <a:p>
            <a:fld id="{FBB31C63-25B9-4D3C-82BA-EC0978478739}" type="datetime1">
              <a:rPr lang="en-US" smtClean="0"/>
              <a:t>10/3/2024</a:t>
            </a:fld>
            <a:endParaRPr lang="en-US"/>
          </a:p>
        </p:txBody>
      </p:sp>
      <p:sp>
        <p:nvSpPr>
          <p:cNvPr id="5" name="Footer Placeholder 4">
            <a:extLst>
              <a:ext uri="{FF2B5EF4-FFF2-40B4-BE49-F238E27FC236}">
                <a16:creationId xmlns:a16="http://schemas.microsoft.com/office/drawing/2014/main" id="{9E44A65C-4CBA-BEAA-1F7B-EEAB70677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70EF3-A0D3-A4A7-238A-D18E29EAF9AB}"/>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3106974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79CFEB-61D3-DF03-22A8-E336655276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FFAB80-8457-D78C-C3DD-64437597AF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432AE-9140-FB7E-0421-473085FD2DC3}"/>
              </a:ext>
            </a:extLst>
          </p:cNvPr>
          <p:cNvSpPr>
            <a:spLocks noGrp="1"/>
          </p:cNvSpPr>
          <p:nvPr>
            <p:ph type="dt" sz="half" idx="10"/>
          </p:nvPr>
        </p:nvSpPr>
        <p:spPr/>
        <p:txBody>
          <a:bodyPr/>
          <a:lstStyle/>
          <a:p>
            <a:fld id="{7402DB6A-3F12-49C0-A4C1-B0A0D37C1EDB}" type="datetime1">
              <a:rPr lang="en-US" smtClean="0"/>
              <a:t>10/3/2024</a:t>
            </a:fld>
            <a:endParaRPr lang="en-US"/>
          </a:p>
        </p:txBody>
      </p:sp>
      <p:sp>
        <p:nvSpPr>
          <p:cNvPr id="5" name="Footer Placeholder 4">
            <a:extLst>
              <a:ext uri="{FF2B5EF4-FFF2-40B4-BE49-F238E27FC236}">
                <a16:creationId xmlns:a16="http://schemas.microsoft.com/office/drawing/2014/main" id="{C8AF86F2-C5FD-7972-25C5-BE981422A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7523E-4DFE-519E-D655-7255DB9CB7B9}"/>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1608801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C642-A548-2B60-3D2C-EB90243C2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D5C596-52C0-20B9-0164-1ADEBD05EF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E35E8-0E5E-0AC8-5098-2F61246B640D}"/>
              </a:ext>
            </a:extLst>
          </p:cNvPr>
          <p:cNvSpPr>
            <a:spLocks noGrp="1"/>
          </p:cNvSpPr>
          <p:nvPr>
            <p:ph type="dt" sz="half" idx="10"/>
          </p:nvPr>
        </p:nvSpPr>
        <p:spPr/>
        <p:txBody>
          <a:bodyPr/>
          <a:lstStyle/>
          <a:p>
            <a:fld id="{95319002-C508-4568-8A5B-B3CC11C019FA}" type="datetime1">
              <a:rPr lang="en-US" smtClean="0"/>
              <a:t>10/3/2024</a:t>
            </a:fld>
            <a:endParaRPr lang="en-US"/>
          </a:p>
        </p:txBody>
      </p:sp>
      <p:sp>
        <p:nvSpPr>
          <p:cNvPr id="5" name="Footer Placeholder 4">
            <a:extLst>
              <a:ext uri="{FF2B5EF4-FFF2-40B4-BE49-F238E27FC236}">
                <a16:creationId xmlns:a16="http://schemas.microsoft.com/office/drawing/2014/main" id="{FBED9405-AB28-83D4-7DCD-1C08C13A7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ECFB2-38CC-D872-4CBE-F4D94A737416}"/>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342343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CF3B-20DB-C0E9-705B-B6B299C8A2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E0D216-DF11-9CED-DC8B-6E0C0A2727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DEB60E-0779-34E5-855A-CBD93A7FA6FD}"/>
              </a:ext>
            </a:extLst>
          </p:cNvPr>
          <p:cNvSpPr>
            <a:spLocks noGrp="1"/>
          </p:cNvSpPr>
          <p:nvPr>
            <p:ph type="dt" sz="half" idx="10"/>
          </p:nvPr>
        </p:nvSpPr>
        <p:spPr/>
        <p:txBody>
          <a:bodyPr/>
          <a:lstStyle/>
          <a:p>
            <a:fld id="{F5CF55FE-4FEC-4FF0-8E2A-F61726BD9337}" type="datetime1">
              <a:rPr lang="en-US" smtClean="0"/>
              <a:t>10/3/2024</a:t>
            </a:fld>
            <a:endParaRPr lang="en-US"/>
          </a:p>
        </p:txBody>
      </p:sp>
      <p:sp>
        <p:nvSpPr>
          <p:cNvPr id="5" name="Footer Placeholder 4">
            <a:extLst>
              <a:ext uri="{FF2B5EF4-FFF2-40B4-BE49-F238E27FC236}">
                <a16:creationId xmlns:a16="http://schemas.microsoft.com/office/drawing/2014/main" id="{56B525FE-0DDC-2FEE-331E-7BB55026D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C6A3-4D03-1F86-508D-A9D5234CC65A}"/>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83368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C99F-EA2D-954E-8BF4-C25DE896E1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67AA37-2DC0-CE31-57A3-788A9E3B1F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146692-0579-1516-D67F-013EE05B5B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41A349-4A07-3751-F3B0-19802B0E352A}"/>
              </a:ext>
            </a:extLst>
          </p:cNvPr>
          <p:cNvSpPr>
            <a:spLocks noGrp="1"/>
          </p:cNvSpPr>
          <p:nvPr>
            <p:ph type="dt" sz="half" idx="10"/>
          </p:nvPr>
        </p:nvSpPr>
        <p:spPr/>
        <p:txBody>
          <a:bodyPr/>
          <a:lstStyle/>
          <a:p>
            <a:fld id="{5DE9248B-269A-4B79-9CF7-C83C06E1669E}" type="datetime1">
              <a:rPr lang="en-US" smtClean="0"/>
              <a:t>10/3/2024</a:t>
            </a:fld>
            <a:endParaRPr lang="en-US"/>
          </a:p>
        </p:txBody>
      </p:sp>
      <p:sp>
        <p:nvSpPr>
          <p:cNvPr id="6" name="Footer Placeholder 5">
            <a:extLst>
              <a:ext uri="{FF2B5EF4-FFF2-40B4-BE49-F238E27FC236}">
                <a16:creationId xmlns:a16="http://schemas.microsoft.com/office/drawing/2014/main" id="{8A10DD63-3345-6EF6-057C-423E68FCE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7D592-F676-72E2-C6F8-EC48A3846A05}"/>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79180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CE17-A47D-940B-243A-04D7437C91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FB6D3C-E9BE-FCA2-6D4B-825FBC583C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3398AB-FCFA-D159-DC2F-8B58A04471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F52C55-70AE-EF0B-3F18-6FD8A6EF3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8C0AFC-4E0B-947E-FA3D-4437418CDF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D1091D-1265-CF4E-9ED4-09EBD2F7DE75}"/>
              </a:ext>
            </a:extLst>
          </p:cNvPr>
          <p:cNvSpPr>
            <a:spLocks noGrp="1"/>
          </p:cNvSpPr>
          <p:nvPr>
            <p:ph type="dt" sz="half" idx="10"/>
          </p:nvPr>
        </p:nvSpPr>
        <p:spPr/>
        <p:txBody>
          <a:bodyPr/>
          <a:lstStyle/>
          <a:p>
            <a:fld id="{25593AEE-3B41-4F1F-B1D1-1F65630166A6}" type="datetime1">
              <a:rPr lang="en-US" smtClean="0"/>
              <a:t>10/3/2024</a:t>
            </a:fld>
            <a:endParaRPr lang="en-US"/>
          </a:p>
        </p:txBody>
      </p:sp>
      <p:sp>
        <p:nvSpPr>
          <p:cNvPr id="8" name="Footer Placeholder 7">
            <a:extLst>
              <a:ext uri="{FF2B5EF4-FFF2-40B4-BE49-F238E27FC236}">
                <a16:creationId xmlns:a16="http://schemas.microsoft.com/office/drawing/2014/main" id="{D65B3599-A010-E200-E455-190D337CFF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6ADEF-A12A-275D-04F8-FBF07AFEB764}"/>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250477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78D1-2E20-5477-D6DB-06EA18B2E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79F56E-844A-0EB7-06A6-084366A340B4}"/>
              </a:ext>
            </a:extLst>
          </p:cNvPr>
          <p:cNvSpPr>
            <a:spLocks noGrp="1"/>
          </p:cNvSpPr>
          <p:nvPr>
            <p:ph type="dt" sz="half" idx="10"/>
          </p:nvPr>
        </p:nvSpPr>
        <p:spPr/>
        <p:txBody>
          <a:bodyPr/>
          <a:lstStyle/>
          <a:p>
            <a:fld id="{33C617F4-71EF-49DB-8020-7949DE3B8E61}" type="datetime1">
              <a:rPr lang="en-US" smtClean="0"/>
              <a:t>10/3/2024</a:t>
            </a:fld>
            <a:endParaRPr lang="en-US"/>
          </a:p>
        </p:txBody>
      </p:sp>
      <p:sp>
        <p:nvSpPr>
          <p:cNvPr id="4" name="Footer Placeholder 3">
            <a:extLst>
              <a:ext uri="{FF2B5EF4-FFF2-40B4-BE49-F238E27FC236}">
                <a16:creationId xmlns:a16="http://schemas.microsoft.com/office/drawing/2014/main" id="{AB18CF88-D0C3-81D4-E922-E5CCCBA8C9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C21FA1-7095-FC80-107C-38A0CC7DAA6F}"/>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89894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07D667-514B-46E2-8279-9CF94B52ACFD}"/>
              </a:ext>
            </a:extLst>
          </p:cNvPr>
          <p:cNvSpPr>
            <a:spLocks noGrp="1"/>
          </p:cNvSpPr>
          <p:nvPr>
            <p:ph type="dt" sz="half" idx="10"/>
          </p:nvPr>
        </p:nvSpPr>
        <p:spPr/>
        <p:txBody>
          <a:bodyPr/>
          <a:lstStyle/>
          <a:p>
            <a:fld id="{05E0F5F5-B183-4BDB-8AA8-131E42C68F45}" type="datetime1">
              <a:rPr lang="en-US" smtClean="0"/>
              <a:t>10/3/2024</a:t>
            </a:fld>
            <a:endParaRPr lang="en-US"/>
          </a:p>
        </p:txBody>
      </p:sp>
      <p:sp>
        <p:nvSpPr>
          <p:cNvPr id="3" name="Footer Placeholder 2">
            <a:extLst>
              <a:ext uri="{FF2B5EF4-FFF2-40B4-BE49-F238E27FC236}">
                <a16:creationId xmlns:a16="http://schemas.microsoft.com/office/drawing/2014/main" id="{37C57EF5-53B8-6E98-C14B-20366176FC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4D3FD7-381A-447B-D8A9-D5EF57BDC4BE}"/>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1264700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341A-F462-984C-721E-8B6304FD2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E11A01-231C-BAA9-531E-E1146C95B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A7F776-801A-D6DC-FED0-DC11702326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9B39D-C2CC-E3F0-247A-5BE2C5C2E69D}"/>
              </a:ext>
            </a:extLst>
          </p:cNvPr>
          <p:cNvSpPr>
            <a:spLocks noGrp="1"/>
          </p:cNvSpPr>
          <p:nvPr>
            <p:ph type="dt" sz="half" idx="10"/>
          </p:nvPr>
        </p:nvSpPr>
        <p:spPr/>
        <p:txBody>
          <a:bodyPr/>
          <a:lstStyle/>
          <a:p>
            <a:fld id="{5ED91D25-CCCE-4C69-A4CC-5AA2BC59CDB5}" type="datetime1">
              <a:rPr lang="en-US" smtClean="0"/>
              <a:t>10/3/2024</a:t>
            </a:fld>
            <a:endParaRPr lang="en-US"/>
          </a:p>
        </p:txBody>
      </p:sp>
      <p:sp>
        <p:nvSpPr>
          <p:cNvPr id="6" name="Footer Placeholder 5">
            <a:extLst>
              <a:ext uri="{FF2B5EF4-FFF2-40B4-BE49-F238E27FC236}">
                <a16:creationId xmlns:a16="http://schemas.microsoft.com/office/drawing/2014/main" id="{63A48F74-CD99-E5DB-D120-C6C53EBEF4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F44E9-1F3E-F40E-777B-EE783DA17B9B}"/>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253847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2463-04EF-6EA3-4440-8300AF4E37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DA6F00-E1B2-352E-A054-0208DBD9FB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28E6AF-98B8-92AC-992B-2B2F5CA81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BCCBF5-DB86-FFD9-41FF-091E5F22A4A5}"/>
              </a:ext>
            </a:extLst>
          </p:cNvPr>
          <p:cNvSpPr>
            <a:spLocks noGrp="1"/>
          </p:cNvSpPr>
          <p:nvPr>
            <p:ph type="dt" sz="half" idx="10"/>
          </p:nvPr>
        </p:nvSpPr>
        <p:spPr/>
        <p:txBody>
          <a:bodyPr/>
          <a:lstStyle/>
          <a:p>
            <a:fld id="{2EF88B9C-AC9E-4C10-A0FE-DE527EE858E8}" type="datetime1">
              <a:rPr lang="en-US" smtClean="0"/>
              <a:t>10/3/2024</a:t>
            </a:fld>
            <a:endParaRPr lang="en-US"/>
          </a:p>
        </p:txBody>
      </p:sp>
      <p:sp>
        <p:nvSpPr>
          <p:cNvPr id="6" name="Footer Placeholder 5">
            <a:extLst>
              <a:ext uri="{FF2B5EF4-FFF2-40B4-BE49-F238E27FC236}">
                <a16:creationId xmlns:a16="http://schemas.microsoft.com/office/drawing/2014/main" id="{992315D2-CD2A-D7CD-903C-C7A7BD1D4C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D7D1F-AD15-7DD5-8E47-2564771CC480}"/>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420046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1A52C1-A487-28AF-3458-C53AA99E25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B6032D-6C48-35DB-1984-BC2AA5AACC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C959F-983F-0D24-F6E4-0486D6765B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BEE97B-4E17-41F5-9BAE-69848B93B6C1}" type="datetime1">
              <a:rPr lang="en-US" smtClean="0"/>
              <a:t>10/3/2024</a:t>
            </a:fld>
            <a:endParaRPr lang="en-US"/>
          </a:p>
        </p:txBody>
      </p:sp>
      <p:sp>
        <p:nvSpPr>
          <p:cNvPr id="5" name="Footer Placeholder 4">
            <a:extLst>
              <a:ext uri="{FF2B5EF4-FFF2-40B4-BE49-F238E27FC236}">
                <a16:creationId xmlns:a16="http://schemas.microsoft.com/office/drawing/2014/main" id="{B84F1807-EAE0-F410-0546-404A0CCFD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34EEABD-489F-0D24-C962-FDA3BD1730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2796C6-C8C3-4F4E-867E-E65A363F7472}" type="slidenum">
              <a:rPr lang="en-US" smtClean="0"/>
              <a:t>‹#›</a:t>
            </a:fld>
            <a:endParaRPr lang="en-US"/>
          </a:p>
        </p:txBody>
      </p:sp>
    </p:spTree>
    <p:extLst>
      <p:ext uri="{BB962C8B-B14F-4D97-AF65-F5344CB8AC3E}">
        <p14:creationId xmlns:p14="http://schemas.microsoft.com/office/powerpoint/2010/main" val="371443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www.wireshark.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AECC-F83C-C0B1-9A76-EA518DB1CDAC}"/>
              </a:ext>
            </a:extLst>
          </p:cNvPr>
          <p:cNvSpPr>
            <a:spLocks noGrp="1"/>
          </p:cNvSpPr>
          <p:nvPr>
            <p:ph type="ctrTitle"/>
          </p:nvPr>
        </p:nvSpPr>
        <p:spPr/>
        <p:txBody>
          <a:bodyPr/>
          <a:lstStyle/>
          <a:p>
            <a:r>
              <a:rPr lang="en-US" dirty="0"/>
              <a:t>Cyber Attacks, Threats and Vulnerabilities</a:t>
            </a:r>
          </a:p>
        </p:txBody>
      </p:sp>
      <p:sp>
        <p:nvSpPr>
          <p:cNvPr id="3" name="Subtitle 2">
            <a:extLst>
              <a:ext uri="{FF2B5EF4-FFF2-40B4-BE49-F238E27FC236}">
                <a16:creationId xmlns:a16="http://schemas.microsoft.com/office/drawing/2014/main" id="{18A6E5FC-D676-E35B-B044-BEEFDA7C6A67}"/>
              </a:ext>
            </a:extLst>
          </p:cNvPr>
          <p:cNvSpPr>
            <a:spLocks noGrp="1"/>
          </p:cNvSpPr>
          <p:nvPr>
            <p:ph type="subTitle" idx="1"/>
          </p:nvPr>
        </p:nvSpPr>
        <p:spPr/>
        <p:txBody>
          <a:bodyPr/>
          <a:lstStyle/>
          <a:p>
            <a:r>
              <a:rPr lang="en-US" dirty="0"/>
              <a:t>Dr. Risala T Khan</a:t>
            </a:r>
          </a:p>
        </p:txBody>
      </p:sp>
      <p:sp>
        <p:nvSpPr>
          <p:cNvPr id="4" name="Slide Number Placeholder 3">
            <a:extLst>
              <a:ext uri="{FF2B5EF4-FFF2-40B4-BE49-F238E27FC236}">
                <a16:creationId xmlns:a16="http://schemas.microsoft.com/office/drawing/2014/main" id="{520E8406-C842-1233-A5EE-652CF78C5AF3}"/>
              </a:ext>
            </a:extLst>
          </p:cNvPr>
          <p:cNvSpPr>
            <a:spLocks noGrp="1"/>
          </p:cNvSpPr>
          <p:nvPr>
            <p:ph type="sldNum" sz="quarter" idx="12"/>
          </p:nvPr>
        </p:nvSpPr>
        <p:spPr/>
        <p:txBody>
          <a:bodyPr/>
          <a:lstStyle/>
          <a:p>
            <a:fld id="{FC2796C6-C8C3-4F4E-867E-E65A363F7472}" type="slidenum">
              <a:rPr lang="en-US" smtClean="0"/>
              <a:t>1</a:t>
            </a:fld>
            <a:endParaRPr lang="en-US"/>
          </a:p>
        </p:txBody>
      </p:sp>
    </p:spTree>
    <p:extLst>
      <p:ext uri="{BB962C8B-B14F-4D97-AF65-F5344CB8AC3E}">
        <p14:creationId xmlns:p14="http://schemas.microsoft.com/office/powerpoint/2010/main" val="1193162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1EF66-0229-1E9D-769E-56A9D4CD5B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3BF676-CE22-5E14-3FE9-02E5EDE6E52B}"/>
              </a:ext>
            </a:extLst>
          </p:cNvPr>
          <p:cNvSpPr>
            <a:spLocks noGrp="1"/>
          </p:cNvSpPr>
          <p:nvPr>
            <p:ph idx="1"/>
          </p:nvPr>
        </p:nvSpPr>
        <p:spPr/>
        <p:txBody>
          <a:bodyPr>
            <a:normAutofit/>
          </a:bodyPr>
          <a:lstStyle/>
          <a:p>
            <a:pPr algn="l"/>
            <a:r>
              <a:rPr lang="en-US" sz="1800" b="1" i="0" u="none" strike="noStrike" baseline="0" dirty="0">
                <a:solidFill>
                  <a:srgbClr val="00B0F0"/>
                </a:solidFill>
                <a:latin typeface="WarnockPro-Bold"/>
              </a:rPr>
              <a:t>Spam</a:t>
            </a:r>
          </a:p>
          <a:p>
            <a:pPr algn="l"/>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Spam involves sending the same unsolicited e-mail message to a number of people. Spam messages are typically sent in hopes that the receiver of the spam message will buy a product or service from the sender of the message. Most e-mail servers now have spam filters in place that help protect the system from receiving a large number of unsolicited e-mail messages.</a:t>
            </a:r>
          </a:p>
          <a:p>
            <a:pPr algn="l"/>
            <a:r>
              <a:rPr lang="en-US" sz="1800" b="1" i="0" u="none" strike="noStrike" baseline="0" dirty="0">
                <a:solidFill>
                  <a:srgbClr val="00B0F0"/>
                </a:solidFill>
                <a:latin typeface="WarnockPro-Bold"/>
              </a:rPr>
              <a:t>Eliciting information</a:t>
            </a:r>
          </a:p>
          <a:p>
            <a:pPr algn="l"/>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Eliciting information occurs when the attacker uses social engineering techniques to obtain information from a user that could be used in a future attack.</a:t>
            </a:r>
          </a:p>
          <a:p>
            <a:pPr algn="l"/>
            <a:r>
              <a:rPr lang="en-US" sz="1800" b="1" i="0" u="none" strike="noStrike" baseline="0" dirty="0">
                <a:solidFill>
                  <a:srgbClr val="00B0F0"/>
                </a:solidFill>
                <a:latin typeface="WarnockPro-Bold"/>
              </a:rPr>
              <a:t>Prepending</a:t>
            </a:r>
          </a:p>
          <a:p>
            <a:pPr algn="l"/>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Prepending is when information is added to the beginning of malicious data. For example, the attacker may get you to click a link that is www.banksite.com@192.168.2.1, where the browser would ignore everything to the left of the @ sign.</a:t>
            </a:r>
          </a:p>
        </p:txBody>
      </p:sp>
      <p:sp>
        <p:nvSpPr>
          <p:cNvPr id="4" name="Slide Number Placeholder 3">
            <a:extLst>
              <a:ext uri="{FF2B5EF4-FFF2-40B4-BE49-F238E27FC236}">
                <a16:creationId xmlns:a16="http://schemas.microsoft.com/office/drawing/2014/main" id="{E84BE333-FA66-B7E1-D180-C0BA9C25A7FE}"/>
              </a:ext>
            </a:extLst>
          </p:cNvPr>
          <p:cNvSpPr>
            <a:spLocks noGrp="1"/>
          </p:cNvSpPr>
          <p:nvPr>
            <p:ph type="sldNum" sz="quarter" idx="12"/>
          </p:nvPr>
        </p:nvSpPr>
        <p:spPr/>
        <p:txBody>
          <a:bodyPr/>
          <a:lstStyle/>
          <a:p>
            <a:fld id="{FC2796C6-C8C3-4F4E-867E-E65A363F7472}" type="slidenum">
              <a:rPr lang="en-US" smtClean="0"/>
              <a:t>10</a:t>
            </a:fld>
            <a:endParaRPr lang="en-US"/>
          </a:p>
        </p:txBody>
      </p:sp>
    </p:spTree>
    <p:extLst>
      <p:ext uri="{BB962C8B-B14F-4D97-AF65-F5344CB8AC3E}">
        <p14:creationId xmlns:p14="http://schemas.microsoft.com/office/powerpoint/2010/main" val="3407069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80C2-D19F-857D-3D1A-3A62BC9F97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1E19F2-E23D-5F00-EC1C-66EBC34ACEF7}"/>
              </a:ext>
            </a:extLst>
          </p:cNvPr>
          <p:cNvSpPr>
            <a:spLocks noGrp="1"/>
          </p:cNvSpPr>
          <p:nvPr>
            <p:ph idx="1"/>
          </p:nvPr>
        </p:nvSpPr>
        <p:spPr/>
        <p:txBody>
          <a:bodyPr>
            <a:normAutofit/>
          </a:bodyPr>
          <a:lstStyle/>
          <a:p>
            <a:pPr algn="l"/>
            <a:r>
              <a:rPr lang="en-US" sz="2800" b="1" i="0" u="none" strike="noStrike" baseline="0" dirty="0">
                <a:solidFill>
                  <a:srgbClr val="00B0F0"/>
                </a:solidFill>
                <a:latin typeface="WarnockPro-Bold"/>
              </a:rPr>
              <a:t>Identity fraud</a:t>
            </a:r>
          </a:p>
          <a:p>
            <a:pPr algn="l"/>
            <a:r>
              <a:rPr lang="en-US" sz="2800" b="1" i="0" u="none" strike="noStrike" baseline="0" dirty="0">
                <a:solidFill>
                  <a:srgbClr val="000000"/>
                </a:solidFill>
                <a:latin typeface="WarnockPro-Bold"/>
              </a:rPr>
              <a:t> </a:t>
            </a:r>
            <a:r>
              <a:rPr lang="en-US" sz="1800" dirty="0">
                <a:solidFill>
                  <a:srgbClr val="000000"/>
                </a:solidFill>
                <a:latin typeface="WarnockPro-Regular"/>
              </a:rPr>
              <a:t>Identity fraud is when the attacker is able to steal identity information, such as a Social Security number or credit card number, and then use that information. For example, after stealing a victim’s credit card number, the attacker then uses it to make a purchase.</a:t>
            </a:r>
          </a:p>
          <a:p>
            <a:pPr algn="l"/>
            <a:r>
              <a:rPr lang="en-US" b="1" i="0" u="none" strike="noStrike" baseline="0" dirty="0">
                <a:solidFill>
                  <a:srgbClr val="00B0F0"/>
                </a:solidFill>
                <a:latin typeface="WarnockPro-Bold"/>
              </a:rPr>
              <a:t>Invoice scams</a:t>
            </a:r>
          </a:p>
          <a:p>
            <a:pPr algn="l"/>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An invoice scam is when the attacker sends out an e-mail message notifying you that your invoice payment is overdue and immediate payment is required. When you click the link to pay for the invoice, you are either sent to a malicious site or a invoice document opens that runs malicious code.</a:t>
            </a:r>
          </a:p>
          <a:p>
            <a:pPr algn="l"/>
            <a:r>
              <a:rPr lang="en-US" b="1" i="0" u="none" strike="noStrike" baseline="0" dirty="0">
                <a:solidFill>
                  <a:srgbClr val="00B0F0"/>
                </a:solidFill>
                <a:latin typeface="WarnockPro-Bold"/>
              </a:rPr>
              <a:t>Credential harvesting</a:t>
            </a:r>
          </a:p>
          <a:p>
            <a:pPr algn="l"/>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Credential harvesting is when the attacker collects logon information and then uses that information later to access your account.</a:t>
            </a:r>
            <a:endParaRPr lang="en-US" dirty="0"/>
          </a:p>
          <a:p>
            <a:endParaRPr lang="en-US" dirty="0"/>
          </a:p>
        </p:txBody>
      </p:sp>
      <p:sp>
        <p:nvSpPr>
          <p:cNvPr id="4" name="Slide Number Placeholder 3">
            <a:extLst>
              <a:ext uri="{FF2B5EF4-FFF2-40B4-BE49-F238E27FC236}">
                <a16:creationId xmlns:a16="http://schemas.microsoft.com/office/drawing/2014/main" id="{FE22C81F-0216-93D0-ECDC-E34F320A2D1E}"/>
              </a:ext>
            </a:extLst>
          </p:cNvPr>
          <p:cNvSpPr>
            <a:spLocks noGrp="1"/>
          </p:cNvSpPr>
          <p:nvPr>
            <p:ph type="sldNum" sz="quarter" idx="12"/>
          </p:nvPr>
        </p:nvSpPr>
        <p:spPr/>
        <p:txBody>
          <a:bodyPr/>
          <a:lstStyle/>
          <a:p>
            <a:fld id="{FC2796C6-C8C3-4F4E-867E-E65A363F7472}" type="slidenum">
              <a:rPr lang="en-US" smtClean="0"/>
              <a:t>11</a:t>
            </a:fld>
            <a:endParaRPr lang="en-US"/>
          </a:p>
        </p:txBody>
      </p:sp>
    </p:spTree>
    <p:extLst>
      <p:ext uri="{BB962C8B-B14F-4D97-AF65-F5344CB8AC3E}">
        <p14:creationId xmlns:p14="http://schemas.microsoft.com/office/powerpoint/2010/main" val="66321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5AB58-76E1-8CCE-6A1D-D1BE319B9F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276B7F-B20E-E454-AADA-3248976E2366}"/>
              </a:ext>
            </a:extLst>
          </p:cNvPr>
          <p:cNvSpPr>
            <a:spLocks noGrp="1"/>
          </p:cNvSpPr>
          <p:nvPr>
            <p:ph idx="1"/>
          </p:nvPr>
        </p:nvSpPr>
        <p:spPr/>
        <p:txBody>
          <a:bodyPr>
            <a:normAutofit/>
          </a:bodyPr>
          <a:lstStyle/>
          <a:p>
            <a:pPr algn="l"/>
            <a:r>
              <a:rPr lang="en-US" b="1" i="0" u="none" strike="noStrike" baseline="0" dirty="0">
                <a:solidFill>
                  <a:srgbClr val="00B0F0"/>
                </a:solidFill>
                <a:latin typeface="WarnockPro-Bold"/>
              </a:rPr>
              <a:t>Reconnaissance</a:t>
            </a:r>
          </a:p>
          <a:p>
            <a:pPr algn="l"/>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Reconnaissance is when an attacker spends time researching and collecting information about the intended target before deciding how they are going to attack. Reconnaissance involves searching public information available on the Internet about a company and also performing ping sweeps and port scans to discover the systems that are up and running and the services running on each system.</a:t>
            </a:r>
          </a:p>
          <a:p>
            <a:pPr algn="l"/>
            <a:r>
              <a:rPr lang="en-US" b="0" i="0" u="none" strike="noStrike" baseline="0" dirty="0">
                <a:solidFill>
                  <a:srgbClr val="00B0F0"/>
                </a:solidFill>
                <a:latin typeface="ZapfDingbatsStd"/>
              </a:rPr>
              <a:t> </a:t>
            </a:r>
            <a:r>
              <a:rPr lang="en-US" b="1" i="0" u="none" strike="noStrike" baseline="0" dirty="0">
                <a:solidFill>
                  <a:srgbClr val="00B0F0"/>
                </a:solidFill>
                <a:latin typeface="WarnockPro-Bold"/>
              </a:rPr>
              <a:t>Influence campaigns/hybrid warfare</a:t>
            </a:r>
          </a:p>
          <a:p>
            <a:pPr algn="l"/>
            <a:r>
              <a:rPr lang="en-US" sz="1800" b="1" i="0" u="none" strike="noStrike" baseline="0" dirty="0">
                <a:solidFill>
                  <a:srgbClr val="000000"/>
                </a:solidFill>
                <a:latin typeface="WarnockPro-Bold"/>
              </a:rPr>
              <a:t> </a:t>
            </a:r>
            <a:r>
              <a:rPr lang="en-US" sz="1800" b="0" i="1" u="none" strike="noStrike" baseline="0" dirty="0">
                <a:solidFill>
                  <a:srgbClr val="000000"/>
                </a:solidFill>
                <a:latin typeface="WarnockPro-It"/>
              </a:rPr>
              <a:t>Influence campaigns </a:t>
            </a:r>
            <a:r>
              <a:rPr lang="en-US" sz="1800" b="0" i="0" u="none" strike="noStrike" baseline="0" dirty="0">
                <a:solidFill>
                  <a:srgbClr val="000000"/>
                </a:solidFill>
                <a:latin typeface="WarnockPro-Regular"/>
              </a:rPr>
              <a:t>are designed to use tools such as social media to create fake accounts as well as fake posts that are designed to sway the views of the public. </a:t>
            </a:r>
            <a:r>
              <a:rPr lang="en-US" sz="1800" b="0" i="1" u="none" strike="noStrike" baseline="0" dirty="0">
                <a:solidFill>
                  <a:srgbClr val="000000"/>
                </a:solidFill>
                <a:latin typeface="WarnockPro-It"/>
              </a:rPr>
              <a:t>Hybrid warfare </a:t>
            </a:r>
            <a:r>
              <a:rPr lang="en-US" sz="1800" b="0" i="0" u="none" strike="noStrike" baseline="0" dirty="0">
                <a:solidFill>
                  <a:srgbClr val="000000"/>
                </a:solidFill>
                <a:latin typeface="WarnockPro-Regular"/>
              </a:rPr>
              <a:t>involves using traditional military tactics and nontraditional military tactics, such as organized crime, terrorism, and using civilians for tasks such as propaganda, during a time of conflict.</a:t>
            </a:r>
          </a:p>
          <a:p>
            <a:pPr algn="l"/>
            <a:r>
              <a:rPr lang="en-US" sz="1800" b="1" i="0" u="none" strike="noStrike" baseline="0" dirty="0">
                <a:solidFill>
                  <a:srgbClr val="FF0000"/>
                </a:solidFill>
                <a:latin typeface="MyriadPro-Bold"/>
              </a:rPr>
              <a:t>For the exam, be sure to know the difference between phishing, smishing, vishing, </a:t>
            </a:r>
            <a:r>
              <a:rPr lang="en-US" sz="1800" b="1" i="0" u="none" strike="noStrike" baseline="0" dirty="0" err="1">
                <a:solidFill>
                  <a:srgbClr val="FF0000"/>
                </a:solidFill>
                <a:latin typeface="MyriadPro-Bold"/>
              </a:rPr>
              <a:t>spim</a:t>
            </a:r>
            <a:r>
              <a:rPr lang="en-US" sz="1800" b="1" i="0" u="none" strike="noStrike" baseline="0" dirty="0">
                <a:solidFill>
                  <a:srgbClr val="FF0000"/>
                </a:solidFill>
                <a:latin typeface="MyriadPro-Bold"/>
              </a:rPr>
              <a:t>, spear phishing, credential harvesting, and spam. You are sure to be tested on these attack types!</a:t>
            </a:r>
            <a:endParaRPr lang="en-US" dirty="0">
              <a:solidFill>
                <a:srgbClr val="FF0000"/>
              </a:solidFill>
            </a:endParaRPr>
          </a:p>
        </p:txBody>
      </p:sp>
      <p:sp>
        <p:nvSpPr>
          <p:cNvPr id="4" name="Slide Number Placeholder 3">
            <a:extLst>
              <a:ext uri="{FF2B5EF4-FFF2-40B4-BE49-F238E27FC236}">
                <a16:creationId xmlns:a16="http://schemas.microsoft.com/office/drawing/2014/main" id="{C1D2E4EA-A904-3A1A-FA57-8EA3CF415250}"/>
              </a:ext>
            </a:extLst>
          </p:cNvPr>
          <p:cNvSpPr>
            <a:spLocks noGrp="1"/>
          </p:cNvSpPr>
          <p:nvPr>
            <p:ph type="sldNum" sz="quarter" idx="12"/>
          </p:nvPr>
        </p:nvSpPr>
        <p:spPr/>
        <p:txBody>
          <a:bodyPr/>
          <a:lstStyle/>
          <a:p>
            <a:fld id="{FC2796C6-C8C3-4F4E-867E-E65A363F7472}" type="slidenum">
              <a:rPr lang="en-US" smtClean="0"/>
              <a:t>12</a:t>
            </a:fld>
            <a:endParaRPr lang="en-US"/>
          </a:p>
        </p:txBody>
      </p:sp>
    </p:spTree>
    <p:extLst>
      <p:ext uri="{BB962C8B-B14F-4D97-AF65-F5344CB8AC3E}">
        <p14:creationId xmlns:p14="http://schemas.microsoft.com/office/powerpoint/2010/main" val="748621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BA15-80EF-A2B2-45F0-2D4184529D88}"/>
              </a:ext>
            </a:extLst>
          </p:cNvPr>
          <p:cNvSpPr>
            <a:spLocks noGrp="1"/>
          </p:cNvSpPr>
          <p:nvPr>
            <p:ph type="title"/>
          </p:nvPr>
        </p:nvSpPr>
        <p:spPr/>
        <p:txBody>
          <a:bodyPr>
            <a:normAutofit/>
          </a:bodyPr>
          <a:lstStyle/>
          <a:p>
            <a:r>
              <a:rPr lang="en-US" sz="4000" b="1" i="0" u="none" strike="noStrike" baseline="0" dirty="0">
                <a:latin typeface="MyriadPro-Bold"/>
              </a:rPr>
              <a:t>Shoulder Surfing and Dumpster Diving</a:t>
            </a:r>
            <a:endParaRPr lang="en-US" sz="4000" dirty="0"/>
          </a:p>
        </p:txBody>
      </p:sp>
      <p:sp>
        <p:nvSpPr>
          <p:cNvPr id="3" name="Content Placeholder 2">
            <a:extLst>
              <a:ext uri="{FF2B5EF4-FFF2-40B4-BE49-F238E27FC236}">
                <a16:creationId xmlns:a16="http://schemas.microsoft.com/office/drawing/2014/main" id="{D7843A39-B048-0C30-82B6-7B0E9CB1A1DC}"/>
              </a:ext>
            </a:extLst>
          </p:cNvPr>
          <p:cNvSpPr>
            <a:spLocks noGrp="1"/>
          </p:cNvSpPr>
          <p:nvPr>
            <p:ph idx="1"/>
          </p:nvPr>
        </p:nvSpPr>
        <p:spPr/>
        <p:txBody>
          <a:bodyPr/>
          <a:lstStyle/>
          <a:p>
            <a:pPr algn="l"/>
            <a:r>
              <a:rPr lang="en-US" sz="1800" b="1" i="1" u="none" strike="noStrike" baseline="0" dirty="0">
                <a:solidFill>
                  <a:srgbClr val="00B050"/>
                </a:solidFill>
                <a:latin typeface="WarnockPro-It"/>
              </a:rPr>
              <a:t>Shoulder surfing</a:t>
            </a:r>
            <a:r>
              <a:rPr lang="en-US" sz="1800" b="0" i="1" u="none" strike="noStrike" baseline="0" dirty="0">
                <a:latin typeface="WarnockPro-It"/>
              </a:rPr>
              <a:t> </a:t>
            </a:r>
            <a:r>
              <a:rPr lang="en-US" sz="1800" b="0" i="0" u="none" strike="noStrike" baseline="0" dirty="0">
                <a:latin typeface="WarnockPro-Regular"/>
              </a:rPr>
              <a:t>is when the hacker tries to view confidential information or information that may help the attacker compromise security by looking over employees’ shoulders to see information either on their desk or on the computer screen.</a:t>
            </a:r>
          </a:p>
          <a:p>
            <a:pPr algn="l"/>
            <a:r>
              <a:rPr lang="en-US" sz="1800" b="1" i="1" u="none" strike="noStrike" baseline="0" dirty="0">
                <a:solidFill>
                  <a:srgbClr val="00B050"/>
                </a:solidFill>
                <a:latin typeface="WarnockPro-It"/>
              </a:rPr>
              <a:t>Dumpster diving</a:t>
            </a:r>
            <a:r>
              <a:rPr lang="en-US" sz="1800" b="0" i="1" u="none" strike="noStrike" baseline="0" dirty="0">
                <a:latin typeface="WarnockPro-It"/>
              </a:rPr>
              <a:t> </a:t>
            </a:r>
            <a:r>
              <a:rPr lang="en-US" sz="1800" b="0" i="0" u="none" strike="noStrike" baseline="0" dirty="0">
                <a:latin typeface="WarnockPro-Regular"/>
              </a:rPr>
              <a:t>is a popular attack where the hacker goes through the victim’s garbage looking for documents or information that could facilitate an attack. The hacker might find information that can help them perform a social engineering attack through a phone call or an in-person discussion, or the hacker could simply locate a password someone wrote down and threw in the garbage.</a:t>
            </a:r>
            <a:endParaRPr lang="en-US" dirty="0"/>
          </a:p>
        </p:txBody>
      </p:sp>
      <p:sp>
        <p:nvSpPr>
          <p:cNvPr id="4" name="Slide Number Placeholder 3">
            <a:extLst>
              <a:ext uri="{FF2B5EF4-FFF2-40B4-BE49-F238E27FC236}">
                <a16:creationId xmlns:a16="http://schemas.microsoft.com/office/drawing/2014/main" id="{6F1B84AB-22F0-FB66-6896-F00F98059D33}"/>
              </a:ext>
            </a:extLst>
          </p:cNvPr>
          <p:cNvSpPr>
            <a:spLocks noGrp="1"/>
          </p:cNvSpPr>
          <p:nvPr>
            <p:ph type="sldNum" sz="quarter" idx="12"/>
          </p:nvPr>
        </p:nvSpPr>
        <p:spPr/>
        <p:txBody>
          <a:bodyPr/>
          <a:lstStyle/>
          <a:p>
            <a:fld id="{FC2796C6-C8C3-4F4E-867E-E65A363F7472}" type="slidenum">
              <a:rPr lang="en-US" smtClean="0"/>
              <a:t>13</a:t>
            </a:fld>
            <a:endParaRPr lang="en-US"/>
          </a:p>
        </p:txBody>
      </p:sp>
    </p:spTree>
    <p:extLst>
      <p:ext uri="{BB962C8B-B14F-4D97-AF65-F5344CB8AC3E}">
        <p14:creationId xmlns:p14="http://schemas.microsoft.com/office/powerpoint/2010/main" val="175080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5DA7-68BD-E673-25C3-67979F98D50C}"/>
              </a:ext>
            </a:extLst>
          </p:cNvPr>
          <p:cNvSpPr>
            <a:spLocks noGrp="1"/>
          </p:cNvSpPr>
          <p:nvPr>
            <p:ph type="title"/>
          </p:nvPr>
        </p:nvSpPr>
        <p:spPr/>
        <p:txBody>
          <a:bodyPr/>
          <a:lstStyle/>
          <a:p>
            <a:r>
              <a:rPr lang="en-US" dirty="0"/>
              <a:t>Tailgating</a:t>
            </a:r>
          </a:p>
        </p:txBody>
      </p:sp>
      <p:sp>
        <p:nvSpPr>
          <p:cNvPr id="3" name="Content Placeholder 2">
            <a:extLst>
              <a:ext uri="{FF2B5EF4-FFF2-40B4-BE49-F238E27FC236}">
                <a16:creationId xmlns:a16="http://schemas.microsoft.com/office/drawing/2014/main" id="{EF69A701-EA36-6F2C-C37F-35C6B0AEA0CE}"/>
              </a:ext>
            </a:extLst>
          </p:cNvPr>
          <p:cNvSpPr>
            <a:spLocks noGrp="1"/>
          </p:cNvSpPr>
          <p:nvPr>
            <p:ph idx="1"/>
          </p:nvPr>
        </p:nvSpPr>
        <p:spPr/>
        <p:txBody>
          <a:bodyPr>
            <a:normAutofit lnSpcReduction="10000"/>
          </a:bodyPr>
          <a:lstStyle/>
          <a:p>
            <a:pPr algn="l"/>
            <a:r>
              <a:rPr lang="en-US" sz="1800" b="0" i="0" u="none" strike="noStrike" baseline="0" dirty="0">
                <a:latin typeface="WarnockPro-Regular"/>
              </a:rPr>
              <a:t>Tailgating is another important social engineering attack, but </a:t>
            </a:r>
            <a:r>
              <a:rPr lang="en-US" sz="1800" b="0" i="0" u="none" strike="noStrike" baseline="0" dirty="0">
                <a:solidFill>
                  <a:srgbClr val="00B0F0"/>
                </a:solidFill>
                <a:latin typeface="WarnockPro-Regular"/>
              </a:rPr>
              <a:t>it is more of an attack against physical security</a:t>
            </a:r>
            <a:r>
              <a:rPr lang="en-US" sz="1800" b="0" i="0" u="none" strike="noStrike" baseline="0" dirty="0">
                <a:latin typeface="WarnockPro-Regular"/>
              </a:rPr>
              <a:t>.</a:t>
            </a:r>
          </a:p>
          <a:p>
            <a:pPr algn="l"/>
            <a:r>
              <a:rPr lang="en-US" sz="1800" b="0" i="0" u="none" strike="noStrike" baseline="0" dirty="0">
                <a:latin typeface="WarnockPro-Regular"/>
              </a:rPr>
              <a:t> Tailgating is when the hacker walks through a secure area by closely following an authorized person who has unlocked the door using their swipe card or passcode. The hacker may strike up a conversation with the person they are tailgating in order to distract the employee from the fact that the hacker (actually, we call someone who compromises physical security an </a:t>
            </a:r>
            <a:r>
              <a:rPr lang="en-US" sz="1800" b="0" i="1" u="none" strike="noStrike" baseline="0" dirty="0">
                <a:latin typeface="WarnockPro-It"/>
              </a:rPr>
              <a:t>intruder</a:t>
            </a:r>
            <a:r>
              <a:rPr lang="en-US" sz="1800" b="0" i="0" u="none" strike="noStrike" baseline="0" dirty="0">
                <a:latin typeface="WarnockPro-Regular"/>
              </a:rPr>
              <a:t>) has entered the facility without swiping their card or entering their own personal identification number (PIN).</a:t>
            </a:r>
          </a:p>
          <a:p>
            <a:pPr algn="l"/>
            <a:r>
              <a:rPr lang="en-US" sz="1800" b="0" i="0" u="none" strike="noStrike" baseline="0" dirty="0">
                <a:solidFill>
                  <a:srgbClr val="FF0000"/>
                </a:solidFill>
                <a:latin typeface="WarnockPro-Regular"/>
              </a:rPr>
              <a:t>It is important to educate employees on tailgating and to make sure they know it is their responsibility not to open the door if someone is hanging around nearby. Also let employees know that if they swipe their card or input their passcode to unlock the door, it is their responsibility to inform anyone else wanting to enter that they have to swipe their own card or enter their own passcode after the door locks again.</a:t>
            </a:r>
          </a:p>
          <a:p>
            <a:pPr algn="l"/>
            <a:r>
              <a:rPr lang="en-US" sz="1800" b="0" i="0" u="none" strike="noStrike" baseline="0" dirty="0">
                <a:latin typeface="WarnockPro-Regular"/>
              </a:rPr>
              <a:t>Most people do not feel comfortable saying, “Sorry, you have to wait for the door to close and then swipe your own card,” so as a security professional you may be required to implement security controls to help protect against tailgating.</a:t>
            </a:r>
          </a:p>
          <a:p>
            <a:pPr algn="l"/>
            <a:r>
              <a:rPr lang="en-US" sz="1800" b="0" i="0" u="none" strike="noStrike" baseline="0" dirty="0">
                <a:latin typeface="WarnockPro-Regular"/>
              </a:rPr>
              <a:t> The most effective way to control tailgating is to create a </a:t>
            </a:r>
            <a:r>
              <a:rPr lang="en-US" sz="1800" b="0" i="1" u="none" strike="noStrike" baseline="0" dirty="0">
                <a:solidFill>
                  <a:srgbClr val="00B050"/>
                </a:solidFill>
                <a:latin typeface="WarnockPro-It"/>
              </a:rPr>
              <a:t>mantrap</a:t>
            </a:r>
            <a:r>
              <a:rPr lang="en-US" sz="1800" b="0" i="1" u="none" strike="noStrike" baseline="0" dirty="0">
                <a:latin typeface="WarnockPro-It"/>
              </a:rPr>
              <a:t>, </a:t>
            </a:r>
            <a:r>
              <a:rPr lang="en-US" sz="1800" b="0" i="0" u="none" strike="noStrike" baseline="0" dirty="0">
                <a:latin typeface="WarnockPro-Regular"/>
              </a:rPr>
              <a:t>which is an area between two locked doors. The idea of a mantrap is that the second door will not open until the first door is closed, which enables any authorized person who enters the mantrap to notice if anyone is entering the facility with them.</a:t>
            </a:r>
            <a:endParaRPr lang="en-US" dirty="0"/>
          </a:p>
        </p:txBody>
      </p:sp>
      <p:sp>
        <p:nvSpPr>
          <p:cNvPr id="4" name="Slide Number Placeholder 3">
            <a:extLst>
              <a:ext uri="{FF2B5EF4-FFF2-40B4-BE49-F238E27FC236}">
                <a16:creationId xmlns:a16="http://schemas.microsoft.com/office/drawing/2014/main" id="{23FC24A1-8878-EB25-853B-1DEB0F08BB75}"/>
              </a:ext>
            </a:extLst>
          </p:cNvPr>
          <p:cNvSpPr>
            <a:spLocks noGrp="1"/>
          </p:cNvSpPr>
          <p:nvPr>
            <p:ph type="sldNum" sz="quarter" idx="12"/>
          </p:nvPr>
        </p:nvSpPr>
        <p:spPr/>
        <p:txBody>
          <a:bodyPr/>
          <a:lstStyle/>
          <a:p>
            <a:fld id="{FC2796C6-C8C3-4F4E-867E-E65A363F7472}" type="slidenum">
              <a:rPr lang="en-US" smtClean="0"/>
              <a:t>14</a:t>
            </a:fld>
            <a:endParaRPr lang="en-US"/>
          </a:p>
        </p:txBody>
      </p:sp>
    </p:spTree>
    <p:extLst>
      <p:ext uri="{BB962C8B-B14F-4D97-AF65-F5344CB8AC3E}">
        <p14:creationId xmlns:p14="http://schemas.microsoft.com/office/powerpoint/2010/main" val="544944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95ED-0C49-808C-D5F1-86209C192C10}"/>
              </a:ext>
            </a:extLst>
          </p:cNvPr>
          <p:cNvSpPr>
            <a:spLocks noGrp="1"/>
          </p:cNvSpPr>
          <p:nvPr>
            <p:ph type="title"/>
          </p:nvPr>
        </p:nvSpPr>
        <p:spPr/>
        <p:txBody>
          <a:bodyPr/>
          <a:lstStyle/>
          <a:p>
            <a:r>
              <a:rPr lang="en-US" dirty="0"/>
              <a:t>Hoaxes</a:t>
            </a:r>
          </a:p>
        </p:txBody>
      </p:sp>
      <p:sp>
        <p:nvSpPr>
          <p:cNvPr id="3" name="Content Placeholder 2">
            <a:extLst>
              <a:ext uri="{FF2B5EF4-FFF2-40B4-BE49-F238E27FC236}">
                <a16:creationId xmlns:a16="http://schemas.microsoft.com/office/drawing/2014/main" id="{2A2750FF-6B79-77DC-DCA2-9C1DD6235244}"/>
              </a:ext>
            </a:extLst>
          </p:cNvPr>
          <p:cNvSpPr>
            <a:spLocks noGrp="1"/>
          </p:cNvSpPr>
          <p:nvPr>
            <p:ph idx="1"/>
          </p:nvPr>
        </p:nvSpPr>
        <p:spPr/>
        <p:txBody>
          <a:bodyPr/>
          <a:lstStyle/>
          <a:p>
            <a:pPr algn="l"/>
            <a:r>
              <a:rPr lang="en-US" sz="1800" b="0" i="0" u="none" strike="noStrike" baseline="0" dirty="0">
                <a:latin typeface="WarnockPro-Regular"/>
              </a:rPr>
              <a:t>E-mail hoaxes are e-mail messages that users receive giving a false story and asking the user to take some type of action. </a:t>
            </a:r>
          </a:p>
          <a:p>
            <a:pPr algn="l"/>
            <a:r>
              <a:rPr lang="en-US" sz="1800" b="0" i="0" u="none" strike="noStrike" baseline="0" dirty="0">
                <a:latin typeface="WarnockPro-Regular"/>
              </a:rPr>
              <a:t>For example, the hoax could say a certain file is causing a serious flaw in the operating system. The e-mail could tell the reader they should delete the file, but in reality there is nothing wrong with the file, and it may be needed for information on important features of the operating system.</a:t>
            </a:r>
          </a:p>
          <a:p>
            <a:pPr algn="l"/>
            <a:r>
              <a:rPr lang="en-US" sz="1800" b="0" i="0" u="none" strike="noStrike" baseline="0" dirty="0">
                <a:latin typeface="WarnockPro-Regular"/>
              </a:rPr>
              <a:t>If you receive an e-mail that makes certain claims you are unsure of, be sure to do some research on the Internet to validate or discredit the information presented in the e-mail.</a:t>
            </a:r>
            <a:endParaRPr lang="en-US" dirty="0"/>
          </a:p>
        </p:txBody>
      </p:sp>
      <p:sp>
        <p:nvSpPr>
          <p:cNvPr id="4" name="Slide Number Placeholder 3">
            <a:extLst>
              <a:ext uri="{FF2B5EF4-FFF2-40B4-BE49-F238E27FC236}">
                <a16:creationId xmlns:a16="http://schemas.microsoft.com/office/drawing/2014/main" id="{E5C4B253-6E5E-617F-F08C-B4849D041A5D}"/>
              </a:ext>
            </a:extLst>
          </p:cNvPr>
          <p:cNvSpPr>
            <a:spLocks noGrp="1"/>
          </p:cNvSpPr>
          <p:nvPr>
            <p:ph type="sldNum" sz="quarter" idx="12"/>
          </p:nvPr>
        </p:nvSpPr>
        <p:spPr/>
        <p:txBody>
          <a:bodyPr/>
          <a:lstStyle/>
          <a:p>
            <a:fld id="{FC2796C6-C8C3-4F4E-867E-E65A363F7472}" type="slidenum">
              <a:rPr lang="en-US" smtClean="0"/>
              <a:t>15</a:t>
            </a:fld>
            <a:endParaRPr lang="en-US"/>
          </a:p>
        </p:txBody>
      </p:sp>
    </p:spTree>
    <p:extLst>
      <p:ext uri="{BB962C8B-B14F-4D97-AF65-F5344CB8AC3E}">
        <p14:creationId xmlns:p14="http://schemas.microsoft.com/office/powerpoint/2010/main" val="3885305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93F4-F3F1-852F-B5A5-788B729A4505}"/>
              </a:ext>
            </a:extLst>
          </p:cNvPr>
          <p:cNvSpPr>
            <a:spLocks noGrp="1"/>
          </p:cNvSpPr>
          <p:nvPr>
            <p:ph type="title"/>
          </p:nvPr>
        </p:nvSpPr>
        <p:spPr/>
        <p:txBody>
          <a:bodyPr/>
          <a:lstStyle/>
          <a:p>
            <a:r>
              <a:rPr lang="en-US" dirty="0"/>
              <a:t>Physical Attacks</a:t>
            </a:r>
          </a:p>
        </p:txBody>
      </p:sp>
      <p:sp>
        <p:nvSpPr>
          <p:cNvPr id="3" name="Content Placeholder 2">
            <a:extLst>
              <a:ext uri="{FF2B5EF4-FFF2-40B4-BE49-F238E27FC236}">
                <a16:creationId xmlns:a16="http://schemas.microsoft.com/office/drawing/2014/main" id="{AD6EFBF3-F107-0A28-E946-FD4C5A61C65C}"/>
              </a:ext>
            </a:extLst>
          </p:cNvPr>
          <p:cNvSpPr>
            <a:spLocks noGrp="1"/>
          </p:cNvSpPr>
          <p:nvPr>
            <p:ph idx="1"/>
          </p:nvPr>
        </p:nvSpPr>
        <p:spPr/>
        <p:txBody>
          <a:bodyPr>
            <a:normAutofit fontScale="92500" lnSpcReduction="10000"/>
          </a:bodyPr>
          <a:lstStyle/>
          <a:p>
            <a:pPr marL="0" indent="0" algn="l">
              <a:buNone/>
            </a:pPr>
            <a:r>
              <a:rPr lang="en-US" sz="1800" b="0" i="0" u="none" strike="noStrike" baseline="0" dirty="0">
                <a:solidFill>
                  <a:srgbClr val="000000"/>
                </a:solidFill>
                <a:latin typeface="WarnockPro-Regular"/>
              </a:rPr>
              <a:t>Physical attacks involve getting physical access to a system or device and gaining access to the device or performing malicious actions against it. The following are some common forms of physical attacks: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Malicious Universal Serial Bus (USB) cable</a:t>
            </a:r>
          </a:p>
          <a:p>
            <a:pPr marL="0" indent="0" algn="l">
              <a:buNone/>
            </a:pPr>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malicious USB cable is a type of cable the hacker connects to the system that can then receive commands from the hacker </a:t>
            </a:r>
            <a:r>
              <a:rPr lang="en-US" sz="1800" b="0" i="0" u="none" strike="noStrike" baseline="0" dirty="0">
                <a:solidFill>
                  <a:srgbClr val="FF0000"/>
                </a:solidFill>
                <a:latin typeface="WarnockPro-Regular"/>
              </a:rPr>
              <a:t>wirelessly</a:t>
            </a:r>
            <a:r>
              <a:rPr lang="en-US" sz="1800" b="0" i="0" u="none" strike="noStrike" baseline="0" dirty="0">
                <a:solidFill>
                  <a:srgbClr val="000000"/>
                </a:solidFill>
                <a:latin typeface="WarnockPro-Regular"/>
              </a:rPr>
              <a:t> as a mechanism to exploit the system.</a:t>
            </a:r>
          </a:p>
          <a:p>
            <a:pPr marL="0" indent="0" algn="l">
              <a:buNone/>
            </a:pPr>
            <a:r>
              <a:rPr lang="en-US" sz="1800" b="1" i="0" u="none" strike="noStrike" baseline="0" dirty="0">
                <a:solidFill>
                  <a:srgbClr val="000000"/>
                </a:solidFill>
                <a:latin typeface="WarnockPro-Bold"/>
              </a:rPr>
              <a:t>Malicious flash drive</a:t>
            </a:r>
          </a:p>
          <a:p>
            <a:pPr marL="0" indent="0" algn="l">
              <a:buNone/>
            </a:pPr>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malicious flash drive is a USB drive that contains malware that executes on the victim system once the flash drive is connected to the USB port of the system.</a:t>
            </a:r>
          </a:p>
          <a:p>
            <a:pPr marL="0" indent="0" algn="l">
              <a:buNone/>
            </a:pPr>
            <a:r>
              <a:rPr lang="en-US" sz="1800" b="1" i="0" u="none" strike="noStrike" baseline="0" dirty="0">
                <a:solidFill>
                  <a:srgbClr val="000000"/>
                </a:solidFill>
                <a:latin typeface="WarnockPro-Bold"/>
              </a:rPr>
              <a:t>Card cloning </a:t>
            </a:r>
          </a:p>
          <a:p>
            <a:pPr marL="0" indent="0" algn="l">
              <a:buNone/>
            </a:pPr>
            <a:r>
              <a:rPr lang="en-US" sz="1800" b="0" i="0" u="none" strike="noStrike" baseline="0" dirty="0">
                <a:solidFill>
                  <a:srgbClr val="000000"/>
                </a:solidFill>
                <a:latin typeface="WarnockPro-Regular"/>
              </a:rPr>
              <a:t>Card cloning is when the attacker copies the card information off the magnetic strip of a card and places it on a blank card so that they can use the new card to make purchases or whatever the data is on the card.</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Skimming </a:t>
            </a:r>
          </a:p>
          <a:p>
            <a:pPr marL="0" indent="0" algn="l">
              <a:buNone/>
            </a:pPr>
            <a:r>
              <a:rPr lang="en-US" sz="1800" b="0" i="0" u="none" strike="noStrike" baseline="0" dirty="0">
                <a:solidFill>
                  <a:srgbClr val="000000"/>
                </a:solidFill>
                <a:latin typeface="WarnockPro-Regular"/>
              </a:rPr>
              <a:t>Skimming is when you swipe your card into a device, the attacker extracts information from the magnetic strip and potentially captures you inputting the PIN for the card. At a later time the hacker will then sell the captured information or use it to make their own card.</a:t>
            </a:r>
            <a:endParaRPr lang="en-US" dirty="0"/>
          </a:p>
        </p:txBody>
      </p:sp>
      <p:sp>
        <p:nvSpPr>
          <p:cNvPr id="4" name="Slide Number Placeholder 3">
            <a:extLst>
              <a:ext uri="{FF2B5EF4-FFF2-40B4-BE49-F238E27FC236}">
                <a16:creationId xmlns:a16="http://schemas.microsoft.com/office/drawing/2014/main" id="{AB76E797-138F-C714-4094-3900127F38D7}"/>
              </a:ext>
            </a:extLst>
          </p:cNvPr>
          <p:cNvSpPr>
            <a:spLocks noGrp="1"/>
          </p:cNvSpPr>
          <p:nvPr>
            <p:ph type="sldNum" sz="quarter" idx="12"/>
          </p:nvPr>
        </p:nvSpPr>
        <p:spPr/>
        <p:txBody>
          <a:bodyPr/>
          <a:lstStyle/>
          <a:p>
            <a:fld id="{FC2796C6-C8C3-4F4E-867E-E65A363F7472}" type="slidenum">
              <a:rPr lang="en-US" smtClean="0"/>
              <a:t>16</a:t>
            </a:fld>
            <a:endParaRPr lang="en-US"/>
          </a:p>
        </p:txBody>
      </p:sp>
    </p:spTree>
    <p:extLst>
      <p:ext uri="{BB962C8B-B14F-4D97-AF65-F5344CB8AC3E}">
        <p14:creationId xmlns:p14="http://schemas.microsoft.com/office/powerpoint/2010/main" val="296571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8478A-5FE7-BDD0-EAA8-F0E3501D55A4}"/>
              </a:ext>
            </a:extLst>
          </p:cNvPr>
          <p:cNvSpPr>
            <a:spLocks noGrp="1"/>
          </p:cNvSpPr>
          <p:nvPr>
            <p:ph type="title"/>
          </p:nvPr>
        </p:nvSpPr>
        <p:spPr/>
        <p:txBody>
          <a:bodyPr>
            <a:normAutofit/>
          </a:bodyPr>
          <a:lstStyle/>
          <a:p>
            <a:r>
              <a:rPr lang="en-US" sz="4000" b="1" i="0" u="none" strike="noStrike" baseline="0" dirty="0">
                <a:latin typeface="MyriadPro-Bold"/>
              </a:rPr>
              <a:t>Adversarial Artificial Intelligence</a:t>
            </a:r>
            <a:endParaRPr lang="en-US" sz="4000" dirty="0"/>
          </a:p>
        </p:txBody>
      </p:sp>
      <p:sp>
        <p:nvSpPr>
          <p:cNvPr id="3" name="Content Placeholder 2">
            <a:extLst>
              <a:ext uri="{FF2B5EF4-FFF2-40B4-BE49-F238E27FC236}">
                <a16:creationId xmlns:a16="http://schemas.microsoft.com/office/drawing/2014/main" id="{D3CDE87E-6A45-AFF7-065F-2C4449B382C1}"/>
              </a:ext>
            </a:extLst>
          </p:cNvPr>
          <p:cNvSpPr>
            <a:spLocks noGrp="1"/>
          </p:cNvSpPr>
          <p:nvPr>
            <p:ph idx="1"/>
          </p:nvPr>
        </p:nvSpPr>
        <p:spPr/>
        <p:txBody>
          <a:bodyPr/>
          <a:lstStyle/>
          <a:p>
            <a:pPr algn="l"/>
            <a:r>
              <a:rPr lang="en-US" sz="1800" b="0" i="0" u="none" strike="noStrike" baseline="0" dirty="0">
                <a:latin typeface="WarnockPro-Regular"/>
              </a:rPr>
              <a:t>Artificial intelligence (AI) is a growing field today, where the AI system is constantly learning and making decisions based on its goals and information learned.</a:t>
            </a:r>
          </a:p>
          <a:p>
            <a:pPr algn="l"/>
            <a:r>
              <a:rPr lang="en-US" sz="1800" b="0" i="0" u="none" strike="noStrike" baseline="0" dirty="0">
                <a:latin typeface="WarnockPro-Regular"/>
              </a:rPr>
              <a:t> From a security point of view, AI is used with intrusion detection to watch activity and identify anything that is out of the norm. </a:t>
            </a:r>
          </a:p>
          <a:p>
            <a:pPr algn="l"/>
            <a:r>
              <a:rPr lang="en-US" sz="1800" b="0" i="0" u="none" strike="noStrike" baseline="0" dirty="0">
                <a:solidFill>
                  <a:srgbClr val="FF0000"/>
                </a:solidFill>
                <a:latin typeface="WarnockPro-Regular"/>
              </a:rPr>
              <a:t>Machine learning (ML) technologies may be vulnerable to adversarial artificial intelligence attacks, where the attacker sends malicious input to the machine learning system in order to compromise it. </a:t>
            </a:r>
          </a:p>
          <a:p>
            <a:pPr algn="l"/>
            <a:r>
              <a:rPr lang="en-US" sz="1800" b="0" i="0" u="none" strike="noStrike" baseline="0" dirty="0">
                <a:latin typeface="WarnockPro-Regular"/>
              </a:rPr>
              <a:t>The principle here is that the machine learning system uses models of data to train the system, and if the attacker can give malicious input to the learning system, it may be learning based on </a:t>
            </a:r>
            <a:r>
              <a:rPr lang="en-US" sz="1800" b="0" i="1" u="none" strike="noStrike" baseline="0" dirty="0">
                <a:latin typeface="WarnockPro-It"/>
              </a:rPr>
              <a:t>tainted training data for machine learning</a:t>
            </a:r>
            <a:r>
              <a:rPr lang="en-US" sz="1800" b="0" i="0" u="none" strike="noStrike" baseline="0" dirty="0">
                <a:latin typeface="WarnockPro-Regular"/>
              </a:rPr>
              <a:t>. </a:t>
            </a:r>
          </a:p>
          <a:p>
            <a:pPr algn="l"/>
            <a:r>
              <a:rPr lang="en-US" sz="1800" b="0" i="0" u="none" strike="noStrike" baseline="0" dirty="0">
                <a:latin typeface="WarnockPro-Regular"/>
              </a:rPr>
              <a:t>This can also be used by security testers to test the </a:t>
            </a:r>
            <a:r>
              <a:rPr lang="en-US" sz="1800" b="0" i="1" u="none" strike="noStrike" baseline="0" dirty="0">
                <a:latin typeface="WarnockPro-It"/>
              </a:rPr>
              <a:t>security of the machine learning algorithm</a:t>
            </a:r>
            <a:endParaRPr lang="en-US" dirty="0"/>
          </a:p>
        </p:txBody>
      </p:sp>
      <p:sp>
        <p:nvSpPr>
          <p:cNvPr id="4" name="Slide Number Placeholder 3">
            <a:extLst>
              <a:ext uri="{FF2B5EF4-FFF2-40B4-BE49-F238E27FC236}">
                <a16:creationId xmlns:a16="http://schemas.microsoft.com/office/drawing/2014/main" id="{5BC52A67-8CC3-32F2-85EF-733B0181D09A}"/>
              </a:ext>
            </a:extLst>
          </p:cNvPr>
          <p:cNvSpPr>
            <a:spLocks noGrp="1"/>
          </p:cNvSpPr>
          <p:nvPr>
            <p:ph type="sldNum" sz="quarter" idx="12"/>
          </p:nvPr>
        </p:nvSpPr>
        <p:spPr/>
        <p:txBody>
          <a:bodyPr/>
          <a:lstStyle/>
          <a:p>
            <a:fld id="{FC2796C6-C8C3-4F4E-867E-E65A363F7472}" type="slidenum">
              <a:rPr lang="en-US" smtClean="0"/>
              <a:t>17</a:t>
            </a:fld>
            <a:endParaRPr lang="en-US"/>
          </a:p>
        </p:txBody>
      </p:sp>
    </p:spTree>
    <p:extLst>
      <p:ext uri="{BB962C8B-B14F-4D97-AF65-F5344CB8AC3E}">
        <p14:creationId xmlns:p14="http://schemas.microsoft.com/office/powerpoint/2010/main" val="1540988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898E-8E3A-F1D0-A80B-DB41AE2F21EA}"/>
              </a:ext>
            </a:extLst>
          </p:cNvPr>
          <p:cNvSpPr>
            <a:spLocks noGrp="1"/>
          </p:cNvSpPr>
          <p:nvPr>
            <p:ph type="title"/>
          </p:nvPr>
        </p:nvSpPr>
        <p:spPr/>
        <p:txBody>
          <a:bodyPr/>
          <a:lstStyle/>
          <a:p>
            <a:r>
              <a:rPr lang="en-US" dirty="0"/>
              <a:t>Supply-Chain Attack</a:t>
            </a:r>
          </a:p>
        </p:txBody>
      </p:sp>
      <p:sp>
        <p:nvSpPr>
          <p:cNvPr id="3" name="Content Placeholder 2">
            <a:extLst>
              <a:ext uri="{FF2B5EF4-FFF2-40B4-BE49-F238E27FC236}">
                <a16:creationId xmlns:a16="http://schemas.microsoft.com/office/drawing/2014/main" id="{FE8DA82E-0EE6-EAAD-D2B0-DCE4CF74C05C}"/>
              </a:ext>
            </a:extLst>
          </p:cNvPr>
          <p:cNvSpPr>
            <a:spLocks noGrp="1"/>
          </p:cNvSpPr>
          <p:nvPr>
            <p:ph idx="1"/>
          </p:nvPr>
        </p:nvSpPr>
        <p:spPr/>
        <p:txBody>
          <a:bodyPr/>
          <a:lstStyle/>
          <a:p>
            <a:pPr algn="l"/>
            <a:r>
              <a:rPr lang="en-US" sz="1800" b="0" i="0" u="none" strike="noStrike" baseline="0" dirty="0">
                <a:latin typeface="WarnockPro-Regular"/>
              </a:rPr>
              <a:t>The supply chain of a business involves any vendors or activities that are needed to get the goods into the hands of the customers. </a:t>
            </a:r>
          </a:p>
          <a:p>
            <a:pPr algn="l"/>
            <a:r>
              <a:rPr lang="en-US" sz="1800" b="0" i="0" u="none" strike="noStrike" baseline="0" dirty="0">
                <a:latin typeface="WarnockPro-Regular"/>
              </a:rPr>
              <a:t>For example, a home builder may get its wood deliveries from the lumber yard, so the lumber yard is part of the supply chain for the home builder.</a:t>
            </a:r>
          </a:p>
          <a:p>
            <a:pPr algn="l"/>
            <a:r>
              <a:rPr lang="en-US" sz="1800" b="0" i="0" u="none" strike="noStrike" baseline="0" dirty="0">
                <a:latin typeface="WarnockPro-Regular"/>
              </a:rPr>
              <a:t>A supply chain attack is when the attacker targets elements of a company’s supply chain, preventing the company from supplying services. </a:t>
            </a:r>
          </a:p>
          <a:p>
            <a:pPr algn="l"/>
            <a:r>
              <a:rPr lang="en-US" sz="1800" b="0" i="0" u="none" strike="noStrike" baseline="0" dirty="0">
                <a:latin typeface="WarnockPro-Regular"/>
              </a:rPr>
              <a:t>Another scenario for supply-chain attacks is if a company does a great job at securing its assets and the attacker cannot compromise those assets, the attacker may choose to attack resources in the supply chain, knowing that the compromised item will be delivered to the company through the supply chain.</a:t>
            </a:r>
            <a:endParaRPr lang="en-US" dirty="0"/>
          </a:p>
        </p:txBody>
      </p:sp>
      <p:sp>
        <p:nvSpPr>
          <p:cNvPr id="4" name="Slide Number Placeholder 3">
            <a:extLst>
              <a:ext uri="{FF2B5EF4-FFF2-40B4-BE49-F238E27FC236}">
                <a16:creationId xmlns:a16="http://schemas.microsoft.com/office/drawing/2014/main" id="{EA48AC98-DFF1-ABF7-E495-8257328126AD}"/>
              </a:ext>
            </a:extLst>
          </p:cNvPr>
          <p:cNvSpPr>
            <a:spLocks noGrp="1"/>
          </p:cNvSpPr>
          <p:nvPr>
            <p:ph type="sldNum" sz="quarter" idx="12"/>
          </p:nvPr>
        </p:nvSpPr>
        <p:spPr/>
        <p:txBody>
          <a:bodyPr/>
          <a:lstStyle/>
          <a:p>
            <a:fld id="{FC2796C6-C8C3-4F4E-867E-E65A363F7472}" type="slidenum">
              <a:rPr lang="en-US" smtClean="0"/>
              <a:t>18</a:t>
            </a:fld>
            <a:endParaRPr lang="en-US"/>
          </a:p>
        </p:txBody>
      </p:sp>
    </p:spTree>
    <p:extLst>
      <p:ext uri="{BB962C8B-B14F-4D97-AF65-F5344CB8AC3E}">
        <p14:creationId xmlns:p14="http://schemas.microsoft.com/office/powerpoint/2010/main" val="1517918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45ED-020E-0C04-C9FF-967F157887CC}"/>
              </a:ext>
            </a:extLst>
          </p:cNvPr>
          <p:cNvSpPr>
            <a:spLocks noGrp="1"/>
          </p:cNvSpPr>
          <p:nvPr>
            <p:ph type="title"/>
          </p:nvPr>
        </p:nvSpPr>
        <p:spPr/>
        <p:txBody>
          <a:bodyPr/>
          <a:lstStyle/>
          <a:p>
            <a:r>
              <a:rPr lang="en-US" dirty="0"/>
              <a:t>Cloud-based vs On-premises Attack</a:t>
            </a:r>
          </a:p>
        </p:txBody>
      </p:sp>
      <p:sp>
        <p:nvSpPr>
          <p:cNvPr id="3" name="Content Placeholder 2">
            <a:extLst>
              <a:ext uri="{FF2B5EF4-FFF2-40B4-BE49-F238E27FC236}">
                <a16:creationId xmlns:a16="http://schemas.microsoft.com/office/drawing/2014/main" id="{13032A66-2D6A-4340-BC0F-97F68B943B05}"/>
              </a:ext>
            </a:extLst>
          </p:cNvPr>
          <p:cNvSpPr>
            <a:spLocks noGrp="1"/>
          </p:cNvSpPr>
          <p:nvPr>
            <p:ph idx="1"/>
          </p:nvPr>
        </p:nvSpPr>
        <p:spPr/>
        <p:txBody>
          <a:bodyPr/>
          <a:lstStyle/>
          <a:p>
            <a:pPr algn="l"/>
            <a:r>
              <a:rPr lang="en-US" sz="1800" b="0" i="0" u="none" strike="noStrike" baseline="0" dirty="0">
                <a:latin typeface="WarnockPro-Regular"/>
              </a:rPr>
              <a:t>A cloud-based attack is an attack focused on the cloud services provided to a company. </a:t>
            </a:r>
          </a:p>
          <a:p>
            <a:pPr algn="l"/>
            <a:r>
              <a:rPr lang="en-US" sz="1800" b="0" i="0" u="none" strike="noStrike" baseline="0" dirty="0">
                <a:latin typeface="WarnockPro-Regular"/>
              </a:rPr>
              <a:t>For example, an attacker may use malicious software that deletes data from cloud storage of a user. </a:t>
            </a:r>
          </a:p>
          <a:p>
            <a:pPr algn="l"/>
            <a:r>
              <a:rPr lang="en-US" sz="1800" b="0" i="0" u="none" strike="noStrike" baseline="0" dirty="0">
                <a:latin typeface="WarnockPro-Regular"/>
              </a:rPr>
              <a:t>On the other hand, an on-premises attack is focused on attacking the resources of a company that are located in its offices or on its local area network (LAN).</a:t>
            </a:r>
            <a:endParaRPr lang="en-US" dirty="0"/>
          </a:p>
        </p:txBody>
      </p:sp>
      <p:sp>
        <p:nvSpPr>
          <p:cNvPr id="4" name="Slide Number Placeholder 3">
            <a:extLst>
              <a:ext uri="{FF2B5EF4-FFF2-40B4-BE49-F238E27FC236}">
                <a16:creationId xmlns:a16="http://schemas.microsoft.com/office/drawing/2014/main" id="{4E067F35-F010-CCE4-7E0E-98F94CE0432F}"/>
              </a:ext>
            </a:extLst>
          </p:cNvPr>
          <p:cNvSpPr>
            <a:spLocks noGrp="1"/>
          </p:cNvSpPr>
          <p:nvPr>
            <p:ph type="sldNum" sz="quarter" idx="12"/>
          </p:nvPr>
        </p:nvSpPr>
        <p:spPr/>
        <p:txBody>
          <a:bodyPr/>
          <a:lstStyle/>
          <a:p>
            <a:fld id="{FC2796C6-C8C3-4F4E-867E-E65A363F7472}" type="slidenum">
              <a:rPr lang="en-US" smtClean="0"/>
              <a:t>19</a:t>
            </a:fld>
            <a:endParaRPr lang="en-US"/>
          </a:p>
        </p:txBody>
      </p:sp>
    </p:spTree>
    <p:extLst>
      <p:ext uri="{BB962C8B-B14F-4D97-AF65-F5344CB8AC3E}">
        <p14:creationId xmlns:p14="http://schemas.microsoft.com/office/powerpoint/2010/main" val="150825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BC492-E07D-F486-9110-DB488D5B1ECA}"/>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Different Types of Attacks</a:t>
            </a:r>
          </a:p>
        </p:txBody>
      </p:sp>
      <p:pic>
        <p:nvPicPr>
          <p:cNvPr id="6" name="Graphic 5" descr="Bug">
            <a:extLst>
              <a:ext uri="{FF2B5EF4-FFF2-40B4-BE49-F238E27FC236}">
                <a16:creationId xmlns:a16="http://schemas.microsoft.com/office/drawing/2014/main" id="{B71E75A4-299D-3833-9B4E-A49F0D0A4F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lide Number Placeholder 2">
            <a:extLst>
              <a:ext uri="{FF2B5EF4-FFF2-40B4-BE49-F238E27FC236}">
                <a16:creationId xmlns:a16="http://schemas.microsoft.com/office/drawing/2014/main" id="{0BA45CE0-E9D7-0FA2-10AC-9F024BC4E016}"/>
              </a:ext>
            </a:extLst>
          </p:cNvPr>
          <p:cNvSpPr>
            <a:spLocks noGrp="1"/>
          </p:cNvSpPr>
          <p:nvPr>
            <p:ph type="sldNum" sz="quarter" idx="12"/>
          </p:nvPr>
        </p:nvSpPr>
        <p:spPr/>
        <p:txBody>
          <a:bodyPr/>
          <a:lstStyle/>
          <a:p>
            <a:fld id="{FC2796C6-C8C3-4F4E-867E-E65A363F7472}" type="slidenum">
              <a:rPr lang="en-US" smtClean="0"/>
              <a:t>2</a:t>
            </a:fld>
            <a:endParaRPr lang="en-US"/>
          </a:p>
        </p:txBody>
      </p:sp>
    </p:spTree>
    <p:extLst>
      <p:ext uri="{BB962C8B-B14F-4D97-AF65-F5344CB8AC3E}">
        <p14:creationId xmlns:p14="http://schemas.microsoft.com/office/powerpoint/2010/main" val="3028661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3376-8E0F-CFC0-93D9-7AD746F1DC5F}"/>
              </a:ext>
            </a:extLst>
          </p:cNvPr>
          <p:cNvSpPr>
            <a:spLocks noGrp="1"/>
          </p:cNvSpPr>
          <p:nvPr>
            <p:ph type="title"/>
          </p:nvPr>
        </p:nvSpPr>
        <p:spPr/>
        <p:txBody>
          <a:bodyPr>
            <a:normAutofit/>
          </a:bodyPr>
          <a:lstStyle/>
          <a:p>
            <a:r>
              <a:rPr lang="en-US" sz="3200" b="1" i="0" u="none" strike="noStrike" baseline="0" dirty="0">
                <a:latin typeface="MyriadPro-Bold"/>
              </a:rPr>
              <a:t>Reasons for Effectiveness of Social Engineering </a:t>
            </a:r>
            <a:r>
              <a:rPr lang="en-US" sz="3200" b="1" dirty="0">
                <a:latin typeface="MyriadPro-Bold"/>
              </a:rPr>
              <a:t>Attacks</a:t>
            </a:r>
            <a:endParaRPr lang="en-US" sz="3200" dirty="0"/>
          </a:p>
        </p:txBody>
      </p:sp>
      <p:sp>
        <p:nvSpPr>
          <p:cNvPr id="3" name="Content Placeholder 2">
            <a:extLst>
              <a:ext uri="{FF2B5EF4-FFF2-40B4-BE49-F238E27FC236}">
                <a16:creationId xmlns:a16="http://schemas.microsoft.com/office/drawing/2014/main" id="{32FA616F-72BD-AD65-841A-161FDACD1417}"/>
              </a:ext>
            </a:extLst>
          </p:cNvPr>
          <p:cNvSpPr>
            <a:spLocks noGrp="1"/>
          </p:cNvSpPr>
          <p:nvPr>
            <p:ph idx="1"/>
          </p:nvPr>
        </p:nvSpPr>
        <p:spPr>
          <a:xfrm>
            <a:off x="723181" y="1394305"/>
            <a:ext cx="10515600" cy="5098570"/>
          </a:xfrm>
        </p:spPr>
        <p:txBody>
          <a:bodyPr>
            <a:noAutofit/>
          </a:bodyPr>
          <a:lstStyle/>
          <a:p>
            <a:pPr marL="0" indent="0" algn="l">
              <a:buNone/>
            </a:pPr>
            <a:r>
              <a:rPr lang="en-US" sz="1600" b="0" i="0" u="none" strike="noStrike" baseline="0" dirty="0">
                <a:solidFill>
                  <a:srgbClr val="000000"/>
                </a:solidFill>
                <a:latin typeface="WarnockPro-Regular"/>
              </a:rPr>
              <a:t>There are a number of reasons why people are susceptible to social engineering attacks and why such attacks are so effective on most people. Because people may have not heard of some of the different social engineering techniques, they may not be prepared for these situations.</a:t>
            </a:r>
          </a:p>
          <a:p>
            <a:pPr algn="l"/>
            <a:r>
              <a:rPr lang="en-US" sz="1600" b="0" i="0" u="none" strike="noStrike" baseline="0" dirty="0">
                <a:solidFill>
                  <a:srgbClr val="000000"/>
                </a:solidFill>
                <a:latin typeface="WarnockPro-Regular"/>
              </a:rPr>
              <a:t> The following list highlights the principles of social engineering and identifies key reasons for a hacker’s success with social engineering:</a:t>
            </a:r>
          </a:p>
          <a:p>
            <a:pPr marL="0" indent="0" algn="l">
              <a:buNone/>
            </a:pPr>
            <a:r>
              <a:rPr lang="en-US" sz="1600" b="1" i="0" u="none" strike="noStrike" baseline="0" dirty="0">
                <a:solidFill>
                  <a:srgbClr val="000000"/>
                </a:solidFill>
                <a:latin typeface="WarnockPro-Bold"/>
              </a:rPr>
              <a:t>Authority :</a:t>
            </a:r>
            <a:r>
              <a:rPr lang="en-US" sz="1600" b="0" i="0" u="none" strike="noStrike" baseline="0" dirty="0">
                <a:solidFill>
                  <a:srgbClr val="000000"/>
                </a:solidFill>
                <a:latin typeface="WarnockPro-Regular"/>
              </a:rPr>
              <a:t>Most of the time the hacker impersonates a person of authority, which makes the victim believe they should do what the hacker says.</a:t>
            </a:r>
          </a:p>
          <a:p>
            <a:pPr marL="0" indent="0" algn="l">
              <a:buNone/>
            </a:pPr>
            <a:r>
              <a:rPr lang="en-US" sz="1600" b="0" i="0" u="none" strike="noStrike" baseline="0" dirty="0">
                <a:solidFill>
                  <a:srgbClr val="666666"/>
                </a:solidFill>
                <a:latin typeface="ZapfDingbatsStd"/>
              </a:rPr>
              <a:t> </a:t>
            </a:r>
            <a:r>
              <a:rPr lang="en-US" sz="1600" b="1" i="0" u="none" strike="noStrike" baseline="0" dirty="0">
                <a:solidFill>
                  <a:srgbClr val="000000"/>
                </a:solidFill>
                <a:latin typeface="WarnockPro-Bold"/>
              </a:rPr>
              <a:t>Intimidation: </a:t>
            </a:r>
            <a:r>
              <a:rPr lang="en-US" sz="1600" b="0" i="0" u="none" strike="noStrike" baseline="0" dirty="0">
                <a:solidFill>
                  <a:srgbClr val="000000"/>
                </a:solidFill>
                <a:latin typeface="WarnockPro-Regular"/>
              </a:rPr>
              <a:t>The victim may be intimidated by the message the hacker is relaying, so the victim does exactly what the message says.</a:t>
            </a:r>
          </a:p>
          <a:p>
            <a:pPr marL="0" indent="0" algn="l">
              <a:buNone/>
            </a:pPr>
            <a:r>
              <a:rPr lang="en-US" sz="1600" b="1" i="0" u="none" strike="noStrike" baseline="0" dirty="0">
                <a:solidFill>
                  <a:srgbClr val="000000"/>
                </a:solidFill>
                <a:latin typeface="WarnockPro-Bold"/>
              </a:rPr>
              <a:t>Consensus/social proof: </a:t>
            </a:r>
            <a:r>
              <a:rPr lang="en-US" sz="1600" b="0" i="0" u="none" strike="noStrike" baseline="0" dirty="0">
                <a:solidFill>
                  <a:srgbClr val="000000"/>
                </a:solidFill>
                <a:latin typeface="WarnockPro-Regular"/>
              </a:rPr>
              <a:t>The hacker usually presents some facts known to the victim (and hacker) to act as proof that what the hacker is saying is true and can be trusted.</a:t>
            </a:r>
          </a:p>
          <a:p>
            <a:pPr marL="0" indent="0" algn="l">
              <a:buNone/>
            </a:pPr>
            <a:r>
              <a:rPr lang="en-US" sz="1600" b="1" i="0" u="none" strike="noStrike" baseline="0" dirty="0">
                <a:solidFill>
                  <a:srgbClr val="000000"/>
                </a:solidFill>
                <a:latin typeface="WarnockPro-Bold"/>
              </a:rPr>
              <a:t>Scarcity: </a:t>
            </a:r>
            <a:r>
              <a:rPr lang="en-US" sz="1600" b="0" i="0" u="none" strike="noStrike" baseline="0" dirty="0">
                <a:solidFill>
                  <a:srgbClr val="000000"/>
                </a:solidFill>
                <a:latin typeface="WarnockPro-Regular"/>
              </a:rPr>
              <a:t>Scarcity is when the attack comes in the form of an e-mail, web site, or even a call, where the hacker makes the victim feel they need to click the order link now, as they have a limited amount of time to take advantage of a great deal!</a:t>
            </a:r>
          </a:p>
          <a:p>
            <a:pPr marL="0" indent="0" algn="l">
              <a:buNone/>
            </a:pPr>
            <a:r>
              <a:rPr lang="en-US" sz="1600" b="1" i="0" u="none" strike="noStrike" baseline="0" dirty="0">
                <a:solidFill>
                  <a:srgbClr val="000000"/>
                </a:solidFill>
                <a:latin typeface="WarnockPro-Bold"/>
              </a:rPr>
              <a:t>Urgency: </a:t>
            </a:r>
            <a:r>
              <a:rPr lang="en-US" sz="1600" b="0" i="0" u="none" strike="noStrike" baseline="0" dirty="0">
                <a:solidFill>
                  <a:srgbClr val="000000"/>
                </a:solidFill>
                <a:latin typeface="WarnockPro-Regular"/>
              </a:rPr>
              <a:t>The hacker usually has a sense of urgency in their e-mail or voice that makes the victim feel they should fix the problem right away, so the victim doesn’t really think of the security impact.</a:t>
            </a:r>
          </a:p>
          <a:p>
            <a:pPr marL="0" indent="0" algn="l">
              <a:buNone/>
            </a:pPr>
            <a:r>
              <a:rPr lang="en-US" sz="1600" b="1" i="0" u="none" strike="noStrike" baseline="0" dirty="0">
                <a:solidFill>
                  <a:srgbClr val="000000"/>
                </a:solidFill>
                <a:latin typeface="WarnockPro-Bold"/>
              </a:rPr>
              <a:t>Familiarity/liking </a:t>
            </a:r>
            <a:r>
              <a:rPr lang="en-US" sz="1600" b="0" i="0" u="none" strike="noStrike" baseline="0" dirty="0">
                <a:solidFill>
                  <a:srgbClr val="000000"/>
                </a:solidFill>
                <a:latin typeface="WarnockPro-Regular"/>
              </a:rPr>
              <a:t>The hacker may use a friendly tone and be very sociable, which makes the victim tend to like them and want to help.</a:t>
            </a:r>
          </a:p>
          <a:p>
            <a:pPr marL="0" indent="0" algn="l">
              <a:buNone/>
            </a:pPr>
            <a:r>
              <a:rPr lang="en-US" sz="1600" b="0" i="0" u="none" strike="noStrike" baseline="0" dirty="0">
                <a:solidFill>
                  <a:srgbClr val="666666"/>
                </a:solidFill>
                <a:latin typeface="ZapfDingbatsStd"/>
              </a:rPr>
              <a:t> </a:t>
            </a:r>
            <a:r>
              <a:rPr lang="en-US" sz="1600" b="1" i="0" u="none" strike="noStrike" baseline="0" dirty="0">
                <a:solidFill>
                  <a:srgbClr val="000000"/>
                </a:solidFill>
                <a:latin typeface="WarnockPro-Bold"/>
              </a:rPr>
              <a:t>Trust: </a:t>
            </a:r>
            <a:r>
              <a:rPr lang="en-US" sz="1600" b="0" i="0" u="none" strike="noStrike" baseline="0" dirty="0">
                <a:solidFill>
                  <a:srgbClr val="000000"/>
                </a:solidFill>
                <a:latin typeface="WarnockPro-Regular"/>
              </a:rPr>
              <a:t>It is in our nature to trust people who appear to be in need of help.</a:t>
            </a:r>
            <a:endParaRPr lang="en-US" sz="1600" dirty="0"/>
          </a:p>
        </p:txBody>
      </p:sp>
      <p:sp>
        <p:nvSpPr>
          <p:cNvPr id="4" name="Slide Number Placeholder 3">
            <a:extLst>
              <a:ext uri="{FF2B5EF4-FFF2-40B4-BE49-F238E27FC236}">
                <a16:creationId xmlns:a16="http://schemas.microsoft.com/office/drawing/2014/main" id="{45C94047-3641-0CFB-D8DD-B0277DD04C69}"/>
              </a:ext>
            </a:extLst>
          </p:cNvPr>
          <p:cNvSpPr>
            <a:spLocks noGrp="1"/>
          </p:cNvSpPr>
          <p:nvPr>
            <p:ph type="sldNum" sz="quarter" idx="12"/>
          </p:nvPr>
        </p:nvSpPr>
        <p:spPr/>
        <p:txBody>
          <a:bodyPr/>
          <a:lstStyle/>
          <a:p>
            <a:fld id="{FC2796C6-C8C3-4F4E-867E-E65A363F7472}" type="slidenum">
              <a:rPr lang="en-US" smtClean="0"/>
              <a:t>20</a:t>
            </a:fld>
            <a:endParaRPr lang="en-US"/>
          </a:p>
        </p:txBody>
      </p:sp>
    </p:spTree>
    <p:extLst>
      <p:ext uri="{BB962C8B-B14F-4D97-AF65-F5344CB8AC3E}">
        <p14:creationId xmlns:p14="http://schemas.microsoft.com/office/powerpoint/2010/main" val="3131003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A414F-3BB1-AD46-D66B-0605426F12A5}"/>
              </a:ext>
            </a:extLst>
          </p:cNvPr>
          <p:cNvSpPr>
            <a:spLocks noGrp="1"/>
          </p:cNvSpPr>
          <p:nvPr>
            <p:ph type="title"/>
          </p:nvPr>
        </p:nvSpPr>
        <p:spPr/>
        <p:txBody>
          <a:bodyPr/>
          <a:lstStyle/>
          <a:p>
            <a:r>
              <a:rPr lang="en-US" dirty="0"/>
              <a:t>Preventing Social Engineering Attacks</a:t>
            </a:r>
          </a:p>
        </p:txBody>
      </p:sp>
      <p:sp>
        <p:nvSpPr>
          <p:cNvPr id="3" name="Content Placeholder 2">
            <a:extLst>
              <a:ext uri="{FF2B5EF4-FFF2-40B4-BE49-F238E27FC236}">
                <a16:creationId xmlns:a16="http://schemas.microsoft.com/office/drawing/2014/main" id="{311CCB29-27A7-D31B-F87B-D4C2DD781A1B}"/>
              </a:ext>
            </a:extLst>
          </p:cNvPr>
          <p:cNvSpPr>
            <a:spLocks noGrp="1"/>
          </p:cNvSpPr>
          <p:nvPr>
            <p:ph idx="1"/>
          </p:nvPr>
        </p:nvSpPr>
        <p:spPr/>
        <p:txBody>
          <a:bodyPr>
            <a:normAutofit lnSpcReduction="10000"/>
          </a:bodyPr>
          <a:lstStyle/>
          <a:p>
            <a:pPr algn="l"/>
            <a:r>
              <a:rPr lang="en-US" sz="1800" b="0" i="0" u="none" strike="noStrike" baseline="0" dirty="0">
                <a:latin typeface="WarnockPro-Regular"/>
              </a:rPr>
              <a:t>It is important to understand not only a specific attack but also how you can protect yourself and your organization from such an attack.</a:t>
            </a:r>
          </a:p>
          <a:p>
            <a:pPr algn="l"/>
            <a:r>
              <a:rPr lang="en-US" sz="1800" b="0" i="0" u="none" strike="noStrike" baseline="0" dirty="0">
                <a:latin typeface="WarnockPro-Regular"/>
              </a:rPr>
              <a:t> When it comes to social engineering attacks, the only way to protect yourself and the organization’s employees is through training and awareness.</a:t>
            </a:r>
          </a:p>
          <a:p>
            <a:pPr algn="l"/>
            <a:r>
              <a:rPr lang="en-US" sz="1800" b="0" i="0" u="none" strike="noStrike" baseline="0" dirty="0">
                <a:latin typeface="WarnockPro-Regular"/>
              </a:rPr>
              <a:t>Make sure that as part of your training and awareness program you educate employees on the popular scenarios for social engineering attacks. Make sure that all employees, including users, management, and network administrators, know they are susceptible to social engineering attacks.</a:t>
            </a:r>
          </a:p>
          <a:p>
            <a:pPr algn="l"/>
            <a:r>
              <a:rPr lang="en-US" sz="1800" b="0" i="0" u="none" strike="noStrike" baseline="0" dirty="0">
                <a:latin typeface="WarnockPro-Regular"/>
              </a:rPr>
              <a:t>Ensure that you have a method—known to all employees—to validate anyone who calls stating they are the network administrator and asking employees to change their password.</a:t>
            </a:r>
          </a:p>
          <a:p>
            <a:pPr algn="l"/>
            <a:r>
              <a:rPr lang="en-US" sz="1800" b="0" i="0" u="none" strike="noStrike" baseline="0" dirty="0">
                <a:latin typeface="WarnockPro-Regular"/>
              </a:rPr>
              <a:t>Most companies will have a secret question that the user can ask the person on the other end of the phone, and if the individual knows the answer, then the user will know that the other person is someone who should be calling and requesting the change.</a:t>
            </a:r>
          </a:p>
          <a:p>
            <a:pPr algn="l"/>
            <a:r>
              <a:rPr lang="en-US" sz="1800" b="0" i="0" u="none" strike="noStrike" baseline="0" dirty="0">
                <a:latin typeface="WarnockPro-Regular"/>
              </a:rPr>
              <a:t>Ensure that employees understand what a phishing attack is and that they should delete any e-mails they receive asking them to click a link and log on to a site. This includes e-mails that appear to come from their bank, e-mail provider, PayPal, eBay, and so forth</a:t>
            </a:r>
            <a:endParaRPr lang="en-US" dirty="0"/>
          </a:p>
        </p:txBody>
      </p:sp>
      <p:sp>
        <p:nvSpPr>
          <p:cNvPr id="4" name="Slide Number Placeholder 3">
            <a:extLst>
              <a:ext uri="{FF2B5EF4-FFF2-40B4-BE49-F238E27FC236}">
                <a16:creationId xmlns:a16="http://schemas.microsoft.com/office/drawing/2014/main" id="{DE4807FB-717D-D862-A754-8C37725299C5}"/>
              </a:ext>
            </a:extLst>
          </p:cNvPr>
          <p:cNvSpPr>
            <a:spLocks noGrp="1"/>
          </p:cNvSpPr>
          <p:nvPr>
            <p:ph type="sldNum" sz="quarter" idx="12"/>
          </p:nvPr>
        </p:nvSpPr>
        <p:spPr/>
        <p:txBody>
          <a:bodyPr/>
          <a:lstStyle/>
          <a:p>
            <a:fld id="{FC2796C6-C8C3-4F4E-867E-E65A363F7472}" type="slidenum">
              <a:rPr lang="en-US" smtClean="0"/>
              <a:t>21</a:t>
            </a:fld>
            <a:endParaRPr lang="en-US"/>
          </a:p>
        </p:txBody>
      </p:sp>
    </p:spTree>
    <p:extLst>
      <p:ext uri="{BB962C8B-B14F-4D97-AF65-F5344CB8AC3E}">
        <p14:creationId xmlns:p14="http://schemas.microsoft.com/office/powerpoint/2010/main" val="4081214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abstract blue and gold cube illustration">
            <a:extLst>
              <a:ext uri="{FF2B5EF4-FFF2-40B4-BE49-F238E27FC236}">
                <a16:creationId xmlns:a16="http://schemas.microsoft.com/office/drawing/2014/main" id="{D7EA44ED-85A6-D503-82FA-5F83FDAEF0C2}"/>
              </a:ext>
            </a:extLst>
          </p:cNvPr>
          <p:cNvPicPr>
            <a:picLocks noChangeAspect="1"/>
          </p:cNvPicPr>
          <p:nvPr/>
        </p:nvPicPr>
        <p:blipFill>
          <a:blip r:embed="rId2">
            <a:alphaModFix amt="50000"/>
          </a:blip>
          <a:srcRect r="-1" b="6226"/>
          <a:stretch/>
        </p:blipFill>
        <p:spPr>
          <a:xfrm>
            <a:off x="20" y="10"/>
            <a:ext cx="12188930" cy="6857990"/>
          </a:xfrm>
          <a:prstGeom prst="rect">
            <a:avLst/>
          </a:prstGeom>
        </p:spPr>
      </p:pic>
      <p:sp>
        <p:nvSpPr>
          <p:cNvPr id="2" name="Title 1">
            <a:extLst>
              <a:ext uri="{FF2B5EF4-FFF2-40B4-BE49-F238E27FC236}">
                <a16:creationId xmlns:a16="http://schemas.microsoft.com/office/drawing/2014/main" id="{9CE7751F-39B9-5E93-80B3-86A0B2A97AF7}"/>
              </a:ext>
            </a:extLst>
          </p:cNvPr>
          <p:cNvSpPr>
            <a:spLocks noGrp="1"/>
          </p:cNvSpPr>
          <p:nvPr>
            <p:ph type="title" idx="4294967295"/>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NETWORK ATTACKS</a:t>
            </a:r>
          </a:p>
        </p:txBody>
      </p:sp>
      <p:sp>
        <p:nvSpPr>
          <p:cNvPr id="1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1A5C22F-F70A-BED0-9B16-48EDBDE58225}"/>
              </a:ext>
            </a:extLst>
          </p:cNvPr>
          <p:cNvSpPr>
            <a:spLocks noGrp="1"/>
          </p:cNvSpPr>
          <p:nvPr>
            <p:ph type="sldNum" sz="quarter" idx="12"/>
          </p:nvPr>
        </p:nvSpPr>
        <p:spPr/>
        <p:txBody>
          <a:bodyPr/>
          <a:lstStyle/>
          <a:p>
            <a:fld id="{FC2796C6-C8C3-4F4E-867E-E65A363F7472}" type="slidenum">
              <a:rPr lang="en-US" smtClean="0"/>
              <a:t>22</a:t>
            </a:fld>
            <a:endParaRPr lang="en-US"/>
          </a:p>
        </p:txBody>
      </p:sp>
    </p:spTree>
    <p:extLst>
      <p:ext uri="{BB962C8B-B14F-4D97-AF65-F5344CB8AC3E}">
        <p14:creationId xmlns:p14="http://schemas.microsoft.com/office/powerpoint/2010/main" val="44370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A2542-7D8F-BB20-7BEE-6F82AA02E851}"/>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200" kern="1200">
                <a:solidFill>
                  <a:schemeClr val="tx1"/>
                </a:solidFill>
                <a:latin typeface="+mj-lt"/>
                <a:ea typeface="+mj-ea"/>
                <a:cs typeface="+mj-cs"/>
              </a:rPr>
              <a:t>POPULAR NETWORK ATTACKS</a:t>
            </a: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01DC10-8CEA-BB88-DEEE-25D19CB33368}"/>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0" indent="0">
              <a:buNone/>
            </a:pPr>
            <a:r>
              <a:rPr lang="en-US" sz="1600" b="1" i="0" u="none" strike="noStrike" baseline="0" dirty="0"/>
              <a:t>Denial of Service</a:t>
            </a:r>
          </a:p>
          <a:p>
            <a:r>
              <a:rPr lang="en-US" sz="1400" b="0" i="0" u="none" strike="noStrike" baseline="0" dirty="0"/>
              <a:t>A DoS attack involves the hacker overloading a system with requests so that the system is so busy servicing the hacker’s requests that it cannot service valid requests from other clients</a:t>
            </a:r>
          </a:p>
          <a:p>
            <a:r>
              <a:rPr lang="en-US" sz="1400" b="0" i="0" u="none" strike="noStrike" baseline="0" dirty="0"/>
              <a:t>(see Figure 4-2). For example, a hacker could overload a web server with numerous network requests, making the web server unable to send the web pages to customers in a timely manner.</a:t>
            </a:r>
          </a:p>
          <a:p>
            <a:r>
              <a:rPr lang="en-US" sz="1400" b="0" i="0" u="none" strike="noStrike" baseline="0" dirty="0"/>
              <a:t> This typically results in the customer going to a different site to get adequate service.</a:t>
            </a:r>
          </a:p>
          <a:p>
            <a:r>
              <a:rPr lang="en-US" sz="1400" b="0" i="0" u="none" strike="noStrike" baseline="0" dirty="0"/>
              <a:t>With a DoS attack, the attacker could be causing the target network to perform slowly, or the hacker could crash the victim’s system, causing it to be unavailable</a:t>
            </a:r>
            <a:endParaRPr lang="en-US" sz="1400" dirty="0"/>
          </a:p>
        </p:txBody>
      </p:sp>
      <p:pic>
        <p:nvPicPr>
          <p:cNvPr id="6" name="Content Placeholder 5" descr="A diagram of a computer system&#10;&#10;Description automatically generated">
            <a:extLst>
              <a:ext uri="{FF2B5EF4-FFF2-40B4-BE49-F238E27FC236}">
                <a16:creationId xmlns:a16="http://schemas.microsoft.com/office/drawing/2014/main" id="{FD8C60A3-2BD6-BADE-C138-68F9006DD801}"/>
              </a:ext>
            </a:extLst>
          </p:cNvPr>
          <p:cNvPicPr>
            <a:picLocks noGrp="1" noChangeAspect="1"/>
          </p:cNvPicPr>
          <p:nvPr>
            <p:ph sz="half" idx="2"/>
          </p:nvPr>
        </p:nvPicPr>
        <p:blipFill>
          <a:blip r:embed="rId2"/>
          <a:stretch>
            <a:fillRect/>
          </a:stretch>
        </p:blipFill>
        <p:spPr>
          <a:xfrm>
            <a:off x="6099048" y="1818604"/>
            <a:ext cx="5458968" cy="3220791"/>
          </a:xfrm>
          <a:prstGeom prst="rect">
            <a:avLst/>
          </a:prstGeom>
        </p:spPr>
      </p:pic>
      <p:sp>
        <p:nvSpPr>
          <p:cNvPr id="4" name="Slide Number Placeholder 3">
            <a:extLst>
              <a:ext uri="{FF2B5EF4-FFF2-40B4-BE49-F238E27FC236}">
                <a16:creationId xmlns:a16="http://schemas.microsoft.com/office/drawing/2014/main" id="{F69228FB-777D-0E4C-871F-F32E0613FD59}"/>
              </a:ext>
            </a:extLst>
          </p:cNvPr>
          <p:cNvSpPr>
            <a:spLocks noGrp="1"/>
          </p:cNvSpPr>
          <p:nvPr>
            <p:ph type="sldNum" sz="quarter" idx="12"/>
          </p:nvPr>
        </p:nvSpPr>
        <p:spPr/>
        <p:txBody>
          <a:bodyPr/>
          <a:lstStyle/>
          <a:p>
            <a:fld id="{FC2796C6-C8C3-4F4E-867E-E65A363F7472}" type="slidenum">
              <a:rPr lang="en-US" smtClean="0"/>
              <a:t>23</a:t>
            </a:fld>
            <a:endParaRPr lang="en-US"/>
          </a:p>
        </p:txBody>
      </p:sp>
    </p:spTree>
    <p:extLst>
      <p:ext uri="{BB962C8B-B14F-4D97-AF65-F5344CB8AC3E}">
        <p14:creationId xmlns:p14="http://schemas.microsoft.com/office/powerpoint/2010/main" val="1833871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7F9AC8-5392-10F8-54FC-69CBB64DC2D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F8339A5C-6E95-293D-989C-29D5F48CB4F4}"/>
              </a:ext>
            </a:extLst>
          </p:cNvPr>
          <p:cNvSpPr>
            <a:spLocks noGrp="1"/>
          </p:cNvSpPr>
          <p:nvPr>
            <p:ph sz="half" idx="1"/>
          </p:nvPr>
        </p:nvSpPr>
        <p:spPr/>
        <p:txBody>
          <a:bodyPr>
            <a:normAutofit fontScale="85000" lnSpcReduction="10000"/>
          </a:bodyPr>
          <a:lstStyle/>
          <a:p>
            <a:pPr marL="0" indent="0" algn="l">
              <a:buNone/>
            </a:pPr>
            <a:r>
              <a:rPr lang="en-US" sz="1800" b="1" i="0" u="none" strike="noStrike" baseline="0" dirty="0">
                <a:solidFill>
                  <a:srgbClr val="000000"/>
                </a:solidFill>
                <a:latin typeface="MyriadPro-Bold"/>
              </a:rPr>
              <a:t>Distributed Denial of Service</a:t>
            </a:r>
          </a:p>
          <a:p>
            <a:pPr algn="l"/>
            <a:r>
              <a:rPr lang="en-US" sz="1800" b="0" i="0" u="none" strike="noStrike" baseline="0" dirty="0">
                <a:solidFill>
                  <a:srgbClr val="000000"/>
                </a:solidFill>
                <a:latin typeface="WarnockPro-Regular"/>
              </a:rPr>
              <a:t>A distributed denial of service (DDoS) attack is when the hacker uses a number of systems to perform the attack, which helps the hacker create a large number of requests.</a:t>
            </a:r>
          </a:p>
          <a:p>
            <a:pPr algn="l"/>
            <a:r>
              <a:rPr lang="en-US" sz="1800" b="0" i="0" u="none" strike="noStrike" baseline="0" dirty="0">
                <a:solidFill>
                  <a:srgbClr val="000000"/>
                </a:solidFill>
                <a:latin typeface="WarnockPro-Regular"/>
              </a:rPr>
              <a:t> With a DDoS attack, the hacker first compromises and takes control of a number of systems and then uses those systems to help with the attack.</a:t>
            </a:r>
          </a:p>
          <a:p>
            <a:pPr algn="l"/>
            <a:r>
              <a:rPr lang="en-US" sz="1800" b="0" i="0" u="none" strike="noStrike" baseline="0" dirty="0">
                <a:solidFill>
                  <a:srgbClr val="000000"/>
                </a:solidFill>
                <a:latin typeface="WarnockPro-Regular"/>
              </a:rPr>
              <a:t> The compromised systems are known as</a:t>
            </a:r>
            <a:r>
              <a:rPr lang="en-US" sz="1800" b="1" i="0" u="none" strike="noStrike" baseline="0" dirty="0">
                <a:solidFill>
                  <a:srgbClr val="00B050"/>
                </a:solidFill>
                <a:latin typeface="WarnockPro-Regular"/>
              </a:rPr>
              <a:t> </a:t>
            </a:r>
            <a:r>
              <a:rPr lang="en-US" sz="1800" b="1" i="1" u="none" strike="noStrike" baseline="0" dirty="0">
                <a:solidFill>
                  <a:srgbClr val="00B050"/>
                </a:solidFill>
                <a:latin typeface="WarnockPro-It"/>
              </a:rPr>
              <a:t>zombie</a:t>
            </a:r>
            <a:r>
              <a:rPr lang="en-US" sz="1800" b="0" i="1" u="none" strike="noStrike" baseline="0" dirty="0">
                <a:solidFill>
                  <a:srgbClr val="000000"/>
                </a:solidFill>
                <a:latin typeface="WarnockPro-It"/>
              </a:rPr>
              <a:t> </a:t>
            </a:r>
            <a:r>
              <a:rPr lang="en-US" sz="1800" b="0" i="0" u="none" strike="noStrike" baseline="0" dirty="0">
                <a:solidFill>
                  <a:srgbClr val="000000"/>
                </a:solidFill>
                <a:latin typeface="WarnockPro-Regular"/>
              </a:rPr>
              <a:t>systems because they have no mind of their own and will do whatever the hacker tells them to do.</a:t>
            </a:r>
          </a:p>
          <a:p>
            <a:pPr algn="l"/>
            <a:r>
              <a:rPr lang="en-US" sz="1800" b="0" i="0" u="none" strike="noStrike" baseline="0" dirty="0">
                <a:solidFill>
                  <a:srgbClr val="000000"/>
                </a:solidFill>
                <a:latin typeface="WarnockPro-Regular"/>
              </a:rPr>
              <a:t>A very popular example of a DDoS attack years ago was the </a:t>
            </a:r>
            <a:r>
              <a:rPr lang="en-US" sz="1800" b="1" i="1" u="none" strike="noStrike" baseline="0" dirty="0" err="1">
                <a:solidFill>
                  <a:srgbClr val="00B050"/>
                </a:solidFill>
                <a:latin typeface="WarnockPro-It"/>
              </a:rPr>
              <a:t>smurf</a:t>
            </a:r>
            <a:r>
              <a:rPr lang="en-US" sz="1800" b="1" i="1" u="none" strike="noStrike" baseline="0" dirty="0">
                <a:solidFill>
                  <a:srgbClr val="00B050"/>
                </a:solidFill>
                <a:latin typeface="WarnockPro-It"/>
              </a:rPr>
              <a:t> attack</a:t>
            </a:r>
            <a:r>
              <a:rPr lang="en-US" sz="1800" b="0" i="1" u="none" strike="noStrike" baseline="0" dirty="0">
                <a:solidFill>
                  <a:srgbClr val="000000"/>
                </a:solidFill>
                <a:latin typeface="WarnockPro-It"/>
              </a:rPr>
              <a:t>, </a:t>
            </a:r>
            <a:r>
              <a:rPr lang="en-US" sz="1800" b="0" i="0" u="none" strike="noStrike" baseline="0" dirty="0">
                <a:solidFill>
                  <a:srgbClr val="000000"/>
                </a:solidFill>
                <a:latin typeface="WarnockPro-Regular"/>
              </a:rPr>
              <a:t>which involved the hacker sending ping (ICMP) messages to a number of systems, but also spoofing the source IP address of the packets so that they appeared to come from the intended victim</a:t>
            </a:r>
          </a:p>
          <a:p>
            <a:pPr algn="l"/>
            <a:r>
              <a:rPr lang="en-US" sz="1800" b="0" i="0" u="none" strike="noStrike" baseline="0" dirty="0">
                <a:solidFill>
                  <a:srgbClr val="000000"/>
                </a:solidFill>
                <a:latin typeface="WarnockPro-Regular"/>
              </a:rPr>
              <a:t>(see Figure 4-3). All of the systems would then send their ICMP replies to the victim system, overburdening it with traffic and causing it to crash.</a:t>
            </a:r>
          </a:p>
        </p:txBody>
      </p:sp>
      <p:pic>
        <p:nvPicPr>
          <p:cNvPr id="10" name="Content Placeholder 9">
            <a:extLst>
              <a:ext uri="{FF2B5EF4-FFF2-40B4-BE49-F238E27FC236}">
                <a16:creationId xmlns:a16="http://schemas.microsoft.com/office/drawing/2014/main" id="{081D8C98-0D35-282F-07A4-584EB6EE96F1}"/>
              </a:ext>
            </a:extLst>
          </p:cNvPr>
          <p:cNvPicPr>
            <a:picLocks noGrp="1" noChangeAspect="1"/>
          </p:cNvPicPr>
          <p:nvPr>
            <p:ph sz="half" idx="2"/>
          </p:nvPr>
        </p:nvPicPr>
        <p:blipFill>
          <a:blip r:embed="rId2"/>
          <a:stretch>
            <a:fillRect/>
          </a:stretch>
        </p:blipFill>
        <p:spPr>
          <a:xfrm>
            <a:off x="6172200" y="2787638"/>
            <a:ext cx="5181600" cy="2427312"/>
          </a:xfrm>
        </p:spPr>
      </p:pic>
      <p:sp>
        <p:nvSpPr>
          <p:cNvPr id="2" name="Slide Number Placeholder 1">
            <a:extLst>
              <a:ext uri="{FF2B5EF4-FFF2-40B4-BE49-F238E27FC236}">
                <a16:creationId xmlns:a16="http://schemas.microsoft.com/office/drawing/2014/main" id="{490B49CD-F6E9-E754-A97C-91ECDC71A71F}"/>
              </a:ext>
            </a:extLst>
          </p:cNvPr>
          <p:cNvSpPr>
            <a:spLocks noGrp="1"/>
          </p:cNvSpPr>
          <p:nvPr>
            <p:ph type="sldNum" sz="quarter" idx="12"/>
          </p:nvPr>
        </p:nvSpPr>
        <p:spPr/>
        <p:txBody>
          <a:bodyPr/>
          <a:lstStyle/>
          <a:p>
            <a:fld id="{FC2796C6-C8C3-4F4E-867E-E65A363F7472}" type="slidenum">
              <a:rPr lang="en-US" smtClean="0"/>
              <a:t>24</a:t>
            </a:fld>
            <a:endParaRPr lang="en-US"/>
          </a:p>
        </p:txBody>
      </p:sp>
    </p:spTree>
    <p:extLst>
      <p:ext uri="{BB962C8B-B14F-4D97-AF65-F5344CB8AC3E}">
        <p14:creationId xmlns:p14="http://schemas.microsoft.com/office/powerpoint/2010/main" val="2335502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810B-95C6-E9E2-22CE-3BCA7BA33A3E}"/>
              </a:ext>
            </a:extLst>
          </p:cNvPr>
          <p:cNvSpPr>
            <a:spLocks noGrp="1"/>
          </p:cNvSpPr>
          <p:nvPr>
            <p:ph type="title"/>
          </p:nvPr>
        </p:nvSpPr>
        <p:spPr/>
        <p:txBody>
          <a:bodyPr/>
          <a:lstStyle/>
          <a:p>
            <a:r>
              <a:rPr lang="en-US" dirty="0"/>
              <a:t>DDoS Attack (cont..)</a:t>
            </a:r>
          </a:p>
        </p:txBody>
      </p:sp>
      <p:sp>
        <p:nvSpPr>
          <p:cNvPr id="3" name="Content Placeholder 2">
            <a:extLst>
              <a:ext uri="{FF2B5EF4-FFF2-40B4-BE49-F238E27FC236}">
                <a16:creationId xmlns:a16="http://schemas.microsoft.com/office/drawing/2014/main" id="{96C80E2A-16FA-46F6-6AE7-E404C9ED6013}"/>
              </a:ext>
            </a:extLst>
          </p:cNvPr>
          <p:cNvSpPr>
            <a:spLocks noGrp="1"/>
          </p:cNvSpPr>
          <p:nvPr>
            <p:ph idx="1"/>
          </p:nvPr>
        </p:nvSpPr>
        <p:spPr/>
        <p:txBody>
          <a:bodyPr>
            <a:normAutofit/>
          </a:bodyPr>
          <a:lstStyle/>
          <a:p>
            <a:pPr algn="l"/>
            <a:r>
              <a:rPr lang="en-US" sz="2800" b="0" i="0" u="none" strike="noStrike" baseline="0" dirty="0">
                <a:solidFill>
                  <a:srgbClr val="000000"/>
                </a:solidFill>
                <a:latin typeface="WarnockPro-Regular"/>
              </a:rPr>
              <a:t>There are different types of DDoS attacks:</a:t>
            </a:r>
          </a:p>
          <a:p>
            <a:pPr algn="l"/>
            <a:r>
              <a:rPr lang="en-US" sz="2800" b="1" i="0" u="none" strike="noStrike" baseline="0" dirty="0">
                <a:solidFill>
                  <a:srgbClr val="000000"/>
                </a:solidFill>
                <a:latin typeface="WarnockPro-Bold"/>
              </a:rPr>
              <a:t>Network: </a:t>
            </a:r>
            <a:r>
              <a:rPr lang="en-US" sz="2800" b="0" i="0" u="none" strike="noStrike" baseline="0" dirty="0">
                <a:solidFill>
                  <a:srgbClr val="000000"/>
                </a:solidFill>
                <a:latin typeface="WarnockPro-Regular"/>
              </a:rPr>
              <a:t>A network-based DDoS attack involves using up network bandwidth or consuming the processing power of network devices so that the network becomes unresponsive or performs poorly.</a:t>
            </a:r>
          </a:p>
          <a:p>
            <a:pPr algn="l"/>
            <a:r>
              <a:rPr lang="en-US" sz="2800" b="1" i="0" u="none" strike="noStrike" baseline="0" dirty="0">
                <a:solidFill>
                  <a:srgbClr val="000000"/>
                </a:solidFill>
                <a:latin typeface="WarnockPro-Bold"/>
              </a:rPr>
              <a:t>Application: </a:t>
            </a:r>
            <a:r>
              <a:rPr lang="en-US" sz="2800" b="0" i="0" u="none" strike="noStrike" baseline="0" dirty="0">
                <a:solidFill>
                  <a:srgbClr val="000000"/>
                </a:solidFill>
                <a:latin typeface="WarnockPro-Regular"/>
              </a:rPr>
              <a:t>An application DDoS attack involves flooding a specific software application or service with requests to cause it to crash or become unresponsive.</a:t>
            </a:r>
          </a:p>
          <a:p>
            <a:pPr algn="l"/>
            <a:r>
              <a:rPr lang="en-US" sz="2800" b="0" i="0" u="none" strike="noStrike" baseline="0" dirty="0">
                <a:solidFill>
                  <a:srgbClr val="666666"/>
                </a:solidFill>
                <a:latin typeface="ZapfDingbatsStd"/>
              </a:rPr>
              <a:t> </a:t>
            </a:r>
            <a:r>
              <a:rPr lang="en-US" sz="2800" b="1" i="0" u="none" strike="noStrike" baseline="0" dirty="0">
                <a:solidFill>
                  <a:srgbClr val="000000"/>
                </a:solidFill>
                <a:latin typeface="WarnockPro-Bold"/>
              </a:rPr>
              <a:t>Operational technology: </a:t>
            </a:r>
            <a:r>
              <a:rPr lang="en-US" sz="2800" b="0" i="0" u="none" strike="noStrike" baseline="0" dirty="0">
                <a:solidFill>
                  <a:srgbClr val="000000"/>
                </a:solidFill>
                <a:latin typeface="WarnockPro-Regular"/>
              </a:rPr>
              <a:t>An operational technology attack is a DDoS attack against hardware or software that is required to run industrial equipment.</a:t>
            </a:r>
            <a:endParaRPr lang="en-US" dirty="0"/>
          </a:p>
          <a:p>
            <a:endParaRPr lang="en-US" dirty="0"/>
          </a:p>
        </p:txBody>
      </p:sp>
      <p:sp>
        <p:nvSpPr>
          <p:cNvPr id="4" name="Slide Number Placeholder 3">
            <a:extLst>
              <a:ext uri="{FF2B5EF4-FFF2-40B4-BE49-F238E27FC236}">
                <a16:creationId xmlns:a16="http://schemas.microsoft.com/office/drawing/2014/main" id="{90FAF93E-42D6-8516-532C-38303C7552F5}"/>
              </a:ext>
            </a:extLst>
          </p:cNvPr>
          <p:cNvSpPr>
            <a:spLocks noGrp="1"/>
          </p:cNvSpPr>
          <p:nvPr>
            <p:ph type="sldNum" sz="quarter" idx="12"/>
          </p:nvPr>
        </p:nvSpPr>
        <p:spPr/>
        <p:txBody>
          <a:bodyPr/>
          <a:lstStyle/>
          <a:p>
            <a:fld id="{FC2796C6-C8C3-4F4E-867E-E65A363F7472}" type="slidenum">
              <a:rPr lang="en-US" smtClean="0"/>
              <a:t>25</a:t>
            </a:fld>
            <a:endParaRPr lang="en-US"/>
          </a:p>
        </p:txBody>
      </p:sp>
    </p:spTree>
    <p:extLst>
      <p:ext uri="{BB962C8B-B14F-4D97-AF65-F5344CB8AC3E}">
        <p14:creationId xmlns:p14="http://schemas.microsoft.com/office/powerpoint/2010/main" val="2388293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F0DE-FEC2-27FC-9533-3682A2AA7924}"/>
              </a:ext>
            </a:extLst>
          </p:cNvPr>
          <p:cNvSpPr>
            <a:spLocks noGrp="1"/>
          </p:cNvSpPr>
          <p:nvPr>
            <p:ph type="title"/>
          </p:nvPr>
        </p:nvSpPr>
        <p:spPr/>
        <p:txBody>
          <a:bodyPr/>
          <a:lstStyle/>
          <a:p>
            <a:r>
              <a:rPr lang="en-US" dirty="0"/>
              <a:t>Spoofing</a:t>
            </a:r>
          </a:p>
        </p:txBody>
      </p:sp>
      <p:sp>
        <p:nvSpPr>
          <p:cNvPr id="3" name="Content Placeholder 2">
            <a:extLst>
              <a:ext uri="{FF2B5EF4-FFF2-40B4-BE49-F238E27FC236}">
                <a16:creationId xmlns:a16="http://schemas.microsoft.com/office/drawing/2014/main" id="{C76A16C6-88CA-2523-7DD9-6EE9DC219E13}"/>
              </a:ext>
            </a:extLst>
          </p:cNvPr>
          <p:cNvSpPr>
            <a:spLocks noGrp="1"/>
          </p:cNvSpPr>
          <p:nvPr>
            <p:ph sz="half" idx="1"/>
          </p:nvPr>
        </p:nvSpPr>
        <p:spPr/>
        <p:txBody>
          <a:bodyPr>
            <a:normAutofit lnSpcReduction="10000"/>
          </a:bodyPr>
          <a:lstStyle/>
          <a:p>
            <a:pPr algn="l"/>
            <a:r>
              <a:rPr lang="en-US" sz="1800" b="0" i="0" u="none" strike="noStrike" baseline="0" dirty="0">
                <a:solidFill>
                  <a:srgbClr val="000000"/>
                </a:solidFill>
                <a:latin typeface="WarnockPro-Regular"/>
              </a:rPr>
              <a:t>Spoofing is a type of attack where the hacker alters the source address of information to make the information look like it is coming from a different person.</a:t>
            </a:r>
          </a:p>
          <a:p>
            <a:pPr algn="l"/>
            <a:r>
              <a:rPr lang="en-US" sz="1800" b="0" i="0" u="none" strike="noStrike" baseline="0" dirty="0">
                <a:solidFill>
                  <a:srgbClr val="000000"/>
                </a:solidFill>
                <a:latin typeface="WarnockPro-Regular"/>
              </a:rPr>
              <a:t> </a:t>
            </a:r>
            <a:r>
              <a:rPr lang="en-US" sz="1800" b="0" i="0" u="none" strike="noStrike" baseline="0" dirty="0">
                <a:solidFill>
                  <a:srgbClr val="FF0000"/>
                </a:solidFill>
                <a:latin typeface="WarnockPro-Regular"/>
              </a:rPr>
              <a:t>Spoofing is sometimes referred to as refactoring</a:t>
            </a:r>
            <a:r>
              <a:rPr lang="en-US" sz="1800" b="0" i="0" u="none" strike="noStrike" baseline="0" dirty="0">
                <a:solidFill>
                  <a:srgbClr val="000000"/>
                </a:solidFill>
                <a:latin typeface="WarnockPro-Regular"/>
              </a:rPr>
              <a:t>.</a:t>
            </a:r>
          </a:p>
          <a:p>
            <a:pPr algn="l"/>
            <a:r>
              <a:rPr lang="en-US" sz="1800" b="0" i="0" u="none" strike="noStrike" baseline="0" dirty="0">
                <a:solidFill>
                  <a:srgbClr val="000000"/>
                </a:solidFill>
                <a:latin typeface="WarnockPro-Regular"/>
              </a:rPr>
              <a:t> A few types of spoofing follow:</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IP spoofing: </a:t>
            </a:r>
            <a:r>
              <a:rPr lang="en-US" sz="1800" b="0" i="0" u="none" strike="noStrike" baseline="0" dirty="0">
                <a:solidFill>
                  <a:srgbClr val="000000"/>
                </a:solidFill>
                <a:latin typeface="WarnockPro-Regular"/>
              </a:rPr>
              <a:t>When the source IP address of a packet is altered so that it appears as if the packet comes from a different source (see Figure 4-4).</a:t>
            </a:r>
          </a:p>
          <a:p>
            <a:pPr algn="l"/>
            <a:r>
              <a:rPr lang="en-US" sz="1800" b="1" i="0" u="none" strike="noStrike" baseline="0" dirty="0">
                <a:solidFill>
                  <a:srgbClr val="000000"/>
                </a:solidFill>
                <a:latin typeface="WarnockPro-Bold"/>
              </a:rPr>
              <a:t>MAC spoofing: </a:t>
            </a:r>
            <a:r>
              <a:rPr lang="en-US" sz="1800" b="0" i="0" u="none" strike="noStrike" baseline="0" dirty="0">
                <a:solidFill>
                  <a:srgbClr val="000000"/>
                </a:solidFill>
                <a:latin typeface="WarnockPro-Regular"/>
              </a:rPr>
              <a:t>When the source MAC address of a frame is altered so that it appears to have come from a different system or device.</a:t>
            </a:r>
          </a:p>
          <a:p>
            <a:pPr algn="l"/>
            <a:r>
              <a:rPr lang="en-US" sz="1800" b="1" i="0" u="none" strike="noStrike" baseline="0" dirty="0">
                <a:solidFill>
                  <a:srgbClr val="000000"/>
                </a:solidFill>
                <a:latin typeface="WarnockPro-Bold"/>
              </a:rPr>
              <a:t>E-mail spoofing: </a:t>
            </a:r>
            <a:r>
              <a:rPr lang="en-US" sz="1800" b="0" i="0" u="none" strike="noStrike" baseline="0" dirty="0">
                <a:solidFill>
                  <a:srgbClr val="000000"/>
                </a:solidFill>
                <a:latin typeface="WarnockPro-Regular"/>
              </a:rPr>
              <a:t>When the “from” address of an e-mail message has been altered so that the e-mail looks like it comes from someone else. This is normally used in a social engineering attack.</a:t>
            </a:r>
            <a:endParaRPr lang="en-US" dirty="0"/>
          </a:p>
        </p:txBody>
      </p:sp>
      <p:pic>
        <p:nvPicPr>
          <p:cNvPr id="6" name="Content Placeholder 5">
            <a:extLst>
              <a:ext uri="{FF2B5EF4-FFF2-40B4-BE49-F238E27FC236}">
                <a16:creationId xmlns:a16="http://schemas.microsoft.com/office/drawing/2014/main" id="{E8B969CF-681F-A9EA-B6D0-02A6F8255BF8}"/>
              </a:ext>
            </a:extLst>
          </p:cNvPr>
          <p:cNvPicPr>
            <a:picLocks noGrp="1" noChangeAspect="1"/>
          </p:cNvPicPr>
          <p:nvPr>
            <p:ph sz="half" idx="2"/>
          </p:nvPr>
        </p:nvPicPr>
        <p:blipFill>
          <a:blip r:embed="rId2"/>
          <a:stretch>
            <a:fillRect/>
          </a:stretch>
        </p:blipFill>
        <p:spPr>
          <a:xfrm>
            <a:off x="6172200" y="1690688"/>
            <a:ext cx="5181600" cy="4169199"/>
          </a:xfrm>
        </p:spPr>
      </p:pic>
      <p:sp>
        <p:nvSpPr>
          <p:cNvPr id="4" name="Slide Number Placeholder 3">
            <a:extLst>
              <a:ext uri="{FF2B5EF4-FFF2-40B4-BE49-F238E27FC236}">
                <a16:creationId xmlns:a16="http://schemas.microsoft.com/office/drawing/2014/main" id="{AACEF633-D1F9-2B61-A2ED-A4A05554A77D}"/>
              </a:ext>
            </a:extLst>
          </p:cNvPr>
          <p:cNvSpPr>
            <a:spLocks noGrp="1"/>
          </p:cNvSpPr>
          <p:nvPr>
            <p:ph type="sldNum" sz="quarter" idx="12"/>
          </p:nvPr>
        </p:nvSpPr>
        <p:spPr/>
        <p:txBody>
          <a:bodyPr/>
          <a:lstStyle/>
          <a:p>
            <a:fld id="{FC2796C6-C8C3-4F4E-867E-E65A363F7472}" type="slidenum">
              <a:rPr lang="en-US" smtClean="0"/>
              <a:t>26</a:t>
            </a:fld>
            <a:endParaRPr lang="en-US"/>
          </a:p>
        </p:txBody>
      </p:sp>
    </p:spTree>
    <p:extLst>
      <p:ext uri="{BB962C8B-B14F-4D97-AF65-F5344CB8AC3E}">
        <p14:creationId xmlns:p14="http://schemas.microsoft.com/office/powerpoint/2010/main" val="2294834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AEC566-733A-7410-A10A-867F23A55244}"/>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3C2C02AC-26A3-C24A-E0C0-9D3EA403BA84}"/>
              </a:ext>
            </a:extLst>
          </p:cNvPr>
          <p:cNvSpPr>
            <a:spLocks noGrp="1"/>
          </p:cNvSpPr>
          <p:nvPr>
            <p:ph idx="1"/>
          </p:nvPr>
        </p:nvSpPr>
        <p:spPr/>
        <p:txBody>
          <a:bodyPr>
            <a:normAutofit fontScale="92500" lnSpcReduction="10000"/>
          </a:bodyPr>
          <a:lstStyle/>
          <a:p>
            <a:pPr algn="l"/>
            <a:r>
              <a:rPr lang="en-US" sz="1800" b="0" i="0" u="none" strike="noStrike" baseline="0" dirty="0">
                <a:latin typeface="WarnockPro-Regular"/>
              </a:rPr>
              <a:t>It is important to note that the hacker may spoof a frame or a packet in order to bypass an access control list. </a:t>
            </a:r>
          </a:p>
          <a:p>
            <a:pPr algn="l"/>
            <a:r>
              <a:rPr lang="en-US" sz="1800" b="0" i="0" u="none" strike="noStrike" baseline="0" dirty="0">
                <a:latin typeface="WarnockPro-Regular"/>
              </a:rPr>
              <a:t>For example, most wireless networks implement MAC filtering, where only certain MAC addresses are allowed to access the wireless network. Once the hacker finds out what MAC addresses are allowed on the network, they then spoof their</a:t>
            </a:r>
            <a:r>
              <a:rPr lang="en-US" sz="1800" dirty="0">
                <a:latin typeface="WarnockPro-Regular"/>
              </a:rPr>
              <a:t> </a:t>
            </a:r>
            <a:r>
              <a:rPr lang="en-US" sz="1800" b="0" i="0" u="none" strike="noStrike" baseline="0" dirty="0">
                <a:latin typeface="WarnockPro-Regular"/>
              </a:rPr>
              <a:t>MAC address to look like one of those addresses. </a:t>
            </a:r>
          </a:p>
          <a:p>
            <a:pPr algn="l"/>
            <a:r>
              <a:rPr lang="en-US" sz="1800" b="0" i="0" u="none" strike="noStrike" baseline="0" dirty="0">
                <a:latin typeface="WarnockPro-Regular"/>
              </a:rPr>
              <a:t>A hacker may also spoof the IP address to bypass a filter on a router that only allows traffic from specific IP addresses to pass through the router.</a:t>
            </a:r>
          </a:p>
          <a:p>
            <a:pPr algn="l"/>
            <a:r>
              <a:rPr lang="en-US" sz="1800" b="0" i="0" u="none" strike="noStrike" baseline="0" dirty="0">
                <a:solidFill>
                  <a:srgbClr val="000000"/>
                </a:solidFill>
                <a:latin typeface="WarnockPro-Regular"/>
              </a:rPr>
              <a:t>The following are examples of programs that can spoof packets:</a:t>
            </a:r>
          </a:p>
          <a:p>
            <a:pPr algn="l"/>
            <a:r>
              <a:rPr lang="en-US" sz="1800" b="1" i="0" u="none" strike="noStrike" baseline="0" dirty="0">
                <a:solidFill>
                  <a:srgbClr val="000000"/>
                </a:solidFill>
                <a:latin typeface="WarnockPro-Bold"/>
              </a:rPr>
              <a:t>Nemesis </a:t>
            </a:r>
            <a:r>
              <a:rPr lang="en-US" sz="1800" b="0" i="0" u="none" strike="noStrike" baseline="0" dirty="0">
                <a:solidFill>
                  <a:srgbClr val="000000"/>
                </a:solidFill>
                <a:latin typeface="WarnockPro-Regular"/>
              </a:rPr>
              <a:t>A Linux packet-crafting program that creates different types of packets such as ARP and TCP packets.</a:t>
            </a:r>
          </a:p>
          <a:p>
            <a:pPr algn="l"/>
            <a:r>
              <a:rPr lang="en-US" sz="1800" b="1" i="0" u="none" strike="noStrike" baseline="0" dirty="0">
                <a:solidFill>
                  <a:srgbClr val="000000"/>
                </a:solidFill>
                <a:latin typeface="WarnockPro-Bold"/>
              </a:rPr>
              <a:t>Hping2 </a:t>
            </a:r>
            <a:r>
              <a:rPr lang="en-US" sz="1800" b="0" i="0" u="none" strike="noStrike" baseline="0" dirty="0">
                <a:solidFill>
                  <a:srgbClr val="000000"/>
                </a:solidFill>
                <a:latin typeface="WarnockPro-Regular"/>
              </a:rPr>
              <a:t>A Linux packet-crafting program that is used to create ping packets that use TCP instead of ICMP packets. Here’s an example of using hping2 to bypass a firewall that is blocking ICMP traffic:</a:t>
            </a:r>
          </a:p>
          <a:p>
            <a:pPr lvl="1"/>
            <a:r>
              <a:rPr lang="en-US" sz="1400" b="0" i="0" u="none" strike="noStrike" baseline="0" dirty="0">
                <a:solidFill>
                  <a:srgbClr val="000000"/>
                </a:solidFill>
                <a:latin typeface="CourierStd"/>
              </a:rPr>
              <a:t>hping2 –c 3 –s 53 –p 80 –S 192.168.2.200</a:t>
            </a:r>
          </a:p>
          <a:p>
            <a:pPr algn="l"/>
            <a:r>
              <a:rPr lang="en-US" sz="1800" b="1" i="0" u="none" strike="noStrike" baseline="0" dirty="0" err="1">
                <a:solidFill>
                  <a:srgbClr val="000000"/>
                </a:solidFill>
                <a:latin typeface="WarnockPro-Bold"/>
              </a:rPr>
              <a:t>Macchanger</a:t>
            </a:r>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popular Linux program used to modify your MAC address on the system. </a:t>
            </a:r>
            <a:r>
              <a:rPr lang="en-US" sz="1800" b="0" i="0" u="none" strike="noStrike" baseline="0" dirty="0" err="1">
                <a:solidFill>
                  <a:srgbClr val="000000"/>
                </a:solidFill>
                <a:latin typeface="WarnockPro-Regular"/>
              </a:rPr>
              <a:t>Macchanger</a:t>
            </a:r>
            <a:r>
              <a:rPr lang="en-US" sz="1800" b="0" i="0" u="none" strike="noStrike" baseline="0" dirty="0">
                <a:solidFill>
                  <a:srgbClr val="000000"/>
                </a:solidFill>
                <a:latin typeface="WarnockPro-Regular"/>
              </a:rPr>
              <a:t> is a common program used by hackers to spoof their MAC address in order to gain access to the wireless network. Here’s an example:</a:t>
            </a:r>
          </a:p>
          <a:p>
            <a:pPr lvl="1"/>
            <a:r>
              <a:rPr lang="en-US" sz="1400" b="0" i="0" u="none" strike="noStrike" baseline="0" dirty="0" err="1">
                <a:solidFill>
                  <a:srgbClr val="000000"/>
                </a:solidFill>
                <a:latin typeface="CourierStd"/>
              </a:rPr>
              <a:t>macchanger</a:t>
            </a:r>
            <a:r>
              <a:rPr lang="en-US" sz="1400" b="0" i="0" u="none" strike="noStrike" baseline="0" dirty="0">
                <a:solidFill>
                  <a:srgbClr val="000000"/>
                </a:solidFill>
                <a:latin typeface="CourierStd"/>
              </a:rPr>
              <a:t> --mac 11:22:33:44:55:66 wlan0</a:t>
            </a:r>
            <a:endParaRPr lang="en-US" dirty="0"/>
          </a:p>
        </p:txBody>
      </p:sp>
      <p:sp>
        <p:nvSpPr>
          <p:cNvPr id="2" name="Slide Number Placeholder 1">
            <a:extLst>
              <a:ext uri="{FF2B5EF4-FFF2-40B4-BE49-F238E27FC236}">
                <a16:creationId xmlns:a16="http://schemas.microsoft.com/office/drawing/2014/main" id="{736E721F-A50B-7FEB-49A2-547E64AC7892}"/>
              </a:ext>
            </a:extLst>
          </p:cNvPr>
          <p:cNvSpPr>
            <a:spLocks noGrp="1"/>
          </p:cNvSpPr>
          <p:nvPr>
            <p:ph type="sldNum" sz="quarter" idx="12"/>
          </p:nvPr>
        </p:nvSpPr>
        <p:spPr/>
        <p:txBody>
          <a:bodyPr/>
          <a:lstStyle/>
          <a:p>
            <a:fld id="{FC2796C6-C8C3-4F4E-867E-E65A363F7472}" type="slidenum">
              <a:rPr lang="en-US" smtClean="0"/>
              <a:t>27</a:t>
            </a:fld>
            <a:endParaRPr lang="en-US"/>
          </a:p>
        </p:txBody>
      </p:sp>
    </p:spTree>
    <p:extLst>
      <p:ext uri="{BB962C8B-B14F-4D97-AF65-F5344CB8AC3E}">
        <p14:creationId xmlns:p14="http://schemas.microsoft.com/office/powerpoint/2010/main" val="3355409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1E9B-9137-6587-68FA-DF3B10A083D9}"/>
              </a:ext>
            </a:extLst>
          </p:cNvPr>
          <p:cNvSpPr>
            <a:spLocks noGrp="1"/>
          </p:cNvSpPr>
          <p:nvPr>
            <p:ph type="title"/>
          </p:nvPr>
        </p:nvSpPr>
        <p:spPr/>
        <p:txBody>
          <a:bodyPr/>
          <a:lstStyle/>
          <a:p>
            <a:r>
              <a:rPr lang="en-US" dirty="0"/>
              <a:t>Eavesdropping/Sniffing</a:t>
            </a:r>
          </a:p>
        </p:txBody>
      </p:sp>
      <p:sp>
        <p:nvSpPr>
          <p:cNvPr id="3" name="Content Placeholder 2">
            <a:extLst>
              <a:ext uri="{FF2B5EF4-FFF2-40B4-BE49-F238E27FC236}">
                <a16:creationId xmlns:a16="http://schemas.microsoft.com/office/drawing/2014/main" id="{1885A606-581D-95DC-94A4-E6634CE28E4B}"/>
              </a:ext>
            </a:extLst>
          </p:cNvPr>
          <p:cNvSpPr>
            <a:spLocks noGrp="1"/>
          </p:cNvSpPr>
          <p:nvPr>
            <p:ph sz="half" idx="1"/>
          </p:nvPr>
        </p:nvSpPr>
        <p:spPr/>
        <p:txBody>
          <a:bodyPr>
            <a:normAutofit fontScale="85000" lnSpcReduction="10000"/>
          </a:bodyPr>
          <a:lstStyle/>
          <a:p>
            <a:pPr algn="l"/>
            <a:r>
              <a:rPr lang="en-US" sz="1800" b="0" i="0" u="none" strike="noStrike" baseline="0" dirty="0">
                <a:latin typeface="WarnockPro-Regular"/>
              </a:rPr>
              <a:t>A very popular type of attack is an eavesdropping attack, also known as sniffing. </a:t>
            </a:r>
          </a:p>
          <a:p>
            <a:pPr algn="l"/>
            <a:r>
              <a:rPr lang="en-US" sz="1800" b="0" i="0" u="none" strike="noStrike" baseline="0" dirty="0">
                <a:latin typeface="WarnockPro-Regular"/>
              </a:rPr>
              <a:t>With an eavesdropping attack, the hacker captures network traffic and is able to view the contents of the packets traveling along the network. </a:t>
            </a:r>
          </a:p>
          <a:p>
            <a:pPr algn="l"/>
            <a:r>
              <a:rPr lang="en-US" sz="1800" b="0" i="0" u="none" strike="noStrike" baseline="0" dirty="0">
                <a:latin typeface="WarnockPro-Regular"/>
              </a:rPr>
              <a:t>The packets may contain sensitive information such as credit card numbers or usernames and passwords (see Figure 4-5).</a:t>
            </a:r>
          </a:p>
          <a:p>
            <a:pPr algn="l"/>
            <a:r>
              <a:rPr lang="en-US" sz="1800" b="0" i="0" u="none" strike="noStrike" baseline="0" dirty="0">
                <a:latin typeface="WarnockPro-Regular"/>
              </a:rPr>
              <a:t> </a:t>
            </a:r>
            <a:r>
              <a:rPr lang="en-US" sz="1800" dirty="0">
                <a:latin typeface="WarnockPro-Regular"/>
              </a:rPr>
              <a:t>A</a:t>
            </a:r>
            <a:r>
              <a:rPr lang="en-US" sz="1800" b="0" i="0" u="none" strike="noStrike" baseline="0" dirty="0">
                <a:latin typeface="WarnockPro-Regular"/>
              </a:rPr>
              <a:t> network switch filters traffic and sends only the data to the port on the switch where the destination system resides. </a:t>
            </a:r>
          </a:p>
          <a:p>
            <a:pPr algn="l"/>
            <a:r>
              <a:rPr lang="en-US" sz="1800" b="0" i="0" u="none" strike="noStrike" baseline="0" dirty="0">
                <a:latin typeface="WarnockPro-Regular"/>
              </a:rPr>
              <a:t>This type of filtering helps protect against eavesdropping because it essentially takes the opportunity away from the hacker to capture network traffic.</a:t>
            </a:r>
          </a:p>
          <a:p>
            <a:pPr algn="l"/>
            <a:r>
              <a:rPr lang="en-US" sz="1800" b="0" i="0" u="none" strike="noStrike" baseline="0" dirty="0">
                <a:latin typeface="WarnockPro-Regular"/>
              </a:rPr>
              <a:t> However, the hacker can poison the MAC address table on the switch with bogus entries so that the switch stops trusting the MAC address table and then starts flooding all frames to all ports—resulting in the hacker now receiving a copy of all traffic!</a:t>
            </a:r>
            <a:endParaRPr lang="en-US" dirty="0"/>
          </a:p>
        </p:txBody>
      </p:sp>
      <p:pic>
        <p:nvPicPr>
          <p:cNvPr id="6" name="Content Placeholder 5">
            <a:extLst>
              <a:ext uri="{FF2B5EF4-FFF2-40B4-BE49-F238E27FC236}">
                <a16:creationId xmlns:a16="http://schemas.microsoft.com/office/drawing/2014/main" id="{1B834BBD-209D-ACD5-14DC-DB4DF0F0C17C}"/>
              </a:ext>
            </a:extLst>
          </p:cNvPr>
          <p:cNvPicPr>
            <a:picLocks noGrp="1" noChangeAspect="1"/>
          </p:cNvPicPr>
          <p:nvPr>
            <p:ph sz="half" idx="2"/>
          </p:nvPr>
        </p:nvPicPr>
        <p:blipFill>
          <a:blip r:embed="rId2"/>
          <a:stretch>
            <a:fillRect/>
          </a:stretch>
        </p:blipFill>
        <p:spPr>
          <a:xfrm>
            <a:off x="6172200" y="1487510"/>
            <a:ext cx="5181600" cy="4151314"/>
          </a:xfrm>
        </p:spPr>
      </p:pic>
      <p:sp>
        <p:nvSpPr>
          <p:cNvPr id="4" name="Slide Number Placeholder 3">
            <a:extLst>
              <a:ext uri="{FF2B5EF4-FFF2-40B4-BE49-F238E27FC236}">
                <a16:creationId xmlns:a16="http://schemas.microsoft.com/office/drawing/2014/main" id="{53B5C176-3608-EBE8-503C-821CF76FAC75}"/>
              </a:ext>
            </a:extLst>
          </p:cNvPr>
          <p:cNvSpPr>
            <a:spLocks noGrp="1"/>
          </p:cNvSpPr>
          <p:nvPr>
            <p:ph type="sldNum" sz="quarter" idx="12"/>
          </p:nvPr>
        </p:nvSpPr>
        <p:spPr/>
        <p:txBody>
          <a:bodyPr/>
          <a:lstStyle/>
          <a:p>
            <a:fld id="{FC2796C6-C8C3-4F4E-867E-E65A363F7472}" type="slidenum">
              <a:rPr lang="en-US" smtClean="0"/>
              <a:t>28</a:t>
            </a:fld>
            <a:endParaRPr lang="en-US"/>
          </a:p>
        </p:txBody>
      </p:sp>
    </p:spTree>
    <p:extLst>
      <p:ext uri="{BB962C8B-B14F-4D97-AF65-F5344CB8AC3E}">
        <p14:creationId xmlns:p14="http://schemas.microsoft.com/office/powerpoint/2010/main" val="3311584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5E4D82-4735-17BD-ED6E-ED54B799DFDC}"/>
              </a:ext>
            </a:extLst>
          </p:cNvPr>
          <p:cNvSpPr>
            <a:spLocks noGrp="1"/>
          </p:cNvSpPr>
          <p:nvPr>
            <p:ph type="title"/>
          </p:nvPr>
        </p:nvSpPr>
        <p:spPr/>
        <p:txBody>
          <a:bodyPr/>
          <a:lstStyle/>
          <a:p>
            <a:r>
              <a:rPr lang="en-US" dirty="0"/>
              <a:t>Different Packet Sniffing Software</a:t>
            </a:r>
          </a:p>
        </p:txBody>
      </p:sp>
      <p:sp>
        <p:nvSpPr>
          <p:cNvPr id="6" name="Content Placeholder 5">
            <a:extLst>
              <a:ext uri="{FF2B5EF4-FFF2-40B4-BE49-F238E27FC236}">
                <a16:creationId xmlns:a16="http://schemas.microsoft.com/office/drawing/2014/main" id="{C282720F-036D-81D6-5C59-87284773EAC0}"/>
              </a:ext>
            </a:extLst>
          </p:cNvPr>
          <p:cNvSpPr>
            <a:spLocks noGrp="1"/>
          </p:cNvSpPr>
          <p:nvPr>
            <p:ph idx="1"/>
          </p:nvPr>
        </p:nvSpPr>
        <p:spPr/>
        <p:txBody>
          <a:bodyPr/>
          <a:lstStyle/>
          <a:p>
            <a:pPr algn="l"/>
            <a:r>
              <a:rPr lang="en-US" sz="1800" b="1" i="0" u="none" strike="noStrike" baseline="0" dirty="0">
                <a:solidFill>
                  <a:srgbClr val="000000"/>
                </a:solidFill>
                <a:latin typeface="WarnockPro-Bold"/>
              </a:rPr>
              <a:t>Wireshark </a:t>
            </a:r>
            <a:r>
              <a:rPr lang="en-US" sz="1800" b="0" i="0" u="none" strike="noStrike" baseline="0" dirty="0">
                <a:solidFill>
                  <a:srgbClr val="000000"/>
                </a:solidFill>
                <a:latin typeface="WarnockPro-Regular"/>
              </a:rPr>
              <a:t>A program you can download for free from </a:t>
            </a:r>
            <a:r>
              <a:rPr lang="en-US" sz="1800" b="0" i="0" u="none" strike="noStrike" baseline="0" dirty="0">
                <a:solidFill>
                  <a:srgbClr val="000000"/>
                </a:solidFill>
                <a:latin typeface="WarnockPro-Regular"/>
                <a:hlinkClick r:id="rId2"/>
              </a:rPr>
              <a:t>www.wireshark.org</a:t>
            </a:r>
            <a:r>
              <a:rPr lang="en-US" sz="1800" b="0" i="0" u="none" strike="noStrike" baseline="0" dirty="0">
                <a:solidFill>
                  <a:srgbClr val="000000"/>
                </a:solidFill>
                <a:latin typeface="WarnockPro-Regular"/>
              </a:rPr>
              <a:t>. Wireshark is the leading network analyzer that runs on many different platforms, including Windows and Linux.</a:t>
            </a:r>
          </a:p>
          <a:p>
            <a:pPr algn="l"/>
            <a:r>
              <a:rPr lang="en-US" sz="1800" b="1" i="0" u="none" strike="noStrike" baseline="0" dirty="0" err="1">
                <a:solidFill>
                  <a:srgbClr val="000000"/>
                </a:solidFill>
                <a:latin typeface="WarnockPro-Bold"/>
              </a:rPr>
              <a:t>tcpdump</a:t>
            </a:r>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Linux command used to capture network traffic to a file that can then be reviewed or replayed on the network. The following command captures all traffic on Ethernet interface eth0 and writes the data to a file named output.txt:</a:t>
            </a:r>
          </a:p>
          <a:p>
            <a:pPr algn="l"/>
            <a:r>
              <a:rPr lang="en-US" sz="1800" b="0" i="0" u="none" strike="noStrike" baseline="0" dirty="0" err="1">
                <a:solidFill>
                  <a:srgbClr val="000000"/>
                </a:solidFill>
                <a:latin typeface="CourierStd"/>
              </a:rPr>
              <a:t>tcpdump</a:t>
            </a:r>
            <a:r>
              <a:rPr lang="en-US" sz="1800" b="0" i="0" u="none" strike="noStrike" baseline="0" dirty="0">
                <a:solidFill>
                  <a:srgbClr val="000000"/>
                </a:solidFill>
                <a:latin typeface="CourierStd"/>
              </a:rPr>
              <a:t> –v –</a:t>
            </a:r>
            <a:r>
              <a:rPr lang="en-US" sz="1800" b="0" i="0" u="none" strike="noStrike" baseline="0" dirty="0" err="1">
                <a:solidFill>
                  <a:srgbClr val="000000"/>
                </a:solidFill>
                <a:latin typeface="CourierStd"/>
              </a:rPr>
              <a:t>i</a:t>
            </a:r>
            <a:r>
              <a:rPr lang="en-US" sz="1800" b="0" i="0" u="none" strike="noStrike" baseline="0" dirty="0">
                <a:solidFill>
                  <a:srgbClr val="000000"/>
                </a:solidFill>
                <a:latin typeface="CourierStd"/>
              </a:rPr>
              <a:t> eth0 –w output.txt</a:t>
            </a:r>
          </a:p>
          <a:p>
            <a:pPr algn="l"/>
            <a:r>
              <a:rPr lang="en-US" sz="1800" b="1" i="0" u="none" strike="noStrike" baseline="0" dirty="0" err="1">
                <a:solidFill>
                  <a:srgbClr val="000000"/>
                </a:solidFill>
                <a:latin typeface="WarnockPro-Bold"/>
              </a:rPr>
              <a:t>airodump</a:t>
            </a:r>
            <a:r>
              <a:rPr lang="en-US" sz="1800" b="1" i="0" u="none" strike="noStrike" baseline="0" dirty="0">
                <a:solidFill>
                  <a:srgbClr val="000000"/>
                </a:solidFill>
                <a:latin typeface="WarnockPro-Bold"/>
              </a:rPr>
              <a:t>-ng </a:t>
            </a:r>
            <a:r>
              <a:rPr lang="en-US" sz="1800" b="0" i="0" u="none" strike="noStrike" baseline="0" dirty="0">
                <a:solidFill>
                  <a:srgbClr val="000000"/>
                </a:solidFill>
                <a:latin typeface="WarnockPro-Regular"/>
              </a:rPr>
              <a:t>A Linux program used to capture wireless traffic that can be replayed later. The following command captures traffic on a wireless network using the network card wlan0 and writes the information to a file named </a:t>
            </a:r>
            <a:r>
              <a:rPr lang="en-US" sz="1800" b="0" i="0" u="none" strike="noStrike" baseline="0" dirty="0" err="1">
                <a:solidFill>
                  <a:srgbClr val="000000"/>
                </a:solidFill>
                <a:latin typeface="WarnockPro-Regular"/>
              </a:rPr>
              <a:t>wepfile</a:t>
            </a:r>
            <a:r>
              <a:rPr lang="en-US" sz="1800" b="0" i="0" u="none" strike="noStrike" baseline="0" dirty="0">
                <a:solidFill>
                  <a:srgbClr val="000000"/>
                </a:solidFill>
                <a:latin typeface="WarnockPro-Regular"/>
              </a:rPr>
              <a:t>:</a:t>
            </a:r>
          </a:p>
          <a:p>
            <a:pPr algn="l"/>
            <a:r>
              <a:rPr lang="en-US" sz="1800" b="0" i="0" u="none" strike="noStrike" baseline="0" dirty="0" err="1">
                <a:solidFill>
                  <a:srgbClr val="000000"/>
                </a:solidFill>
                <a:latin typeface="CourierStd"/>
              </a:rPr>
              <a:t>airodump</a:t>
            </a:r>
            <a:r>
              <a:rPr lang="en-US" sz="1800" b="0" i="0" u="none" strike="noStrike" baseline="0" dirty="0">
                <a:solidFill>
                  <a:srgbClr val="000000"/>
                </a:solidFill>
                <a:latin typeface="CourierStd"/>
              </a:rPr>
              <a:t>-ng -c 11 -w </a:t>
            </a:r>
            <a:r>
              <a:rPr lang="en-US" sz="1800" b="0" i="0" u="none" strike="noStrike" baseline="0" dirty="0" err="1">
                <a:solidFill>
                  <a:srgbClr val="000000"/>
                </a:solidFill>
                <a:latin typeface="CourierStd"/>
              </a:rPr>
              <a:t>wepfile</a:t>
            </a:r>
            <a:r>
              <a:rPr lang="en-US" sz="1800" b="0" i="0" u="none" strike="noStrike" baseline="0" dirty="0">
                <a:solidFill>
                  <a:srgbClr val="000000"/>
                </a:solidFill>
                <a:latin typeface="CourierStd"/>
              </a:rPr>
              <a:t> -</a:t>
            </a:r>
            <a:r>
              <a:rPr lang="en-US" sz="1800" b="0" i="0" u="none" strike="noStrike" baseline="0" dirty="0" err="1">
                <a:solidFill>
                  <a:srgbClr val="000000"/>
                </a:solidFill>
                <a:latin typeface="CourierStd"/>
              </a:rPr>
              <a:t>bssid</a:t>
            </a:r>
            <a:r>
              <a:rPr lang="en-US" sz="1800" b="0" i="0" u="none" strike="noStrike" baseline="0" dirty="0">
                <a:solidFill>
                  <a:srgbClr val="000000"/>
                </a:solidFill>
                <a:latin typeface="CourierStd"/>
              </a:rPr>
              <a:t> 00:11:22:33:44:55 wlan0</a:t>
            </a:r>
            <a:endParaRPr lang="en-US" dirty="0"/>
          </a:p>
        </p:txBody>
      </p:sp>
      <p:sp>
        <p:nvSpPr>
          <p:cNvPr id="2" name="Slide Number Placeholder 1">
            <a:extLst>
              <a:ext uri="{FF2B5EF4-FFF2-40B4-BE49-F238E27FC236}">
                <a16:creationId xmlns:a16="http://schemas.microsoft.com/office/drawing/2014/main" id="{AD9F2F75-0531-1EE9-5857-689F14FD783F}"/>
              </a:ext>
            </a:extLst>
          </p:cNvPr>
          <p:cNvSpPr>
            <a:spLocks noGrp="1"/>
          </p:cNvSpPr>
          <p:nvPr>
            <p:ph type="sldNum" sz="quarter" idx="12"/>
          </p:nvPr>
        </p:nvSpPr>
        <p:spPr/>
        <p:txBody>
          <a:bodyPr/>
          <a:lstStyle/>
          <a:p>
            <a:fld id="{FC2796C6-C8C3-4F4E-867E-E65A363F7472}" type="slidenum">
              <a:rPr lang="en-US" smtClean="0"/>
              <a:t>29</a:t>
            </a:fld>
            <a:endParaRPr lang="en-US"/>
          </a:p>
        </p:txBody>
      </p:sp>
    </p:spTree>
    <p:extLst>
      <p:ext uri="{BB962C8B-B14F-4D97-AF65-F5344CB8AC3E}">
        <p14:creationId xmlns:p14="http://schemas.microsoft.com/office/powerpoint/2010/main" val="45182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B595-C01A-CBE9-F604-A01CE028776C}"/>
              </a:ext>
            </a:extLst>
          </p:cNvPr>
          <p:cNvSpPr>
            <a:spLocks noGrp="1"/>
          </p:cNvSpPr>
          <p:nvPr>
            <p:ph type="title"/>
          </p:nvPr>
        </p:nvSpPr>
        <p:spPr/>
        <p:txBody>
          <a:bodyPr/>
          <a:lstStyle/>
          <a:p>
            <a:r>
              <a:rPr lang="en-US" dirty="0"/>
              <a:t>Understanding Social Engineering</a:t>
            </a:r>
          </a:p>
        </p:txBody>
      </p:sp>
      <p:sp>
        <p:nvSpPr>
          <p:cNvPr id="3" name="Content Placeholder 2">
            <a:extLst>
              <a:ext uri="{FF2B5EF4-FFF2-40B4-BE49-F238E27FC236}">
                <a16:creationId xmlns:a16="http://schemas.microsoft.com/office/drawing/2014/main" id="{BAF233E9-7C68-9220-3DB9-3DF35B706CC3}"/>
              </a:ext>
            </a:extLst>
          </p:cNvPr>
          <p:cNvSpPr>
            <a:spLocks noGrp="1"/>
          </p:cNvSpPr>
          <p:nvPr>
            <p:ph idx="1"/>
          </p:nvPr>
        </p:nvSpPr>
        <p:spPr/>
        <p:txBody>
          <a:bodyPr/>
          <a:lstStyle/>
          <a:p>
            <a:pPr algn="l"/>
            <a:r>
              <a:rPr lang="en-US" sz="1800" b="0" i="0" u="none" strike="noStrike" baseline="0" dirty="0">
                <a:latin typeface="WarnockPro-Regular"/>
              </a:rPr>
              <a:t>The first type of attack is known as a social engineering attack. </a:t>
            </a:r>
          </a:p>
          <a:p>
            <a:pPr algn="l"/>
            <a:r>
              <a:rPr lang="en-US" sz="1800" b="0" i="0" u="none" strike="noStrike" baseline="0" dirty="0">
                <a:latin typeface="WarnockPro-Regular"/>
              </a:rPr>
              <a:t>Social engineering involves the hacker trying to trick an employee into compromising security through social contact such as a phone call or e-mail message. </a:t>
            </a:r>
          </a:p>
          <a:p>
            <a:pPr algn="l"/>
            <a:r>
              <a:rPr lang="en-US" sz="1800" b="0" i="0" u="none" strike="noStrike" baseline="0" dirty="0">
                <a:latin typeface="WarnockPro-Regular"/>
              </a:rPr>
              <a:t>Most times the hacker will act as if they need help, exploiting the fact that most people will offer help.</a:t>
            </a:r>
          </a:p>
          <a:p>
            <a:pPr algn="l"/>
            <a:r>
              <a:rPr lang="en-US" sz="1800" b="0" i="0" u="none" strike="noStrike" baseline="0" dirty="0">
                <a:latin typeface="WarnockPro-Regular"/>
              </a:rPr>
              <a:t>A lot of times the hacker is just trying to collect information to help them perform an attack later on, but the hacker may try to trick an employee into divulging usernames and passwords used on the network.</a:t>
            </a:r>
            <a:endParaRPr lang="en-US" dirty="0"/>
          </a:p>
        </p:txBody>
      </p:sp>
      <p:sp>
        <p:nvSpPr>
          <p:cNvPr id="4" name="Slide Number Placeholder 3">
            <a:extLst>
              <a:ext uri="{FF2B5EF4-FFF2-40B4-BE49-F238E27FC236}">
                <a16:creationId xmlns:a16="http://schemas.microsoft.com/office/drawing/2014/main" id="{BA35618C-8F89-5C79-2E5A-818D8D15A866}"/>
              </a:ext>
            </a:extLst>
          </p:cNvPr>
          <p:cNvSpPr>
            <a:spLocks noGrp="1"/>
          </p:cNvSpPr>
          <p:nvPr>
            <p:ph type="sldNum" sz="quarter" idx="12"/>
          </p:nvPr>
        </p:nvSpPr>
        <p:spPr/>
        <p:txBody>
          <a:bodyPr/>
          <a:lstStyle/>
          <a:p>
            <a:fld id="{FC2796C6-C8C3-4F4E-867E-E65A363F7472}" type="slidenum">
              <a:rPr lang="en-US" smtClean="0"/>
              <a:t>3</a:t>
            </a:fld>
            <a:endParaRPr lang="en-US"/>
          </a:p>
        </p:txBody>
      </p:sp>
    </p:spTree>
    <p:extLst>
      <p:ext uri="{BB962C8B-B14F-4D97-AF65-F5344CB8AC3E}">
        <p14:creationId xmlns:p14="http://schemas.microsoft.com/office/powerpoint/2010/main" val="805991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1376B-9998-0573-7EB6-FA589C39F22C}"/>
              </a:ext>
            </a:extLst>
          </p:cNvPr>
          <p:cNvSpPr>
            <a:spLocks noGrp="1"/>
          </p:cNvSpPr>
          <p:nvPr>
            <p:ph type="title"/>
          </p:nvPr>
        </p:nvSpPr>
        <p:spPr/>
        <p:txBody>
          <a:bodyPr/>
          <a:lstStyle/>
          <a:p>
            <a:r>
              <a:rPr lang="en-US" dirty="0"/>
              <a:t>Replay</a:t>
            </a:r>
          </a:p>
        </p:txBody>
      </p:sp>
      <p:sp>
        <p:nvSpPr>
          <p:cNvPr id="3" name="Content Placeholder 2">
            <a:extLst>
              <a:ext uri="{FF2B5EF4-FFF2-40B4-BE49-F238E27FC236}">
                <a16:creationId xmlns:a16="http://schemas.microsoft.com/office/drawing/2014/main" id="{BCC71BC4-430C-0821-5E6A-D078DB95571A}"/>
              </a:ext>
            </a:extLst>
          </p:cNvPr>
          <p:cNvSpPr>
            <a:spLocks noGrp="1"/>
          </p:cNvSpPr>
          <p:nvPr>
            <p:ph idx="1"/>
          </p:nvPr>
        </p:nvSpPr>
        <p:spPr/>
        <p:txBody>
          <a:bodyPr>
            <a:normAutofit fontScale="92500"/>
          </a:bodyPr>
          <a:lstStyle/>
          <a:p>
            <a:pPr algn="l"/>
            <a:r>
              <a:rPr lang="en-US" sz="1800" b="0" i="0" u="none" strike="noStrike" baseline="0" dirty="0">
                <a:solidFill>
                  <a:srgbClr val="000000"/>
                </a:solidFill>
                <a:latin typeface="WarnockPro-Regular"/>
              </a:rPr>
              <a:t>A replay attack starts as a sniffing attack because the hacker first must capture the traffic that they wish to replay. </a:t>
            </a:r>
          </a:p>
          <a:p>
            <a:pPr algn="l"/>
            <a:r>
              <a:rPr lang="en-US" sz="1800" b="0" i="0" u="none" strike="noStrike" baseline="0" dirty="0">
                <a:solidFill>
                  <a:srgbClr val="000000"/>
                </a:solidFill>
                <a:latin typeface="WarnockPro-Regular"/>
              </a:rPr>
              <a:t>The hacker then resubmits the traffic onto the network (replays it) later. </a:t>
            </a:r>
          </a:p>
          <a:p>
            <a:pPr algn="l"/>
            <a:r>
              <a:rPr lang="en-US" sz="1800" b="0" i="0" u="none" strike="noStrike" baseline="0" dirty="0">
                <a:solidFill>
                  <a:srgbClr val="000000"/>
                </a:solidFill>
                <a:latin typeface="WarnockPro-Regular"/>
              </a:rPr>
              <a:t>The hacker may alter the traffic first and then replay it, or the hacker may simply be replaying traffic to generate more traffic.</a:t>
            </a:r>
          </a:p>
          <a:p>
            <a:pPr algn="l"/>
            <a:r>
              <a:rPr lang="en-US" sz="1800" b="0" i="0" u="none" strike="noStrike" baseline="0" dirty="0">
                <a:solidFill>
                  <a:srgbClr val="000000"/>
                </a:solidFill>
                <a:latin typeface="WarnockPro-Regular"/>
              </a:rPr>
              <a:t>A good example of a hacker replaying traffic is with wireless hacking.</a:t>
            </a:r>
          </a:p>
          <a:p>
            <a:pPr algn="l"/>
            <a:r>
              <a:rPr lang="en-US" sz="1800" b="0" i="0" u="none" strike="noStrike" baseline="0" dirty="0">
                <a:solidFill>
                  <a:srgbClr val="000000"/>
                </a:solidFill>
                <a:latin typeface="WarnockPro-Regular"/>
              </a:rPr>
              <a:t> To be able to crack the encryption of a wireless network, the hacker has to capture a large amount of traffic.</a:t>
            </a:r>
          </a:p>
          <a:p>
            <a:pPr algn="l"/>
            <a:r>
              <a:rPr lang="en-US" sz="1800" b="0" i="0" u="none" strike="noStrike" baseline="0" dirty="0">
                <a:solidFill>
                  <a:srgbClr val="000000"/>
                </a:solidFill>
                <a:latin typeface="WarnockPro-Regular"/>
              </a:rPr>
              <a:t>If the network is a small network with not enough traffic, the hacker can capture some of the existing traffic and replay it over and over again to generate more traffic. </a:t>
            </a:r>
          </a:p>
          <a:p>
            <a:pPr algn="l"/>
            <a:r>
              <a:rPr lang="en-US" sz="1800" b="0" i="0" u="none" strike="noStrike" baseline="0" dirty="0">
                <a:solidFill>
                  <a:srgbClr val="000000"/>
                </a:solidFill>
                <a:latin typeface="WarnockPro-Regular"/>
              </a:rPr>
              <a:t>The following are popular commands to replay traffic:</a:t>
            </a:r>
          </a:p>
          <a:p>
            <a:pPr algn="l"/>
            <a:r>
              <a:rPr lang="en-US" sz="1800" b="1" i="0" u="none" strike="noStrike" baseline="0" dirty="0" err="1">
                <a:solidFill>
                  <a:srgbClr val="000000"/>
                </a:solidFill>
                <a:latin typeface="WarnockPro-Bold"/>
              </a:rPr>
              <a:t>tcpreplay</a:t>
            </a:r>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Linux command used to replay traffic stored in the capture file created by </a:t>
            </a:r>
            <a:r>
              <a:rPr lang="en-US" sz="1800" b="0" i="0" u="none" strike="noStrike" baseline="0" dirty="0" err="1">
                <a:solidFill>
                  <a:srgbClr val="000000"/>
                </a:solidFill>
                <a:latin typeface="WarnockPro-Regular"/>
              </a:rPr>
              <a:t>tcpdump</a:t>
            </a:r>
            <a:r>
              <a:rPr lang="en-US" sz="1800" b="0" i="0" u="none" strike="noStrike" baseline="0" dirty="0">
                <a:solidFill>
                  <a:srgbClr val="000000"/>
                </a:solidFill>
                <a:latin typeface="WarnockPro-Regular"/>
              </a:rPr>
              <a:t>. Here’s an example:</a:t>
            </a:r>
          </a:p>
          <a:p>
            <a:pPr marL="457200" lvl="1" indent="0">
              <a:buNone/>
            </a:pPr>
            <a:r>
              <a:rPr lang="en-US" sz="1400" b="0" i="0" u="none" strike="noStrike" baseline="0" dirty="0" err="1">
                <a:solidFill>
                  <a:srgbClr val="000000"/>
                </a:solidFill>
                <a:latin typeface="CourierStd"/>
              </a:rPr>
              <a:t>tcpreplay</a:t>
            </a:r>
            <a:r>
              <a:rPr lang="en-US" sz="1400" b="0" i="0" u="none" strike="noStrike" baseline="0" dirty="0">
                <a:solidFill>
                  <a:srgbClr val="000000"/>
                </a:solidFill>
                <a:latin typeface="CourierStd"/>
              </a:rPr>
              <a:t> output.txt –</a:t>
            </a:r>
            <a:r>
              <a:rPr lang="en-US" sz="1400" b="0" i="0" u="none" strike="noStrike" baseline="0" dirty="0" err="1">
                <a:solidFill>
                  <a:srgbClr val="000000"/>
                </a:solidFill>
                <a:latin typeface="CourierStd"/>
              </a:rPr>
              <a:t>i</a:t>
            </a:r>
            <a:r>
              <a:rPr lang="en-US" sz="1400" b="0" i="0" u="none" strike="noStrike" baseline="0" dirty="0">
                <a:solidFill>
                  <a:srgbClr val="000000"/>
                </a:solidFill>
                <a:latin typeface="CourierStd"/>
              </a:rPr>
              <a:t> eth0</a:t>
            </a:r>
          </a:p>
          <a:p>
            <a:pPr algn="l"/>
            <a:r>
              <a:rPr lang="en-US" sz="1800" b="1" i="0" u="none" strike="noStrike" baseline="0" dirty="0" err="1">
                <a:solidFill>
                  <a:srgbClr val="000000"/>
                </a:solidFill>
                <a:latin typeface="WarnockPro-Bold"/>
              </a:rPr>
              <a:t>aireplay</a:t>
            </a:r>
            <a:r>
              <a:rPr lang="en-US" sz="1800" b="1" i="0" u="none" strike="noStrike" baseline="0" dirty="0">
                <a:solidFill>
                  <a:srgbClr val="000000"/>
                </a:solidFill>
                <a:latin typeface="WarnockPro-Bold"/>
              </a:rPr>
              <a:t>-ng </a:t>
            </a:r>
            <a:r>
              <a:rPr lang="en-US" sz="1800" b="0" i="0" u="none" strike="noStrike" baseline="0" dirty="0">
                <a:solidFill>
                  <a:srgbClr val="000000"/>
                </a:solidFill>
                <a:latin typeface="WarnockPro-Regular"/>
              </a:rPr>
              <a:t>A Linux command used to replay wireless traffic on the network captured with the </a:t>
            </a:r>
            <a:r>
              <a:rPr lang="en-US" sz="1800" b="1" i="0" u="none" strike="noStrike" baseline="0" dirty="0" err="1">
                <a:solidFill>
                  <a:srgbClr val="000000"/>
                </a:solidFill>
                <a:latin typeface="WarnockPro-Bold"/>
              </a:rPr>
              <a:t>airodump</a:t>
            </a:r>
            <a:r>
              <a:rPr lang="en-US" sz="1800" b="1" i="0" u="none" strike="noStrike" baseline="0" dirty="0">
                <a:solidFill>
                  <a:srgbClr val="000000"/>
                </a:solidFill>
                <a:latin typeface="WarnockPro-Bold"/>
              </a:rPr>
              <a:t>-ng </a:t>
            </a:r>
            <a:r>
              <a:rPr lang="en-US" sz="1800" b="0" i="0" u="none" strike="noStrike" baseline="0" dirty="0">
                <a:solidFill>
                  <a:srgbClr val="000000"/>
                </a:solidFill>
                <a:latin typeface="WarnockPro-Regular"/>
              </a:rPr>
              <a:t>command.</a:t>
            </a:r>
            <a:endParaRPr lang="en-US" dirty="0"/>
          </a:p>
        </p:txBody>
      </p:sp>
      <p:sp>
        <p:nvSpPr>
          <p:cNvPr id="4" name="Slide Number Placeholder 3">
            <a:extLst>
              <a:ext uri="{FF2B5EF4-FFF2-40B4-BE49-F238E27FC236}">
                <a16:creationId xmlns:a16="http://schemas.microsoft.com/office/drawing/2014/main" id="{F63DB62B-B6B2-1B8C-D988-E76C6E2CAC3D}"/>
              </a:ext>
            </a:extLst>
          </p:cNvPr>
          <p:cNvSpPr>
            <a:spLocks noGrp="1"/>
          </p:cNvSpPr>
          <p:nvPr>
            <p:ph type="sldNum" sz="quarter" idx="12"/>
          </p:nvPr>
        </p:nvSpPr>
        <p:spPr/>
        <p:txBody>
          <a:bodyPr/>
          <a:lstStyle/>
          <a:p>
            <a:fld id="{FC2796C6-C8C3-4F4E-867E-E65A363F7472}" type="slidenum">
              <a:rPr lang="en-US" smtClean="0"/>
              <a:t>30</a:t>
            </a:fld>
            <a:endParaRPr lang="en-US"/>
          </a:p>
        </p:txBody>
      </p:sp>
    </p:spTree>
    <p:extLst>
      <p:ext uri="{BB962C8B-B14F-4D97-AF65-F5344CB8AC3E}">
        <p14:creationId xmlns:p14="http://schemas.microsoft.com/office/powerpoint/2010/main" val="3067619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030AD-64E9-B82D-BEE4-F55AB5080CBA}"/>
              </a:ext>
            </a:extLst>
          </p:cNvPr>
          <p:cNvSpPr>
            <a:spLocks noGrp="1"/>
          </p:cNvSpPr>
          <p:nvPr>
            <p:ph type="title"/>
          </p:nvPr>
        </p:nvSpPr>
        <p:spPr/>
        <p:txBody>
          <a:bodyPr/>
          <a:lstStyle/>
          <a:p>
            <a:r>
              <a:rPr lang="en-US" dirty="0"/>
              <a:t>On Path(Man-in-the-Middle) Attack</a:t>
            </a:r>
          </a:p>
        </p:txBody>
      </p:sp>
      <p:sp>
        <p:nvSpPr>
          <p:cNvPr id="3" name="Content Placeholder 2">
            <a:extLst>
              <a:ext uri="{FF2B5EF4-FFF2-40B4-BE49-F238E27FC236}">
                <a16:creationId xmlns:a16="http://schemas.microsoft.com/office/drawing/2014/main" id="{729F4421-0C52-6597-F6D8-03B919E8E8FD}"/>
              </a:ext>
            </a:extLst>
          </p:cNvPr>
          <p:cNvSpPr>
            <a:spLocks noGrp="1"/>
          </p:cNvSpPr>
          <p:nvPr>
            <p:ph sz="half" idx="1"/>
          </p:nvPr>
        </p:nvSpPr>
        <p:spPr/>
        <p:txBody>
          <a:bodyPr>
            <a:normAutofit fontScale="85000" lnSpcReduction="20000"/>
          </a:bodyPr>
          <a:lstStyle/>
          <a:p>
            <a:pPr algn="l"/>
            <a:r>
              <a:rPr lang="en-US" sz="1800" b="0" i="0" u="none" strike="noStrike" baseline="0" dirty="0">
                <a:solidFill>
                  <a:srgbClr val="000000"/>
                </a:solidFill>
                <a:latin typeface="WarnockPro-Regular"/>
              </a:rPr>
              <a:t>A very important type of network attack to understand is an on-path attack, also known as a man-in-the-middle (MITM) attack.</a:t>
            </a:r>
          </a:p>
          <a:p>
            <a:pPr algn="l"/>
            <a:r>
              <a:rPr lang="en-US" sz="1800" b="0" i="0" u="none" strike="noStrike" baseline="0" dirty="0">
                <a:solidFill>
                  <a:srgbClr val="000000"/>
                </a:solidFill>
                <a:latin typeface="WarnockPro-Regular"/>
              </a:rPr>
              <a:t> In an on-path attack, the hacker inserts himself in the middle of two systems that are communicating. </a:t>
            </a:r>
          </a:p>
          <a:p>
            <a:pPr algn="l"/>
            <a:r>
              <a:rPr lang="en-US" sz="1800" b="0" i="0" u="none" strike="noStrike" baseline="0" dirty="0">
                <a:solidFill>
                  <a:srgbClr val="000000"/>
                </a:solidFill>
                <a:latin typeface="WarnockPro-Regular"/>
              </a:rPr>
              <a:t>As shown in Figure, after the hacker inserts himself between the two parties that are communicating, he then passes information back and forth between the two.</a:t>
            </a:r>
          </a:p>
          <a:p>
            <a:pPr algn="l"/>
            <a:r>
              <a:rPr lang="en-US" sz="1800" b="0" i="0" u="none" strike="noStrike" baseline="0" dirty="0">
                <a:solidFill>
                  <a:srgbClr val="000000"/>
                </a:solidFill>
                <a:latin typeface="WarnockPro-Regular"/>
              </a:rPr>
              <a:t> For example, when User 1 sends data to User 2, the information is actually sent to the hacker first, who then forwards the information to User 2.</a:t>
            </a:r>
          </a:p>
          <a:p>
            <a:pPr algn="l"/>
            <a:r>
              <a:rPr lang="en-US" sz="1800" b="0" i="0" u="none" strike="noStrike" baseline="0" dirty="0">
                <a:solidFill>
                  <a:srgbClr val="000000"/>
                </a:solidFill>
                <a:latin typeface="WarnockPro-Regular"/>
              </a:rPr>
              <a:t>A variation of an on-path attack is the </a:t>
            </a:r>
            <a:r>
              <a:rPr lang="en-US" sz="1800" b="0" i="1" u="none" strike="noStrike" baseline="0" dirty="0">
                <a:solidFill>
                  <a:srgbClr val="000000"/>
                </a:solidFill>
                <a:latin typeface="WarnockPro-It"/>
              </a:rPr>
              <a:t>man-in-the-browser (MITB) </a:t>
            </a:r>
            <a:r>
              <a:rPr lang="en-US" sz="1800" b="0" i="0" u="none" strike="noStrike" baseline="0" dirty="0">
                <a:solidFill>
                  <a:srgbClr val="000000"/>
                </a:solidFill>
                <a:latin typeface="WarnockPro-Regular"/>
              </a:rPr>
              <a:t>attack, where the browser contains a Trojan that was inserted via an add-in being loaded or a script executing within the browser.</a:t>
            </a:r>
          </a:p>
          <a:p>
            <a:pPr algn="l"/>
            <a:r>
              <a:rPr lang="en-US" sz="1800" b="0" i="0" u="none" strike="noStrike" baseline="0" dirty="0">
                <a:solidFill>
                  <a:srgbClr val="000000"/>
                </a:solidFill>
                <a:latin typeface="WarnockPro-Regular"/>
              </a:rPr>
              <a:t> The Trojan at this point can intercept any data the user inputs into the browser and alter it before sending it to the destination server.</a:t>
            </a:r>
          </a:p>
          <a:p>
            <a:pPr algn="l"/>
            <a:r>
              <a:rPr lang="en-US" sz="1800" b="0" i="0" u="none" strike="noStrike" baseline="0" dirty="0">
                <a:solidFill>
                  <a:srgbClr val="000000"/>
                </a:solidFill>
                <a:latin typeface="WarnockPro-Regular"/>
              </a:rPr>
              <a:t> Examples of MITB Trojans are </a:t>
            </a:r>
            <a:r>
              <a:rPr lang="en-US" sz="1800" b="0" i="0" u="none" strike="noStrike" baseline="0" dirty="0">
                <a:solidFill>
                  <a:srgbClr val="00B050"/>
                </a:solidFill>
                <a:latin typeface="WarnockPro-Regular"/>
              </a:rPr>
              <a:t>Zeus</a:t>
            </a:r>
            <a:r>
              <a:rPr lang="en-US" sz="1800" b="0" i="0" u="none" strike="noStrike" baseline="0" dirty="0">
                <a:solidFill>
                  <a:srgbClr val="000000"/>
                </a:solidFill>
                <a:latin typeface="WarnockPro-Regular"/>
              </a:rPr>
              <a:t> and </a:t>
            </a:r>
            <a:r>
              <a:rPr lang="en-US" sz="1800" b="0" i="0" u="none" strike="noStrike" baseline="0" dirty="0" err="1">
                <a:solidFill>
                  <a:srgbClr val="00B050"/>
                </a:solidFill>
                <a:latin typeface="WarnockPro-Regular"/>
              </a:rPr>
              <a:t>SpyEye</a:t>
            </a:r>
            <a:r>
              <a:rPr lang="en-US" sz="1800" b="0" i="0" u="none" strike="noStrike" baseline="0" dirty="0">
                <a:solidFill>
                  <a:srgbClr val="000000"/>
                </a:solidFill>
                <a:latin typeface="WarnockPro-Regular"/>
              </a:rPr>
              <a:t>.</a:t>
            </a:r>
          </a:p>
          <a:p>
            <a:pPr algn="l"/>
            <a:r>
              <a:rPr lang="en-US" sz="1800" b="1" i="0" u="none" strike="noStrike" baseline="0" dirty="0">
                <a:solidFill>
                  <a:srgbClr val="FFFFFF"/>
                </a:solidFill>
                <a:latin typeface="MyriadPro-Bold"/>
              </a:rPr>
              <a:t>FIGURE 4-6</a:t>
            </a:r>
          </a:p>
        </p:txBody>
      </p:sp>
      <p:pic>
        <p:nvPicPr>
          <p:cNvPr id="6" name="Content Placeholder 5">
            <a:extLst>
              <a:ext uri="{FF2B5EF4-FFF2-40B4-BE49-F238E27FC236}">
                <a16:creationId xmlns:a16="http://schemas.microsoft.com/office/drawing/2014/main" id="{7F573915-E2B5-8410-0E6C-96DF84EBEB89}"/>
              </a:ext>
            </a:extLst>
          </p:cNvPr>
          <p:cNvPicPr>
            <a:picLocks noGrp="1" noChangeAspect="1"/>
          </p:cNvPicPr>
          <p:nvPr>
            <p:ph sz="half" idx="2"/>
          </p:nvPr>
        </p:nvPicPr>
        <p:blipFill>
          <a:blip r:embed="rId2"/>
          <a:stretch>
            <a:fillRect/>
          </a:stretch>
        </p:blipFill>
        <p:spPr>
          <a:xfrm>
            <a:off x="6172200" y="1770845"/>
            <a:ext cx="5181600" cy="3760631"/>
          </a:xfrm>
        </p:spPr>
      </p:pic>
      <p:sp>
        <p:nvSpPr>
          <p:cNvPr id="4" name="Slide Number Placeholder 3">
            <a:extLst>
              <a:ext uri="{FF2B5EF4-FFF2-40B4-BE49-F238E27FC236}">
                <a16:creationId xmlns:a16="http://schemas.microsoft.com/office/drawing/2014/main" id="{EC654A5C-8027-44EF-EDDC-E25F3C19201A}"/>
              </a:ext>
            </a:extLst>
          </p:cNvPr>
          <p:cNvSpPr>
            <a:spLocks noGrp="1"/>
          </p:cNvSpPr>
          <p:nvPr>
            <p:ph type="sldNum" sz="quarter" idx="12"/>
          </p:nvPr>
        </p:nvSpPr>
        <p:spPr/>
        <p:txBody>
          <a:bodyPr/>
          <a:lstStyle/>
          <a:p>
            <a:fld id="{FC2796C6-C8C3-4F4E-867E-E65A363F7472}" type="slidenum">
              <a:rPr lang="en-US" smtClean="0"/>
              <a:t>31</a:t>
            </a:fld>
            <a:endParaRPr lang="en-US"/>
          </a:p>
        </p:txBody>
      </p:sp>
    </p:spTree>
    <p:extLst>
      <p:ext uri="{BB962C8B-B14F-4D97-AF65-F5344CB8AC3E}">
        <p14:creationId xmlns:p14="http://schemas.microsoft.com/office/powerpoint/2010/main" val="1409961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79F99FF4-C2A5-8096-F7C4-10955D7B8110}"/>
              </a:ext>
            </a:extLst>
          </p:cNvPr>
          <p:cNvSpPr>
            <a:spLocks noGrp="1"/>
          </p:cNvSpPr>
          <p:nvPr>
            <p:ph type="title" idx="4294967295"/>
          </p:nvPr>
        </p:nvSpPr>
        <p:spPr>
          <a:xfrm>
            <a:off x="1932903" y="949325"/>
            <a:ext cx="8071706" cy="2387600"/>
          </a:xfrm>
        </p:spPr>
        <p:txBody>
          <a:bodyPr vert="horz" lIns="91440" tIns="45720" rIns="91440" bIns="45720" rtlCol="0" anchor="b">
            <a:normAutofit/>
          </a:bodyPr>
          <a:lstStyle/>
          <a:p>
            <a:r>
              <a:rPr lang="en-US" sz="6600" kern="1200" dirty="0">
                <a:solidFill>
                  <a:schemeClr val="bg1"/>
                </a:solidFill>
                <a:latin typeface="+mj-lt"/>
                <a:ea typeface="+mj-ea"/>
                <a:cs typeface="+mj-cs"/>
              </a:rPr>
              <a:t>LAYER 2 ATTACK</a:t>
            </a: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45C712A0-F923-74C9-8034-9CF6BD0C4A37}"/>
              </a:ext>
            </a:extLst>
          </p:cNvPr>
          <p:cNvSpPr>
            <a:spLocks noGrp="1"/>
          </p:cNvSpPr>
          <p:nvPr>
            <p:ph type="sldNum" sz="quarter" idx="12"/>
          </p:nvPr>
        </p:nvSpPr>
        <p:spPr/>
        <p:txBody>
          <a:bodyPr/>
          <a:lstStyle/>
          <a:p>
            <a:fld id="{FC2796C6-C8C3-4F4E-867E-E65A363F7472}" type="slidenum">
              <a:rPr lang="en-US" smtClean="0"/>
              <a:t>32</a:t>
            </a:fld>
            <a:endParaRPr lang="en-US"/>
          </a:p>
        </p:txBody>
      </p:sp>
    </p:spTree>
    <p:extLst>
      <p:ext uri="{BB962C8B-B14F-4D97-AF65-F5344CB8AC3E}">
        <p14:creationId xmlns:p14="http://schemas.microsoft.com/office/powerpoint/2010/main" val="2737106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A8B8-DEBF-5D90-622C-E1B9A5F1A444}"/>
              </a:ext>
            </a:extLst>
          </p:cNvPr>
          <p:cNvSpPr>
            <a:spLocks noGrp="1"/>
          </p:cNvSpPr>
          <p:nvPr>
            <p:ph type="title"/>
          </p:nvPr>
        </p:nvSpPr>
        <p:spPr/>
        <p:txBody>
          <a:bodyPr/>
          <a:lstStyle/>
          <a:p>
            <a:r>
              <a:rPr lang="en-US" dirty="0"/>
              <a:t>ARP Poisoning</a:t>
            </a:r>
          </a:p>
        </p:txBody>
      </p:sp>
      <p:sp>
        <p:nvSpPr>
          <p:cNvPr id="3" name="Content Placeholder 2">
            <a:extLst>
              <a:ext uri="{FF2B5EF4-FFF2-40B4-BE49-F238E27FC236}">
                <a16:creationId xmlns:a16="http://schemas.microsoft.com/office/drawing/2014/main" id="{A4087F9C-4ACD-C191-F8C7-FE6569AF8E3B}"/>
              </a:ext>
            </a:extLst>
          </p:cNvPr>
          <p:cNvSpPr>
            <a:spLocks noGrp="1"/>
          </p:cNvSpPr>
          <p:nvPr>
            <p:ph sz="half" idx="1"/>
          </p:nvPr>
        </p:nvSpPr>
        <p:spPr>
          <a:xfrm>
            <a:off x="838200" y="1365549"/>
            <a:ext cx="5763883" cy="5357304"/>
          </a:xfrm>
        </p:spPr>
        <p:txBody>
          <a:bodyPr>
            <a:noAutofit/>
          </a:bodyPr>
          <a:lstStyle/>
          <a:p>
            <a:pPr algn="l"/>
            <a:r>
              <a:rPr lang="en-US" sz="1400" b="0" i="0" u="none" strike="noStrike" baseline="0" dirty="0">
                <a:latin typeface="WarnockPro-Regular"/>
              </a:rPr>
              <a:t> ARP is a protocol that converts the IP address to the MAC address and then stores the IP and corresponding MAC address in memory on the system.</a:t>
            </a:r>
          </a:p>
          <a:p>
            <a:pPr algn="l"/>
            <a:r>
              <a:rPr lang="en-US" sz="1400" b="0" i="0" u="none" strike="noStrike" baseline="0" dirty="0">
                <a:latin typeface="WarnockPro-Regular"/>
              </a:rPr>
              <a:t> This area of memory is known as the ARP cache (see Figure 4-7).</a:t>
            </a:r>
          </a:p>
          <a:p>
            <a:pPr algn="l"/>
            <a:r>
              <a:rPr lang="en-US" sz="1400" b="0" i="0" u="none" strike="noStrike" baseline="0" dirty="0">
                <a:latin typeface="WarnockPro-Regular"/>
              </a:rPr>
              <a:t>ARP poisoning involves the hacker altering the ARP cache on a system, or group of systems, so that all systems have the wrong MAC address stored in the ARP cache for a specific IP address—maybe the address of the default gateway. </a:t>
            </a:r>
          </a:p>
          <a:p>
            <a:pPr algn="l"/>
            <a:r>
              <a:rPr lang="en-US" sz="1400" b="0" i="0" u="none" strike="noStrike" baseline="0" dirty="0">
                <a:latin typeface="WarnockPro-Regular"/>
              </a:rPr>
              <a:t>Typically, the hacker will poison the ARP cache so that the default gateway IP address (your router’s IP address) points to the hacker’s MAC address.</a:t>
            </a:r>
          </a:p>
          <a:p>
            <a:pPr algn="l"/>
            <a:r>
              <a:rPr lang="en-US" sz="1400" b="0" i="0" u="none" strike="noStrike" baseline="0" dirty="0">
                <a:latin typeface="WarnockPro-Regular"/>
              </a:rPr>
              <a:t> This will ensure that every time a system tries to send data to the router, it will retrieve the hacker’s MAC address from the local ARP cache and then send the data to the hacker’s system instead of to the router.</a:t>
            </a:r>
          </a:p>
          <a:p>
            <a:pPr algn="l"/>
            <a:r>
              <a:rPr lang="en-US" sz="1400" b="0" i="0" u="none" strike="noStrike" baseline="0" dirty="0">
                <a:latin typeface="WarnockPro-Regular"/>
              </a:rPr>
              <a:t> This is how the hacker typically performs an MITM attack on a wired network or wireless network.</a:t>
            </a:r>
          </a:p>
          <a:p>
            <a:pPr algn="l"/>
            <a:r>
              <a:rPr lang="en-US" sz="1400" b="0" i="0" u="none" strike="noStrike" baseline="0" dirty="0">
                <a:latin typeface="WarnockPro-Regular"/>
              </a:rPr>
              <a:t> This also allows a hacker to capture all network traffic, even in a switched environment. </a:t>
            </a:r>
          </a:p>
          <a:p>
            <a:pPr algn="l"/>
            <a:r>
              <a:rPr lang="en-US" sz="1400" b="0" i="0" u="none" strike="noStrike" baseline="0" dirty="0">
                <a:latin typeface="WarnockPro-Regular"/>
              </a:rPr>
              <a:t>The hacker just needs to enable the routing feature on their system so that all data is then passed on to the router and out to the Internet, while in the meantime the hacker has captured every piece of data headed out to the Internet.</a:t>
            </a:r>
            <a:endParaRPr lang="en-US" sz="1400" dirty="0"/>
          </a:p>
        </p:txBody>
      </p:sp>
      <p:pic>
        <p:nvPicPr>
          <p:cNvPr id="6" name="Content Placeholder 5">
            <a:extLst>
              <a:ext uri="{FF2B5EF4-FFF2-40B4-BE49-F238E27FC236}">
                <a16:creationId xmlns:a16="http://schemas.microsoft.com/office/drawing/2014/main" id="{2CEB03BA-48A1-3850-4BB9-1A2DB63C346C}"/>
              </a:ext>
            </a:extLst>
          </p:cNvPr>
          <p:cNvPicPr>
            <a:picLocks noGrp="1" noChangeAspect="1"/>
          </p:cNvPicPr>
          <p:nvPr>
            <p:ph sz="half" idx="2"/>
          </p:nvPr>
        </p:nvPicPr>
        <p:blipFill>
          <a:blip r:embed="rId2"/>
          <a:stretch>
            <a:fillRect/>
          </a:stretch>
        </p:blipFill>
        <p:spPr>
          <a:xfrm>
            <a:off x="6734354" y="2392392"/>
            <a:ext cx="4619445" cy="2456069"/>
          </a:xfrm>
        </p:spPr>
      </p:pic>
      <p:sp>
        <p:nvSpPr>
          <p:cNvPr id="4" name="Slide Number Placeholder 3">
            <a:extLst>
              <a:ext uri="{FF2B5EF4-FFF2-40B4-BE49-F238E27FC236}">
                <a16:creationId xmlns:a16="http://schemas.microsoft.com/office/drawing/2014/main" id="{89F630B3-65C3-FFB2-81AC-0CCAD6D44B82}"/>
              </a:ext>
            </a:extLst>
          </p:cNvPr>
          <p:cNvSpPr>
            <a:spLocks noGrp="1"/>
          </p:cNvSpPr>
          <p:nvPr>
            <p:ph type="sldNum" sz="quarter" idx="12"/>
          </p:nvPr>
        </p:nvSpPr>
        <p:spPr/>
        <p:txBody>
          <a:bodyPr/>
          <a:lstStyle/>
          <a:p>
            <a:fld id="{FC2796C6-C8C3-4F4E-867E-E65A363F7472}" type="slidenum">
              <a:rPr lang="en-US" smtClean="0"/>
              <a:t>33</a:t>
            </a:fld>
            <a:endParaRPr lang="en-US"/>
          </a:p>
        </p:txBody>
      </p:sp>
    </p:spTree>
    <p:extLst>
      <p:ext uri="{BB962C8B-B14F-4D97-AF65-F5344CB8AC3E}">
        <p14:creationId xmlns:p14="http://schemas.microsoft.com/office/powerpoint/2010/main" val="1279029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2C7B-3820-96D6-7B0E-C5F389AE9814}"/>
              </a:ext>
            </a:extLst>
          </p:cNvPr>
          <p:cNvSpPr>
            <a:spLocks noGrp="1"/>
          </p:cNvSpPr>
          <p:nvPr>
            <p:ph type="title"/>
          </p:nvPr>
        </p:nvSpPr>
        <p:spPr/>
        <p:txBody>
          <a:bodyPr/>
          <a:lstStyle/>
          <a:p>
            <a:r>
              <a:rPr lang="en-US" dirty="0"/>
              <a:t>MAC Flooding and MAC Cloning</a:t>
            </a:r>
          </a:p>
        </p:txBody>
      </p:sp>
      <p:sp>
        <p:nvSpPr>
          <p:cNvPr id="3" name="Content Placeholder 2">
            <a:extLst>
              <a:ext uri="{FF2B5EF4-FFF2-40B4-BE49-F238E27FC236}">
                <a16:creationId xmlns:a16="http://schemas.microsoft.com/office/drawing/2014/main" id="{87F72A80-6053-0A9B-46F0-A051BE583BE9}"/>
              </a:ext>
            </a:extLst>
          </p:cNvPr>
          <p:cNvSpPr>
            <a:spLocks noGrp="1"/>
          </p:cNvSpPr>
          <p:nvPr>
            <p:ph idx="1"/>
          </p:nvPr>
        </p:nvSpPr>
        <p:spPr/>
        <p:txBody>
          <a:bodyPr/>
          <a:lstStyle/>
          <a:p>
            <a:pPr algn="l"/>
            <a:r>
              <a:rPr lang="en-US" sz="1800" b="1" i="0" u="none" strike="noStrike" baseline="0" dirty="0">
                <a:solidFill>
                  <a:srgbClr val="00B050"/>
                </a:solidFill>
                <a:latin typeface="WarnockPro-Regular"/>
              </a:rPr>
              <a:t>MAC flooding </a:t>
            </a:r>
            <a:r>
              <a:rPr lang="en-US" sz="1800" b="0" i="0" u="none" strike="noStrike" baseline="0" dirty="0">
                <a:latin typeface="WarnockPro-Regular"/>
              </a:rPr>
              <a:t>is when the attacker sends a large number of frames to the switch, causing it to fill the MAC address table and, as a result, remove old, valid MAC addresses but add the new fake MAC addresses.</a:t>
            </a:r>
          </a:p>
          <a:p>
            <a:pPr algn="l"/>
            <a:r>
              <a:rPr lang="en-US" sz="1800" b="0" i="0" u="none" strike="noStrike" baseline="0" dirty="0">
                <a:latin typeface="WarnockPro-Regular"/>
              </a:rPr>
              <a:t> This will cause the switch to flood all frames from valid systems on the network.</a:t>
            </a:r>
          </a:p>
          <a:p>
            <a:pPr algn="l"/>
            <a:r>
              <a:rPr lang="en-US" sz="1800" b="0" i="0" u="none" strike="noStrike" baseline="0" dirty="0">
                <a:latin typeface="WarnockPro-Regular"/>
              </a:rPr>
              <a:t> Flooded frames go to every port on the switch, thus allowing the attacker to capture and review them.</a:t>
            </a:r>
          </a:p>
          <a:p>
            <a:pPr algn="l"/>
            <a:r>
              <a:rPr lang="en-US" sz="1800" b="1" i="0" u="none" strike="noStrike" baseline="0" dirty="0">
                <a:solidFill>
                  <a:srgbClr val="00B050"/>
                </a:solidFill>
                <a:latin typeface="WarnockPro-Regular"/>
              </a:rPr>
              <a:t>MAC cloning </a:t>
            </a:r>
            <a:r>
              <a:rPr lang="en-US" sz="1800" b="0" i="0" u="none" strike="noStrike" baseline="0" dirty="0">
                <a:latin typeface="WarnockPro-Regular"/>
              </a:rPr>
              <a:t>is when the attacker copies the MAC address of another system and uses it for network communication. </a:t>
            </a:r>
          </a:p>
          <a:p>
            <a:pPr algn="l"/>
            <a:r>
              <a:rPr lang="en-US" sz="1800" b="0" i="0" u="none" strike="noStrike" baseline="0" dirty="0">
                <a:latin typeface="WarnockPro-Regular"/>
              </a:rPr>
              <a:t>This could be used to bypass access control lists, where only traffic from specific MAC addresses is allowed on the network.</a:t>
            </a:r>
            <a:endParaRPr lang="en-US" dirty="0"/>
          </a:p>
        </p:txBody>
      </p:sp>
      <p:sp>
        <p:nvSpPr>
          <p:cNvPr id="4" name="Slide Number Placeholder 3">
            <a:extLst>
              <a:ext uri="{FF2B5EF4-FFF2-40B4-BE49-F238E27FC236}">
                <a16:creationId xmlns:a16="http://schemas.microsoft.com/office/drawing/2014/main" id="{FCB69F65-E249-3596-F14A-C54AEC5AEDE1}"/>
              </a:ext>
            </a:extLst>
          </p:cNvPr>
          <p:cNvSpPr>
            <a:spLocks noGrp="1"/>
          </p:cNvSpPr>
          <p:nvPr>
            <p:ph type="sldNum" sz="quarter" idx="12"/>
          </p:nvPr>
        </p:nvSpPr>
        <p:spPr/>
        <p:txBody>
          <a:bodyPr/>
          <a:lstStyle/>
          <a:p>
            <a:fld id="{FC2796C6-C8C3-4F4E-867E-E65A363F7472}" type="slidenum">
              <a:rPr lang="en-US" smtClean="0"/>
              <a:t>34</a:t>
            </a:fld>
            <a:endParaRPr lang="en-US"/>
          </a:p>
        </p:txBody>
      </p:sp>
    </p:spTree>
    <p:extLst>
      <p:ext uri="{BB962C8B-B14F-4D97-AF65-F5344CB8AC3E}">
        <p14:creationId xmlns:p14="http://schemas.microsoft.com/office/powerpoint/2010/main" val="1776777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6521AA2B-BAFC-B7CC-29F4-62E0E48C8C4B}"/>
              </a:ext>
            </a:extLst>
          </p:cNvPr>
          <p:cNvSpPr>
            <a:spLocks noGrp="1"/>
          </p:cNvSpPr>
          <p:nvPr>
            <p:ph type="title" idx="4294967295"/>
          </p:nvPr>
        </p:nvSpPr>
        <p:spPr>
          <a:xfrm>
            <a:off x="1932903" y="949325"/>
            <a:ext cx="8071706" cy="2387600"/>
          </a:xfrm>
        </p:spPr>
        <p:txBody>
          <a:bodyPr vert="horz" lIns="91440" tIns="45720" rIns="91440" bIns="45720" rtlCol="0" anchor="b">
            <a:normAutofit/>
          </a:bodyPr>
          <a:lstStyle/>
          <a:p>
            <a:r>
              <a:rPr lang="en-US" sz="6600" kern="1200" dirty="0">
                <a:solidFill>
                  <a:schemeClr val="bg1"/>
                </a:solidFill>
                <a:latin typeface="+mj-lt"/>
                <a:ea typeface="+mj-ea"/>
                <a:cs typeface="+mj-cs"/>
              </a:rPr>
              <a:t>DNS ATTACKS</a:t>
            </a: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7B6E8C9-CD80-1A86-7EF0-DC4BE26CA51A}"/>
              </a:ext>
            </a:extLst>
          </p:cNvPr>
          <p:cNvSpPr>
            <a:spLocks noGrp="1"/>
          </p:cNvSpPr>
          <p:nvPr>
            <p:ph type="sldNum" sz="quarter" idx="12"/>
          </p:nvPr>
        </p:nvSpPr>
        <p:spPr/>
        <p:txBody>
          <a:bodyPr/>
          <a:lstStyle/>
          <a:p>
            <a:fld id="{FC2796C6-C8C3-4F4E-867E-E65A363F7472}" type="slidenum">
              <a:rPr lang="en-US" smtClean="0"/>
              <a:t>35</a:t>
            </a:fld>
            <a:endParaRPr lang="en-US"/>
          </a:p>
        </p:txBody>
      </p:sp>
    </p:spTree>
    <p:extLst>
      <p:ext uri="{BB962C8B-B14F-4D97-AF65-F5344CB8AC3E}">
        <p14:creationId xmlns:p14="http://schemas.microsoft.com/office/powerpoint/2010/main" val="150430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A957-E1F9-02EC-96E8-45E1F08C287F}"/>
              </a:ext>
            </a:extLst>
          </p:cNvPr>
          <p:cNvSpPr>
            <a:spLocks noGrp="1"/>
          </p:cNvSpPr>
          <p:nvPr>
            <p:ph type="title"/>
          </p:nvPr>
        </p:nvSpPr>
        <p:spPr/>
        <p:txBody>
          <a:bodyPr/>
          <a:lstStyle/>
          <a:p>
            <a:r>
              <a:rPr lang="en-US" dirty="0"/>
              <a:t>DNS Poisoning</a:t>
            </a:r>
          </a:p>
        </p:txBody>
      </p:sp>
      <p:sp>
        <p:nvSpPr>
          <p:cNvPr id="3" name="Content Placeholder 2">
            <a:extLst>
              <a:ext uri="{FF2B5EF4-FFF2-40B4-BE49-F238E27FC236}">
                <a16:creationId xmlns:a16="http://schemas.microsoft.com/office/drawing/2014/main" id="{718E97BF-DA0E-6448-AF8F-2547C41E8F1F}"/>
              </a:ext>
            </a:extLst>
          </p:cNvPr>
          <p:cNvSpPr>
            <a:spLocks noGrp="1"/>
          </p:cNvSpPr>
          <p:nvPr>
            <p:ph idx="1"/>
          </p:nvPr>
        </p:nvSpPr>
        <p:spPr/>
        <p:txBody>
          <a:bodyPr>
            <a:normAutofit fontScale="92500" lnSpcReduction="20000"/>
          </a:bodyPr>
          <a:lstStyle/>
          <a:p>
            <a:pPr algn="l"/>
            <a:r>
              <a:rPr lang="en-US" sz="1800" b="0" i="0" u="none" strike="noStrike" baseline="0" dirty="0">
                <a:solidFill>
                  <a:srgbClr val="000000"/>
                </a:solidFill>
                <a:latin typeface="WarnockPro-Regular"/>
              </a:rPr>
              <a:t>Poisoning with computers is the concept that someone goes into an environment and purposely places incorrect settings into it in order to disrupt the environment. </a:t>
            </a:r>
          </a:p>
          <a:p>
            <a:pPr algn="l"/>
            <a:r>
              <a:rPr lang="en-US" sz="1800" b="0" i="0" u="none" strike="noStrike" baseline="0" dirty="0">
                <a:solidFill>
                  <a:srgbClr val="000000"/>
                </a:solidFill>
                <a:latin typeface="WarnockPro-Regular"/>
              </a:rPr>
              <a:t>DNS poisoning is when the hacker compromises a DNS server and poisons the DNS entries by having the DNS names point to incorrect IP addresses. </a:t>
            </a:r>
          </a:p>
          <a:p>
            <a:pPr algn="l"/>
            <a:r>
              <a:rPr lang="en-US" sz="1800" b="0" i="0" u="none" strike="noStrike" baseline="0" dirty="0">
                <a:solidFill>
                  <a:srgbClr val="000000"/>
                </a:solidFill>
                <a:latin typeface="WarnockPro-Regular"/>
              </a:rPr>
              <a:t>Often, the hacker will modify the DNS records to point to the hacker’s system; this will force all traffic for that DNS name to the hacker’s system.</a:t>
            </a:r>
          </a:p>
          <a:p>
            <a:pPr algn="l"/>
            <a:r>
              <a:rPr lang="en-US" sz="1800" b="0" i="0" u="none" strike="noStrike" baseline="0" dirty="0">
                <a:solidFill>
                  <a:srgbClr val="000000"/>
                </a:solidFill>
                <a:latin typeface="WarnockPro-Regular"/>
              </a:rPr>
              <a:t>DNS poisoning is also the altering of the DNS cache that is located on your company’s local DNS servers. The DNS cache stores the names of web sites already visited by employees and the IP addresses of those sites</a:t>
            </a:r>
            <a:r>
              <a:rPr lang="en-US" sz="1800" dirty="0">
                <a:solidFill>
                  <a:srgbClr val="000000"/>
                </a:solidFill>
                <a:latin typeface="WarnockPro-Regular"/>
              </a:rPr>
              <a:t>.</a:t>
            </a:r>
            <a:endParaRPr lang="en-US" sz="1800" b="0" i="0" u="none" strike="noStrike" baseline="0" dirty="0">
              <a:solidFill>
                <a:srgbClr val="000000"/>
              </a:solidFill>
              <a:latin typeface="WarnockPro-Regular"/>
            </a:endParaRPr>
          </a:p>
          <a:p>
            <a:pPr algn="l"/>
            <a:r>
              <a:rPr lang="en-US" sz="1800" b="0" i="0" u="none" strike="noStrike" baseline="0" dirty="0">
                <a:solidFill>
                  <a:srgbClr val="000000"/>
                </a:solidFill>
                <a:latin typeface="WarnockPro-Regular"/>
              </a:rPr>
              <a:t> The cache is on your DNS server so that when another employee surfs the same site, the DNS server already has the IP address of that site and does not need to forward a query out to the Internet.</a:t>
            </a:r>
          </a:p>
          <a:p>
            <a:pPr algn="l"/>
            <a:r>
              <a:rPr lang="en-US" sz="1800" b="0" i="0" u="none" strike="noStrike" baseline="0" dirty="0">
                <a:solidFill>
                  <a:srgbClr val="000000"/>
                </a:solidFill>
                <a:latin typeface="WarnockPro-Regular"/>
              </a:rPr>
              <a:t> The DNS server in your local office simply sends the IP address that is stored in the DNS cache to the client.</a:t>
            </a:r>
          </a:p>
          <a:p>
            <a:pPr algn="l"/>
            <a:r>
              <a:rPr lang="en-US" sz="1800" b="0" i="0" u="none" strike="noStrike" baseline="0" dirty="0">
                <a:solidFill>
                  <a:srgbClr val="000000"/>
                </a:solidFill>
                <a:latin typeface="WarnockPro-Regular"/>
              </a:rPr>
              <a:t> It is possible for the hacker to poison the DNS cache so that your users are sent to the wrong web sites.</a:t>
            </a:r>
          </a:p>
          <a:p>
            <a:pPr algn="l"/>
            <a:r>
              <a:rPr lang="en-US" sz="1800" b="0" i="0" u="none" strike="noStrike" baseline="0" dirty="0">
                <a:solidFill>
                  <a:srgbClr val="000000"/>
                </a:solidFill>
                <a:latin typeface="WarnockPro-Regular"/>
              </a:rPr>
              <a:t>Another popular technique for hackers to lead you to the wrong web site is to modify the hosts file that resides on every system. </a:t>
            </a:r>
            <a:r>
              <a:rPr lang="en-US" sz="1800" b="0" i="0" u="none" strike="noStrike" baseline="0" dirty="0">
                <a:solidFill>
                  <a:srgbClr val="00B0F0"/>
                </a:solidFill>
                <a:latin typeface="WarnockPro-Regular"/>
              </a:rPr>
              <a:t>The hosts file is used to resolve domain names to IP addresses, and if an entry is found in the local hosts file, then the system will not query DNS. </a:t>
            </a:r>
          </a:p>
          <a:p>
            <a:pPr algn="l"/>
            <a:r>
              <a:rPr lang="en-US" sz="1800" b="0" i="1" u="none" strike="noStrike" baseline="0" dirty="0">
                <a:solidFill>
                  <a:srgbClr val="FF0000"/>
                </a:solidFill>
                <a:latin typeface="WarnockPro-It"/>
              </a:rPr>
              <a:t>Pharming </a:t>
            </a:r>
            <a:r>
              <a:rPr lang="en-US" sz="1800" b="0" i="0" u="none" strike="noStrike" baseline="0" dirty="0">
                <a:solidFill>
                  <a:srgbClr val="FF0000"/>
                </a:solidFill>
                <a:latin typeface="WarnockPro-Regular"/>
              </a:rPr>
              <a:t>is the term used for leading someone to the wrong site by modifying DNS or the hosts file</a:t>
            </a:r>
            <a:r>
              <a:rPr lang="en-US" sz="1800" b="0" i="0" u="none" strike="noStrike" baseline="0" dirty="0">
                <a:solidFill>
                  <a:srgbClr val="000000"/>
                </a:solidFill>
                <a:latin typeface="WarnockPro-Regular"/>
              </a:rPr>
              <a:t>.</a:t>
            </a:r>
          </a:p>
          <a:p>
            <a:pPr algn="l"/>
            <a:r>
              <a:rPr lang="en-US" sz="1800" b="1" i="0" u="none" strike="noStrike" baseline="0" dirty="0">
                <a:solidFill>
                  <a:srgbClr val="FFFFFF"/>
                </a:solidFill>
                <a:latin typeface="MyriadPro-Bold"/>
              </a:rPr>
              <a:t>FIGURE 4-8</a:t>
            </a:r>
          </a:p>
          <a:p>
            <a:pPr marL="0" indent="0" algn="l">
              <a:buNone/>
            </a:pPr>
            <a:endParaRPr lang="en-US" dirty="0"/>
          </a:p>
        </p:txBody>
      </p:sp>
      <p:sp>
        <p:nvSpPr>
          <p:cNvPr id="4" name="Slide Number Placeholder 3">
            <a:extLst>
              <a:ext uri="{FF2B5EF4-FFF2-40B4-BE49-F238E27FC236}">
                <a16:creationId xmlns:a16="http://schemas.microsoft.com/office/drawing/2014/main" id="{926DF598-1D9B-A516-B6F4-7E14F01B5922}"/>
              </a:ext>
            </a:extLst>
          </p:cNvPr>
          <p:cNvSpPr>
            <a:spLocks noGrp="1"/>
          </p:cNvSpPr>
          <p:nvPr>
            <p:ph type="sldNum" sz="quarter" idx="12"/>
          </p:nvPr>
        </p:nvSpPr>
        <p:spPr/>
        <p:txBody>
          <a:bodyPr/>
          <a:lstStyle/>
          <a:p>
            <a:fld id="{FC2796C6-C8C3-4F4E-867E-E65A363F7472}" type="slidenum">
              <a:rPr lang="en-US" smtClean="0"/>
              <a:t>36</a:t>
            </a:fld>
            <a:endParaRPr lang="en-US"/>
          </a:p>
        </p:txBody>
      </p:sp>
    </p:spTree>
    <p:extLst>
      <p:ext uri="{BB962C8B-B14F-4D97-AF65-F5344CB8AC3E}">
        <p14:creationId xmlns:p14="http://schemas.microsoft.com/office/powerpoint/2010/main" val="4228072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6F60-96E5-BE68-1DCD-99CB1194A04D}"/>
              </a:ext>
            </a:extLst>
          </p:cNvPr>
          <p:cNvSpPr>
            <a:spLocks noGrp="1"/>
          </p:cNvSpPr>
          <p:nvPr>
            <p:ph type="title"/>
          </p:nvPr>
        </p:nvSpPr>
        <p:spPr/>
        <p:txBody>
          <a:bodyPr/>
          <a:lstStyle/>
          <a:p>
            <a:r>
              <a:rPr lang="en-US" dirty="0"/>
              <a:t>Domain Hijacking</a:t>
            </a:r>
          </a:p>
        </p:txBody>
      </p:sp>
      <p:sp>
        <p:nvSpPr>
          <p:cNvPr id="3" name="Content Placeholder 2">
            <a:extLst>
              <a:ext uri="{FF2B5EF4-FFF2-40B4-BE49-F238E27FC236}">
                <a16:creationId xmlns:a16="http://schemas.microsoft.com/office/drawing/2014/main" id="{8C3F6D5C-09B7-45F5-7DF3-A07EAD19ADC9}"/>
              </a:ext>
            </a:extLst>
          </p:cNvPr>
          <p:cNvSpPr>
            <a:spLocks noGrp="1"/>
          </p:cNvSpPr>
          <p:nvPr>
            <p:ph idx="1"/>
          </p:nvPr>
        </p:nvSpPr>
        <p:spPr/>
        <p:txBody>
          <a:bodyPr/>
          <a:lstStyle/>
          <a:p>
            <a:pPr algn="l"/>
            <a:r>
              <a:rPr lang="en-US" sz="1800" b="0" i="0" u="none" strike="noStrike" baseline="0" dirty="0">
                <a:latin typeface="WarnockPro-Regular"/>
              </a:rPr>
              <a:t>Domain hijacking is a type of attack that involves the hacker taking over a domain name from the original registrant. </a:t>
            </a:r>
          </a:p>
          <a:p>
            <a:pPr algn="l"/>
            <a:r>
              <a:rPr lang="en-US" sz="1800" b="0" i="0" u="none" strike="noStrike" baseline="0" dirty="0">
                <a:latin typeface="WarnockPro-Regular"/>
              </a:rPr>
              <a:t>The hacker may hijack the domain by using social engineering techniques to gain access to the domain name and then switch ownership, or the hacker could exploit a vulnerability on the systems that host the domain name to gain unauthorized access to the domain registration.</a:t>
            </a:r>
            <a:endParaRPr lang="en-US" dirty="0"/>
          </a:p>
        </p:txBody>
      </p:sp>
      <p:sp>
        <p:nvSpPr>
          <p:cNvPr id="4" name="Slide Number Placeholder 3">
            <a:extLst>
              <a:ext uri="{FF2B5EF4-FFF2-40B4-BE49-F238E27FC236}">
                <a16:creationId xmlns:a16="http://schemas.microsoft.com/office/drawing/2014/main" id="{BA5BDA6F-D3A4-D680-D710-D2457FB50C82}"/>
              </a:ext>
            </a:extLst>
          </p:cNvPr>
          <p:cNvSpPr>
            <a:spLocks noGrp="1"/>
          </p:cNvSpPr>
          <p:nvPr>
            <p:ph type="sldNum" sz="quarter" idx="12"/>
          </p:nvPr>
        </p:nvSpPr>
        <p:spPr/>
        <p:txBody>
          <a:bodyPr/>
          <a:lstStyle/>
          <a:p>
            <a:fld id="{FC2796C6-C8C3-4F4E-867E-E65A363F7472}" type="slidenum">
              <a:rPr lang="en-US" smtClean="0"/>
              <a:t>37</a:t>
            </a:fld>
            <a:endParaRPr lang="en-US"/>
          </a:p>
        </p:txBody>
      </p:sp>
    </p:spTree>
    <p:extLst>
      <p:ext uri="{BB962C8B-B14F-4D97-AF65-F5344CB8AC3E}">
        <p14:creationId xmlns:p14="http://schemas.microsoft.com/office/powerpoint/2010/main" val="2528328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758-F58A-5C9F-8A3A-BE85B843C7A5}"/>
              </a:ext>
            </a:extLst>
          </p:cNvPr>
          <p:cNvSpPr>
            <a:spLocks noGrp="1"/>
          </p:cNvSpPr>
          <p:nvPr>
            <p:ph type="title"/>
          </p:nvPr>
        </p:nvSpPr>
        <p:spPr/>
        <p:txBody>
          <a:bodyPr/>
          <a:lstStyle/>
          <a:p>
            <a:r>
              <a:rPr lang="en-US" dirty="0"/>
              <a:t>Domain Reputation</a:t>
            </a:r>
          </a:p>
        </p:txBody>
      </p:sp>
      <p:sp>
        <p:nvSpPr>
          <p:cNvPr id="3" name="Content Placeholder 2">
            <a:extLst>
              <a:ext uri="{FF2B5EF4-FFF2-40B4-BE49-F238E27FC236}">
                <a16:creationId xmlns:a16="http://schemas.microsoft.com/office/drawing/2014/main" id="{5D3C2F62-7015-0B19-5904-328576E61BA3}"/>
              </a:ext>
            </a:extLst>
          </p:cNvPr>
          <p:cNvSpPr>
            <a:spLocks noGrp="1"/>
          </p:cNvSpPr>
          <p:nvPr>
            <p:ph idx="1"/>
          </p:nvPr>
        </p:nvSpPr>
        <p:spPr/>
        <p:txBody>
          <a:bodyPr/>
          <a:lstStyle/>
          <a:p>
            <a:pPr algn="l"/>
            <a:r>
              <a:rPr lang="en-US" sz="1800" b="0" i="0" u="none" strike="noStrike" baseline="0" dirty="0">
                <a:latin typeface="WarnockPro-Regular"/>
              </a:rPr>
              <a:t>Domain reputation is a rating on your domain name of whether or not the domain is known to send spam messages. </a:t>
            </a:r>
          </a:p>
          <a:p>
            <a:pPr algn="l"/>
            <a:r>
              <a:rPr lang="en-US" sz="1800" b="0" i="0" u="none" strike="noStrike" baseline="0" dirty="0">
                <a:latin typeface="WarnockPro-Regular"/>
              </a:rPr>
              <a:t>If an employee in your company sends a lot of spam messages, your domain may be flagged as having a poor reputation due to the sending of those spam messages. Spam-filtering systems will block e-mail messages from systems with a poor domain reputation.</a:t>
            </a:r>
            <a:endParaRPr lang="en-US" dirty="0"/>
          </a:p>
        </p:txBody>
      </p:sp>
      <p:sp>
        <p:nvSpPr>
          <p:cNvPr id="4" name="Slide Number Placeholder 3">
            <a:extLst>
              <a:ext uri="{FF2B5EF4-FFF2-40B4-BE49-F238E27FC236}">
                <a16:creationId xmlns:a16="http://schemas.microsoft.com/office/drawing/2014/main" id="{B26A4D96-2FD8-9239-00CA-6C33761FFF31}"/>
              </a:ext>
            </a:extLst>
          </p:cNvPr>
          <p:cNvSpPr>
            <a:spLocks noGrp="1"/>
          </p:cNvSpPr>
          <p:nvPr>
            <p:ph type="sldNum" sz="quarter" idx="12"/>
          </p:nvPr>
        </p:nvSpPr>
        <p:spPr/>
        <p:txBody>
          <a:bodyPr/>
          <a:lstStyle/>
          <a:p>
            <a:fld id="{FC2796C6-C8C3-4F4E-867E-E65A363F7472}" type="slidenum">
              <a:rPr lang="en-US" smtClean="0"/>
              <a:t>38</a:t>
            </a:fld>
            <a:endParaRPr lang="en-US"/>
          </a:p>
        </p:txBody>
      </p:sp>
    </p:spTree>
    <p:extLst>
      <p:ext uri="{BB962C8B-B14F-4D97-AF65-F5344CB8AC3E}">
        <p14:creationId xmlns:p14="http://schemas.microsoft.com/office/powerpoint/2010/main" val="2616595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E41F-CD8F-6AAD-B478-36EEB9860A62}"/>
              </a:ext>
            </a:extLst>
          </p:cNvPr>
          <p:cNvSpPr>
            <a:spLocks noGrp="1"/>
          </p:cNvSpPr>
          <p:nvPr>
            <p:ph type="title"/>
          </p:nvPr>
        </p:nvSpPr>
        <p:spPr/>
        <p:txBody>
          <a:bodyPr/>
          <a:lstStyle/>
          <a:p>
            <a:r>
              <a:rPr lang="en-US" dirty="0"/>
              <a:t>Pass the Hash</a:t>
            </a:r>
          </a:p>
        </p:txBody>
      </p:sp>
      <p:sp>
        <p:nvSpPr>
          <p:cNvPr id="3" name="Content Placeholder 2">
            <a:extLst>
              <a:ext uri="{FF2B5EF4-FFF2-40B4-BE49-F238E27FC236}">
                <a16:creationId xmlns:a16="http://schemas.microsoft.com/office/drawing/2014/main" id="{D170F620-72B9-4CC2-AF4C-44A824E60EDD}"/>
              </a:ext>
            </a:extLst>
          </p:cNvPr>
          <p:cNvSpPr>
            <a:spLocks noGrp="1"/>
          </p:cNvSpPr>
          <p:nvPr>
            <p:ph idx="1"/>
          </p:nvPr>
        </p:nvSpPr>
        <p:spPr/>
        <p:txBody>
          <a:bodyPr/>
          <a:lstStyle/>
          <a:p>
            <a:pPr algn="l"/>
            <a:r>
              <a:rPr lang="en-US" sz="1800" b="0" i="0" u="none" strike="noStrike" baseline="0" dirty="0">
                <a:solidFill>
                  <a:srgbClr val="00B0F0"/>
                </a:solidFill>
                <a:latin typeface="WarnockPro-Regular"/>
              </a:rPr>
              <a:t>Pass the hash </a:t>
            </a:r>
            <a:r>
              <a:rPr lang="en-US" sz="1800" b="0" i="0" u="none" strike="noStrike" baseline="0" dirty="0">
                <a:latin typeface="WarnockPro-Regular"/>
              </a:rPr>
              <a:t>is a hacking technique used to access networks that use Microsoft NT LAN Manager (NTLM) as their authentication protocol. </a:t>
            </a:r>
          </a:p>
          <a:p>
            <a:pPr algn="l"/>
            <a:r>
              <a:rPr lang="en-US" sz="1800" b="0" i="0" u="none" strike="noStrike" baseline="0" dirty="0">
                <a:latin typeface="WarnockPro-Regular"/>
              </a:rPr>
              <a:t>With pass the hash, the hacker first compromises a Windows system and then performs a </a:t>
            </a:r>
            <a:r>
              <a:rPr lang="en-US" sz="1800" b="0" i="0" u="none" strike="noStrike" baseline="0" dirty="0" err="1">
                <a:latin typeface="WarnockPro-Regular"/>
              </a:rPr>
              <a:t>hashdump</a:t>
            </a:r>
            <a:r>
              <a:rPr lang="en-US" sz="1800" b="0" i="0" u="none" strike="noStrike" baseline="0" dirty="0">
                <a:latin typeface="WarnockPro-Regular"/>
              </a:rPr>
              <a:t> of the SAM database. </a:t>
            </a:r>
          </a:p>
          <a:p>
            <a:pPr algn="l"/>
            <a:r>
              <a:rPr lang="en-US" sz="1800" b="0" i="0" u="none" strike="noStrike" baseline="0" dirty="0">
                <a:latin typeface="WarnockPro-Regular"/>
              </a:rPr>
              <a:t>The</a:t>
            </a:r>
            <a:r>
              <a:rPr lang="en-US" sz="1800" dirty="0">
                <a:latin typeface="WarnockPro-Regular"/>
              </a:rPr>
              <a:t> </a:t>
            </a:r>
            <a:r>
              <a:rPr lang="en-US" sz="1800" b="0" i="0" u="none" strike="noStrike" baseline="0" dirty="0" err="1">
                <a:latin typeface="WarnockPro-Regular"/>
              </a:rPr>
              <a:t>hashdump</a:t>
            </a:r>
            <a:r>
              <a:rPr lang="en-US" sz="1800" b="0" i="0" u="none" strike="noStrike" baseline="0" dirty="0">
                <a:latin typeface="WarnockPro-Regular"/>
              </a:rPr>
              <a:t> contains all of the password hashes for each of the user accounts on that system.</a:t>
            </a:r>
          </a:p>
          <a:p>
            <a:pPr algn="l"/>
            <a:r>
              <a:rPr lang="en-US" sz="1800" b="0" i="0" u="none" strike="noStrike" baseline="0" dirty="0">
                <a:latin typeface="WarnockPro-Regular"/>
              </a:rPr>
              <a:t>The hacker can then use those hashes in a pass-the-hash attack to move laterally throughout the network and authenticate to the next system.</a:t>
            </a:r>
          </a:p>
          <a:p>
            <a:pPr algn="l"/>
            <a:r>
              <a:rPr lang="en-US" sz="1800" b="0" i="0" u="none" strike="noStrike" baseline="0" dirty="0">
                <a:latin typeface="WarnockPro-Regular"/>
              </a:rPr>
              <a:t> The benefit of this type of attack from a hacker’s perspective is that the hacker does not need to crack the user passwords;</a:t>
            </a:r>
          </a:p>
          <a:p>
            <a:pPr algn="l"/>
            <a:r>
              <a:rPr lang="en-US" sz="1800" b="0" i="0" u="none" strike="noStrike" baseline="0" dirty="0">
                <a:latin typeface="WarnockPro-Regular"/>
              </a:rPr>
              <a:t> they can simply pass the hash value of the password to another system on the network when authenticating. </a:t>
            </a:r>
          </a:p>
          <a:p>
            <a:pPr algn="l"/>
            <a:r>
              <a:rPr lang="en-US" sz="1800" b="0" i="0" u="none" strike="noStrike" baseline="0" dirty="0">
                <a:latin typeface="WarnockPro-Regular"/>
              </a:rPr>
              <a:t>As a mitigation technique for pass the hash, you can enforce </a:t>
            </a:r>
            <a:r>
              <a:rPr lang="en-US" sz="1800" b="0" i="0" u="none" strike="noStrike" baseline="0" dirty="0">
                <a:solidFill>
                  <a:srgbClr val="FF0000"/>
                </a:solidFill>
                <a:latin typeface="WarnockPro-Regular"/>
              </a:rPr>
              <a:t>Kerberos authentication </a:t>
            </a:r>
            <a:r>
              <a:rPr lang="en-US" sz="1800" b="0" i="0" u="none" strike="noStrike" baseline="0" dirty="0">
                <a:latin typeface="WarnockPro-Regular"/>
              </a:rPr>
              <a:t>in order to remove the risk of this attack.</a:t>
            </a:r>
            <a:endParaRPr lang="en-US" dirty="0"/>
          </a:p>
        </p:txBody>
      </p:sp>
      <p:sp>
        <p:nvSpPr>
          <p:cNvPr id="4" name="Slide Number Placeholder 3">
            <a:extLst>
              <a:ext uri="{FF2B5EF4-FFF2-40B4-BE49-F238E27FC236}">
                <a16:creationId xmlns:a16="http://schemas.microsoft.com/office/drawing/2014/main" id="{DFD7DF54-076D-3F8E-62EC-FC4B15ABB6D2}"/>
              </a:ext>
            </a:extLst>
          </p:cNvPr>
          <p:cNvSpPr>
            <a:spLocks noGrp="1"/>
          </p:cNvSpPr>
          <p:nvPr>
            <p:ph type="sldNum" sz="quarter" idx="12"/>
          </p:nvPr>
        </p:nvSpPr>
        <p:spPr/>
        <p:txBody>
          <a:bodyPr/>
          <a:lstStyle/>
          <a:p>
            <a:fld id="{FC2796C6-C8C3-4F4E-867E-E65A363F7472}" type="slidenum">
              <a:rPr lang="en-US" smtClean="0"/>
              <a:t>39</a:t>
            </a:fld>
            <a:endParaRPr lang="en-US"/>
          </a:p>
        </p:txBody>
      </p:sp>
    </p:spTree>
    <p:extLst>
      <p:ext uri="{BB962C8B-B14F-4D97-AF65-F5344CB8AC3E}">
        <p14:creationId xmlns:p14="http://schemas.microsoft.com/office/powerpoint/2010/main" val="98301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F8484-63C4-B180-86E2-7B4263A28282}"/>
              </a:ext>
            </a:extLst>
          </p:cNvPr>
          <p:cNvSpPr>
            <a:spLocks noGrp="1"/>
          </p:cNvSpPr>
          <p:nvPr>
            <p:ph type="title"/>
          </p:nvPr>
        </p:nvSpPr>
        <p:spPr/>
        <p:txBody>
          <a:bodyPr/>
          <a:lstStyle/>
          <a:p>
            <a:r>
              <a:rPr lang="en-US" dirty="0"/>
              <a:t>Popular Social Engineering Attacks</a:t>
            </a:r>
          </a:p>
        </p:txBody>
      </p:sp>
      <p:sp>
        <p:nvSpPr>
          <p:cNvPr id="3" name="Content Placeholder 2">
            <a:extLst>
              <a:ext uri="{FF2B5EF4-FFF2-40B4-BE49-F238E27FC236}">
                <a16:creationId xmlns:a16="http://schemas.microsoft.com/office/drawing/2014/main" id="{AAA48DF8-C84E-8589-AFB3-9A9596D0755C}"/>
              </a:ext>
            </a:extLst>
          </p:cNvPr>
          <p:cNvSpPr>
            <a:spLocks noGrp="1"/>
          </p:cNvSpPr>
          <p:nvPr>
            <p:ph idx="1"/>
          </p:nvPr>
        </p:nvSpPr>
        <p:spPr/>
        <p:txBody>
          <a:bodyPr>
            <a:normAutofit lnSpcReduction="10000"/>
          </a:bodyPr>
          <a:lstStyle/>
          <a:p>
            <a:r>
              <a:rPr lang="en-US" dirty="0">
                <a:solidFill>
                  <a:srgbClr val="00B0F0"/>
                </a:solidFill>
              </a:rPr>
              <a:t>IMPERSONATION:</a:t>
            </a:r>
          </a:p>
          <a:p>
            <a:pPr algn="l"/>
            <a:r>
              <a:rPr lang="en-US" sz="1800" b="0" i="0" u="none" strike="noStrike" baseline="0" dirty="0">
                <a:latin typeface="WarnockPro-Regular"/>
              </a:rPr>
              <a:t>The most popular scenario for social engineering attacks is when the hacker impersonates another employee in the organization. </a:t>
            </a:r>
          </a:p>
          <a:p>
            <a:pPr algn="l"/>
            <a:r>
              <a:rPr lang="en-US" sz="1800" b="0" i="0" u="none" strike="noStrike" baseline="0" dirty="0">
                <a:latin typeface="WarnockPro-Regular"/>
              </a:rPr>
              <a:t>In the following scenarios, the hacker impersonates an employee in the company who needs some help:</a:t>
            </a:r>
          </a:p>
          <a:p>
            <a:pPr algn="l"/>
            <a:r>
              <a:rPr lang="en-US" sz="1800" b="1" dirty="0">
                <a:solidFill>
                  <a:srgbClr val="00B050"/>
                </a:solidFill>
                <a:latin typeface="WarnockPro-Regular"/>
              </a:rPr>
              <a:t>Hacker impersonates Administrator:</a:t>
            </a:r>
          </a:p>
          <a:p>
            <a:pPr lvl="1"/>
            <a:r>
              <a:rPr lang="en-US" sz="1600" b="0" i="0" u="none" strike="noStrike" baseline="0" dirty="0">
                <a:latin typeface="WarnockPro-Regular"/>
              </a:rPr>
              <a:t>A very popular example of a social engineering attack is when the hacker calls a user and impersonates the network administrator. </a:t>
            </a:r>
          </a:p>
          <a:p>
            <a:pPr lvl="1"/>
            <a:r>
              <a:rPr lang="en-US" sz="1600" b="0" i="0" u="none" strike="noStrike" baseline="0" dirty="0">
                <a:latin typeface="WarnockPro-Regular"/>
              </a:rPr>
              <a:t>In this scenario the hacker, posing as the administrator, tries to trick the user into compromising security by asking the user to do things such as changing their password or giving away account information.</a:t>
            </a:r>
          </a:p>
          <a:p>
            <a:pPr lvl="1"/>
            <a:r>
              <a:rPr lang="en-US" sz="1600" b="0" i="0" u="none" strike="noStrike" baseline="0" dirty="0">
                <a:latin typeface="WarnockPro-Regular"/>
              </a:rPr>
              <a:t> The hacker also may ask the user questions about the general setup of the systems.</a:t>
            </a:r>
          </a:p>
          <a:p>
            <a:pPr algn="l"/>
            <a:r>
              <a:rPr lang="en-US" sz="1800" b="1" i="0" u="none" strike="noStrike" baseline="0" dirty="0">
                <a:solidFill>
                  <a:srgbClr val="00B050"/>
                </a:solidFill>
                <a:latin typeface="WarnockPro-Bold"/>
              </a:rPr>
              <a:t>Hacker impersonates user:</a:t>
            </a:r>
          </a:p>
          <a:p>
            <a:pPr lvl="1"/>
            <a:r>
              <a:rPr lang="en-US" sz="1800" dirty="0">
                <a:latin typeface="WarnockPro-Regular"/>
              </a:rPr>
              <a:t> </a:t>
            </a:r>
            <a:r>
              <a:rPr lang="en-US" sz="1600" dirty="0">
                <a:latin typeface="WarnockPro-Regular"/>
              </a:rPr>
              <a:t>The hacker calls the network administrator pretending </a:t>
            </a:r>
            <a:r>
              <a:rPr lang="en-US" sz="1600" b="0" i="0" u="none" strike="noStrike" baseline="0" dirty="0">
                <a:latin typeface="WarnockPro-Regular"/>
              </a:rPr>
              <a:t>to be a frustrated user. In this scenario the hacker will pretend they do not remember their password or how to get onto the system.</a:t>
            </a:r>
          </a:p>
          <a:p>
            <a:pPr lvl="1"/>
            <a:r>
              <a:rPr lang="en-US" sz="1600" b="0" i="0" u="none" strike="noStrike" baseline="0" dirty="0">
                <a:latin typeface="WarnockPro-Regular"/>
              </a:rPr>
              <a:t> An unaware administrator may help the hacker, who is acting as a frustrated user, gain access to the system by resetting a password and guiding them through the process of gaining access.</a:t>
            </a:r>
            <a:endParaRPr lang="en-US" sz="1600" dirty="0"/>
          </a:p>
        </p:txBody>
      </p:sp>
      <p:sp>
        <p:nvSpPr>
          <p:cNvPr id="4" name="Slide Number Placeholder 3">
            <a:extLst>
              <a:ext uri="{FF2B5EF4-FFF2-40B4-BE49-F238E27FC236}">
                <a16:creationId xmlns:a16="http://schemas.microsoft.com/office/drawing/2014/main" id="{67C6C750-9F52-ACD9-9869-6484F14EA17B}"/>
              </a:ext>
            </a:extLst>
          </p:cNvPr>
          <p:cNvSpPr>
            <a:spLocks noGrp="1"/>
          </p:cNvSpPr>
          <p:nvPr>
            <p:ph type="sldNum" sz="quarter" idx="12"/>
          </p:nvPr>
        </p:nvSpPr>
        <p:spPr/>
        <p:txBody>
          <a:bodyPr/>
          <a:lstStyle/>
          <a:p>
            <a:fld id="{FC2796C6-C8C3-4F4E-867E-E65A363F7472}" type="slidenum">
              <a:rPr lang="en-US" smtClean="0"/>
              <a:t>4</a:t>
            </a:fld>
            <a:endParaRPr lang="en-US"/>
          </a:p>
        </p:txBody>
      </p:sp>
    </p:spTree>
    <p:extLst>
      <p:ext uri="{BB962C8B-B14F-4D97-AF65-F5344CB8AC3E}">
        <p14:creationId xmlns:p14="http://schemas.microsoft.com/office/powerpoint/2010/main" val="2671506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3532-879F-CF4D-81A4-7ED2F369B143}"/>
              </a:ext>
            </a:extLst>
          </p:cNvPr>
          <p:cNvSpPr>
            <a:spLocks noGrp="1"/>
          </p:cNvSpPr>
          <p:nvPr>
            <p:ph type="title"/>
          </p:nvPr>
        </p:nvSpPr>
        <p:spPr/>
        <p:txBody>
          <a:bodyPr/>
          <a:lstStyle/>
          <a:p>
            <a:r>
              <a:rPr lang="en-US" dirty="0"/>
              <a:t>Spam</a:t>
            </a:r>
          </a:p>
        </p:txBody>
      </p:sp>
      <p:sp>
        <p:nvSpPr>
          <p:cNvPr id="3" name="Content Placeholder 2">
            <a:extLst>
              <a:ext uri="{FF2B5EF4-FFF2-40B4-BE49-F238E27FC236}">
                <a16:creationId xmlns:a16="http://schemas.microsoft.com/office/drawing/2014/main" id="{CD639BEE-6ABA-B784-0618-3CDC7948A5A9}"/>
              </a:ext>
            </a:extLst>
          </p:cNvPr>
          <p:cNvSpPr>
            <a:spLocks noGrp="1"/>
          </p:cNvSpPr>
          <p:nvPr>
            <p:ph idx="1"/>
          </p:nvPr>
        </p:nvSpPr>
        <p:spPr/>
        <p:txBody>
          <a:bodyPr/>
          <a:lstStyle/>
          <a:p>
            <a:pPr algn="l"/>
            <a:r>
              <a:rPr lang="en-US" sz="1800" b="0" i="0" u="none" strike="noStrike" baseline="0" dirty="0">
                <a:latin typeface="WarnockPro-Regular"/>
              </a:rPr>
              <a:t>Spam is sending the same unsolicited e-mail message to a number of people. </a:t>
            </a:r>
          </a:p>
          <a:p>
            <a:pPr algn="l"/>
            <a:r>
              <a:rPr lang="en-US" sz="1800" b="0" i="0" u="none" strike="noStrike" baseline="0" dirty="0">
                <a:latin typeface="WarnockPro-Regular"/>
              </a:rPr>
              <a:t>Spam messages are typically sent in hopes that the receiver of the spam message will buy a product or service from the sender of the message.</a:t>
            </a:r>
          </a:p>
          <a:p>
            <a:pPr algn="l"/>
            <a:r>
              <a:rPr lang="en-US" sz="1800" b="0" i="0" u="none" strike="noStrike" baseline="0" dirty="0">
                <a:latin typeface="WarnockPro-Regular"/>
              </a:rPr>
              <a:t>Most e-mail servers now have spam filters in place that help protect the system from receiving a large number of unsolicited e-mail messages.</a:t>
            </a:r>
            <a:endParaRPr lang="en-US" dirty="0"/>
          </a:p>
        </p:txBody>
      </p:sp>
      <p:sp>
        <p:nvSpPr>
          <p:cNvPr id="4" name="Slide Number Placeholder 3">
            <a:extLst>
              <a:ext uri="{FF2B5EF4-FFF2-40B4-BE49-F238E27FC236}">
                <a16:creationId xmlns:a16="http://schemas.microsoft.com/office/drawing/2014/main" id="{E6071950-0034-9648-7368-82D133DE6416}"/>
              </a:ext>
            </a:extLst>
          </p:cNvPr>
          <p:cNvSpPr>
            <a:spLocks noGrp="1"/>
          </p:cNvSpPr>
          <p:nvPr>
            <p:ph type="sldNum" sz="quarter" idx="12"/>
          </p:nvPr>
        </p:nvSpPr>
        <p:spPr/>
        <p:txBody>
          <a:bodyPr/>
          <a:lstStyle/>
          <a:p>
            <a:fld id="{FC2796C6-C8C3-4F4E-867E-E65A363F7472}" type="slidenum">
              <a:rPr lang="en-US" smtClean="0"/>
              <a:t>40</a:t>
            </a:fld>
            <a:endParaRPr lang="en-US"/>
          </a:p>
        </p:txBody>
      </p:sp>
    </p:spTree>
    <p:extLst>
      <p:ext uri="{BB962C8B-B14F-4D97-AF65-F5344CB8AC3E}">
        <p14:creationId xmlns:p14="http://schemas.microsoft.com/office/powerpoint/2010/main" val="312383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9A2C-4EC0-20AE-A70E-6FE60F206164}"/>
              </a:ext>
            </a:extLst>
          </p:cNvPr>
          <p:cNvSpPr>
            <a:spLocks noGrp="1"/>
          </p:cNvSpPr>
          <p:nvPr>
            <p:ph type="title"/>
          </p:nvPr>
        </p:nvSpPr>
        <p:spPr/>
        <p:txBody>
          <a:bodyPr/>
          <a:lstStyle/>
          <a:p>
            <a:r>
              <a:rPr lang="en-US" dirty="0"/>
              <a:t>Privilege Escalation</a:t>
            </a:r>
          </a:p>
        </p:txBody>
      </p:sp>
      <p:sp>
        <p:nvSpPr>
          <p:cNvPr id="3" name="Content Placeholder 2">
            <a:extLst>
              <a:ext uri="{FF2B5EF4-FFF2-40B4-BE49-F238E27FC236}">
                <a16:creationId xmlns:a16="http://schemas.microsoft.com/office/drawing/2014/main" id="{CFD137DD-74C5-8089-67B2-24185706107C}"/>
              </a:ext>
            </a:extLst>
          </p:cNvPr>
          <p:cNvSpPr>
            <a:spLocks noGrp="1"/>
          </p:cNvSpPr>
          <p:nvPr>
            <p:ph idx="1"/>
          </p:nvPr>
        </p:nvSpPr>
        <p:spPr/>
        <p:txBody>
          <a:bodyPr/>
          <a:lstStyle/>
          <a:p>
            <a:pPr algn="l"/>
            <a:r>
              <a:rPr lang="en-US" sz="1800" b="0" i="0" u="none" strike="noStrike" baseline="0" dirty="0">
                <a:latin typeface="WarnockPro-Regular"/>
              </a:rPr>
              <a:t>Privilege escalation is a popular attack that involves someone who has user-level access to a system being able to elevate their privileges to gain administrative access to the system.</a:t>
            </a:r>
          </a:p>
          <a:p>
            <a:pPr algn="l"/>
            <a:r>
              <a:rPr lang="en-US" sz="1800" b="0" i="0" u="none" strike="noStrike" baseline="0" dirty="0">
                <a:latin typeface="WarnockPro-Regular"/>
              </a:rPr>
              <a:t>Privilege escalation normally occurs due to a vulnerability within software running on the system or within the operating system itself.</a:t>
            </a:r>
          </a:p>
          <a:p>
            <a:pPr algn="l"/>
            <a:r>
              <a:rPr lang="en-US" sz="1800" b="0" i="0" u="none" strike="noStrike" baseline="0" dirty="0">
                <a:latin typeface="WarnockPro-Regular"/>
              </a:rPr>
              <a:t> It is important to keep the system and application patched in order to remove any known vulnerabilities, which will help prevent privilege escalation.</a:t>
            </a:r>
            <a:endParaRPr lang="en-US" dirty="0"/>
          </a:p>
        </p:txBody>
      </p:sp>
      <p:sp>
        <p:nvSpPr>
          <p:cNvPr id="4" name="Slide Number Placeholder 3">
            <a:extLst>
              <a:ext uri="{FF2B5EF4-FFF2-40B4-BE49-F238E27FC236}">
                <a16:creationId xmlns:a16="http://schemas.microsoft.com/office/drawing/2014/main" id="{975C030A-3245-C067-AEF2-CEADC7BF3BBC}"/>
              </a:ext>
            </a:extLst>
          </p:cNvPr>
          <p:cNvSpPr>
            <a:spLocks noGrp="1"/>
          </p:cNvSpPr>
          <p:nvPr>
            <p:ph type="sldNum" sz="quarter" idx="12"/>
          </p:nvPr>
        </p:nvSpPr>
        <p:spPr/>
        <p:txBody>
          <a:bodyPr/>
          <a:lstStyle/>
          <a:p>
            <a:fld id="{FC2796C6-C8C3-4F4E-867E-E65A363F7472}" type="slidenum">
              <a:rPr lang="en-US" smtClean="0"/>
              <a:t>41</a:t>
            </a:fld>
            <a:endParaRPr lang="en-US"/>
          </a:p>
        </p:txBody>
      </p:sp>
    </p:spTree>
    <p:extLst>
      <p:ext uri="{BB962C8B-B14F-4D97-AF65-F5344CB8AC3E}">
        <p14:creationId xmlns:p14="http://schemas.microsoft.com/office/powerpoint/2010/main" val="521724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2FD0-B83E-BEEA-A0AA-EB7827E94F26}"/>
              </a:ext>
            </a:extLst>
          </p:cNvPr>
          <p:cNvSpPr>
            <a:spLocks noGrp="1"/>
          </p:cNvSpPr>
          <p:nvPr>
            <p:ph type="title"/>
          </p:nvPr>
        </p:nvSpPr>
        <p:spPr/>
        <p:txBody>
          <a:bodyPr/>
          <a:lstStyle/>
          <a:p>
            <a:r>
              <a:rPr lang="en-US" dirty="0"/>
              <a:t>Port Scanning Attack</a:t>
            </a:r>
          </a:p>
        </p:txBody>
      </p:sp>
      <p:sp>
        <p:nvSpPr>
          <p:cNvPr id="3" name="Content Placeholder 2">
            <a:extLst>
              <a:ext uri="{FF2B5EF4-FFF2-40B4-BE49-F238E27FC236}">
                <a16:creationId xmlns:a16="http://schemas.microsoft.com/office/drawing/2014/main" id="{F0876D27-E0E1-BE40-11FC-4677667986C6}"/>
              </a:ext>
            </a:extLst>
          </p:cNvPr>
          <p:cNvSpPr>
            <a:spLocks noGrp="1"/>
          </p:cNvSpPr>
          <p:nvPr>
            <p:ph idx="1"/>
          </p:nvPr>
        </p:nvSpPr>
        <p:spPr/>
        <p:txBody>
          <a:bodyPr>
            <a:normAutofit fontScale="92500" lnSpcReduction="10000"/>
          </a:bodyPr>
          <a:lstStyle/>
          <a:p>
            <a:pPr algn="l"/>
            <a:r>
              <a:rPr lang="en-US" sz="1800" b="0" i="0" u="none" strike="noStrike" baseline="0" dirty="0">
                <a:solidFill>
                  <a:srgbClr val="000000"/>
                </a:solidFill>
                <a:latin typeface="WarnockPro-Regular"/>
              </a:rPr>
              <a:t>Another popular network attack is known as port scanning or a port scanning attack. </a:t>
            </a:r>
          </a:p>
          <a:p>
            <a:pPr algn="l"/>
            <a:r>
              <a:rPr lang="en-US" sz="1800" b="0" i="0" u="none" strike="noStrike" baseline="0" dirty="0">
                <a:solidFill>
                  <a:srgbClr val="000000"/>
                </a:solidFill>
                <a:latin typeface="WarnockPro-Regular"/>
              </a:rPr>
              <a:t>With a port scanning attack, the hacker runs software on the network that does a port scan against the system, which indicates to the hacker what ports are open.</a:t>
            </a:r>
          </a:p>
          <a:p>
            <a:pPr algn="l"/>
            <a:r>
              <a:rPr lang="en-US" sz="1800" b="0" i="0" u="none" strike="noStrike" baseline="0" dirty="0">
                <a:solidFill>
                  <a:srgbClr val="000000"/>
                </a:solidFill>
                <a:latin typeface="WarnockPro-Regular"/>
              </a:rPr>
              <a:t> Once the hacker finds out what ports are open, they can then try to exploit the ports to gain access to the system.</a:t>
            </a:r>
          </a:p>
          <a:p>
            <a:pPr algn="l"/>
            <a:r>
              <a:rPr lang="en-US" sz="1800" b="0" i="0" u="none" strike="noStrike" baseline="0" dirty="0">
                <a:solidFill>
                  <a:srgbClr val="000000"/>
                </a:solidFill>
                <a:latin typeface="WarnockPro-Regular"/>
              </a:rPr>
              <a:t>A number of different types of port scans can be used; the following list details three of the most popular:</a:t>
            </a:r>
          </a:p>
          <a:p>
            <a:pPr algn="l"/>
            <a:r>
              <a:rPr lang="en-US" sz="1800" b="1" i="0" u="none" strike="noStrike" baseline="0" dirty="0">
                <a:solidFill>
                  <a:srgbClr val="000000"/>
                </a:solidFill>
                <a:latin typeface="WarnockPro-Bold"/>
              </a:rPr>
              <a:t>TCP connect scan </a:t>
            </a:r>
            <a:r>
              <a:rPr lang="en-US" sz="1800" b="0" i="0" u="none" strike="noStrike" baseline="0" dirty="0">
                <a:solidFill>
                  <a:srgbClr val="000000"/>
                </a:solidFill>
                <a:latin typeface="WarnockPro-Regular"/>
              </a:rPr>
              <a:t>With a TCP connect scan, the hacker performs a TCP three-way handshake with each port on the system. The concept is that if the hacker can do a three-way handshake with a port, then the port must be open.</a:t>
            </a:r>
          </a:p>
          <a:p>
            <a:pPr algn="l"/>
            <a:r>
              <a:rPr lang="en-US" sz="1800" b="1" i="0" u="none" strike="noStrike" baseline="0" dirty="0">
                <a:solidFill>
                  <a:srgbClr val="000000"/>
                </a:solidFill>
                <a:latin typeface="WarnockPro-Bold"/>
              </a:rPr>
              <a:t>SYN scan (half-open scan) </a:t>
            </a:r>
            <a:r>
              <a:rPr lang="en-US" sz="1800" b="0" i="0" u="none" strike="noStrike" baseline="0" dirty="0">
                <a:solidFill>
                  <a:srgbClr val="000000"/>
                </a:solidFill>
                <a:latin typeface="WarnockPro-Regular"/>
              </a:rPr>
              <a:t>The TCP connect scan is easily detected on a network because of the three packets sent between the hacker and the system being scanned; therefore, the SYN scan was created. </a:t>
            </a:r>
            <a:r>
              <a:rPr lang="en-US" sz="1800" b="0" i="0" u="none" strike="noStrike" baseline="0" dirty="0">
                <a:solidFill>
                  <a:srgbClr val="00B0F0"/>
                </a:solidFill>
                <a:latin typeface="WarnockPro-Regular"/>
              </a:rPr>
              <a:t>With the SYN scan, the hacker sends a SYN message but doesn’t send the ACK as the third phase of the three-way handshake after receiving an ACK/SYN from the victim’s system</a:t>
            </a:r>
            <a:r>
              <a:rPr lang="en-US" sz="1800" b="0" i="0" u="none" strike="noStrike" baseline="0" dirty="0">
                <a:solidFill>
                  <a:srgbClr val="000000"/>
                </a:solidFill>
                <a:latin typeface="WarnockPro-Regular"/>
              </a:rPr>
              <a:t>. The goal here is to avoid detection by creating less traffic. This scan is also known as a half-open scan or a stealth scan.</a:t>
            </a:r>
          </a:p>
          <a:p>
            <a:pPr algn="l"/>
            <a:r>
              <a:rPr lang="en-US" sz="1800" b="1" i="0" u="none" strike="noStrike" baseline="0" dirty="0">
                <a:solidFill>
                  <a:srgbClr val="000000"/>
                </a:solidFill>
                <a:latin typeface="WarnockPro-Bold"/>
              </a:rPr>
              <a:t>XMAS scan </a:t>
            </a:r>
            <a:r>
              <a:rPr lang="en-US" sz="1800" b="0" i="0" u="none" strike="noStrike" baseline="0" dirty="0">
                <a:solidFill>
                  <a:srgbClr val="000000"/>
                </a:solidFill>
                <a:latin typeface="WarnockPro-Regular"/>
              </a:rPr>
              <a:t>In an XMAS scan, a packet is sent to each port with the PSH, URG, and FIN flags set in the packet. The term </a:t>
            </a:r>
            <a:r>
              <a:rPr lang="en-US" sz="1800" b="0" i="1" u="none" strike="noStrike" baseline="0" dirty="0">
                <a:solidFill>
                  <a:srgbClr val="000000"/>
                </a:solidFill>
                <a:latin typeface="WarnockPro-It"/>
              </a:rPr>
              <a:t>XMAS scan </a:t>
            </a:r>
            <a:r>
              <a:rPr lang="en-US" sz="1800" b="0" i="0" u="none" strike="noStrike" baseline="0" dirty="0">
                <a:solidFill>
                  <a:srgbClr val="000000"/>
                </a:solidFill>
                <a:latin typeface="WarnockPro-Regular"/>
              </a:rPr>
              <a:t>comes from the fact that you have three of six flags enabled, which is like turning on a bunch of lights on a Christmas tree. Note that this is also called an </a:t>
            </a:r>
            <a:r>
              <a:rPr lang="en-US" sz="1800" b="1" i="0" u="none" strike="noStrike" baseline="0" dirty="0">
                <a:solidFill>
                  <a:srgbClr val="FF0000"/>
                </a:solidFill>
                <a:latin typeface="WarnockPro-Regular"/>
              </a:rPr>
              <a:t>XMAS attack</a:t>
            </a:r>
            <a:r>
              <a:rPr lang="en-US" sz="1800" b="0" i="0" u="none" strike="noStrike" baseline="0" dirty="0">
                <a:solidFill>
                  <a:srgbClr val="000000"/>
                </a:solidFill>
                <a:latin typeface="WarnockPro-Regular"/>
              </a:rPr>
              <a:t>.</a:t>
            </a:r>
            <a:endParaRPr lang="en-US" dirty="0"/>
          </a:p>
        </p:txBody>
      </p:sp>
      <p:sp>
        <p:nvSpPr>
          <p:cNvPr id="4" name="Slide Number Placeholder 3">
            <a:extLst>
              <a:ext uri="{FF2B5EF4-FFF2-40B4-BE49-F238E27FC236}">
                <a16:creationId xmlns:a16="http://schemas.microsoft.com/office/drawing/2014/main" id="{2A86DED1-2240-8F50-F8B5-6E878CCDE364}"/>
              </a:ext>
            </a:extLst>
          </p:cNvPr>
          <p:cNvSpPr>
            <a:spLocks noGrp="1"/>
          </p:cNvSpPr>
          <p:nvPr>
            <p:ph type="sldNum" sz="quarter" idx="12"/>
          </p:nvPr>
        </p:nvSpPr>
        <p:spPr/>
        <p:txBody>
          <a:bodyPr/>
          <a:lstStyle/>
          <a:p>
            <a:fld id="{FC2796C6-C8C3-4F4E-867E-E65A363F7472}" type="slidenum">
              <a:rPr lang="en-US" smtClean="0"/>
              <a:t>42</a:t>
            </a:fld>
            <a:endParaRPr lang="en-US"/>
          </a:p>
        </p:txBody>
      </p:sp>
    </p:spTree>
    <p:extLst>
      <p:ext uri="{BB962C8B-B14F-4D97-AF65-F5344CB8AC3E}">
        <p14:creationId xmlns:p14="http://schemas.microsoft.com/office/powerpoint/2010/main" val="2138809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F58E-4BB4-A62F-7C34-49576DCF184E}"/>
              </a:ext>
            </a:extLst>
          </p:cNvPr>
          <p:cNvSpPr>
            <a:spLocks noGrp="1"/>
          </p:cNvSpPr>
          <p:nvPr>
            <p:ph type="title"/>
          </p:nvPr>
        </p:nvSpPr>
        <p:spPr/>
        <p:txBody>
          <a:bodyPr/>
          <a:lstStyle/>
          <a:p>
            <a:r>
              <a:rPr lang="en-US" dirty="0"/>
              <a:t>Other Network Attacks</a:t>
            </a:r>
          </a:p>
        </p:txBody>
      </p:sp>
      <p:sp>
        <p:nvSpPr>
          <p:cNvPr id="3" name="Content Placeholder 2">
            <a:extLst>
              <a:ext uri="{FF2B5EF4-FFF2-40B4-BE49-F238E27FC236}">
                <a16:creationId xmlns:a16="http://schemas.microsoft.com/office/drawing/2014/main" id="{392A74E6-75C1-056F-A932-5B6C0924CE93}"/>
              </a:ext>
            </a:extLst>
          </p:cNvPr>
          <p:cNvSpPr>
            <a:spLocks noGrp="1"/>
          </p:cNvSpPr>
          <p:nvPr>
            <p:ph idx="1"/>
          </p:nvPr>
        </p:nvSpPr>
        <p:spPr/>
        <p:txBody>
          <a:bodyPr>
            <a:normAutofit/>
          </a:bodyPr>
          <a:lstStyle/>
          <a:p>
            <a:pPr algn="l"/>
            <a:r>
              <a:rPr lang="en-US" sz="1800" b="1" i="0" u="none" strike="noStrike" baseline="0" dirty="0">
                <a:solidFill>
                  <a:srgbClr val="000000"/>
                </a:solidFill>
                <a:latin typeface="WarnockPro-Bold"/>
              </a:rPr>
              <a:t>Pharming </a:t>
            </a:r>
            <a:r>
              <a:rPr lang="en-US" sz="1800" b="0" i="0" u="none" strike="noStrike" baseline="0" dirty="0">
                <a:solidFill>
                  <a:srgbClr val="000000"/>
                </a:solidFill>
                <a:latin typeface="WarnockPro-Regular"/>
              </a:rPr>
              <a:t>As mentioned earlier, </a:t>
            </a:r>
            <a:r>
              <a:rPr lang="en-US" sz="1800" b="0" i="1" u="none" strike="noStrike" baseline="0" dirty="0">
                <a:solidFill>
                  <a:srgbClr val="000000"/>
                </a:solidFill>
                <a:latin typeface="WarnockPro-It"/>
              </a:rPr>
              <a:t>pharming </a:t>
            </a:r>
            <a:r>
              <a:rPr lang="en-US" sz="1800" b="0" i="0" u="none" strike="noStrike" baseline="0" dirty="0">
                <a:solidFill>
                  <a:srgbClr val="000000"/>
                </a:solidFill>
                <a:latin typeface="WarnockPro-Regular"/>
              </a:rPr>
              <a:t>is a term some people use for an attack on DNS or the hosts file that leads an individual to the wrong web site.</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Antiquated protocols </a:t>
            </a:r>
            <a:r>
              <a:rPr lang="en-US" sz="1800" b="0" i="0" u="none" strike="noStrike" baseline="0" dirty="0">
                <a:solidFill>
                  <a:srgbClr val="000000"/>
                </a:solidFill>
                <a:latin typeface="WarnockPro-Regular"/>
              </a:rPr>
              <a:t>Antiquated protocols are protocols that were developed without security in mind and that typically now have a secure version to replace it. Examples of antiquated protocols are most of the protocols in the TCP/IP protocol suite, such as HTTP, FTP, SMTP, and POP3. </a:t>
            </a:r>
          </a:p>
          <a:p>
            <a:pPr algn="l"/>
            <a:r>
              <a:rPr lang="en-US" sz="1800" b="1" i="0" u="none" strike="noStrike" baseline="0" dirty="0">
                <a:solidFill>
                  <a:srgbClr val="000000"/>
                </a:solidFill>
                <a:latin typeface="WarnockPro-Bold"/>
              </a:rPr>
              <a:t>Session hijacking </a:t>
            </a:r>
            <a:r>
              <a:rPr lang="en-US" sz="1800" b="0" i="0" u="none" strike="noStrike" baseline="0" dirty="0">
                <a:solidFill>
                  <a:srgbClr val="000000"/>
                </a:solidFill>
                <a:latin typeface="WarnockPro-Regular"/>
              </a:rPr>
              <a:t>Session hijacking is when the hacker kicks one of the parties out of the communication and impersonates that person in the conversation. The hacker typically disconnects one of the parties via a denial of service attack.</a:t>
            </a:r>
          </a:p>
          <a:p>
            <a:pPr algn="l"/>
            <a:r>
              <a:rPr lang="en-US" sz="1800" b="1" i="0" u="none" strike="noStrike" baseline="0" dirty="0">
                <a:solidFill>
                  <a:srgbClr val="000000"/>
                </a:solidFill>
                <a:latin typeface="WarnockPro-Bold"/>
              </a:rPr>
              <a:t>Null sessions </a:t>
            </a:r>
            <a:r>
              <a:rPr lang="en-US" sz="1800" b="0" i="0" u="none" strike="noStrike" baseline="0" dirty="0">
                <a:solidFill>
                  <a:srgbClr val="000000"/>
                </a:solidFill>
                <a:latin typeface="WarnockPro-Regular"/>
              </a:rPr>
              <a:t>A null session is when someone connects to a Windows system without providing any credentials. Once the person connects to the system, they can enumerate the system if it has not been secured. Through enumeration, the hacker may be able to collect the users, groups, and shared folder list. The following command is used to create a null session with a Windows system:</a:t>
            </a:r>
          </a:p>
          <a:p>
            <a:pPr algn="l"/>
            <a:r>
              <a:rPr lang="nl-NL" sz="1800" b="0" i="0" u="none" strike="noStrike" baseline="0" dirty="0">
                <a:solidFill>
                  <a:srgbClr val="000000"/>
                </a:solidFill>
                <a:latin typeface="CourierStd"/>
              </a:rPr>
              <a:t>net use \\10.0.0.1\ipc$ "" /u:""</a:t>
            </a:r>
            <a:endParaRPr lang="en-US" dirty="0"/>
          </a:p>
        </p:txBody>
      </p:sp>
      <p:sp>
        <p:nvSpPr>
          <p:cNvPr id="4" name="Slide Number Placeholder 3">
            <a:extLst>
              <a:ext uri="{FF2B5EF4-FFF2-40B4-BE49-F238E27FC236}">
                <a16:creationId xmlns:a16="http://schemas.microsoft.com/office/drawing/2014/main" id="{75EEB5BB-D0FE-99CF-C8D0-06111A7604F3}"/>
              </a:ext>
            </a:extLst>
          </p:cNvPr>
          <p:cNvSpPr>
            <a:spLocks noGrp="1"/>
          </p:cNvSpPr>
          <p:nvPr>
            <p:ph type="sldNum" sz="quarter" idx="12"/>
          </p:nvPr>
        </p:nvSpPr>
        <p:spPr/>
        <p:txBody>
          <a:bodyPr/>
          <a:lstStyle/>
          <a:p>
            <a:fld id="{FC2796C6-C8C3-4F4E-867E-E65A363F7472}" type="slidenum">
              <a:rPr lang="en-US" smtClean="0"/>
              <a:t>43</a:t>
            </a:fld>
            <a:endParaRPr lang="en-US"/>
          </a:p>
        </p:txBody>
      </p:sp>
    </p:spTree>
    <p:extLst>
      <p:ext uri="{BB962C8B-B14F-4D97-AF65-F5344CB8AC3E}">
        <p14:creationId xmlns:p14="http://schemas.microsoft.com/office/powerpoint/2010/main" val="1978747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3F44-4B36-766C-231F-EBC4172F32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A869CA-EAFA-DD96-4B83-C95EB3916861}"/>
              </a:ext>
            </a:extLst>
          </p:cNvPr>
          <p:cNvSpPr>
            <a:spLocks noGrp="1"/>
          </p:cNvSpPr>
          <p:nvPr>
            <p:ph idx="1"/>
          </p:nvPr>
        </p:nvSpPr>
        <p:spPr/>
        <p:txBody>
          <a:bodyPr>
            <a:normAutofit fontScale="85000" lnSpcReduction="10000"/>
          </a:bodyPr>
          <a:lstStyle/>
          <a:p>
            <a:pPr algn="l"/>
            <a:r>
              <a:rPr lang="en-US" sz="1800" b="1" i="0" u="none" strike="noStrike" baseline="0" dirty="0">
                <a:solidFill>
                  <a:srgbClr val="000000"/>
                </a:solidFill>
                <a:latin typeface="WarnockPro-Bold"/>
              </a:rPr>
              <a:t>Domain name kiting </a:t>
            </a:r>
            <a:r>
              <a:rPr lang="en-US" sz="1800" b="0" i="0" u="none" strike="noStrike" baseline="0" dirty="0">
                <a:solidFill>
                  <a:srgbClr val="000000"/>
                </a:solidFill>
                <a:latin typeface="WarnockPro-Regular"/>
              </a:rPr>
              <a:t>In domain name kiting, the hacker obtains a domain name for free by using the five-day grace period that is allowed. At the end of the five-day grace period, they cancel the name and then get it free again for another five days. They continue doing this to get the name for free.</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Malicious insider threat </a:t>
            </a:r>
            <a:r>
              <a:rPr lang="en-US" sz="1800" b="0" i="0" u="none" strike="noStrike" baseline="0" dirty="0">
                <a:solidFill>
                  <a:srgbClr val="000000"/>
                </a:solidFill>
                <a:latin typeface="WarnockPro-Regular"/>
              </a:rPr>
              <a:t>A malicious insider threat is when someone inside the company purposely destroys or discloses company data. The malicious insider threat could also be someone who performs fraudulent activities (deterrents against which include leveraging the concepts of rotation of duties and least privilege).</a:t>
            </a:r>
          </a:p>
          <a:p>
            <a:pPr algn="l"/>
            <a:r>
              <a:rPr lang="en-US" sz="1800" b="1" i="0" u="none" strike="noStrike" baseline="0" dirty="0">
                <a:solidFill>
                  <a:srgbClr val="000000"/>
                </a:solidFill>
                <a:latin typeface="WarnockPro-Bold"/>
              </a:rPr>
              <a:t>Transitive access (attack) </a:t>
            </a:r>
            <a:r>
              <a:rPr lang="en-US" sz="1800" b="0" i="0" u="none" strike="noStrike" baseline="0" dirty="0">
                <a:solidFill>
                  <a:srgbClr val="000000"/>
                </a:solidFill>
                <a:latin typeface="WarnockPro-Regular"/>
              </a:rPr>
              <a:t>A transitive attack occurs when a user receives a hyperlink to another Windows shared folder and clicks the hyperlink. This forces the user’s system to pass the Windows user account credentials to the remote system to try to authenticate. The problem is that if the hacker is using a sniffer and password cracker, they can then try to crack the account password.</a:t>
            </a:r>
          </a:p>
          <a:p>
            <a:pPr algn="l"/>
            <a:r>
              <a:rPr lang="en-US" sz="1800" b="1" i="0" u="none" strike="noStrike" baseline="0" dirty="0">
                <a:solidFill>
                  <a:srgbClr val="000000"/>
                </a:solidFill>
                <a:latin typeface="WarnockPro-Bold"/>
              </a:rPr>
              <a:t>Client-side attacks </a:t>
            </a:r>
            <a:r>
              <a:rPr lang="en-US" sz="1800" b="0" i="0" u="none" strike="noStrike" baseline="0" dirty="0">
                <a:solidFill>
                  <a:srgbClr val="000000"/>
                </a:solidFill>
                <a:latin typeface="WarnockPro-Regular"/>
              </a:rPr>
              <a:t>Client-side attacks are attacks on a system through vulnerabilities within the software on a client system. Many client-side attacks come from Internet applications such as web browsers and messenger applications</a:t>
            </a:r>
          </a:p>
          <a:p>
            <a:pPr algn="l"/>
            <a:r>
              <a:rPr lang="en-US" sz="1800" b="1" i="0" u="none" strike="noStrike" baseline="0" dirty="0">
                <a:latin typeface="WarnockPro-Bold"/>
              </a:rPr>
              <a:t>Watering hole attack </a:t>
            </a:r>
            <a:r>
              <a:rPr lang="en-US" sz="1800" b="0" i="0" u="none" strike="noStrike" baseline="0" dirty="0">
                <a:latin typeface="WarnockPro-Regular"/>
              </a:rPr>
              <a:t>A watering hole attack is when the hacker determines sites you may want to visit and then compromises those sites by planting viruses or malicious code on them. When you visit the site (which you trust), you are then infected with the virus.</a:t>
            </a:r>
          </a:p>
          <a:p>
            <a:pPr algn="l"/>
            <a:r>
              <a:rPr lang="en-US" sz="1800" b="1" i="0" u="none" strike="noStrike" baseline="0" dirty="0">
                <a:latin typeface="WarnockPro-Bold"/>
              </a:rPr>
              <a:t>Typo squatting/URL hijacking </a:t>
            </a:r>
            <a:r>
              <a:rPr lang="en-US" sz="1800" b="0" i="0" u="none" strike="noStrike" baseline="0" dirty="0">
                <a:latin typeface="WarnockPro-Regular"/>
              </a:rPr>
              <a:t>Typo squatting is also known as URL hijacking and takes advantage of the fact that some users will make typos when typing a URL into the browser. The hacker sets up a web site with a URL that is very similar to the URL of a popular web site but includes an anticipated typo, </a:t>
            </a:r>
            <a:r>
              <a:rPr lang="en-US" sz="1800" b="0" i="0" u="none" strike="noStrike" baseline="0">
                <a:latin typeface="WarnockPro-Regular"/>
              </a:rPr>
              <a:t>leading unwary misspellers</a:t>
            </a:r>
            <a:r>
              <a:rPr lang="en-US" sz="1800" b="0" i="0" u="none" strike="noStrike" baseline="0" dirty="0">
                <a:latin typeface="WarnockPro-Regular"/>
              </a:rPr>
              <a:t> to the hacker’s web site.</a:t>
            </a:r>
            <a:endParaRPr lang="en-US" dirty="0"/>
          </a:p>
        </p:txBody>
      </p:sp>
      <p:sp>
        <p:nvSpPr>
          <p:cNvPr id="4" name="Slide Number Placeholder 3">
            <a:extLst>
              <a:ext uri="{FF2B5EF4-FFF2-40B4-BE49-F238E27FC236}">
                <a16:creationId xmlns:a16="http://schemas.microsoft.com/office/drawing/2014/main" id="{CB2EB30D-1E47-BA34-6D32-EC8699EE9B65}"/>
              </a:ext>
            </a:extLst>
          </p:cNvPr>
          <p:cNvSpPr>
            <a:spLocks noGrp="1"/>
          </p:cNvSpPr>
          <p:nvPr>
            <p:ph type="sldNum" sz="quarter" idx="12"/>
          </p:nvPr>
        </p:nvSpPr>
        <p:spPr/>
        <p:txBody>
          <a:bodyPr/>
          <a:lstStyle/>
          <a:p>
            <a:fld id="{FC2796C6-C8C3-4F4E-867E-E65A363F7472}" type="slidenum">
              <a:rPr lang="en-US" smtClean="0"/>
              <a:t>44</a:t>
            </a:fld>
            <a:endParaRPr lang="en-US"/>
          </a:p>
        </p:txBody>
      </p:sp>
    </p:spTree>
    <p:extLst>
      <p:ext uri="{BB962C8B-B14F-4D97-AF65-F5344CB8AC3E}">
        <p14:creationId xmlns:p14="http://schemas.microsoft.com/office/powerpoint/2010/main" val="3214766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6907-6F8C-C02B-0745-D20C86200315}"/>
              </a:ext>
            </a:extLst>
          </p:cNvPr>
          <p:cNvSpPr>
            <a:spLocks noGrp="1"/>
          </p:cNvSpPr>
          <p:nvPr>
            <p:ph type="title"/>
          </p:nvPr>
        </p:nvSpPr>
        <p:spPr/>
        <p:txBody>
          <a:bodyPr/>
          <a:lstStyle/>
          <a:p>
            <a:r>
              <a:rPr lang="en-US" dirty="0"/>
              <a:t>Preventing Network Attack</a:t>
            </a:r>
          </a:p>
        </p:txBody>
      </p:sp>
      <p:sp>
        <p:nvSpPr>
          <p:cNvPr id="3" name="Content Placeholder 2">
            <a:extLst>
              <a:ext uri="{FF2B5EF4-FFF2-40B4-BE49-F238E27FC236}">
                <a16:creationId xmlns:a16="http://schemas.microsoft.com/office/drawing/2014/main" id="{1825E16F-3DB6-4775-8DB7-A62B56C026BC}"/>
              </a:ext>
            </a:extLst>
          </p:cNvPr>
          <p:cNvSpPr>
            <a:spLocks noGrp="1"/>
          </p:cNvSpPr>
          <p:nvPr>
            <p:ph idx="1"/>
          </p:nvPr>
        </p:nvSpPr>
        <p:spPr/>
        <p:txBody>
          <a:bodyPr>
            <a:normAutofit/>
          </a:bodyPr>
          <a:lstStyle/>
          <a:p>
            <a:pPr algn="l"/>
            <a:r>
              <a:rPr lang="en-US" sz="1800" b="0" i="0" u="none" strike="noStrike" baseline="0" dirty="0">
                <a:latin typeface="WarnockPro-Regular"/>
              </a:rPr>
              <a:t>With so many different types of network attacks, you can do a number of things to help protect against them. </a:t>
            </a:r>
          </a:p>
          <a:p>
            <a:pPr algn="l"/>
            <a:r>
              <a:rPr lang="en-US" sz="1800" b="0" i="0" u="none" strike="noStrike" baseline="0" dirty="0">
                <a:latin typeface="WarnockPro-Regular"/>
              </a:rPr>
              <a:t>First, make sure you have physical security controls in place to ensure that unauthorized individuals cannot get access to the facility in order to connect to the network.</a:t>
            </a:r>
          </a:p>
          <a:p>
            <a:pPr algn="l"/>
            <a:r>
              <a:rPr lang="en-US" sz="1800" b="0" i="0" u="none" strike="noStrike" baseline="0" dirty="0">
                <a:latin typeface="WarnockPro-Regular"/>
              </a:rPr>
              <a:t>Also, implement security features on your switches, such as disabling unused ports on the switches. If a port is disabled, it cannot be used when the hacker tries to connect to the unused port. You should also implement the port security feature on the switches; that is, when a port is enabled, you associate a specific MAC address with the port. This will ensure that someone cannot disconnect one workstation from the switch and replace it with an unauthorized system.</a:t>
            </a:r>
          </a:p>
          <a:p>
            <a:pPr algn="l"/>
            <a:r>
              <a:rPr lang="en-US" sz="1800" b="0" i="0" u="none" strike="noStrike" baseline="0" dirty="0">
                <a:latin typeface="WarnockPro-Regular"/>
              </a:rPr>
              <a:t>Keep your systems up to date with patches so that you are not vulnerable to known exploits.</a:t>
            </a:r>
          </a:p>
          <a:p>
            <a:pPr algn="l"/>
            <a:r>
              <a:rPr lang="en-US" sz="1800" b="0" i="0" u="none" strike="noStrike" baseline="0" dirty="0">
                <a:latin typeface="WarnockPro-Regular"/>
              </a:rPr>
              <a:t> Also, make sure to update the firmware on your network hardware, such as switches and routers, so that any known vulnerabilities in the firmware are removed.</a:t>
            </a:r>
          </a:p>
          <a:p>
            <a:pPr algn="l"/>
            <a:r>
              <a:rPr lang="en-US" sz="1800" b="0" i="0" u="none" strike="noStrike" baseline="0" dirty="0">
                <a:latin typeface="WarnockPro-Regular"/>
              </a:rPr>
              <a:t>The last thing you can do is to make all employees aware of different types of attacks, such as vishing, pharming, spam, and </a:t>
            </a:r>
            <a:r>
              <a:rPr lang="en-US" sz="1800" b="0" i="0" u="none" strike="noStrike" baseline="0" dirty="0" err="1">
                <a:latin typeface="WarnockPro-Regular"/>
              </a:rPr>
              <a:t>spim</a:t>
            </a:r>
            <a:r>
              <a:rPr lang="en-US" sz="1800" b="0" i="0" u="none" strike="noStrike" baseline="0" dirty="0">
                <a:latin typeface="WarnockPro-Regular"/>
              </a:rPr>
              <a:t>, to name just a few</a:t>
            </a:r>
            <a:endParaRPr lang="en-US" dirty="0"/>
          </a:p>
        </p:txBody>
      </p:sp>
      <p:sp>
        <p:nvSpPr>
          <p:cNvPr id="4" name="Slide Number Placeholder 3">
            <a:extLst>
              <a:ext uri="{FF2B5EF4-FFF2-40B4-BE49-F238E27FC236}">
                <a16:creationId xmlns:a16="http://schemas.microsoft.com/office/drawing/2014/main" id="{42625834-C27E-F81B-4A2D-F314751322C9}"/>
              </a:ext>
            </a:extLst>
          </p:cNvPr>
          <p:cNvSpPr>
            <a:spLocks noGrp="1"/>
          </p:cNvSpPr>
          <p:nvPr>
            <p:ph type="sldNum" sz="quarter" idx="12"/>
          </p:nvPr>
        </p:nvSpPr>
        <p:spPr/>
        <p:txBody>
          <a:bodyPr/>
          <a:lstStyle/>
          <a:p>
            <a:fld id="{FC2796C6-C8C3-4F4E-867E-E65A363F7472}" type="slidenum">
              <a:rPr lang="en-US" smtClean="0"/>
              <a:t>45</a:t>
            </a:fld>
            <a:endParaRPr lang="en-US"/>
          </a:p>
        </p:txBody>
      </p:sp>
    </p:spTree>
    <p:extLst>
      <p:ext uri="{BB962C8B-B14F-4D97-AF65-F5344CB8AC3E}">
        <p14:creationId xmlns:p14="http://schemas.microsoft.com/office/powerpoint/2010/main" val="820715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8F981-17C7-A8AC-5632-7A758321E717}"/>
              </a:ext>
            </a:extLst>
          </p:cNvPr>
          <p:cNvSpPr>
            <a:spLocks noGrp="1"/>
          </p:cNvSpPr>
          <p:nvPr>
            <p:ph type="title" idx="4294967295"/>
          </p:nvPr>
        </p:nvSpPr>
        <p:spPr>
          <a:xfrm>
            <a:off x="5297762" y="640080"/>
            <a:ext cx="6251110" cy="3566160"/>
          </a:xfrm>
        </p:spPr>
        <p:txBody>
          <a:bodyPr vert="horz" lIns="91440" tIns="45720" rIns="91440" bIns="45720" rtlCol="0" anchor="b">
            <a:normAutofit/>
          </a:bodyPr>
          <a:lstStyle/>
          <a:p>
            <a:r>
              <a:rPr lang="en-US" sz="5400" dirty="0"/>
              <a:t>PASSWORD ATTACK</a:t>
            </a:r>
          </a:p>
        </p:txBody>
      </p:sp>
      <p:pic>
        <p:nvPicPr>
          <p:cNvPr id="4" name="Picture 3" descr="Padlock on computer motherboard">
            <a:extLst>
              <a:ext uri="{FF2B5EF4-FFF2-40B4-BE49-F238E27FC236}">
                <a16:creationId xmlns:a16="http://schemas.microsoft.com/office/drawing/2014/main" id="{1868AAE7-8CEF-300D-3954-F43D4F2EED6D}"/>
              </a:ext>
            </a:extLst>
          </p:cNvPr>
          <p:cNvPicPr>
            <a:picLocks noChangeAspect="1"/>
          </p:cNvPicPr>
          <p:nvPr/>
        </p:nvPicPr>
        <p:blipFill>
          <a:blip r:embed="rId2"/>
          <a:srcRect l="15658" r="3901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A34DDC68-18A7-4801-B673-323DDD2E89D3}"/>
              </a:ext>
            </a:extLst>
          </p:cNvPr>
          <p:cNvSpPr>
            <a:spLocks noGrp="1"/>
          </p:cNvSpPr>
          <p:nvPr>
            <p:ph type="sldNum" sz="quarter" idx="12"/>
          </p:nvPr>
        </p:nvSpPr>
        <p:spPr/>
        <p:txBody>
          <a:bodyPr/>
          <a:lstStyle/>
          <a:p>
            <a:fld id="{FC2796C6-C8C3-4F4E-867E-E65A363F7472}" type="slidenum">
              <a:rPr lang="en-US" smtClean="0"/>
              <a:t>46</a:t>
            </a:fld>
            <a:endParaRPr lang="en-US"/>
          </a:p>
        </p:txBody>
      </p:sp>
    </p:spTree>
    <p:extLst>
      <p:ext uri="{BB962C8B-B14F-4D97-AF65-F5344CB8AC3E}">
        <p14:creationId xmlns:p14="http://schemas.microsoft.com/office/powerpoint/2010/main" val="52293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F24C-1870-1E40-7B28-7FA3408A932D}"/>
              </a:ext>
            </a:extLst>
          </p:cNvPr>
          <p:cNvSpPr>
            <a:spLocks noGrp="1"/>
          </p:cNvSpPr>
          <p:nvPr>
            <p:ph type="title"/>
          </p:nvPr>
        </p:nvSpPr>
        <p:spPr/>
        <p:txBody>
          <a:bodyPr/>
          <a:lstStyle/>
          <a:p>
            <a:r>
              <a:rPr lang="en-US" dirty="0"/>
              <a:t>Dictionary Attack</a:t>
            </a:r>
          </a:p>
        </p:txBody>
      </p:sp>
      <p:sp>
        <p:nvSpPr>
          <p:cNvPr id="3" name="Content Placeholder 2">
            <a:extLst>
              <a:ext uri="{FF2B5EF4-FFF2-40B4-BE49-F238E27FC236}">
                <a16:creationId xmlns:a16="http://schemas.microsoft.com/office/drawing/2014/main" id="{E0E7824D-E2EC-7958-CA97-773C85DA3CC5}"/>
              </a:ext>
            </a:extLst>
          </p:cNvPr>
          <p:cNvSpPr>
            <a:spLocks noGrp="1"/>
          </p:cNvSpPr>
          <p:nvPr>
            <p:ph idx="1"/>
          </p:nvPr>
        </p:nvSpPr>
        <p:spPr/>
        <p:txBody>
          <a:bodyPr/>
          <a:lstStyle/>
          <a:p>
            <a:pPr algn="l"/>
            <a:r>
              <a:rPr lang="en-US" sz="1800" b="0" i="0" u="none" strike="noStrike" baseline="0" dirty="0">
                <a:latin typeface="WarnockPro-Regular"/>
              </a:rPr>
              <a:t>A dictionary attack involves the hacker using a program that has a list of popular usernames in one text file and a list of words in a language dictionary that are to be tried as passwords in another file. </a:t>
            </a:r>
          </a:p>
          <a:p>
            <a:pPr algn="l"/>
            <a:r>
              <a:rPr lang="en-US" sz="1800" b="0" i="0" u="none" strike="noStrike" baseline="0" dirty="0">
                <a:latin typeface="WarnockPro-Regular"/>
              </a:rPr>
              <a:t>The dictionary file normally contains all of the words in a language and can be downloaded from the Internet. </a:t>
            </a:r>
          </a:p>
          <a:p>
            <a:pPr algn="l"/>
            <a:r>
              <a:rPr lang="en-US" sz="1800" b="0" i="0" u="none" strike="noStrike" baseline="0" dirty="0">
                <a:latin typeface="WarnockPro-Regular"/>
              </a:rPr>
              <a:t>Figure 4-10 displays a dictionary attack tool called </a:t>
            </a:r>
            <a:r>
              <a:rPr lang="en-US" sz="1800" b="0" i="0" u="none" strike="noStrike" baseline="0" dirty="0">
                <a:solidFill>
                  <a:srgbClr val="00B050"/>
                </a:solidFill>
                <a:latin typeface="WarnockPro-Regular"/>
              </a:rPr>
              <a:t>NetBIOS Authentication Tool (NAT)</a:t>
            </a:r>
            <a:r>
              <a:rPr lang="en-US" sz="1800" b="0" i="0" u="none" strike="noStrike" baseline="0" dirty="0">
                <a:latin typeface="WarnockPro-Regular"/>
              </a:rPr>
              <a:t> and its sample user list file and password list file.</a:t>
            </a:r>
          </a:p>
          <a:p>
            <a:pPr algn="l"/>
            <a:r>
              <a:rPr lang="en-US" sz="1800" b="0" i="0" u="none" strike="noStrike" baseline="0" dirty="0">
                <a:latin typeface="WarnockPro-Regular"/>
              </a:rPr>
              <a:t>The benefit of a dictionary attack from a hacker’s point of view is it is a very fast and efficient type of attack because all it does is read the contents of a file—there is no mathematical calculation needed on the part of the password-cracking software. </a:t>
            </a:r>
          </a:p>
          <a:p>
            <a:pPr algn="l"/>
            <a:r>
              <a:rPr lang="en-US" sz="1800" b="0" i="0" u="none" strike="noStrike" baseline="0" dirty="0">
                <a:latin typeface="WarnockPro-Regular"/>
              </a:rPr>
              <a:t>The</a:t>
            </a:r>
            <a:r>
              <a:rPr lang="en-US" sz="1800" dirty="0">
                <a:latin typeface="WarnockPro-Regular"/>
              </a:rPr>
              <a:t> </a:t>
            </a:r>
            <a:r>
              <a:rPr lang="en-US" sz="1800" b="0" i="0" u="none" strike="noStrike" baseline="0" dirty="0">
                <a:latin typeface="WarnockPro-Regular"/>
              </a:rPr>
              <a:t>disadvantage of the dictionary attack is that most passwords today are complex passwords in the sense that they require letters, numbers, and symbols.</a:t>
            </a:r>
          </a:p>
          <a:p>
            <a:pPr algn="l"/>
            <a:r>
              <a:rPr lang="en-US" sz="1800" b="0" i="0" u="none" strike="noStrike" baseline="0" dirty="0">
                <a:latin typeface="WarnockPro-Regular"/>
              </a:rPr>
              <a:t> This makes the dictionary attack ineffective because those passwords are not dictionary words</a:t>
            </a:r>
            <a:endParaRPr lang="en-US" dirty="0"/>
          </a:p>
        </p:txBody>
      </p:sp>
      <p:sp>
        <p:nvSpPr>
          <p:cNvPr id="4" name="Slide Number Placeholder 3">
            <a:extLst>
              <a:ext uri="{FF2B5EF4-FFF2-40B4-BE49-F238E27FC236}">
                <a16:creationId xmlns:a16="http://schemas.microsoft.com/office/drawing/2014/main" id="{1948F8B8-6E61-4B62-E019-5098906AF216}"/>
              </a:ext>
            </a:extLst>
          </p:cNvPr>
          <p:cNvSpPr>
            <a:spLocks noGrp="1"/>
          </p:cNvSpPr>
          <p:nvPr>
            <p:ph type="sldNum" sz="quarter" idx="12"/>
          </p:nvPr>
        </p:nvSpPr>
        <p:spPr/>
        <p:txBody>
          <a:bodyPr/>
          <a:lstStyle/>
          <a:p>
            <a:fld id="{FC2796C6-C8C3-4F4E-867E-E65A363F7472}" type="slidenum">
              <a:rPr lang="en-US" smtClean="0"/>
              <a:t>47</a:t>
            </a:fld>
            <a:endParaRPr lang="en-US"/>
          </a:p>
        </p:txBody>
      </p:sp>
    </p:spTree>
    <p:extLst>
      <p:ext uri="{BB962C8B-B14F-4D97-AF65-F5344CB8AC3E}">
        <p14:creationId xmlns:p14="http://schemas.microsoft.com/office/powerpoint/2010/main" val="3486477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CDD169CD-1E2F-F5BB-3889-F4A93CE5FA7B}"/>
              </a:ext>
            </a:extLst>
          </p:cNvPr>
          <p:cNvPicPr>
            <a:picLocks noGrp="1" noChangeAspect="1"/>
          </p:cNvPicPr>
          <p:nvPr>
            <p:ph idx="1"/>
          </p:nvPr>
        </p:nvPicPr>
        <p:blipFill>
          <a:blip r:embed="rId2"/>
          <a:srcRect t="4309" b="772"/>
          <a:stretch/>
        </p:blipFill>
        <p:spPr>
          <a:xfrm>
            <a:off x="20" y="1282"/>
            <a:ext cx="12191980" cy="6856718"/>
          </a:xfrm>
          <a:prstGeom prst="rect">
            <a:avLst/>
          </a:prstGeom>
        </p:spPr>
      </p:pic>
      <p:sp>
        <p:nvSpPr>
          <p:cNvPr id="2" name="Slide Number Placeholder 1">
            <a:extLst>
              <a:ext uri="{FF2B5EF4-FFF2-40B4-BE49-F238E27FC236}">
                <a16:creationId xmlns:a16="http://schemas.microsoft.com/office/drawing/2014/main" id="{7A338276-A0EC-C3B4-11CB-E3ECF5E20DAD}"/>
              </a:ext>
            </a:extLst>
          </p:cNvPr>
          <p:cNvSpPr>
            <a:spLocks noGrp="1"/>
          </p:cNvSpPr>
          <p:nvPr>
            <p:ph type="sldNum" sz="quarter" idx="12"/>
          </p:nvPr>
        </p:nvSpPr>
        <p:spPr/>
        <p:txBody>
          <a:bodyPr/>
          <a:lstStyle/>
          <a:p>
            <a:fld id="{FC2796C6-C8C3-4F4E-867E-E65A363F7472}" type="slidenum">
              <a:rPr lang="en-US" smtClean="0"/>
              <a:t>48</a:t>
            </a:fld>
            <a:endParaRPr lang="en-US"/>
          </a:p>
        </p:txBody>
      </p:sp>
    </p:spTree>
    <p:extLst>
      <p:ext uri="{BB962C8B-B14F-4D97-AF65-F5344CB8AC3E}">
        <p14:creationId xmlns:p14="http://schemas.microsoft.com/office/powerpoint/2010/main" val="18273224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7194-99D7-9D27-0E5C-EFB0801DC923}"/>
              </a:ext>
            </a:extLst>
          </p:cNvPr>
          <p:cNvSpPr>
            <a:spLocks noGrp="1"/>
          </p:cNvSpPr>
          <p:nvPr>
            <p:ph type="title"/>
          </p:nvPr>
        </p:nvSpPr>
        <p:spPr/>
        <p:txBody>
          <a:bodyPr/>
          <a:lstStyle/>
          <a:p>
            <a:r>
              <a:rPr lang="en-US" dirty="0"/>
              <a:t>Brute-Force Attack</a:t>
            </a:r>
          </a:p>
        </p:txBody>
      </p:sp>
      <p:sp>
        <p:nvSpPr>
          <p:cNvPr id="3" name="Content Placeholder 2">
            <a:extLst>
              <a:ext uri="{FF2B5EF4-FFF2-40B4-BE49-F238E27FC236}">
                <a16:creationId xmlns:a16="http://schemas.microsoft.com/office/drawing/2014/main" id="{797C89FB-6FD6-F5CE-BBB6-9CE5BAAAC39A}"/>
              </a:ext>
            </a:extLst>
          </p:cNvPr>
          <p:cNvSpPr>
            <a:spLocks noGrp="1"/>
          </p:cNvSpPr>
          <p:nvPr>
            <p:ph idx="1"/>
          </p:nvPr>
        </p:nvSpPr>
        <p:spPr/>
        <p:txBody>
          <a:bodyPr/>
          <a:lstStyle/>
          <a:p>
            <a:pPr algn="l"/>
            <a:r>
              <a:rPr lang="en-US" sz="1800" b="0" i="0" u="none" strike="noStrike" baseline="0" dirty="0">
                <a:latin typeface="WarnockPro-Regular"/>
              </a:rPr>
              <a:t>A brute-force attack is a password attack that involves using the password-cracking software to mathematically calculate every possible password.</a:t>
            </a:r>
          </a:p>
          <a:p>
            <a:pPr algn="l"/>
            <a:r>
              <a:rPr lang="en-US" sz="1800" b="0" i="0" u="none" strike="noStrike" baseline="0" dirty="0">
                <a:latin typeface="WarnockPro-Regular"/>
              </a:rPr>
              <a:t> Normally, the hacker would configure the password-cracking software with requirements such as the number of characters and whether to use letters, numbers, and symbols.</a:t>
            </a:r>
          </a:p>
          <a:p>
            <a:pPr algn="l"/>
            <a:r>
              <a:rPr lang="en-US" sz="1800" b="0" i="0" u="none" strike="noStrike" baseline="0" dirty="0">
                <a:latin typeface="WarnockPro-Regular"/>
              </a:rPr>
              <a:t>The benefit of a brute-force attack from the hacker’s point of view is that it is very effective—it will crack the passwords on a system if it has enough time to do so. </a:t>
            </a:r>
          </a:p>
          <a:p>
            <a:pPr algn="l"/>
            <a:r>
              <a:rPr lang="en-US" sz="1800" b="0" i="0" u="none" strike="noStrike" baseline="0" dirty="0">
                <a:latin typeface="WarnockPro-Regular"/>
              </a:rPr>
              <a:t>The</a:t>
            </a:r>
            <a:r>
              <a:rPr lang="en-US" sz="1800" dirty="0">
                <a:latin typeface="WarnockPro-Regular"/>
              </a:rPr>
              <a:t> </a:t>
            </a:r>
            <a:r>
              <a:rPr lang="en-US" sz="1800" b="0" i="0" u="none" strike="noStrike" baseline="0" dirty="0">
                <a:latin typeface="WarnockPro-Regular"/>
              </a:rPr>
              <a:t>disadvantage of a brute-force attack is the time it takes to complete it. </a:t>
            </a:r>
          </a:p>
          <a:p>
            <a:pPr algn="l"/>
            <a:r>
              <a:rPr lang="en-US" sz="1800" b="0" i="0" u="none" strike="noStrike" baseline="0" dirty="0">
                <a:latin typeface="WarnockPro-Regular"/>
              </a:rPr>
              <a:t>Due to the large number of possible passwords, it could take years for the password crack to complete!</a:t>
            </a:r>
            <a:endParaRPr lang="en-US" dirty="0"/>
          </a:p>
        </p:txBody>
      </p:sp>
      <p:sp>
        <p:nvSpPr>
          <p:cNvPr id="4" name="Slide Number Placeholder 3">
            <a:extLst>
              <a:ext uri="{FF2B5EF4-FFF2-40B4-BE49-F238E27FC236}">
                <a16:creationId xmlns:a16="http://schemas.microsoft.com/office/drawing/2014/main" id="{57AC4264-483E-7F0C-208A-C1DAF6072C7B}"/>
              </a:ext>
            </a:extLst>
          </p:cNvPr>
          <p:cNvSpPr>
            <a:spLocks noGrp="1"/>
          </p:cNvSpPr>
          <p:nvPr>
            <p:ph type="sldNum" sz="quarter" idx="12"/>
          </p:nvPr>
        </p:nvSpPr>
        <p:spPr/>
        <p:txBody>
          <a:bodyPr/>
          <a:lstStyle/>
          <a:p>
            <a:fld id="{FC2796C6-C8C3-4F4E-867E-E65A363F7472}" type="slidenum">
              <a:rPr lang="en-US" smtClean="0"/>
              <a:t>49</a:t>
            </a:fld>
            <a:endParaRPr lang="en-US"/>
          </a:p>
        </p:txBody>
      </p:sp>
    </p:spTree>
    <p:extLst>
      <p:ext uri="{BB962C8B-B14F-4D97-AF65-F5344CB8AC3E}">
        <p14:creationId xmlns:p14="http://schemas.microsoft.com/office/powerpoint/2010/main" val="802460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02A0-9B1F-9E1C-5E55-6C09DBB6C38F}"/>
              </a:ext>
            </a:extLst>
          </p:cNvPr>
          <p:cNvSpPr>
            <a:spLocks noGrp="1"/>
          </p:cNvSpPr>
          <p:nvPr>
            <p:ph type="title"/>
          </p:nvPr>
        </p:nvSpPr>
        <p:spPr/>
        <p:txBody>
          <a:bodyPr/>
          <a:lstStyle/>
          <a:p>
            <a:r>
              <a:rPr lang="en-US" dirty="0"/>
              <a:t>Popular Social Engineering Attacks(Cont..)</a:t>
            </a:r>
          </a:p>
        </p:txBody>
      </p:sp>
      <p:sp>
        <p:nvSpPr>
          <p:cNvPr id="3" name="Content Placeholder 2">
            <a:extLst>
              <a:ext uri="{FF2B5EF4-FFF2-40B4-BE49-F238E27FC236}">
                <a16:creationId xmlns:a16="http://schemas.microsoft.com/office/drawing/2014/main" id="{AFBBC29C-5B7D-E1DF-B454-246612EDDB26}"/>
              </a:ext>
            </a:extLst>
          </p:cNvPr>
          <p:cNvSpPr>
            <a:spLocks noGrp="1"/>
          </p:cNvSpPr>
          <p:nvPr>
            <p:ph idx="1"/>
          </p:nvPr>
        </p:nvSpPr>
        <p:spPr/>
        <p:txBody>
          <a:bodyPr/>
          <a:lstStyle/>
          <a:p>
            <a:pPr algn="l"/>
            <a:r>
              <a:rPr lang="en-US" sz="1800" b="1" i="0" u="none" strike="noStrike" baseline="0" dirty="0">
                <a:latin typeface="WarnockPro-Bold"/>
              </a:rPr>
              <a:t>Hacker impersonates management</a:t>
            </a:r>
          </a:p>
          <a:p>
            <a:pPr lvl="1"/>
            <a:r>
              <a:rPr lang="en-US" sz="1600" b="1" i="0" u="none" strike="noStrike" baseline="0" dirty="0">
                <a:latin typeface="WarnockPro-Bold"/>
              </a:rPr>
              <a:t> </a:t>
            </a:r>
            <a:r>
              <a:rPr lang="en-US" sz="1600" b="0" i="0" u="none" strike="noStrike" baseline="0" dirty="0">
                <a:latin typeface="WarnockPro-Regular"/>
              </a:rPr>
              <a:t>If the hacker knows the name of personnel on the management team, the hacker may call employees within the company and impersonate management. </a:t>
            </a:r>
          </a:p>
          <a:p>
            <a:pPr lvl="1"/>
            <a:r>
              <a:rPr lang="en-US" sz="1600" b="0" i="0" u="none" strike="noStrike" baseline="0" dirty="0">
                <a:latin typeface="WarnockPro-Regular"/>
              </a:rPr>
              <a:t>The hacker will ask the unsuspecting employee to perform actions that will essentially compromise the security of the systems or the environment so that the hacker can gain access later.</a:t>
            </a:r>
            <a:endParaRPr lang="en-US" sz="1600" dirty="0"/>
          </a:p>
        </p:txBody>
      </p:sp>
      <p:sp>
        <p:nvSpPr>
          <p:cNvPr id="4" name="Slide Number Placeholder 3">
            <a:extLst>
              <a:ext uri="{FF2B5EF4-FFF2-40B4-BE49-F238E27FC236}">
                <a16:creationId xmlns:a16="http://schemas.microsoft.com/office/drawing/2014/main" id="{8BCF5C73-7157-D370-24A3-610A31071390}"/>
              </a:ext>
            </a:extLst>
          </p:cNvPr>
          <p:cNvSpPr>
            <a:spLocks noGrp="1"/>
          </p:cNvSpPr>
          <p:nvPr>
            <p:ph type="sldNum" sz="quarter" idx="12"/>
          </p:nvPr>
        </p:nvSpPr>
        <p:spPr/>
        <p:txBody>
          <a:bodyPr/>
          <a:lstStyle/>
          <a:p>
            <a:fld id="{FC2796C6-C8C3-4F4E-867E-E65A363F7472}" type="slidenum">
              <a:rPr lang="en-US" smtClean="0"/>
              <a:t>5</a:t>
            </a:fld>
            <a:endParaRPr lang="en-US"/>
          </a:p>
        </p:txBody>
      </p:sp>
    </p:spTree>
    <p:extLst>
      <p:ext uri="{BB962C8B-B14F-4D97-AF65-F5344CB8AC3E}">
        <p14:creationId xmlns:p14="http://schemas.microsoft.com/office/powerpoint/2010/main" val="28481794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2D80-155D-603C-ED3C-3853F6B0F0C5}"/>
              </a:ext>
            </a:extLst>
          </p:cNvPr>
          <p:cNvSpPr>
            <a:spLocks noGrp="1"/>
          </p:cNvSpPr>
          <p:nvPr>
            <p:ph type="title"/>
          </p:nvPr>
        </p:nvSpPr>
        <p:spPr/>
        <p:txBody>
          <a:bodyPr/>
          <a:lstStyle/>
          <a:p>
            <a:r>
              <a:rPr lang="en-US" dirty="0"/>
              <a:t>Hybrid Attack</a:t>
            </a:r>
          </a:p>
        </p:txBody>
      </p:sp>
      <p:sp>
        <p:nvSpPr>
          <p:cNvPr id="3" name="Content Placeholder 2">
            <a:extLst>
              <a:ext uri="{FF2B5EF4-FFF2-40B4-BE49-F238E27FC236}">
                <a16:creationId xmlns:a16="http://schemas.microsoft.com/office/drawing/2014/main" id="{F464D2B4-A000-752A-2524-E9DCEB4C6490}"/>
              </a:ext>
            </a:extLst>
          </p:cNvPr>
          <p:cNvSpPr>
            <a:spLocks noGrp="1"/>
          </p:cNvSpPr>
          <p:nvPr>
            <p:ph idx="1"/>
          </p:nvPr>
        </p:nvSpPr>
        <p:spPr/>
        <p:txBody>
          <a:bodyPr/>
          <a:lstStyle/>
          <a:p>
            <a:pPr algn="l"/>
            <a:r>
              <a:rPr lang="en-US" sz="1800" b="0" i="0" u="none" strike="noStrike" baseline="0" dirty="0">
                <a:latin typeface="WarnockPro-Regular"/>
              </a:rPr>
              <a:t>Another type of password attack is known as a hybrid attack.</a:t>
            </a:r>
          </a:p>
          <a:p>
            <a:pPr algn="l"/>
            <a:r>
              <a:rPr lang="en-US" sz="1800" b="0" i="0" u="none" strike="noStrike" baseline="0" dirty="0">
                <a:latin typeface="WarnockPro-Regular"/>
              </a:rPr>
              <a:t> A hybrid attack involves the password-cracking software using a dictionary file, but after the software tries a word from the dictionary file, it then tries to modify the word.</a:t>
            </a:r>
          </a:p>
          <a:p>
            <a:pPr algn="l"/>
            <a:r>
              <a:rPr lang="en-US" sz="1800" b="0" i="0" u="none" strike="noStrike" baseline="0" dirty="0">
                <a:latin typeface="WarnockPro-Regular"/>
              </a:rPr>
              <a:t> Examples of modifications that the cracking software will use are to place numbers after the word and possibly to replace characters.</a:t>
            </a:r>
          </a:p>
          <a:p>
            <a:pPr algn="l"/>
            <a:r>
              <a:rPr lang="en-US" sz="1800" b="0" i="0" u="none" strike="noStrike" baseline="0" dirty="0">
                <a:latin typeface="WarnockPro-Regular"/>
              </a:rPr>
              <a:t> For example, after the word “house” is attempted, the software will then try “house1,” “house2,” and so on.</a:t>
            </a:r>
          </a:p>
          <a:p>
            <a:pPr algn="l"/>
            <a:r>
              <a:rPr lang="en-US" sz="1800" b="0" i="0" u="none" strike="noStrike" baseline="0" dirty="0">
                <a:latin typeface="WarnockPro-Regular"/>
              </a:rPr>
              <a:t> Examples of popular character replacement scenarios include replacing an “a” in the word with an “@” symbol, replacing an “L” with the number “1,” and replacing the “o” with a “0.”</a:t>
            </a:r>
          </a:p>
        </p:txBody>
      </p:sp>
      <p:sp>
        <p:nvSpPr>
          <p:cNvPr id="4" name="Slide Number Placeholder 3">
            <a:extLst>
              <a:ext uri="{FF2B5EF4-FFF2-40B4-BE49-F238E27FC236}">
                <a16:creationId xmlns:a16="http://schemas.microsoft.com/office/drawing/2014/main" id="{23AEDD31-1B13-B124-A9CF-F913074EC5CE}"/>
              </a:ext>
            </a:extLst>
          </p:cNvPr>
          <p:cNvSpPr>
            <a:spLocks noGrp="1"/>
          </p:cNvSpPr>
          <p:nvPr>
            <p:ph type="sldNum" sz="quarter" idx="12"/>
          </p:nvPr>
        </p:nvSpPr>
        <p:spPr/>
        <p:txBody>
          <a:bodyPr/>
          <a:lstStyle/>
          <a:p>
            <a:fld id="{FC2796C6-C8C3-4F4E-867E-E65A363F7472}" type="slidenum">
              <a:rPr lang="en-US" smtClean="0"/>
              <a:t>50</a:t>
            </a:fld>
            <a:endParaRPr lang="en-US"/>
          </a:p>
        </p:txBody>
      </p:sp>
    </p:spTree>
    <p:extLst>
      <p:ext uri="{BB962C8B-B14F-4D97-AF65-F5344CB8AC3E}">
        <p14:creationId xmlns:p14="http://schemas.microsoft.com/office/powerpoint/2010/main" val="2495994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3846-3676-F2A4-EB47-F0BD5CEAE49B}"/>
              </a:ext>
            </a:extLst>
          </p:cNvPr>
          <p:cNvSpPr>
            <a:spLocks noGrp="1"/>
          </p:cNvSpPr>
          <p:nvPr>
            <p:ph type="title"/>
          </p:nvPr>
        </p:nvSpPr>
        <p:spPr/>
        <p:txBody>
          <a:bodyPr/>
          <a:lstStyle/>
          <a:p>
            <a:r>
              <a:rPr lang="en-US" dirty="0"/>
              <a:t>Password Spraying</a:t>
            </a:r>
          </a:p>
        </p:txBody>
      </p:sp>
      <p:sp>
        <p:nvSpPr>
          <p:cNvPr id="3" name="Content Placeholder 2">
            <a:extLst>
              <a:ext uri="{FF2B5EF4-FFF2-40B4-BE49-F238E27FC236}">
                <a16:creationId xmlns:a16="http://schemas.microsoft.com/office/drawing/2014/main" id="{05F4CC3B-9DBB-81D4-D423-42088966F397}"/>
              </a:ext>
            </a:extLst>
          </p:cNvPr>
          <p:cNvSpPr>
            <a:spLocks noGrp="1"/>
          </p:cNvSpPr>
          <p:nvPr>
            <p:ph idx="1"/>
          </p:nvPr>
        </p:nvSpPr>
        <p:spPr/>
        <p:txBody>
          <a:bodyPr>
            <a:normAutofit/>
          </a:bodyPr>
          <a:lstStyle/>
          <a:p>
            <a:pPr algn="l"/>
            <a:r>
              <a:rPr lang="en-US" sz="2400" b="0" i="0" u="none" strike="noStrike" baseline="0" dirty="0">
                <a:latin typeface="WarnockPro-Regular"/>
              </a:rPr>
              <a:t>Password spraying is a type of attack on user accounts that involves the attacker sending a commonly used password to many different accounts to see if any of the accounts are using the common password.</a:t>
            </a:r>
            <a:endParaRPr lang="en-US" sz="2400" dirty="0"/>
          </a:p>
        </p:txBody>
      </p:sp>
      <p:sp>
        <p:nvSpPr>
          <p:cNvPr id="4" name="Slide Number Placeholder 3">
            <a:extLst>
              <a:ext uri="{FF2B5EF4-FFF2-40B4-BE49-F238E27FC236}">
                <a16:creationId xmlns:a16="http://schemas.microsoft.com/office/drawing/2014/main" id="{46A0DD0A-6CDD-D80A-2C4B-F367D4B4AA8F}"/>
              </a:ext>
            </a:extLst>
          </p:cNvPr>
          <p:cNvSpPr>
            <a:spLocks noGrp="1"/>
          </p:cNvSpPr>
          <p:nvPr>
            <p:ph type="sldNum" sz="quarter" idx="12"/>
          </p:nvPr>
        </p:nvSpPr>
        <p:spPr/>
        <p:txBody>
          <a:bodyPr/>
          <a:lstStyle/>
          <a:p>
            <a:fld id="{FC2796C6-C8C3-4F4E-867E-E65A363F7472}" type="slidenum">
              <a:rPr lang="en-US" smtClean="0"/>
              <a:t>51</a:t>
            </a:fld>
            <a:endParaRPr lang="en-US"/>
          </a:p>
        </p:txBody>
      </p:sp>
    </p:spTree>
    <p:extLst>
      <p:ext uri="{BB962C8B-B14F-4D97-AF65-F5344CB8AC3E}">
        <p14:creationId xmlns:p14="http://schemas.microsoft.com/office/powerpoint/2010/main" val="4065817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6D14-ED67-BF8C-A67D-E1EA446765B0}"/>
              </a:ext>
            </a:extLst>
          </p:cNvPr>
          <p:cNvSpPr>
            <a:spLocks noGrp="1"/>
          </p:cNvSpPr>
          <p:nvPr>
            <p:ph type="title"/>
          </p:nvPr>
        </p:nvSpPr>
        <p:spPr/>
        <p:txBody>
          <a:bodyPr/>
          <a:lstStyle/>
          <a:p>
            <a:r>
              <a:rPr lang="en-US" dirty="0"/>
              <a:t>Rainbow Tables</a:t>
            </a:r>
          </a:p>
        </p:txBody>
      </p:sp>
      <p:sp>
        <p:nvSpPr>
          <p:cNvPr id="3" name="Content Placeholder 2">
            <a:extLst>
              <a:ext uri="{FF2B5EF4-FFF2-40B4-BE49-F238E27FC236}">
                <a16:creationId xmlns:a16="http://schemas.microsoft.com/office/drawing/2014/main" id="{67E98EE4-027F-E8D3-206A-85A0202D9AFE}"/>
              </a:ext>
            </a:extLst>
          </p:cNvPr>
          <p:cNvSpPr>
            <a:spLocks noGrp="1"/>
          </p:cNvSpPr>
          <p:nvPr>
            <p:ph idx="1"/>
          </p:nvPr>
        </p:nvSpPr>
        <p:spPr/>
        <p:txBody>
          <a:bodyPr/>
          <a:lstStyle/>
          <a:p>
            <a:pPr algn="l"/>
            <a:r>
              <a:rPr lang="en-US" sz="1800" b="0" i="1" u="none" strike="noStrike" baseline="0" dirty="0">
                <a:latin typeface="WarnockPro-It"/>
              </a:rPr>
              <a:t>Rainbow tables </a:t>
            </a:r>
            <a:r>
              <a:rPr lang="en-US" sz="1800" b="0" i="0" u="none" strike="noStrike" baseline="0" dirty="0">
                <a:latin typeface="WarnockPro-Regular"/>
              </a:rPr>
              <a:t>are used to speed up the process of performing a brute-force attack.</a:t>
            </a:r>
          </a:p>
          <a:p>
            <a:pPr algn="l"/>
            <a:r>
              <a:rPr lang="en-US" sz="1800" b="0" i="0" u="none" strike="noStrike" baseline="0" dirty="0">
                <a:latin typeface="WarnockPro-Regular"/>
              </a:rPr>
              <a:t> Recall that brute-force attacks can take a very long time.</a:t>
            </a:r>
          </a:p>
          <a:p>
            <a:pPr algn="l"/>
            <a:r>
              <a:rPr lang="en-US" sz="1800" b="0" i="0" u="none" strike="noStrike" baseline="0" dirty="0">
                <a:latin typeface="WarnockPro-Regular"/>
              </a:rPr>
              <a:t> To speed the process up, the hacker can generate a rainbow table, which is a file generated that contains all mathematically possible passwords based on criteria given by the rainbow table generator.</a:t>
            </a:r>
          </a:p>
          <a:p>
            <a:pPr algn="l"/>
            <a:r>
              <a:rPr lang="en-US" sz="1800" b="0" i="0" u="none" strike="noStrike" baseline="0" dirty="0">
                <a:latin typeface="WarnockPro-Regular"/>
              </a:rPr>
              <a:t> Rainbow tables are in the table (file); the hacker is simply reading a file.</a:t>
            </a:r>
          </a:p>
          <a:p>
            <a:pPr algn="l"/>
            <a:r>
              <a:rPr lang="en-US" sz="1800" b="0" i="0" u="none" strike="noStrike" baseline="0" dirty="0">
                <a:latin typeface="WarnockPro-Regular"/>
              </a:rPr>
              <a:t> So the hacker gets the complexity of a brute-force attack but the speed of a dictionary attack</a:t>
            </a:r>
            <a:endParaRPr lang="en-US" dirty="0"/>
          </a:p>
        </p:txBody>
      </p:sp>
      <p:sp>
        <p:nvSpPr>
          <p:cNvPr id="4" name="Slide Number Placeholder 3">
            <a:extLst>
              <a:ext uri="{FF2B5EF4-FFF2-40B4-BE49-F238E27FC236}">
                <a16:creationId xmlns:a16="http://schemas.microsoft.com/office/drawing/2014/main" id="{B1B6F178-7397-F945-794F-7E6498536F81}"/>
              </a:ext>
            </a:extLst>
          </p:cNvPr>
          <p:cNvSpPr>
            <a:spLocks noGrp="1"/>
          </p:cNvSpPr>
          <p:nvPr>
            <p:ph type="sldNum" sz="quarter" idx="12"/>
          </p:nvPr>
        </p:nvSpPr>
        <p:spPr/>
        <p:txBody>
          <a:bodyPr/>
          <a:lstStyle/>
          <a:p>
            <a:fld id="{FC2796C6-C8C3-4F4E-867E-E65A363F7472}" type="slidenum">
              <a:rPr lang="en-US" smtClean="0"/>
              <a:t>52</a:t>
            </a:fld>
            <a:endParaRPr lang="en-US"/>
          </a:p>
        </p:txBody>
      </p:sp>
    </p:spTree>
    <p:extLst>
      <p:ext uri="{BB962C8B-B14F-4D97-AF65-F5344CB8AC3E}">
        <p14:creationId xmlns:p14="http://schemas.microsoft.com/office/powerpoint/2010/main" val="26996728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CB6D-6554-DF8A-89CA-34501D623ABC}"/>
              </a:ext>
            </a:extLst>
          </p:cNvPr>
          <p:cNvSpPr>
            <a:spLocks noGrp="1"/>
          </p:cNvSpPr>
          <p:nvPr>
            <p:ph type="title"/>
          </p:nvPr>
        </p:nvSpPr>
        <p:spPr/>
        <p:txBody>
          <a:bodyPr/>
          <a:lstStyle/>
          <a:p>
            <a:r>
              <a:rPr lang="en-US" dirty="0"/>
              <a:t>Known-plaintext Attack</a:t>
            </a:r>
          </a:p>
        </p:txBody>
      </p:sp>
      <p:sp>
        <p:nvSpPr>
          <p:cNvPr id="3" name="Content Placeholder 2">
            <a:extLst>
              <a:ext uri="{FF2B5EF4-FFF2-40B4-BE49-F238E27FC236}">
                <a16:creationId xmlns:a16="http://schemas.microsoft.com/office/drawing/2014/main" id="{C2EE9D7B-38E8-765D-3A24-60545D95895C}"/>
              </a:ext>
            </a:extLst>
          </p:cNvPr>
          <p:cNvSpPr>
            <a:spLocks noGrp="1"/>
          </p:cNvSpPr>
          <p:nvPr>
            <p:ph idx="1"/>
          </p:nvPr>
        </p:nvSpPr>
        <p:spPr/>
        <p:txBody>
          <a:bodyPr/>
          <a:lstStyle/>
          <a:p>
            <a:pPr algn="l"/>
            <a:r>
              <a:rPr lang="en-US" sz="1800" b="0" i="0" u="none" strike="noStrike" baseline="0" dirty="0">
                <a:latin typeface="WarnockPro-Regular"/>
              </a:rPr>
              <a:t>Another common type of password attack is called the </a:t>
            </a:r>
            <a:r>
              <a:rPr lang="en-US" sz="1800" b="0" i="1" u="none" strike="noStrike" baseline="0" dirty="0">
                <a:latin typeface="WarnockPro-It"/>
              </a:rPr>
              <a:t>known-plaintext attack (KPA)</a:t>
            </a:r>
            <a:r>
              <a:rPr lang="en-US" sz="1800" b="0" i="0" u="none" strike="noStrike" baseline="0" dirty="0">
                <a:latin typeface="WarnockPro-Regular"/>
              </a:rPr>
              <a:t>, or unencrypted attack.</a:t>
            </a:r>
          </a:p>
          <a:p>
            <a:pPr algn="l"/>
            <a:r>
              <a:rPr lang="en-US" sz="1800" b="0" i="0" u="none" strike="noStrike" baseline="0" dirty="0">
                <a:latin typeface="WarnockPro-Regular"/>
              </a:rPr>
              <a:t> With a known-plaintext attack, the hacker knows the plaintext value of a password (known as the crib) and the corresponding encrypted version (known as ciphertext). </a:t>
            </a:r>
          </a:p>
          <a:p>
            <a:pPr algn="l"/>
            <a:r>
              <a:rPr lang="en-US" sz="1800" b="0" i="0" u="none" strike="noStrike" baseline="0" dirty="0">
                <a:latin typeface="WarnockPro-Regular"/>
              </a:rPr>
              <a:t>With this information, the hacker can then work on figuring out the encryption keys and other passwords.</a:t>
            </a:r>
            <a:endParaRPr lang="en-US" dirty="0"/>
          </a:p>
        </p:txBody>
      </p:sp>
      <p:sp>
        <p:nvSpPr>
          <p:cNvPr id="4" name="Slide Number Placeholder 3">
            <a:extLst>
              <a:ext uri="{FF2B5EF4-FFF2-40B4-BE49-F238E27FC236}">
                <a16:creationId xmlns:a16="http://schemas.microsoft.com/office/drawing/2014/main" id="{6F4B8D00-BC27-DED4-2366-BE07B37033D1}"/>
              </a:ext>
            </a:extLst>
          </p:cNvPr>
          <p:cNvSpPr>
            <a:spLocks noGrp="1"/>
          </p:cNvSpPr>
          <p:nvPr>
            <p:ph type="sldNum" sz="quarter" idx="12"/>
          </p:nvPr>
        </p:nvSpPr>
        <p:spPr/>
        <p:txBody>
          <a:bodyPr/>
          <a:lstStyle/>
          <a:p>
            <a:fld id="{FC2796C6-C8C3-4F4E-867E-E65A363F7472}" type="slidenum">
              <a:rPr lang="en-US" smtClean="0"/>
              <a:t>53</a:t>
            </a:fld>
            <a:endParaRPr lang="en-US"/>
          </a:p>
        </p:txBody>
      </p:sp>
    </p:spTree>
    <p:extLst>
      <p:ext uri="{BB962C8B-B14F-4D97-AF65-F5344CB8AC3E}">
        <p14:creationId xmlns:p14="http://schemas.microsoft.com/office/powerpoint/2010/main" val="41973278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49C5-8D38-BB83-6F87-F7375D886C5B}"/>
              </a:ext>
            </a:extLst>
          </p:cNvPr>
          <p:cNvSpPr>
            <a:spLocks noGrp="1"/>
          </p:cNvSpPr>
          <p:nvPr>
            <p:ph type="title"/>
          </p:nvPr>
        </p:nvSpPr>
        <p:spPr/>
        <p:txBody>
          <a:bodyPr/>
          <a:lstStyle/>
          <a:p>
            <a:r>
              <a:rPr lang="en-US" dirty="0"/>
              <a:t>Online vs Offline Attack</a:t>
            </a:r>
          </a:p>
        </p:txBody>
      </p:sp>
      <p:sp>
        <p:nvSpPr>
          <p:cNvPr id="3" name="Content Placeholder 2">
            <a:extLst>
              <a:ext uri="{FF2B5EF4-FFF2-40B4-BE49-F238E27FC236}">
                <a16:creationId xmlns:a16="http://schemas.microsoft.com/office/drawing/2014/main" id="{0527FFF1-17AB-7442-0E29-F2D0173F727D}"/>
              </a:ext>
            </a:extLst>
          </p:cNvPr>
          <p:cNvSpPr>
            <a:spLocks noGrp="1"/>
          </p:cNvSpPr>
          <p:nvPr>
            <p:ph idx="1"/>
          </p:nvPr>
        </p:nvSpPr>
        <p:spPr/>
        <p:txBody>
          <a:bodyPr/>
          <a:lstStyle/>
          <a:p>
            <a:pPr algn="l"/>
            <a:r>
              <a:rPr lang="en-US" sz="1800" b="0" i="0" u="none" strike="noStrike" baseline="0" dirty="0">
                <a:latin typeface="WarnockPro-Regular"/>
              </a:rPr>
              <a:t>As mentioned earlier, password attacks can be either online or offline.</a:t>
            </a:r>
          </a:p>
          <a:p>
            <a:pPr algn="l"/>
            <a:r>
              <a:rPr lang="en-US" sz="1800" b="0" i="0" u="none" strike="noStrike" baseline="0" dirty="0">
                <a:latin typeface="WarnockPro-Regular"/>
              </a:rPr>
              <a:t> With an </a:t>
            </a:r>
            <a:r>
              <a:rPr lang="en-US" sz="1800" b="0" i="1" u="none" strike="noStrike" baseline="0" dirty="0">
                <a:latin typeface="WarnockPro-It"/>
              </a:rPr>
              <a:t>online attack, </a:t>
            </a:r>
            <a:r>
              <a:rPr lang="en-US" sz="1800" b="0" i="0" u="none" strike="noStrike" baseline="0" dirty="0">
                <a:latin typeface="WarnockPro-Regular"/>
              </a:rPr>
              <a:t>the hacker is trying to crack the password against the live system.</a:t>
            </a:r>
          </a:p>
          <a:p>
            <a:pPr algn="l"/>
            <a:r>
              <a:rPr lang="en-US" sz="1800" b="0" i="0" u="none" strike="noStrike" baseline="0" dirty="0">
                <a:latin typeface="WarnockPro-Regular"/>
              </a:rPr>
              <a:t> The problem with this is that the hacker risks getting detected and locking out the accounts.</a:t>
            </a:r>
          </a:p>
          <a:p>
            <a:pPr algn="l"/>
            <a:r>
              <a:rPr lang="en-US" sz="1800" b="0" i="0" u="none" strike="noStrike" baseline="0" dirty="0">
                <a:latin typeface="WarnockPro-Regular"/>
              </a:rPr>
              <a:t> If the hacker can get a copy of the user account database on a flash drive, the hacker can then take that away with them and try to crack the passwords </a:t>
            </a:r>
            <a:r>
              <a:rPr lang="en-US" sz="1800" b="0" i="1" u="none" strike="noStrike" baseline="0" dirty="0">
                <a:latin typeface="WarnockPro-It"/>
              </a:rPr>
              <a:t>offline</a:t>
            </a:r>
            <a:r>
              <a:rPr lang="en-US" sz="1800" b="0" i="0" u="none" strike="noStrike" baseline="0" dirty="0">
                <a:latin typeface="WarnockPro-Regular"/>
              </a:rPr>
              <a:t>.</a:t>
            </a:r>
            <a:endParaRPr lang="en-US" dirty="0"/>
          </a:p>
        </p:txBody>
      </p:sp>
      <p:sp>
        <p:nvSpPr>
          <p:cNvPr id="4" name="Slide Number Placeholder 3">
            <a:extLst>
              <a:ext uri="{FF2B5EF4-FFF2-40B4-BE49-F238E27FC236}">
                <a16:creationId xmlns:a16="http://schemas.microsoft.com/office/drawing/2014/main" id="{F80F4928-085B-C4BC-C703-590AC79AFDE8}"/>
              </a:ext>
            </a:extLst>
          </p:cNvPr>
          <p:cNvSpPr>
            <a:spLocks noGrp="1"/>
          </p:cNvSpPr>
          <p:nvPr>
            <p:ph type="sldNum" sz="quarter" idx="12"/>
          </p:nvPr>
        </p:nvSpPr>
        <p:spPr/>
        <p:txBody>
          <a:bodyPr/>
          <a:lstStyle/>
          <a:p>
            <a:fld id="{FC2796C6-C8C3-4F4E-867E-E65A363F7472}" type="slidenum">
              <a:rPr lang="en-US" smtClean="0"/>
              <a:t>54</a:t>
            </a:fld>
            <a:endParaRPr lang="en-US"/>
          </a:p>
        </p:txBody>
      </p:sp>
    </p:spTree>
    <p:extLst>
      <p:ext uri="{BB962C8B-B14F-4D97-AF65-F5344CB8AC3E}">
        <p14:creationId xmlns:p14="http://schemas.microsoft.com/office/powerpoint/2010/main" val="35696531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B1ED-3BFF-2ABE-7494-A85411E283E5}"/>
              </a:ext>
            </a:extLst>
          </p:cNvPr>
          <p:cNvSpPr>
            <a:spLocks noGrp="1"/>
          </p:cNvSpPr>
          <p:nvPr>
            <p:ph type="title"/>
          </p:nvPr>
        </p:nvSpPr>
        <p:spPr/>
        <p:txBody>
          <a:bodyPr/>
          <a:lstStyle/>
          <a:p>
            <a:r>
              <a:rPr lang="en-US" dirty="0"/>
              <a:t>Other Password Attack</a:t>
            </a:r>
          </a:p>
        </p:txBody>
      </p:sp>
      <p:sp>
        <p:nvSpPr>
          <p:cNvPr id="3" name="Content Placeholder 2">
            <a:extLst>
              <a:ext uri="{FF2B5EF4-FFF2-40B4-BE49-F238E27FC236}">
                <a16:creationId xmlns:a16="http://schemas.microsoft.com/office/drawing/2014/main" id="{71CC6291-AB03-3EC0-8DA7-D9651AF0DF80}"/>
              </a:ext>
            </a:extLst>
          </p:cNvPr>
          <p:cNvSpPr>
            <a:spLocks noGrp="1"/>
          </p:cNvSpPr>
          <p:nvPr>
            <p:ph idx="1"/>
          </p:nvPr>
        </p:nvSpPr>
        <p:spPr/>
        <p:txBody>
          <a:bodyPr>
            <a:normAutofit/>
          </a:bodyPr>
          <a:lstStyle/>
          <a:p>
            <a:pPr algn="l"/>
            <a:r>
              <a:rPr lang="en-US" b="0" i="0" u="none" strike="noStrike" baseline="0" dirty="0">
                <a:latin typeface="WarnockPro-Regular"/>
              </a:rPr>
              <a:t>Replay Attack:</a:t>
            </a:r>
          </a:p>
          <a:p>
            <a:pPr lvl="1"/>
            <a:r>
              <a:rPr lang="en-US" sz="1800" b="0" i="0" u="none" strike="noStrike" baseline="0" dirty="0">
                <a:latin typeface="WarnockPro-Regular"/>
              </a:rPr>
              <a:t>A password replay attack is when the hacker eavesdrops on a conversation and captures the password hash being sent from a client system to the server. </a:t>
            </a:r>
          </a:p>
          <a:p>
            <a:pPr lvl="1"/>
            <a:r>
              <a:rPr lang="en-US" sz="1800" b="0" i="0" u="none" strike="noStrike" baseline="0" dirty="0">
                <a:latin typeface="WarnockPro-Regular"/>
              </a:rPr>
              <a:t>Once</a:t>
            </a:r>
            <a:r>
              <a:rPr lang="en-US" sz="1800" dirty="0">
                <a:latin typeface="WarnockPro-Regular"/>
              </a:rPr>
              <a:t> </a:t>
            </a:r>
            <a:r>
              <a:rPr lang="en-US" sz="1800" b="0" i="0" u="none" strike="noStrike" baseline="0" dirty="0">
                <a:latin typeface="WarnockPro-Regular"/>
              </a:rPr>
              <a:t>the hacker has the hash value, they then use that to impersonate the original client and access the server.</a:t>
            </a:r>
          </a:p>
          <a:p>
            <a:pPr lvl="1"/>
            <a:endParaRPr lang="en-US" sz="1800" dirty="0">
              <a:latin typeface="WarnockPro-Regular"/>
            </a:endParaRPr>
          </a:p>
          <a:p>
            <a:r>
              <a:rPr lang="en-US" dirty="0">
                <a:latin typeface="WarnockPro-Regular"/>
              </a:rPr>
              <a:t>Weak Implementation:</a:t>
            </a:r>
          </a:p>
          <a:p>
            <a:pPr lvl="1"/>
            <a:r>
              <a:rPr lang="en-US" sz="1800" b="0" i="0" u="none" strike="noStrike" baseline="0" dirty="0">
                <a:latin typeface="WarnockPro-Regular"/>
              </a:rPr>
              <a:t>Passwords can be encrypted to protect the plaintext value, but sometimes the encryption is not performed in the best way possible.</a:t>
            </a:r>
          </a:p>
          <a:p>
            <a:pPr lvl="1"/>
            <a:r>
              <a:rPr lang="en-US" sz="1800" b="0" i="0" u="none" strike="noStrike" baseline="0" dirty="0">
                <a:latin typeface="WarnockPro-Regular"/>
              </a:rPr>
              <a:t>For example, the Windows passwords are hashed in the SAM database, but they are broken into two seven-character hashes.</a:t>
            </a:r>
          </a:p>
          <a:p>
            <a:pPr lvl="1"/>
            <a:r>
              <a:rPr lang="en-US" sz="1800" b="0" i="0" u="none" strike="noStrike" baseline="0" dirty="0">
                <a:latin typeface="WarnockPro-Regular"/>
              </a:rPr>
              <a:t> This allows the hacker to determine very easily if someone has a password of fewer than eight characters because the last part of the password hash would be the same for all of those passwords.</a:t>
            </a:r>
            <a:endParaRPr lang="en-US" sz="1800" dirty="0"/>
          </a:p>
        </p:txBody>
      </p:sp>
      <p:sp>
        <p:nvSpPr>
          <p:cNvPr id="4" name="Slide Number Placeholder 3">
            <a:extLst>
              <a:ext uri="{FF2B5EF4-FFF2-40B4-BE49-F238E27FC236}">
                <a16:creationId xmlns:a16="http://schemas.microsoft.com/office/drawing/2014/main" id="{F9AAD242-B282-3642-D1F1-B353962ECA78}"/>
              </a:ext>
            </a:extLst>
          </p:cNvPr>
          <p:cNvSpPr>
            <a:spLocks noGrp="1"/>
          </p:cNvSpPr>
          <p:nvPr>
            <p:ph type="sldNum" sz="quarter" idx="12"/>
          </p:nvPr>
        </p:nvSpPr>
        <p:spPr/>
        <p:txBody>
          <a:bodyPr/>
          <a:lstStyle/>
          <a:p>
            <a:fld id="{FC2796C6-C8C3-4F4E-867E-E65A363F7472}" type="slidenum">
              <a:rPr lang="en-US" smtClean="0"/>
              <a:t>55</a:t>
            </a:fld>
            <a:endParaRPr lang="en-US"/>
          </a:p>
        </p:txBody>
      </p:sp>
    </p:spTree>
    <p:extLst>
      <p:ext uri="{BB962C8B-B14F-4D97-AF65-F5344CB8AC3E}">
        <p14:creationId xmlns:p14="http://schemas.microsoft.com/office/powerpoint/2010/main" val="24689807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5788-4957-980A-67ED-E58CA950E4F2}"/>
              </a:ext>
            </a:extLst>
          </p:cNvPr>
          <p:cNvSpPr>
            <a:spLocks noGrp="1"/>
          </p:cNvSpPr>
          <p:nvPr>
            <p:ph type="title"/>
          </p:nvPr>
        </p:nvSpPr>
        <p:spPr/>
        <p:txBody>
          <a:bodyPr/>
          <a:lstStyle/>
          <a:p>
            <a:r>
              <a:rPr lang="en-US" dirty="0"/>
              <a:t>Cryptographic Attack and Concept</a:t>
            </a:r>
          </a:p>
        </p:txBody>
      </p:sp>
      <p:sp>
        <p:nvSpPr>
          <p:cNvPr id="3" name="Content Placeholder 2">
            <a:extLst>
              <a:ext uri="{FF2B5EF4-FFF2-40B4-BE49-F238E27FC236}">
                <a16:creationId xmlns:a16="http://schemas.microsoft.com/office/drawing/2014/main" id="{F19A49A1-E0EF-EAB1-5D14-4EA21314029C}"/>
              </a:ext>
            </a:extLst>
          </p:cNvPr>
          <p:cNvSpPr>
            <a:spLocks noGrp="1"/>
          </p:cNvSpPr>
          <p:nvPr>
            <p:ph idx="1"/>
          </p:nvPr>
        </p:nvSpPr>
        <p:spPr/>
        <p:txBody>
          <a:bodyPr>
            <a:normAutofit/>
          </a:bodyPr>
          <a:lstStyle/>
          <a:p>
            <a:r>
              <a:rPr lang="en-US" dirty="0"/>
              <a:t>Birthday:</a:t>
            </a:r>
          </a:p>
          <a:p>
            <a:pPr lvl="1"/>
            <a:r>
              <a:rPr lang="en-US" sz="1800" b="0" i="0" u="none" strike="noStrike" baseline="0" dirty="0">
                <a:latin typeface="WarnockPro-Regular"/>
              </a:rPr>
              <a:t>A </a:t>
            </a:r>
            <a:r>
              <a:rPr lang="en-US" sz="1800" b="0" i="1" u="none" strike="noStrike" baseline="0" dirty="0">
                <a:latin typeface="WarnockPro-It"/>
              </a:rPr>
              <a:t>birthday attack </a:t>
            </a:r>
            <a:r>
              <a:rPr lang="en-US" sz="1800" b="0" i="0" u="none" strike="noStrike" baseline="0" dirty="0">
                <a:latin typeface="WarnockPro-Regular"/>
              </a:rPr>
              <a:t>is a type of attack performed on hashing functions.</a:t>
            </a:r>
          </a:p>
          <a:p>
            <a:pPr lvl="1"/>
            <a:r>
              <a:rPr lang="en-US" sz="1800" b="0" i="0" u="none" strike="noStrike" baseline="0" dirty="0">
                <a:latin typeface="WarnockPro-Regular"/>
              </a:rPr>
              <a:t> It has been found that if you try enough data input, you will find that two different data inputs generate the same hash value. </a:t>
            </a:r>
          </a:p>
          <a:p>
            <a:pPr lvl="1"/>
            <a:r>
              <a:rPr lang="en-US" sz="1800" b="0" i="0" u="none" strike="noStrike" baseline="0" dirty="0">
                <a:latin typeface="WarnockPro-Regular"/>
              </a:rPr>
              <a:t>This is known as a birthday attack because the theory is based on the fact that when you select a large, random group of people, you will have people with duplicate birth dates.</a:t>
            </a:r>
          </a:p>
          <a:p>
            <a:pPr algn="l"/>
            <a:r>
              <a:rPr lang="en-US" sz="2000" b="1" i="0" u="none" strike="noStrike" baseline="0" dirty="0">
                <a:latin typeface="MyriadPro-Bold"/>
              </a:rPr>
              <a:t>Collision and Downgrade Attacks</a:t>
            </a:r>
          </a:p>
          <a:p>
            <a:pPr lvl="1"/>
            <a:r>
              <a:rPr lang="en-US" sz="1600" b="0" i="0" u="none" strike="noStrike" baseline="0" dirty="0">
                <a:latin typeface="WarnockPro-Regular"/>
              </a:rPr>
              <a:t>Hashing protocols are known to create collisions, which is when two different pieces of data create the same hash value. </a:t>
            </a:r>
          </a:p>
          <a:p>
            <a:pPr lvl="1"/>
            <a:r>
              <a:rPr lang="en-US" sz="1600" b="0" i="0" u="none" strike="noStrike" baseline="0" dirty="0">
                <a:latin typeface="WarnockPro-Regular"/>
              </a:rPr>
              <a:t>The higher number of bits the hash value is, the less of a chance there is that two different pieces of data create the same hash value.</a:t>
            </a:r>
          </a:p>
          <a:p>
            <a:pPr lvl="1"/>
            <a:r>
              <a:rPr lang="en-US" sz="1600" b="0" i="0" u="none" strike="noStrike" baseline="0" dirty="0">
                <a:latin typeface="WarnockPro-Regular"/>
              </a:rPr>
              <a:t>A downgrade attack is a cryptography attack where the attacker forces a network connection between two systems to drop the high-quality encryption protocol and go with a less secure encryption protocol.</a:t>
            </a:r>
          </a:p>
          <a:p>
            <a:pPr lvl="1"/>
            <a:r>
              <a:rPr lang="en-US" sz="1600" b="0" i="0" u="none" strike="noStrike" baseline="0" dirty="0">
                <a:latin typeface="WarnockPro-Regular"/>
              </a:rPr>
              <a:t> The attacker does this so that they have better chances of cracking the weaker encrypted communication.</a:t>
            </a:r>
            <a:endParaRPr lang="en-US" sz="1600" dirty="0"/>
          </a:p>
        </p:txBody>
      </p:sp>
      <p:sp>
        <p:nvSpPr>
          <p:cNvPr id="4" name="Slide Number Placeholder 3">
            <a:extLst>
              <a:ext uri="{FF2B5EF4-FFF2-40B4-BE49-F238E27FC236}">
                <a16:creationId xmlns:a16="http://schemas.microsoft.com/office/drawing/2014/main" id="{3FFD3328-5433-4133-2733-FB36D7229AA1}"/>
              </a:ext>
            </a:extLst>
          </p:cNvPr>
          <p:cNvSpPr>
            <a:spLocks noGrp="1"/>
          </p:cNvSpPr>
          <p:nvPr>
            <p:ph type="sldNum" sz="quarter" idx="12"/>
          </p:nvPr>
        </p:nvSpPr>
        <p:spPr/>
        <p:txBody>
          <a:bodyPr/>
          <a:lstStyle/>
          <a:p>
            <a:fld id="{FC2796C6-C8C3-4F4E-867E-E65A363F7472}" type="slidenum">
              <a:rPr lang="en-US" smtClean="0"/>
              <a:t>56</a:t>
            </a:fld>
            <a:endParaRPr lang="en-US"/>
          </a:p>
        </p:txBody>
      </p:sp>
    </p:spTree>
    <p:extLst>
      <p:ext uri="{BB962C8B-B14F-4D97-AF65-F5344CB8AC3E}">
        <p14:creationId xmlns:p14="http://schemas.microsoft.com/office/powerpoint/2010/main" val="35540164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7451-CF2B-04E1-ED7B-6BA526495DE7}"/>
              </a:ext>
            </a:extLst>
          </p:cNvPr>
          <p:cNvSpPr>
            <a:spLocks noGrp="1"/>
          </p:cNvSpPr>
          <p:nvPr>
            <p:ph type="title"/>
          </p:nvPr>
        </p:nvSpPr>
        <p:spPr/>
        <p:txBody>
          <a:bodyPr/>
          <a:lstStyle/>
          <a:p>
            <a:r>
              <a:rPr lang="en-US" dirty="0"/>
              <a:t>Preventing Password Attack</a:t>
            </a:r>
          </a:p>
        </p:txBody>
      </p:sp>
      <p:sp>
        <p:nvSpPr>
          <p:cNvPr id="3" name="Content Placeholder 2">
            <a:extLst>
              <a:ext uri="{FF2B5EF4-FFF2-40B4-BE49-F238E27FC236}">
                <a16:creationId xmlns:a16="http://schemas.microsoft.com/office/drawing/2014/main" id="{E58A4132-E3FB-415F-A420-C0965704E4C3}"/>
              </a:ext>
            </a:extLst>
          </p:cNvPr>
          <p:cNvSpPr>
            <a:spLocks noGrp="1"/>
          </p:cNvSpPr>
          <p:nvPr>
            <p:ph idx="1"/>
          </p:nvPr>
        </p:nvSpPr>
        <p:spPr/>
        <p:txBody>
          <a:bodyPr>
            <a:normAutofit/>
          </a:bodyPr>
          <a:lstStyle/>
          <a:p>
            <a:pPr algn="l"/>
            <a:r>
              <a:rPr lang="en-US" sz="1800" b="0" i="0" u="none" strike="noStrike" baseline="0" dirty="0">
                <a:latin typeface="WarnockPro-Regular"/>
              </a:rPr>
              <a:t>Understanding how to prevent password attacks in your environment is an important skill for any security professional.</a:t>
            </a:r>
          </a:p>
          <a:p>
            <a:pPr algn="l"/>
            <a:r>
              <a:rPr lang="en-US" sz="1800" b="0" i="0" u="none" strike="noStrike" baseline="0" dirty="0">
                <a:latin typeface="WarnockPro-Regular"/>
              </a:rPr>
              <a:t>To prevent dictionary attacks against your systems, you must implement a strong password policy and require users to use complex passwords. A </a:t>
            </a:r>
            <a:r>
              <a:rPr lang="en-US" sz="1800" b="0" i="1" u="none" strike="noStrike" baseline="0" dirty="0">
                <a:latin typeface="WarnockPro-It"/>
              </a:rPr>
              <a:t>complex password </a:t>
            </a:r>
            <a:r>
              <a:rPr lang="en-US" sz="1800" b="0" i="0" u="none" strike="noStrike" baseline="0" dirty="0">
                <a:latin typeface="WarnockPro-Regular"/>
              </a:rPr>
              <a:t>is a password that has a mix of uppercase and lowercase characters, and it uses numbers and symbols.</a:t>
            </a:r>
          </a:p>
          <a:p>
            <a:pPr algn="l"/>
            <a:r>
              <a:rPr lang="en-US" sz="1800" b="0" i="0" u="none" strike="noStrike" baseline="0" dirty="0">
                <a:latin typeface="WarnockPro-Regular"/>
              </a:rPr>
              <a:t> You should also ensure that users are creating passwords that are at least eight characters in length.</a:t>
            </a:r>
          </a:p>
          <a:p>
            <a:pPr algn="l"/>
            <a:r>
              <a:rPr lang="en-US" sz="1800" b="0" i="0" u="none" strike="noStrike" baseline="0" dirty="0">
                <a:latin typeface="WarnockPro-Regular"/>
              </a:rPr>
              <a:t>Implementing password complexity will not protect your systems from brute-force attacks, so you must implement an account lockout policy to protect your systems from them.</a:t>
            </a:r>
          </a:p>
          <a:p>
            <a:pPr algn="l"/>
            <a:r>
              <a:rPr lang="en-US" sz="1800" b="0" i="0" u="none" strike="noStrike" baseline="0" dirty="0">
                <a:latin typeface="WarnockPro-Regular"/>
              </a:rPr>
              <a:t> If you use an </a:t>
            </a:r>
            <a:r>
              <a:rPr lang="en-US" sz="1800" b="0" i="1" u="none" strike="noStrike" baseline="0" dirty="0">
                <a:latin typeface="WarnockPro-It"/>
              </a:rPr>
              <a:t>account lockout policy, </a:t>
            </a:r>
            <a:r>
              <a:rPr lang="en-US" sz="1800" b="0" i="0" u="none" strike="noStrike" baseline="0" dirty="0">
                <a:latin typeface="WarnockPro-Regular"/>
              </a:rPr>
              <a:t>after a certain number of bad logons, the account is locked out and cannot be used until the administrator unlocks it. Most companies implement an account lockout policy that locks an account after the third bad logon attempt. The account lockout policy takes the time away that is required to perform a </a:t>
            </a:r>
            <a:r>
              <a:rPr lang="en-US" sz="1800" b="0" i="0" u="none" strike="noStrike" baseline="0" dirty="0" err="1">
                <a:latin typeface="WarnockPro-Regular"/>
              </a:rPr>
              <a:t>bruteforce</a:t>
            </a:r>
            <a:r>
              <a:rPr lang="en-US" sz="1800" dirty="0">
                <a:latin typeface="WarnockPro-Regular"/>
              </a:rPr>
              <a:t> </a:t>
            </a:r>
            <a:r>
              <a:rPr lang="en-US" sz="1800" b="0" i="0" u="none" strike="noStrike" baseline="0" dirty="0">
                <a:latin typeface="WarnockPro-Regular"/>
              </a:rPr>
              <a:t>attack; after the third bad logon attempt, the account is locked.</a:t>
            </a:r>
            <a:endParaRPr lang="en-US" dirty="0"/>
          </a:p>
        </p:txBody>
      </p:sp>
      <p:sp>
        <p:nvSpPr>
          <p:cNvPr id="4" name="Slide Number Placeholder 3">
            <a:extLst>
              <a:ext uri="{FF2B5EF4-FFF2-40B4-BE49-F238E27FC236}">
                <a16:creationId xmlns:a16="http://schemas.microsoft.com/office/drawing/2014/main" id="{6FE55C2E-8184-BC41-7DCB-AA9EDFE31DEC}"/>
              </a:ext>
            </a:extLst>
          </p:cNvPr>
          <p:cNvSpPr>
            <a:spLocks noGrp="1"/>
          </p:cNvSpPr>
          <p:nvPr>
            <p:ph type="sldNum" sz="quarter" idx="12"/>
          </p:nvPr>
        </p:nvSpPr>
        <p:spPr/>
        <p:txBody>
          <a:bodyPr/>
          <a:lstStyle/>
          <a:p>
            <a:fld id="{FC2796C6-C8C3-4F4E-867E-E65A363F7472}" type="slidenum">
              <a:rPr lang="en-US" smtClean="0"/>
              <a:t>57</a:t>
            </a:fld>
            <a:endParaRPr lang="en-US"/>
          </a:p>
        </p:txBody>
      </p:sp>
    </p:spTree>
    <p:extLst>
      <p:ext uri="{BB962C8B-B14F-4D97-AF65-F5344CB8AC3E}">
        <p14:creationId xmlns:p14="http://schemas.microsoft.com/office/powerpoint/2010/main" val="334881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853B-FA25-E6F4-DED7-9C6AED515A4A}"/>
              </a:ext>
            </a:extLst>
          </p:cNvPr>
          <p:cNvSpPr>
            <a:spLocks noGrp="1"/>
          </p:cNvSpPr>
          <p:nvPr>
            <p:ph type="title"/>
          </p:nvPr>
        </p:nvSpPr>
        <p:spPr/>
        <p:txBody>
          <a:bodyPr/>
          <a:lstStyle/>
          <a:p>
            <a:r>
              <a:rPr lang="en-US" dirty="0"/>
              <a:t>Popular Social Engineering Attacks(Cont..)</a:t>
            </a:r>
          </a:p>
        </p:txBody>
      </p:sp>
      <p:sp>
        <p:nvSpPr>
          <p:cNvPr id="3" name="Content Placeholder 2">
            <a:extLst>
              <a:ext uri="{FF2B5EF4-FFF2-40B4-BE49-F238E27FC236}">
                <a16:creationId xmlns:a16="http://schemas.microsoft.com/office/drawing/2014/main" id="{777A4069-658F-9BAD-C08F-3101FB6BF111}"/>
              </a:ext>
            </a:extLst>
          </p:cNvPr>
          <p:cNvSpPr>
            <a:spLocks noGrp="1"/>
          </p:cNvSpPr>
          <p:nvPr>
            <p:ph idx="1"/>
          </p:nvPr>
        </p:nvSpPr>
        <p:spPr/>
        <p:txBody>
          <a:bodyPr/>
          <a:lstStyle/>
          <a:p>
            <a:r>
              <a:rPr lang="en-US" dirty="0">
                <a:solidFill>
                  <a:srgbClr val="00B0F0"/>
                </a:solidFill>
              </a:rPr>
              <a:t>PHISHING:</a:t>
            </a:r>
          </a:p>
          <a:p>
            <a:pPr algn="l"/>
            <a:r>
              <a:rPr lang="en-US" sz="1800" b="0" i="0" u="none" strike="noStrike" baseline="0" dirty="0">
                <a:latin typeface="WarnockPro-Regular"/>
              </a:rPr>
              <a:t>Another popular scenario for a social engineering attack is known as a </a:t>
            </a:r>
            <a:r>
              <a:rPr lang="en-US" sz="1800" b="0" i="1" u="none" strike="noStrike" baseline="0" dirty="0">
                <a:latin typeface="WarnockPro-It"/>
              </a:rPr>
              <a:t>phishing attack</a:t>
            </a:r>
            <a:r>
              <a:rPr lang="en-US" sz="1800" b="0" i="0" u="none" strike="noStrike" baseline="0" dirty="0">
                <a:latin typeface="WarnockPro-Regular"/>
              </a:rPr>
              <a:t>.</a:t>
            </a:r>
          </a:p>
          <a:p>
            <a:pPr algn="l"/>
            <a:r>
              <a:rPr lang="en-US" sz="1800" b="0" i="0" u="none" strike="noStrike" baseline="0" dirty="0">
                <a:latin typeface="WarnockPro-Regular"/>
              </a:rPr>
              <a:t> With a phishing attack, the hacker typically e-mails a user and pretends to be a representative from a bank or a company such as eBay. The e-mail typically tells the user that a security incident has occurred and that the user should click the link provided in the e-mail to navigate to the site and check their account status. For example, the e-mail typically looks like it is coming from the security officer for a bank, asking the user to follow the link provided and to log in to the bank site to check their account. The e-mail continues by asking them to report any suspicious transactions to the security officer, with the contact details provided to make the e-mail look authentic.</a:t>
            </a:r>
          </a:p>
          <a:p>
            <a:pPr algn="l"/>
            <a:r>
              <a:rPr lang="en-US" sz="1800" b="0" i="0" u="none" strike="noStrike" baseline="0" dirty="0">
                <a:latin typeface="WarnockPro-Regular"/>
              </a:rPr>
              <a:t>In this example, the hyperlink that the user is tricked into clicking navigates to a site that the hacker has set up to look like the bank site. </a:t>
            </a:r>
          </a:p>
          <a:p>
            <a:pPr algn="l"/>
            <a:r>
              <a:rPr lang="en-US" sz="1800" b="0" i="0" u="none" strike="noStrike" baseline="0" dirty="0">
                <a:latin typeface="WarnockPro-Regular"/>
              </a:rPr>
              <a:t>The hacker is waiting for the user to try to log on with their account number and password so they can capture it and then store it in a database.</a:t>
            </a:r>
            <a:endParaRPr lang="en-US" dirty="0"/>
          </a:p>
        </p:txBody>
      </p:sp>
      <p:sp>
        <p:nvSpPr>
          <p:cNvPr id="4" name="Slide Number Placeholder 3">
            <a:extLst>
              <a:ext uri="{FF2B5EF4-FFF2-40B4-BE49-F238E27FC236}">
                <a16:creationId xmlns:a16="http://schemas.microsoft.com/office/drawing/2014/main" id="{1061DF14-4A96-B529-2473-E219A8B64271}"/>
              </a:ext>
            </a:extLst>
          </p:cNvPr>
          <p:cNvSpPr>
            <a:spLocks noGrp="1"/>
          </p:cNvSpPr>
          <p:nvPr>
            <p:ph type="sldNum" sz="quarter" idx="12"/>
          </p:nvPr>
        </p:nvSpPr>
        <p:spPr/>
        <p:txBody>
          <a:bodyPr/>
          <a:lstStyle/>
          <a:p>
            <a:fld id="{FC2796C6-C8C3-4F4E-867E-E65A363F7472}" type="slidenum">
              <a:rPr lang="en-US" smtClean="0"/>
              <a:t>6</a:t>
            </a:fld>
            <a:endParaRPr lang="en-US"/>
          </a:p>
        </p:txBody>
      </p:sp>
    </p:spTree>
    <p:extLst>
      <p:ext uri="{BB962C8B-B14F-4D97-AF65-F5344CB8AC3E}">
        <p14:creationId xmlns:p14="http://schemas.microsoft.com/office/powerpoint/2010/main" val="285226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B94DCA-D48A-37B1-3E65-2815D6449C0B}"/>
              </a:ext>
            </a:extLst>
          </p:cNvPr>
          <p:cNvSpPr>
            <a:spLocks noGrp="1"/>
          </p:cNvSpPr>
          <p:nvPr>
            <p:ph type="title"/>
          </p:nvPr>
        </p:nvSpPr>
        <p:spPr/>
        <p:txBody>
          <a:bodyPr/>
          <a:lstStyle/>
          <a:p>
            <a:r>
              <a:rPr lang="en-US" dirty="0"/>
              <a:t>Popular Social Engineering Attacks(Cont..)</a:t>
            </a:r>
          </a:p>
        </p:txBody>
      </p:sp>
      <p:sp>
        <p:nvSpPr>
          <p:cNvPr id="3" name="Content Placeholder 2">
            <a:extLst>
              <a:ext uri="{FF2B5EF4-FFF2-40B4-BE49-F238E27FC236}">
                <a16:creationId xmlns:a16="http://schemas.microsoft.com/office/drawing/2014/main" id="{D959C765-7414-6E87-9FE9-C81590D16E5A}"/>
              </a:ext>
            </a:extLst>
          </p:cNvPr>
          <p:cNvSpPr>
            <a:spLocks noGrp="1"/>
          </p:cNvSpPr>
          <p:nvPr>
            <p:ph sz="half" idx="1"/>
          </p:nvPr>
        </p:nvSpPr>
        <p:spPr/>
        <p:txBody>
          <a:bodyPr>
            <a:normAutofit lnSpcReduction="10000"/>
          </a:bodyPr>
          <a:lstStyle/>
          <a:p>
            <a:pPr algn="l"/>
            <a:r>
              <a:rPr lang="en-US" sz="1800" b="0" i="0" u="none" strike="noStrike" baseline="0" dirty="0">
                <a:latin typeface="WarnockPro-Regular"/>
              </a:rPr>
              <a:t>Figure displays a sample e-mail trying to trick  into clicking a link that appeared to come from the bank.</a:t>
            </a:r>
          </a:p>
          <a:p>
            <a:pPr algn="l"/>
            <a:r>
              <a:rPr lang="en-US" sz="1800" b="0" i="0" u="none" strike="noStrike" baseline="0" dirty="0">
                <a:latin typeface="WarnockPro-Regular"/>
              </a:rPr>
              <a:t> </a:t>
            </a:r>
            <a:r>
              <a:rPr lang="en-US" sz="1800" b="0" i="0" u="none" strike="noStrike" baseline="0" dirty="0">
                <a:solidFill>
                  <a:srgbClr val="FF0000"/>
                </a:solidFill>
                <a:latin typeface="WarnockPro-Regular"/>
              </a:rPr>
              <a:t>One of the things you can do to help prevent users from going to a phishing site is to instruct them to always verify the URL the link is pointing to before clicking the link. </a:t>
            </a:r>
          </a:p>
          <a:p>
            <a:pPr algn="l"/>
            <a:r>
              <a:rPr lang="en-US" sz="1800" b="0" i="0" u="none" strike="noStrike" baseline="0" dirty="0">
                <a:latin typeface="WarnockPro-Regular"/>
              </a:rPr>
              <a:t>For example, in most e-mail programs, if you hover over a link, you will see the actual URL pop up as a tooltip, displaying to you the target of the link.</a:t>
            </a:r>
          </a:p>
          <a:p>
            <a:pPr algn="l"/>
            <a:r>
              <a:rPr lang="en-US" sz="1800" b="0" i="0" u="none" strike="noStrike" baseline="0" dirty="0">
                <a:latin typeface="WarnockPro-Regular"/>
              </a:rPr>
              <a:t> </a:t>
            </a:r>
            <a:r>
              <a:rPr lang="en-US" sz="1800" b="0" i="0" u="none" strike="noStrike" baseline="0" dirty="0">
                <a:solidFill>
                  <a:srgbClr val="FF0000"/>
                </a:solidFill>
                <a:latin typeface="WarnockPro-Regular"/>
              </a:rPr>
              <a:t>Users should also compare the display name of the sender to the actual e-mail address for that display name to see if they match. </a:t>
            </a:r>
          </a:p>
          <a:p>
            <a:pPr algn="l"/>
            <a:r>
              <a:rPr lang="en-US" sz="1800" b="0" i="0" u="none" strike="noStrike" baseline="0" dirty="0">
                <a:solidFill>
                  <a:srgbClr val="FF0000"/>
                </a:solidFill>
                <a:latin typeface="WarnockPro-Regular"/>
              </a:rPr>
              <a:t>Also watch for spelling mistakes and bad grammar as another indication that the message could be a social engineering attack.</a:t>
            </a:r>
            <a:endParaRPr lang="en-US" dirty="0">
              <a:solidFill>
                <a:srgbClr val="FF0000"/>
              </a:solidFill>
            </a:endParaRPr>
          </a:p>
        </p:txBody>
      </p:sp>
      <p:pic>
        <p:nvPicPr>
          <p:cNvPr id="7" name="Content Placeholder 6">
            <a:extLst>
              <a:ext uri="{FF2B5EF4-FFF2-40B4-BE49-F238E27FC236}">
                <a16:creationId xmlns:a16="http://schemas.microsoft.com/office/drawing/2014/main" id="{D8597614-7660-F9D2-740D-A8CE87704901}"/>
              </a:ext>
            </a:extLst>
          </p:cNvPr>
          <p:cNvPicPr>
            <a:picLocks noGrp="1" noChangeAspect="1"/>
          </p:cNvPicPr>
          <p:nvPr>
            <p:ph sz="half" idx="2"/>
          </p:nvPr>
        </p:nvPicPr>
        <p:blipFill>
          <a:blip r:embed="rId2"/>
          <a:stretch>
            <a:fillRect/>
          </a:stretch>
        </p:blipFill>
        <p:spPr>
          <a:xfrm>
            <a:off x="6172200" y="2067861"/>
            <a:ext cx="5181600" cy="3866865"/>
          </a:xfrm>
        </p:spPr>
      </p:pic>
      <p:sp>
        <p:nvSpPr>
          <p:cNvPr id="2" name="Slide Number Placeholder 1">
            <a:extLst>
              <a:ext uri="{FF2B5EF4-FFF2-40B4-BE49-F238E27FC236}">
                <a16:creationId xmlns:a16="http://schemas.microsoft.com/office/drawing/2014/main" id="{48676F68-216E-E70A-0272-30C1D9CAD78A}"/>
              </a:ext>
            </a:extLst>
          </p:cNvPr>
          <p:cNvSpPr>
            <a:spLocks noGrp="1"/>
          </p:cNvSpPr>
          <p:nvPr>
            <p:ph type="sldNum" sz="quarter" idx="12"/>
          </p:nvPr>
        </p:nvSpPr>
        <p:spPr/>
        <p:txBody>
          <a:bodyPr/>
          <a:lstStyle/>
          <a:p>
            <a:fld id="{FC2796C6-C8C3-4F4E-867E-E65A363F7472}" type="slidenum">
              <a:rPr lang="en-US" smtClean="0"/>
              <a:t>7</a:t>
            </a:fld>
            <a:endParaRPr lang="en-US"/>
          </a:p>
        </p:txBody>
      </p:sp>
    </p:spTree>
    <p:extLst>
      <p:ext uri="{BB962C8B-B14F-4D97-AF65-F5344CB8AC3E}">
        <p14:creationId xmlns:p14="http://schemas.microsoft.com/office/powerpoint/2010/main" val="180871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F24276-A7C3-2EEC-3460-4672682FD35E}"/>
              </a:ext>
            </a:extLst>
          </p:cNvPr>
          <p:cNvSpPr>
            <a:spLocks noGrp="1"/>
          </p:cNvSpPr>
          <p:nvPr>
            <p:ph type="title"/>
          </p:nvPr>
        </p:nvSpPr>
        <p:spPr/>
        <p:txBody>
          <a:bodyPr/>
          <a:lstStyle/>
          <a:p>
            <a:r>
              <a:rPr lang="en-US" dirty="0"/>
              <a:t>Popular Social Engineering Attacks(Cont..)</a:t>
            </a:r>
          </a:p>
        </p:txBody>
      </p:sp>
      <p:sp>
        <p:nvSpPr>
          <p:cNvPr id="6" name="Content Placeholder 5">
            <a:extLst>
              <a:ext uri="{FF2B5EF4-FFF2-40B4-BE49-F238E27FC236}">
                <a16:creationId xmlns:a16="http://schemas.microsoft.com/office/drawing/2014/main" id="{C512D8C8-B7B8-C7F6-58F3-05E523AB562C}"/>
              </a:ext>
            </a:extLst>
          </p:cNvPr>
          <p:cNvSpPr>
            <a:spLocks noGrp="1"/>
          </p:cNvSpPr>
          <p:nvPr>
            <p:ph idx="1"/>
          </p:nvPr>
        </p:nvSpPr>
        <p:spPr/>
        <p:txBody>
          <a:bodyPr>
            <a:normAutofit fontScale="92500" lnSpcReduction="10000"/>
          </a:bodyPr>
          <a:lstStyle/>
          <a:p>
            <a:pPr marL="0" indent="0" algn="l">
              <a:buNone/>
            </a:pPr>
            <a:r>
              <a:rPr lang="en-US" sz="1800" b="1" dirty="0">
                <a:solidFill>
                  <a:srgbClr val="00B0F0"/>
                </a:solidFill>
                <a:latin typeface="MyriadPro-Bold"/>
              </a:rPr>
              <a:t>WHALING AND VISHING</a:t>
            </a:r>
            <a:endParaRPr lang="en-US" sz="1800" b="1" i="0" u="none" strike="noStrike" baseline="0" dirty="0">
              <a:solidFill>
                <a:srgbClr val="00B0F0"/>
              </a:solidFill>
              <a:latin typeface="MyriadPro-Bold"/>
            </a:endParaRPr>
          </a:p>
          <a:p>
            <a:pPr algn="l"/>
            <a:r>
              <a:rPr lang="en-US" sz="1800" b="0" i="0" u="none" strike="noStrike" baseline="0" dirty="0">
                <a:latin typeface="WarnockPro-Regular"/>
              </a:rPr>
              <a:t>A form of phishing attack that has become popular over the last few years is the </a:t>
            </a:r>
            <a:r>
              <a:rPr lang="en-US" sz="1800" b="1" i="1" u="none" strike="noStrike" baseline="0" dirty="0">
                <a:solidFill>
                  <a:srgbClr val="00B050"/>
                </a:solidFill>
                <a:latin typeface="WarnockPro-It"/>
              </a:rPr>
              <a:t>whaling attack</a:t>
            </a:r>
            <a:r>
              <a:rPr lang="en-US" sz="1800" b="0" i="1" u="none" strike="noStrike" baseline="0" dirty="0">
                <a:latin typeface="WarnockPro-It"/>
              </a:rPr>
              <a:t>.</a:t>
            </a:r>
          </a:p>
          <a:p>
            <a:pPr algn="l"/>
            <a:r>
              <a:rPr lang="en-US" sz="1800" b="0" i="1" u="none" strike="noStrike" baseline="0" dirty="0">
                <a:latin typeface="WarnockPro-It"/>
              </a:rPr>
              <a:t> </a:t>
            </a:r>
            <a:r>
              <a:rPr lang="en-US" sz="1800" b="0" i="0" u="none" strike="noStrike" baseline="0" dirty="0">
                <a:latin typeface="WarnockPro-Regular"/>
              </a:rPr>
              <a:t>Whaling attacks are similar to phishing attacks in that the goal is to send an e-mail to trick someone into giving out their account name and password to sites masquerading as a bank or eBay.</a:t>
            </a:r>
          </a:p>
          <a:p>
            <a:pPr algn="l"/>
            <a:r>
              <a:rPr lang="en-US" sz="1800" b="0" i="0" u="none" strike="noStrike" baseline="0" dirty="0">
                <a:latin typeface="WarnockPro-Regular"/>
              </a:rPr>
              <a:t> </a:t>
            </a:r>
            <a:r>
              <a:rPr lang="en-US" sz="1800" b="0" i="0" u="none" strike="noStrike" baseline="0" dirty="0">
                <a:solidFill>
                  <a:srgbClr val="FF0000"/>
                </a:solidFill>
                <a:latin typeface="WarnockPro-Regular"/>
              </a:rPr>
              <a:t>But whaling differs in that instead of sending an e-mail to everyone, the hacker sends the e-mail to a specific person (“the big fish”) who may have a lot to lose from the attack. </a:t>
            </a:r>
          </a:p>
          <a:p>
            <a:pPr algn="l"/>
            <a:r>
              <a:rPr lang="en-US" sz="1800" b="0" i="0" u="none" strike="noStrike" baseline="0" dirty="0">
                <a:latin typeface="WarnockPro-Regular"/>
              </a:rPr>
              <a:t>The whaling victim is usually an executive for a company, and the hacker typically obtains their name from the company web site and personalizes the e-mail using the name of the executive.</a:t>
            </a:r>
          </a:p>
          <a:p>
            <a:pPr algn="l"/>
            <a:r>
              <a:rPr lang="en-US" sz="1800" b="0" i="0" u="none" strike="noStrike" baseline="0" dirty="0">
                <a:latin typeface="WarnockPro-Regular"/>
              </a:rPr>
              <a:t>Another popular form of phishing attack is the </a:t>
            </a:r>
            <a:r>
              <a:rPr lang="en-US" sz="1800" b="1" i="1" u="none" strike="noStrike" baseline="0" dirty="0">
                <a:solidFill>
                  <a:srgbClr val="00B050"/>
                </a:solidFill>
                <a:latin typeface="WarnockPro-It"/>
              </a:rPr>
              <a:t>vishing attack</a:t>
            </a:r>
            <a:r>
              <a:rPr lang="en-US" sz="1800" b="1" i="0" u="none" strike="noStrike" baseline="0" dirty="0">
                <a:solidFill>
                  <a:srgbClr val="00B050"/>
                </a:solidFill>
                <a:latin typeface="WarnockPro-Regular"/>
              </a:rPr>
              <a:t>.</a:t>
            </a:r>
            <a:r>
              <a:rPr lang="en-US" sz="1800" b="0" i="0" u="none" strike="noStrike" baseline="0" dirty="0">
                <a:latin typeface="WarnockPro-Regular"/>
              </a:rPr>
              <a:t> Like phishing, vishing tries to trick people and steal money from them.</a:t>
            </a:r>
          </a:p>
          <a:p>
            <a:pPr algn="l"/>
            <a:r>
              <a:rPr lang="en-US" sz="1800" b="0" i="0" u="none" strike="noStrike" baseline="0" dirty="0">
                <a:latin typeface="WarnockPro-Regular"/>
              </a:rPr>
              <a:t> The difference is that with vishing, the contact is made with a phone call instead of an e-mail message.</a:t>
            </a:r>
          </a:p>
          <a:p>
            <a:pPr algn="l"/>
            <a:r>
              <a:rPr lang="en-US" sz="1800" b="0" i="0" u="none" strike="noStrike" baseline="0" dirty="0">
                <a:latin typeface="WarnockPro-Regular"/>
              </a:rPr>
              <a:t> The term </a:t>
            </a:r>
            <a:r>
              <a:rPr lang="en-US" sz="1800" b="0" i="1" u="none" strike="noStrike" baseline="0" dirty="0">
                <a:latin typeface="WarnockPro-It"/>
              </a:rPr>
              <a:t>vishing </a:t>
            </a:r>
            <a:r>
              <a:rPr lang="en-US" sz="1800" b="0" i="0" u="none" strike="noStrike" baseline="0" dirty="0">
                <a:latin typeface="WarnockPro-Regular"/>
              </a:rPr>
              <a:t>comes from the fact the hacker is using “voice” and “phishing” techniques. </a:t>
            </a:r>
          </a:p>
          <a:p>
            <a:pPr algn="l"/>
            <a:r>
              <a:rPr lang="en-US" sz="1800" b="0" i="0" u="none" strike="noStrike" baseline="0" dirty="0">
                <a:latin typeface="WarnockPro-Regular"/>
              </a:rPr>
              <a:t>A popular example of vishing is when you receive a phone call from a company claiming to be able to extend your car warranty if you pay a certain amount of money. In this example, you give the money, but you don’t get an extended car warranty</a:t>
            </a:r>
            <a:endParaRPr lang="en-US" dirty="0"/>
          </a:p>
        </p:txBody>
      </p:sp>
      <p:sp>
        <p:nvSpPr>
          <p:cNvPr id="2" name="Slide Number Placeholder 1">
            <a:extLst>
              <a:ext uri="{FF2B5EF4-FFF2-40B4-BE49-F238E27FC236}">
                <a16:creationId xmlns:a16="http://schemas.microsoft.com/office/drawing/2014/main" id="{5FB54318-7935-12BE-E801-F7CC98687FE6}"/>
              </a:ext>
            </a:extLst>
          </p:cNvPr>
          <p:cNvSpPr>
            <a:spLocks noGrp="1"/>
          </p:cNvSpPr>
          <p:nvPr>
            <p:ph type="sldNum" sz="quarter" idx="12"/>
          </p:nvPr>
        </p:nvSpPr>
        <p:spPr/>
        <p:txBody>
          <a:bodyPr/>
          <a:lstStyle/>
          <a:p>
            <a:fld id="{FC2796C6-C8C3-4F4E-867E-E65A363F7472}" type="slidenum">
              <a:rPr lang="en-US" smtClean="0"/>
              <a:t>8</a:t>
            </a:fld>
            <a:endParaRPr lang="en-US"/>
          </a:p>
        </p:txBody>
      </p:sp>
    </p:spTree>
    <p:extLst>
      <p:ext uri="{BB962C8B-B14F-4D97-AF65-F5344CB8AC3E}">
        <p14:creationId xmlns:p14="http://schemas.microsoft.com/office/powerpoint/2010/main" val="4056873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E926-5CE5-B066-292E-F81E7C8EAE98}"/>
              </a:ext>
            </a:extLst>
          </p:cNvPr>
          <p:cNvSpPr>
            <a:spLocks noGrp="1"/>
          </p:cNvSpPr>
          <p:nvPr>
            <p:ph type="title"/>
          </p:nvPr>
        </p:nvSpPr>
        <p:spPr/>
        <p:txBody>
          <a:bodyPr/>
          <a:lstStyle/>
          <a:p>
            <a:r>
              <a:rPr lang="en-US" dirty="0"/>
              <a:t>Other Social Engineering Attacks</a:t>
            </a:r>
          </a:p>
        </p:txBody>
      </p:sp>
      <p:sp>
        <p:nvSpPr>
          <p:cNvPr id="3" name="Content Placeholder 2">
            <a:extLst>
              <a:ext uri="{FF2B5EF4-FFF2-40B4-BE49-F238E27FC236}">
                <a16:creationId xmlns:a16="http://schemas.microsoft.com/office/drawing/2014/main" id="{DEF1CDC1-D43D-C853-DEEB-D92F51C54372}"/>
              </a:ext>
            </a:extLst>
          </p:cNvPr>
          <p:cNvSpPr>
            <a:spLocks noGrp="1"/>
          </p:cNvSpPr>
          <p:nvPr>
            <p:ph idx="1"/>
          </p:nvPr>
        </p:nvSpPr>
        <p:spPr/>
        <p:txBody>
          <a:bodyPr>
            <a:normAutofit/>
          </a:bodyPr>
          <a:lstStyle/>
          <a:p>
            <a:pPr algn="l"/>
            <a:r>
              <a:rPr lang="en-US" b="1" i="0" u="none" strike="noStrike" baseline="0" dirty="0">
                <a:solidFill>
                  <a:srgbClr val="00B0F0"/>
                </a:solidFill>
                <a:latin typeface="WarnockPro-Bold"/>
              </a:rPr>
              <a:t>Smishing </a:t>
            </a:r>
          </a:p>
          <a:p>
            <a:pPr algn="l"/>
            <a:r>
              <a:rPr lang="en-US" sz="1800" b="0" i="0" u="none" strike="noStrike" baseline="0" dirty="0">
                <a:solidFill>
                  <a:srgbClr val="000000"/>
                </a:solidFill>
                <a:latin typeface="WarnockPro-Regular"/>
              </a:rPr>
              <a:t>Smishing is a form of phishing attack that involves the hacker sending text messages to a potential victim. The hacker typically impersonates a company that the intended victim would trust in order to trick them into compromising security by exposing sensitive information such as passwords or credit card numbers.</a:t>
            </a:r>
          </a:p>
          <a:p>
            <a:pPr algn="l"/>
            <a:r>
              <a:rPr lang="en-US" b="1" i="0" u="none" strike="noStrike" baseline="0" dirty="0" err="1">
                <a:solidFill>
                  <a:srgbClr val="00B0F0"/>
                </a:solidFill>
                <a:latin typeface="WarnockPro-Bold"/>
              </a:rPr>
              <a:t>Spim</a:t>
            </a:r>
            <a:r>
              <a:rPr lang="en-US" sz="1800" b="1" i="0" u="none" strike="noStrike" baseline="0" dirty="0">
                <a:solidFill>
                  <a:srgbClr val="000000"/>
                </a:solidFill>
                <a:latin typeface="WarnockPro-Bold"/>
              </a:rPr>
              <a:t> </a:t>
            </a:r>
          </a:p>
          <a:p>
            <a:pPr algn="l"/>
            <a:r>
              <a:rPr lang="en-US" sz="1800" b="0" i="0" u="none" strike="noStrike" baseline="0" dirty="0" err="1">
                <a:solidFill>
                  <a:srgbClr val="000000"/>
                </a:solidFill>
                <a:latin typeface="WarnockPro-Regular"/>
              </a:rPr>
              <a:t>Spim</a:t>
            </a:r>
            <a:r>
              <a:rPr lang="en-US" sz="1800" b="0" i="0" u="none" strike="noStrike" baseline="0" dirty="0">
                <a:solidFill>
                  <a:srgbClr val="000000"/>
                </a:solidFill>
                <a:latin typeface="WarnockPro-Regular"/>
              </a:rPr>
              <a:t> gets its name from “spam over instant messaging” and is often written as </a:t>
            </a:r>
            <a:r>
              <a:rPr lang="en-US" sz="1800" b="0" i="0" u="none" strike="noStrike" baseline="0" dirty="0" err="1">
                <a:solidFill>
                  <a:srgbClr val="000000"/>
                </a:solidFill>
                <a:latin typeface="WarnockPro-Regular"/>
              </a:rPr>
              <a:t>spIM</a:t>
            </a:r>
            <a:r>
              <a:rPr lang="en-US" sz="1800" b="0" i="0" u="none" strike="noStrike" baseline="0" dirty="0">
                <a:solidFill>
                  <a:srgbClr val="000000"/>
                </a:solidFill>
                <a:latin typeface="WarnockPro-Regular"/>
              </a:rPr>
              <a:t>. Typically, instant messenger IDs are learned by the hacker using a </a:t>
            </a:r>
            <a:r>
              <a:rPr lang="en-US" sz="1800" b="0" i="1" u="none" strike="noStrike" baseline="0" dirty="0">
                <a:solidFill>
                  <a:srgbClr val="000000"/>
                </a:solidFill>
                <a:latin typeface="WarnockPro-It"/>
              </a:rPr>
              <a:t>bot </a:t>
            </a:r>
            <a:r>
              <a:rPr lang="en-US" sz="1800" b="0" i="0" u="none" strike="noStrike" baseline="0" dirty="0">
                <a:solidFill>
                  <a:srgbClr val="000000"/>
                </a:solidFill>
                <a:latin typeface="WarnockPro-Regular"/>
              </a:rPr>
              <a:t>(a piece of software crawling across the Internet looking for IM login names). The bot then sends the user an instant message asking them to click the hyperlink sent.</a:t>
            </a:r>
          </a:p>
          <a:p>
            <a:pPr algn="l"/>
            <a:r>
              <a:rPr lang="en-US" b="1" i="0" u="none" strike="noStrike" baseline="0" dirty="0">
                <a:solidFill>
                  <a:srgbClr val="00B0F0"/>
                </a:solidFill>
                <a:latin typeface="WarnockPro-Bold"/>
              </a:rPr>
              <a:t>Spear phishing</a:t>
            </a:r>
          </a:p>
          <a:p>
            <a:pPr algn="l"/>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type of phishing (form of social engineering) attack where the e-mail message sent is spoofed and looks like it comes from a trusted source such as a fellow employee. The e-mail message tries to get the recipient to divulge sensitive information.</a:t>
            </a:r>
            <a:endParaRPr lang="en-US" dirty="0"/>
          </a:p>
        </p:txBody>
      </p:sp>
      <p:sp>
        <p:nvSpPr>
          <p:cNvPr id="4" name="Slide Number Placeholder 3">
            <a:extLst>
              <a:ext uri="{FF2B5EF4-FFF2-40B4-BE49-F238E27FC236}">
                <a16:creationId xmlns:a16="http://schemas.microsoft.com/office/drawing/2014/main" id="{F721B7BE-56B1-EE2E-B403-D2E5AFFE69F1}"/>
              </a:ext>
            </a:extLst>
          </p:cNvPr>
          <p:cNvSpPr>
            <a:spLocks noGrp="1"/>
          </p:cNvSpPr>
          <p:nvPr>
            <p:ph type="sldNum" sz="quarter" idx="12"/>
          </p:nvPr>
        </p:nvSpPr>
        <p:spPr/>
        <p:txBody>
          <a:bodyPr/>
          <a:lstStyle/>
          <a:p>
            <a:fld id="{FC2796C6-C8C3-4F4E-867E-E65A363F7472}" type="slidenum">
              <a:rPr lang="en-US" smtClean="0"/>
              <a:t>9</a:t>
            </a:fld>
            <a:endParaRPr lang="en-US"/>
          </a:p>
        </p:txBody>
      </p:sp>
    </p:spTree>
    <p:extLst>
      <p:ext uri="{BB962C8B-B14F-4D97-AF65-F5344CB8AC3E}">
        <p14:creationId xmlns:p14="http://schemas.microsoft.com/office/powerpoint/2010/main" val="1740862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6915</TotalTime>
  <Words>8276</Words>
  <Application>Microsoft Office PowerPoint</Application>
  <PresentationFormat>Widescreen</PresentationFormat>
  <Paragraphs>389</Paragraphs>
  <Slides>57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Aptos</vt:lpstr>
      <vt:lpstr>Aptos Display</vt:lpstr>
      <vt:lpstr>Arial</vt:lpstr>
      <vt:lpstr>CourierStd</vt:lpstr>
      <vt:lpstr>Google Sans</vt:lpstr>
      <vt:lpstr>MyriadPro-Bold</vt:lpstr>
      <vt:lpstr>WarnockPro-Bold</vt:lpstr>
      <vt:lpstr>WarnockPro-It</vt:lpstr>
      <vt:lpstr>WarnockPro-Regular</vt:lpstr>
      <vt:lpstr>ZapfDingbatsStd</vt:lpstr>
      <vt:lpstr>Office Theme</vt:lpstr>
      <vt:lpstr>Cyber Attacks, Threats and Vulnerabilities</vt:lpstr>
      <vt:lpstr>Different Types of Attacks</vt:lpstr>
      <vt:lpstr>Understanding Social Engineering</vt:lpstr>
      <vt:lpstr>Popular Social Engineering Attacks</vt:lpstr>
      <vt:lpstr>Popular Social Engineering Attacks(Cont..)</vt:lpstr>
      <vt:lpstr>Popular Social Engineering Attacks(Cont..)</vt:lpstr>
      <vt:lpstr>Popular Social Engineering Attacks(Cont..)</vt:lpstr>
      <vt:lpstr>Popular Social Engineering Attacks(Cont..)</vt:lpstr>
      <vt:lpstr>Other Social Engineering Attacks</vt:lpstr>
      <vt:lpstr>PowerPoint Presentation</vt:lpstr>
      <vt:lpstr>PowerPoint Presentation</vt:lpstr>
      <vt:lpstr>PowerPoint Presentation</vt:lpstr>
      <vt:lpstr>Shoulder Surfing and Dumpster Diving</vt:lpstr>
      <vt:lpstr>Tailgating</vt:lpstr>
      <vt:lpstr>Hoaxes</vt:lpstr>
      <vt:lpstr>Physical Attacks</vt:lpstr>
      <vt:lpstr>Adversarial Artificial Intelligence</vt:lpstr>
      <vt:lpstr>Supply-Chain Attack</vt:lpstr>
      <vt:lpstr>Cloud-based vs On-premises Attack</vt:lpstr>
      <vt:lpstr>Reasons for Effectiveness of Social Engineering Attacks</vt:lpstr>
      <vt:lpstr>Preventing Social Engineering Attacks</vt:lpstr>
      <vt:lpstr>NETWORK ATTACKS</vt:lpstr>
      <vt:lpstr>POPULAR NETWORK ATTACKS</vt:lpstr>
      <vt:lpstr>PowerPoint Presentation</vt:lpstr>
      <vt:lpstr>DDoS Attack (cont..)</vt:lpstr>
      <vt:lpstr>Spoofing</vt:lpstr>
      <vt:lpstr>PowerPoint Presentation</vt:lpstr>
      <vt:lpstr>Eavesdropping/Sniffing</vt:lpstr>
      <vt:lpstr>Different Packet Sniffing Software</vt:lpstr>
      <vt:lpstr>Replay</vt:lpstr>
      <vt:lpstr>On Path(Man-in-the-Middle) Attack</vt:lpstr>
      <vt:lpstr>LAYER 2 ATTACK</vt:lpstr>
      <vt:lpstr>ARP Poisoning</vt:lpstr>
      <vt:lpstr>MAC Flooding and MAC Cloning</vt:lpstr>
      <vt:lpstr>DNS ATTACKS</vt:lpstr>
      <vt:lpstr>DNS Poisoning</vt:lpstr>
      <vt:lpstr>Domain Hijacking</vt:lpstr>
      <vt:lpstr>Domain Reputation</vt:lpstr>
      <vt:lpstr>Pass the Hash</vt:lpstr>
      <vt:lpstr>Spam</vt:lpstr>
      <vt:lpstr>Privilege Escalation</vt:lpstr>
      <vt:lpstr>Port Scanning Attack</vt:lpstr>
      <vt:lpstr>Other Network Attacks</vt:lpstr>
      <vt:lpstr>PowerPoint Presentation</vt:lpstr>
      <vt:lpstr>Preventing Network Attack</vt:lpstr>
      <vt:lpstr>PASSWORD ATTACK</vt:lpstr>
      <vt:lpstr>Dictionary Attack</vt:lpstr>
      <vt:lpstr>PowerPoint Presentation</vt:lpstr>
      <vt:lpstr>Brute-Force Attack</vt:lpstr>
      <vt:lpstr>Hybrid Attack</vt:lpstr>
      <vt:lpstr>Password Spraying</vt:lpstr>
      <vt:lpstr>Rainbow Tables</vt:lpstr>
      <vt:lpstr>Known-plaintext Attack</vt:lpstr>
      <vt:lpstr>Online vs Offline Attack</vt:lpstr>
      <vt:lpstr>Other Password Attack</vt:lpstr>
      <vt:lpstr>Cryptographic Attack and Concept</vt:lpstr>
      <vt:lpstr>Preventing Password Attack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Risala Khan</dc:creator>
  <cp:lastModifiedBy>Risala Khan</cp:lastModifiedBy>
  <cp:revision>47</cp:revision>
  <dcterms:created xsi:type="dcterms:W3CDTF">2024-09-28T09:48:51Z</dcterms:created>
  <dcterms:modified xsi:type="dcterms:W3CDTF">2024-10-03T13:02:32Z</dcterms:modified>
</cp:coreProperties>
</file>