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emf" ContentType="image/x-emf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2.xml" ContentType="application/vnd.openxmlformats-officedocument.presentationml.slide+xml"/>
  <Override PartName="/ppt/slides/slide100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2.xml" ContentType="application/vnd.openxmlformats-officedocument.presentationml.slide+xml"/>
  <Override PartName="/ppt/notesSlides/notesSlide73.xml" ContentType="application/vnd.openxmlformats-officedocument.presentationml.notesSlide+xml"/>
  <Override PartName="/ppt/slides/slide87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81.xml" ContentType="application/vnd.openxmlformats-officedocument.presentationml.slide+xml"/>
  <Override PartName="/ppt/slides/slide95.xml" ContentType="application/vnd.openxmlformats-officedocument.presentationml.slide+xml"/>
  <Override PartName="/ppt/slides/slide90.xml" ContentType="application/vnd.openxmlformats-officedocument.presentationml.slide+xml"/>
  <Override PartName="/ppt/slides/slide77.xml" ContentType="application/vnd.openxmlformats-officedocument.presentationml.slide+xml"/>
  <Override PartName="/ppt/slides/slide7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notesSlides/notesSlide99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67.xml" ContentType="application/vnd.openxmlformats-officedocument.presentationml.slide+xml"/>
  <Override PartName="/ppt/notesSlides/notesSlide7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65.xml" ContentType="application/vnd.openxmlformats-officedocument.presentationml.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93.xml" ContentType="application/vnd.openxmlformats-officedocument.presentationml.slide+xml"/>
  <Override PartName="/ppt/slides/slide61.xml" ContentType="application/vnd.openxmlformats-officedocument.presentationml.slide+xml"/>
  <Override PartName="/ppt/notesSlides/notesSlide85.xml" ContentType="application/vnd.openxmlformats-officedocument.presentationml.notesSlide+xml"/>
  <Override PartName="/ppt/slides/slide89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74.xml" ContentType="application/vnd.openxmlformats-officedocument.presentationml.slide+xml"/>
  <Override PartName="/ppt/slides/slide55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notesSlides/notesSlide82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101.xml" ContentType="application/vnd.openxmlformats-officedocument.presentationml.slide+xml"/>
  <Override PartName="/ppt/slides/slide45.xml" ContentType="application/vnd.openxmlformats-officedocument.presentationml.slide+xml"/>
  <Override PartName="/ppt/slides/slide82.xml" ContentType="application/vnd.openxmlformats-officedocument.presentationml.slide+xml"/>
  <Override PartName="/ppt/slides/slide43.xml" ContentType="application/vnd.openxmlformats-officedocument.presentationml.slide+xml"/>
  <Override PartName="/ppt/slides/slide86.xml" ContentType="application/vnd.openxmlformats-officedocument.presentationml.slide+xml"/>
  <Override PartName="/ppt/slides/slide39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notesSlides/notesSlide79.xml" ContentType="application/vnd.openxmlformats-officedocument.presentationml.notes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84.xml" ContentType="application/vnd.openxmlformats-officedocument.presentationml.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0.xml" ContentType="application/vnd.openxmlformats-officedocument.presentationml.slide+xml"/>
  <Override PartName="/ppt/notesSlides/notesSlide90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7.xml" ContentType="application/vnd.openxmlformats-officedocument.presentationml.notesSlide+xml"/>
  <Override PartName="/ppt/slides/slide76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notesSlides/notesSlide83.xml" ContentType="application/vnd.openxmlformats-officedocument.presentationml.notesSlide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notesSlides/notesSlide94.xml" ContentType="application/vnd.openxmlformats-officedocument.presentationml.notesSlide+xml"/>
  <Override PartName="/ppt/theme/theme1.xml" ContentType="application/vnd.openxmlformats-officedocument.them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slides/slide73.xml" ContentType="application/vnd.openxmlformats-officedocument.presentationml.slide+xml"/>
  <Override PartName="/ppt/slides/slide78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4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0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quickStyle2.xml" ContentType="application/vnd.openxmlformats-officedocument.drawingml.diagramQuickStyl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notesSlides/notesSlide81.xml" ContentType="application/vnd.openxmlformats-officedocument.presentationml.notesSlide+xml"/>
  <Override PartName="/ppt/slides/slide9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2.xml" ContentType="application/vnd.openxmlformats-officedocument.presentationml.slide+xml"/>
  <Override PartName="/ppt/diagrams/colors2.xml" ContentType="application/vnd.openxmlformats-officedocument.drawingml.diagramColors+xml"/>
  <Override PartName="/ppt/slides/slide47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80.xml" ContentType="application/vnd.openxmlformats-officedocument.presentationml.slide+xml"/>
  <Override PartName="/ppt/diagrams/data2.xml" ContentType="application/vnd.openxmlformats-officedocument.drawingml.diagramData+xml"/>
  <Override PartName="/ppt/slideLayouts/slideLayout4.xml" ContentType="application/vnd.openxmlformats-officedocument.presentationml.slideLayout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44.xml" ContentType="application/vnd.openxmlformats-officedocument.presentationml.slide+xml"/>
  <Override PartName="/ppt/slides/slide94.xml" ContentType="application/vnd.openxmlformats-officedocument.presentationml.slide+xml"/>
  <Override PartName="/ppt/slides/slide6.xml" ContentType="application/vnd.openxmlformats-officedocument.presentationml.slide+xml"/>
  <Override PartName="/ppt/notesSlides/notesSlide74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52.xml" ContentType="application/vnd.openxmlformats-officedocument.presentationml.notesSlide+xml"/>
  <Override PartName="/ppt/diagrams/drawing2.xml" ContentType="application/vnd.openxmlformats-officedocument.drawingml.diagramDrawing+xml"/>
  <Override PartName="/ppt/notesSlides/notesSlide3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slides/slide19.xml" ContentType="application/vnd.openxmlformats-officedocument.presentationml.slide+xml"/>
  <Override PartName="/ppt/notesSlides/notesSlide67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101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96.xml" ContentType="application/vnd.openxmlformats-officedocument.presentationml.notesSlide+xml"/>
  <Override PartName="/ppt/notesSlides/notesSlide5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92.xml" ContentType="application/vnd.openxmlformats-officedocument.presentationml.notesSlide+xml"/>
  <Override PartName="/ppt/notesSlides/notesSlide35.xml" ContentType="application/vnd.openxmlformats-officedocument.presentationml.notesSlide+xml"/>
  <Override PartName="/ppt/slides/slide21.xml" ContentType="application/vnd.openxmlformats-officedocument.presentationml.slide+xml"/>
  <Override PartName="/ppt/diagrams/drawing1.xml" ContentType="application/vnd.openxmlformats-officedocument.drawingml.diagramDrawing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0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</p:sldIdLst>
  <p:sldSz cx="9144000" cy="6858000" type="screen4x3"/>
  <p:notesSz cx="9601200" cy="7315200"/>
  <p:defaultTextStyle>
    <a:defPPr>
      <a:defRPr lang="en-US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2" d="100"/>
          <a:sy n="72" d="100"/>
        </p:scale>
        <p:origin x="2011" y="43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notesMaster" Target="notesMasters/notesMaster1.xml"/><Relationship Id="rId107" Type="http://schemas.openxmlformats.org/officeDocument/2006/relationships/presProps" Target="presProps.xml" /><Relationship Id="rId108" Type="http://schemas.openxmlformats.org/officeDocument/2006/relationships/tableStyles" Target="tableStyles.xml" /><Relationship Id="rId109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ata2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261CF52D-00C8-44C4-8056-09F4A07DF7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 bwMode="auto"/>
      <dgm:t>
        <a:bodyPr/>
        <a:lstStyle/>
        <a:p>
          <a:pPr>
            <a:defRPr/>
          </a:pPr>
          <a:endParaRPr lang="en-SG"/>
        </a:p>
      </dgm:t>
    </dgm:pt>
    <dgm:pt modelId="{58376F4B-6DFA-4308-B90B-6B1558C85DFA}">
      <dgm:prSet phldrT="[Text]" custT="1"/>
      <dgm:spPr bwMode="auto">
        <a:noFill/>
      </dgm:spPr>
      <dgm:t>
        <a:bodyPr/>
        <a:lstStyle/>
        <a:p>
          <a:pPr>
            <a:defRPr/>
          </a:pPr>
          <a:r>
            <a:rPr lang="en-US" sz="2800">
              <a:solidFill>
                <a:srgbClr val="FF0000"/>
              </a:solidFill>
              <a:latin typeface="Verdana"/>
              <a:ea typeface="Verdana"/>
            </a:rPr>
            <a:t>Integers</a:t>
          </a:r>
          <a:endParaRPr lang="en-SG" sz="2800">
            <a:solidFill>
              <a:srgbClr val="FF0000"/>
            </a:solidFill>
            <a:latin typeface="Verdana"/>
            <a:ea typeface="Verdana"/>
          </a:endParaRPr>
        </a:p>
      </dgm:t>
    </dgm:pt>
    <dgm:pt modelId="{F9D9F4EB-5FCB-4031-A335-0B8B33461204}" type="parTrans" cxnId="{A09147CB-963D-40FD-A8C1-426CCC517F51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F9E1139F-6604-49E3-9ADB-D47B6560C047}" type="sibTrans" cxnId="{A09147CB-963D-40FD-A8C1-426CCC517F51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B815CB40-C2DE-465E-B0C0-3A3482D12EDE}">
      <dgm:prSet phldrT="[Text]" custT="1"/>
      <dgm:spPr bwMode="auto">
        <a:noFill/>
        <a:ln>
          <a:solidFill>
            <a:schemeClr val="tx1"/>
          </a:solidFill>
        </a:ln>
      </dgm:spPr>
      <dgm:t>
        <a:bodyPr/>
        <a:lstStyle/>
        <a:p>
          <a:pPr>
            <a:defRPr/>
          </a:pPr>
          <a:r>
            <a:rPr lang="en-US" sz="2400">
              <a:solidFill>
                <a:srgbClr val="0000CC"/>
              </a:solidFill>
              <a:latin typeface="Verdana"/>
              <a:ea typeface="Verdana"/>
            </a:rPr>
            <a:t>Positive Integers</a:t>
          </a:r>
          <a:endParaRPr lang="en-SG" sz="2400">
            <a:solidFill>
              <a:srgbClr val="0000CC"/>
            </a:solidFill>
            <a:latin typeface="Verdana"/>
            <a:ea typeface="Verdana"/>
          </a:endParaRPr>
        </a:p>
      </dgm:t>
    </dgm:pt>
    <dgm:pt modelId="{DE7A0576-B757-4815-B061-45B3ECDEB390}" type="parTrans" cxnId="{803CC23E-6954-48EA-BB80-C1536C134A67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0594466E-9C88-44A7-A474-AB4366651764}" type="sibTrans" cxnId="{803CC23E-6954-48EA-BB80-C1536C134A67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6366B8AE-4904-4650-AB86-0364F7615125}">
      <dgm:prSet phldrT="[Text]" custT="1"/>
      <dgm:spPr bwMode="auto">
        <a:noFill/>
        <a:ln>
          <a:solidFill>
            <a:schemeClr val="tx2"/>
          </a:solidFill>
        </a:ln>
      </dgm:spPr>
      <dgm:t>
        <a:bodyPr/>
        <a:lstStyle/>
        <a:p>
          <a:pPr>
            <a:defRPr/>
          </a:pPr>
          <a:r>
            <a:rPr lang="en-US" sz="2400">
              <a:solidFill>
                <a:srgbClr val="0000CC"/>
              </a:solidFill>
              <a:latin typeface="Verdana"/>
              <a:ea typeface="Verdana"/>
            </a:rPr>
            <a:t>Negative Integers</a:t>
          </a:r>
          <a:endParaRPr lang="en-SG" sz="2400">
            <a:solidFill>
              <a:srgbClr val="0000CC"/>
            </a:solidFill>
            <a:latin typeface="Verdana"/>
            <a:ea typeface="Verdana"/>
          </a:endParaRPr>
        </a:p>
      </dgm:t>
    </dgm:pt>
    <dgm:pt modelId="{9A4C5879-77EF-41A4-A9C7-F28D7A61C804}" type="parTrans" cxnId="{EAE68FA5-FAB4-458B-BACF-B90BA4BEF902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30A296BF-F45C-4D37-B4B3-4EDACF64DB38}" type="sibTrans" cxnId="{EAE68FA5-FAB4-458B-BACF-B90BA4BEF902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6A3C19A9-F039-413C-A2C4-F53D5B0F6DF7}">
      <dgm:prSet phldrT="[Text]" custT="1"/>
      <dgm:spPr bwMode="auto">
        <a:noFill/>
        <a:ln>
          <a:solidFill>
            <a:schemeClr val="tx1"/>
          </a:solidFill>
        </a:ln>
      </dgm:spPr>
      <dgm:t>
        <a:bodyPr/>
        <a:lstStyle/>
        <a:p>
          <a:pPr>
            <a:defRPr/>
          </a:pPr>
          <a:r>
            <a:rPr lang="en-US" sz="2400">
              <a:solidFill>
                <a:srgbClr val="0000CC"/>
              </a:solidFill>
              <a:latin typeface="Verdana"/>
              <a:ea typeface="Verdana"/>
            </a:rPr>
            <a:t>Non-Negative Integers</a:t>
          </a:r>
          <a:endParaRPr lang="en-SG" sz="2400">
            <a:solidFill>
              <a:srgbClr val="0000CC"/>
            </a:solidFill>
            <a:latin typeface="Verdana"/>
            <a:ea typeface="Verdana"/>
          </a:endParaRPr>
        </a:p>
      </dgm:t>
    </dgm:pt>
    <dgm:pt modelId="{4A51EC09-2DC2-4C60-8DAF-419BDBEE2E39}" type="parTrans" cxnId="{DE20B5E2-615B-4302-9D3B-6763577599A7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732C43CF-C84A-4812-AA86-4BDC429A91CA}" type="sibTrans" cxnId="{DE20B5E2-615B-4302-9D3B-6763577599A7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76A4A717-1A9C-4491-A205-02386106FA96}" type="pres">
      <dgm:prSet presAssocID="{261CF52D-00C8-44C4-8056-09F4A07DF74D}" presName="hierChild1" presStyleCnt="0">
        <dgm:presLayoutVars>
          <dgm:chPref val="1"/>
          <dgm:dir val="norm"/>
          <dgm:animOne val="branch"/>
          <dgm:animLvl val="lvl"/>
          <dgm:resizeHandles val="exact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B25DC1D0-8624-48D7-8A95-96DB23BD8816}" type="pres">
      <dgm:prSet presAssocID="{58376F4B-6DFA-4308-B90B-6B1558C85DFA}" presName="hierRoot1" presStyleCnt="0">
        <dgm:presLayoutVars>
          <dgm:hierBranch val="init"/>
        </dgm:presLayoutVars>
      </dgm:prSet>
      <dgm:spPr bwMode="auto"/>
    </dgm:pt>
    <dgm:pt modelId="{6F9BC3B7-D6C4-4C59-B96D-B113157E41EE}" type="pres">
      <dgm:prSet presAssocID="{58376F4B-6DFA-4308-B90B-6B1558C85DFA}" presName="rootComposite1" presStyleCnt="0"/>
      <dgm:spPr bwMode="auto"/>
    </dgm:pt>
    <dgm:pt modelId="{3B603D93-B18E-47DE-B245-46DD9B51EFD5}" type="pres">
      <dgm:prSet custScaleX="302141" presAssocID="{58376F4B-6DFA-4308-B90B-6B1558C85DFA}" presName="rootText1" presStyleLbl="node0" presStyleIdx="0" presStyleCnt="1">
        <dgm:presLayoutVars>
          <dgm:chPref val="3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6AAE1F8D-A8FF-483C-A545-5B8106AE3D11}" type="pres">
      <dgm:prSet presAssocID="{58376F4B-6DFA-4308-B90B-6B1558C85DFA}" presName="rootConnector1" presStyleLbl="node1" presStyleIdx="0" presStyleCnt="0"/>
      <dgm:spPr bwMode="auto"/>
      <dgm:t>
        <a:bodyPr/>
        <a:lstStyle/>
        <a:p>
          <a:pPr>
            <a:defRPr/>
          </a:pPr>
          <a:endParaRPr lang="en-SG"/>
        </a:p>
      </dgm:t>
    </dgm:pt>
    <dgm:pt modelId="{23B1F0C5-F0D1-459D-BB86-CA43E3E4AB4D}" type="pres">
      <dgm:prSet presAssocID="{58376F4B-6DFA-4308-B90B-6B1558C85DFA}" presName="hierChild2" presStyleCnt="0"/>
      <dgm:spPr bwMode="auto"/>
    </dgm:pt>
    <dgm:pt modelId="{32DB4E41-87EF-4395-AA93-B5CE711C0AA7}" type="pres">
      <dgm:prSet presAssocID="{DE7A0576-B757-4815-B061-45B3ECDEB390}" presName="Name37" presStyleLbl="parChTrans1D2" presStyleIdx="0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956D0187-F5D5-4047-B502-76C7D1B95B5A}" type="pres">
      <dgm:prSet presAssocID="{B815CB40-C2DE-465E-B0C0-3A3482D12EDE}" presName="hierRoot2" presStyleCnt="0">
        <dgm:presLayoutVars>
          <dgm:hierBranch val="init"/>
        </dgm:presLayoutVars>
      </dgm:prSet>
      <dgm:spPr bwMode="auto"/>
    </dgm:pt>
    <dgm:pt modelId="{76AFD18B-E789-408E-895C-1951109CDF22}" type="pres">
      <dgm:prSet presAssocID="{B815CB40-C2DE-465E-B0C0-3A3482D12EDE}" presName="rootComposite" presStyleCnt="0"/>
      <dgm:spPr bwMode="auto"/>
    </dgm:pt>
    <dgm:pt modelId="{F5C533E5-0BE2-44B8-938B-CFFFF68C9B1A}" type="pres">
      <dgm:prSet presAssocID="{B815CB40-C2DE-465E-B0C0-3A3482D12EDE}" presName="rootText" presStyleLbl="node2" presStyleIdx="0" presStyleCnt="3">
        <dgm:presLayoutVars>
          <dgm:chPref val="3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49651B64-704C-4C26-8919-A11898C01874}" type="pres">
      <dgm:prSet presAssocID="{B815CB40-C2DE-465E-B0C0-3A3482D12EDE}" presName="rootConnector" presStyleLbl="node2" presStyleIdx="0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7226E0C4-A49A-4168-8633-98E28A79DDDE}" type="pres">
      <dgm:prSet presAssocID="{B815CB40-C2DE-465E-B0C0-3A3482D12EDE}" presName="hierChild4" presStyleCnt="0"/>
      <dgm:spPr bwMode="auto"/>
    </dgm:pt>
    <dgm:pt modelId="{B921667A-C0AB-4134-9F84-0DBE9FBDBF7A}" type="pres">
      <dgm:prSet presAssocID="{B815CB40-C2DE-465E-B0C0-3A3482D12EDE}" presName="hierChild5" presStyleCnt="0"/>
      <dgm:spPr bwMode="auto"/>
    </dgm:pt>
    <dgm:pt modelId="{F515C9A4-D2D8-4E26-BB92-E89E84E0DEAA}" type="pres">
      <dgm:prSet presAssocID="{9A4C5879-77EF-41A4-A9C7-F28D7A61C804}" presName="Name37" presStyleLbl="parChTrans1D2" presStyleIdx="1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B3030AB4-8391-44DC-934F-9C7CDA73FAD6}" type="pres">
      <dgm:prSet presAssocID="{6366B8AE-4904-4650-AB86-0364F7615125}" presName="hierRoot2" presStyleCnt="0">
        <dgm:presLayoutVars>
          <dgm:hierBranch val="init"/>
        </dgm:presLayoutVars>
      </dgm:prSet>
      <dgm:spPr bwMode="auto"/>
    </dgm:pt>
    <dgm:pt modelId="{376CC41A-C71C-425A-9D43-7321ADA63273}" type="pres">
      <dgm:prSet presAssocID="{6366B8AE-4904-4650-AB86-0364F7615125}" presName="rootComposite" presStyleCnt="0"/>
      <dgm:spPr bwMode="auto"/>
    </dgm:pt>
    <dgm:pt modelId="{3585DFC4-FF11-4EBA-989E-C504C05505FA}" type="pres">
      <dgm:prSet presAssocID="{6366B8AE-4904-4650-AB86-0364F7615125}" presName="rootText" presStyleLbl="node2" presStyleIdx="1" presStyleCnt="3">
        <dgm:presLayoutVars>
          <dgm:chPref val="3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F1D93645-2E10-42AA-A0ED-166B81B88B14}" type="pres">
      <dgm:prSet presAssocID="{6366B8AE-4904-4650-AB86-0364F7615125}" presName="rootConnector" presStyleLbl="node2" presStyleIdx="1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91F40C30-853E-402A-BA96-EAF755A21D97}" type="pres">
      <dgm:prSet presAssocID="{6366B8AE-4904-4650-AB86-0364F7615125}" presName="hierChild4" presStyleCnt="0"/>
      <dgm:spPr bwMode="auto"/>
    </dgm:pt>
    <dgm:pt modelId="{4F5C89E1-3854-4082-92E5-3F3A0D4B7771}" type="pres">
      <dgm:prSet presAssocID="{6366B8AE-4904-4650-AB86-0364F7615125}" presName="hierChild5" presStyleCnt="0"/>
      <dgm:spPr bwMode="auto"/>
    </dgm:pt>
    <dgm:pt modelId="{E31ECE04-BA55-4C17-8FA9-2D7D9E1CD29D}" type="pres">
      <dgm:prSet presAssocID="{4A51EC09-2DC2-4C60-8DAF-419BDBEE2E39}" presName="Name37" presStyleLbl="parChTrans1D2" presStyleIdx="2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AF4E2126-5E9F-4445-8437-B181AAAACE48}" type="pres">
      <dgm:prSet presAssocID="{6A3C19A9-F039-413C-A2C4-F53D5B0F6DF7}" presName="hierRoot2" presStyleCnt="0">
        <dgm:presLayoutVars>
          <dgm:hierBranch val="init"/>
        </dgm:presLayoutVars>
      </dgm:prSet>
      <dgm:spPr bwMode="auto"/>
    </dgm:pt>
    <dgm:pt modelId="{DCCFC249-F5AA-421E-B8C3-704FE97884C0}" type="pres">
      <dgm:prSet presAssocID="{6A3C19A9-F039-413C-A2C4-F53D5B0F6DF7}" presName="rootComposite" presStyleCnt="0"/>
      <dgm:spPr bwMode="auto"/>
    </dgm:pt>
    <dgm:pt modelId="{4FCC64AB-5F48-40C1-9F80-1CDAA10F69BE}" type="pres">
      <dgm:prSet custScaleX="139009" presAssocID="{6A3C19A9-F039-413C-A2C4-F53D5B0F6DF7}" presName="rootText" presStyleLbl="node2" presStyleIdx="2" presStyleCnt="3">
        <dgm:presLayoutVars>
          <dgm:chPref val="3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93637630-1B35-4BE9-9B3B-3CA87CC639B1}" type="pres">
      <dgm:prSet presAssocID="{6A3C19A9-F039-413C-A2C4-F53D5B0F6DF7}" presName="rootConnector" presStyleLbl="node2" presStyleIdx="2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6B064030-1F46-4901-887D-30FE15A449FE}" type="pres">
      <dgm:prSet presAssocID="{6A3C19A9-F039-413C-A2C4-F53D5B0F6DF7}" presName="hierChild4" presStyleCnt="0"/>
      <dgm:spPr bwMode="auto"/>
    </dgm:pt>
    <dgm:pt modelId="{3E1ACDC5-0DC2-43AF-A831-3CE14DCFB06C}" type="pres">
      <dgm:prSet presAssocID="{6A3C19A9-F039-413C-A2C4-F53D5B0F6DF7}" presName="hierChild5" presStyleCnt="0"/>
      <dgm:spPr bwMode="auto"/>
    </dgm:pt>
    <dgm:pt modelId="{2C2B0E9B-9A2E-4545-8A7E-03719349E459}" type="pres">
      <dgm:prSet presAssocID="{58376F4B-6DFA-4308-B90B-6B1558C85DFA}" presName="hierChild3" presStyleCnt="0"/>
      <dgm:spPr bwMode="auto"/>
    </dgm:pt>
  </dgm:ptLst>
  <dgm:cxnLst>
    <dgm:cxn modelId="{0051CBA1-6B2D-4F1D-AB89-F4C727796B8F}" type="presOf" srcId="{58376F4B-6DFA-4308-B90B-6B1558C85DFA}" destId="{6AAE1F8D-A8FF-483C-A545-5B8106AE3D11}" srcOrd="1" destOrd="0" presId="urn:microsoft.com/office/officeart/2005/8/layout/orgChart1"/>
    <dgm:cxn modelId="{CAF95FF8-46E3-40DE-B72A-D4D232E3B3EC}" type="presOf" srcId="{6A3C19A9-F039-413C-A2C4-F53D5B0F6DF7}" destId="{93637630-1B35-4BE9-9B3B-3CA87CC639B1}" srcOrd="1" destOrd="0" presId="urn:microsoft.com/office/officeart/2005/8/layout/orgChart1"/>
    <dgm:cxn modelId="{EAE68FA5-FAB4-458B-BACF-B90BA4BEF902}" srcId="{58376F4B-6DFA-4308-B90B-6B1558C85DFA}" destId="{6366B8AE-4904-4650-AB86-0364F7615125}" srcOrd="1" destOrd="0" parTransId="{9A4C5879-77EF-41A4-A9C7-F28D7A61C804}" sibTransId="{30A296BF-F45C-4D37-B4B3-4EDACF64DB38}"/>
    <dgm:cxn modelId="{97B5A825-CBF7-4430-A4D6-E18A2952805F}" type="presOf" srcId="{B815CB40-C2DE-465E-B0C0-3A3482D12EDE}" destId="{49651B64-704C-4C26-8919-A11898C01874}" srcOrd="1" destOrd="0" presId="urn:microsoft.com/office/officeart/2005/8/layout/orgChart1"/>
    <dgm:cxn modelId="{DE20B5E2-615B-4302-9D3B-6763577599A7}" srcId="{58376F4B-6DFA-4308-B90B-6B1558C85DFA}" destId="{6A3C19A9-F039-413C-A2C4-F53D5B0F6DF7}" srcOrd="2" destOrd="0" parTransId="{4A51EC09-2DC2-4C60-8DAF-419BDBEE2E39}" sibTransId="{732C43CF-C84A-4812-AA86-4BDC429A91CA}"/>
    <dgm:cxn modelId="{3504A8EE-C40A-4628-90FF-D546F2A9AD95}" type="presOf" srcId="{261CF52D-00C8-44C4-8056-09F4A07DF74D}" destId="{76A4A717-1A9C-4491-A205-02386106FA96}" srcOrd="0" destOrd="0" presId="urn:microsoft.com/office/officeart/2005/8/layout/orgChart1"/>
    <dgm:cxn modelId="{25FE4E24-A6E8-4601-AA3B-6C62437E5287}" type="presOf" srcId="{9A4C5879-77EF-41A4-A9C7-F28D7A61C804}" destId="{F515C9A4-D2D8-4E26-BB92-E89E84E0DEAA}" srcOrd="0" destOrd="0" presId="urn:microsoft.com/office/officeart/2005/8/layout/orgChart1"/>
    <dgm:cxn modelId="{7FE7BB69-C14A-47C0-939E-C577DC5EFA3C}" type="presOf" srcId="{58376F4B-6DFA-4308-B90B-6B1558C85DFA}" destId="{3B603D93-B18E-47DE-B245-46DD9B51EFD5}" srcOrd="0" destOrd="0" presId="urn:microsoft.com/office/officeart/2005/8/layout/orgChart1"/>
    <dgm:cxn modelId="{0B5C7C59-FE77-46D8-8496-727A0D3F3DCC}" type="presOf" srcId="{DE7A0576-B757-4815-B061-45B3ECDEB390}" destId="{32DB4E41-87EF-4395-AA93-B5CE711C0AA7}" srcOrd="0" destOrd="0" presId="urn:microsoft.com/office/officeart/2005/8/layout/orgChart1"/>
    <dgm:cxn modelId="{178E432F-3FCF-45D7-B116-C247701AAAD8}" type="presOf" srcId="{4A51EC09-2DC2-4C60-8DAF-419BDBEE2E39}" destId="{E31ECE04-BA55-4C17-8FA9-2D7D9E1CD29D}" srcOrd="0" destOrd="0" presId="urn:microsoft.com/office/officeart/2005/8/layout/orgChart1"/>
    <dgm:cxn modelId="{593B2145-48D0-484F-BE2A-2009FC2FAF96}" type="presOf" srcId="{6366B8AE-4904-4650-AB86-0364F7615125}" destId="{3585DFC4-FF11-4EBA-989E-C504C05505FA}" srcOrd="0" destOrd="0" presId="urn:microsoft.com/office/officeart/2005/8/layout/orgChart1"/>
    <dgm:cxn modelId="{16B2DA3B-440A-45DF-BA7E-C74FA2099470}" type="presOf" srcId="{6A3C19A9-F039-413C-A2C4-F53D5B0F6DF7}" destId="{4FCC64AB-5F48-40C1-9F80-1CDAA10F69BE}" srcOrd="0" destOrd="0" presId="urn:microsoft.com/office/officeart/2005/8/layout/orgChart1"/>
    <dgm:cxn modelId="{284199A4-9470-47C7-82E8-B820850E4C3B}" type="presOf" srcId="{B815CB40-C2DE-465E-B0C0-3A3482D12EDE}" destId="{F5C533E5-0BE2-44B8-938B-CFFFF68C9B1A}" srcOrd="0" destOrd="0" presId="urn:microsoft.com/office/officeart/2005/8/layout/orgChart1"/>
    <dgm:cxn modelId="{88F47F6F-8C2E-4728-A315-8E872E7556D0}" type="presOf" srcId="{6366B8AE-4904-4650-AB86-0364F7615125}" destId="{F1D93645-2E10-42AA-A0ED-166B81B88B14}" srcOrd="1" destOrd="0" presId="urn:microsoft.com/office/officeart/2005/8/layout/orgChart1"/>
    <dgm:cxn modelId="{A09147CB-963D-40FD-A8C1-426CCC517F51}" srcId="{261CF52D-00C8-44C4-8056-09F4A07DF74D}" destId="{58376F4B-6DFA-4308-B90B-6B1558C85DFA}" srcOrd="0" destOrd="0" parTransId="{F9D9F4EB-5FCB-4031-A335-0B8B33461204}" sibTransId="{F9E1139F-6604-49E3-9ADB-D47B6560C047}"/>
    <dgm:cxn modelId="{803CC23E-6954-48EA-BB80-C1536C134A67}" srcId="{58376F4B-6DFA-4308-B90B-6B1558C85DFA}" destId="{B815CB40-C2DE-465E-B0C0-3A3482D12EDE}" srcOrd="0" destOrd="0" parTransId="{DE7A0576-B757-4815-B061-45B3ECDEB390}" sibTransId="{0594466E-9C88-44A7-A474-AB4366651764}"/>
    <dgm:cxn modelId="{E1976FE1-4A8F-4A2B-A537-BEA4071C70CC}" type="presParOf" srcId="{76A4A717-1A9C-4491-A205-02386106FA96}" destId="{B25DC1D0-8624-48D7-8A95-96DB23BD8816}" srcOrd="0" destOrd="0" presId="urn:microsoft.com/office/officeart/2005/8/layout/orgChart1"/>
    <dgm:cxn modelId="{A842D543-8CD8-4CCA-B89D-6B757B939108}" type="presParOf" srcId="{B25DC1D0-8624-48D7-8A95-96DB23BD8816}" destId="{6F9BC3B7-D6C4-4C59-B96D-B113157E41EE}" srcOrd="0" destOrd="0" presId="urn:microsoft.com/office/officeart/2005/8/layout/orgChart1"/>
    <dgm:cxn modelId="{7895642B-4BCB-46CA-B686-E5BC23B10A9F}" type="presParOf" srcId="{6F9BC3B7-D6C4-4C59-B96D-B113157E41EE}" destId="{3B603D93-B18E-47DE-B245-46DD9B51EFD5}" srcOrd="0" destOrd="0" presId="urn:microsoft.com/office/officeart/2005/8/layout/orgChart1"/>
    <dgm:cxn modelId="{C112F107-47DD-4318-A3A1-BF0B11F2E505}" type="presParOf" srcId="{6F9BC3B7-D6C4-4C59-B96D-B113157E41EE}" destId="{6AAE1F8D-A8FF-483C-A545-5B8106AE3D11}" srcOrd="1" destOrd="0" presId="urn:microsoft.com/office/officeart/2005/8/layout/orgChart1"/>
    <dgm:cxn modelId="{F312FFD8-B7E6-4DA3-9D8F-04ED942FB3FF}" type="presParOf" srcId="{B25DC1D0-8624-48D7-8A95-96DB23BD8816}" destId="{23B1F0C5-F0D1-459D-BB86-CA43E3E4AB4D}" srcOrd="1" destOrd="0" presId="urn:microsoft.com/office/officeart/2005/8/layout/orgChart1"/>
    <dgm:cxn modelId="{09AC0C71-6F8C-435D-9480-A0C617B4307F}" type="presParOf" srcId="{23B1F0C5-F0D1-459D-BB86-CA43E3E4AB4D}" destId="{32DB4E41-87EF-4395-AA93-B5CE711C0AA7}" srcOrd="0" destOrd="0" presId="urn:microsoft.com/office/officeart/2005/8/layout/orgChart1"/>
    <dgm:cxn modelId="{5801E495-99C9-41AD-A4D3-E4C433C72B70}" type="presParOf" srcId="{23B1F0C5-F0D1-459D-BB86-CA43E3E4AB4D}" destId="{956D0187-F5D5-4047-B502-76C7D1B95B5A}" srcOrd="1" destOrd="0" presId="urn:microsoft.com/office/officeart/2005/8/layout/orgChart1"/>
    <dgm:cxn modelId="{AA030E7E-292F-4498-8E1F-C792BC62EF15}" type="presParOf" srcId="{956D0187-F5D5-4047-B502-76C7D1B95B5A}" destId="{76AFD18B-E789-408E-895C-1951109CDF22}" srcOrd="0" destOrd="0" presId="urn:microsoft.com/office/officeart/2005/8/layout/orgChart1"/>
    <dgm:cxn modelId="{ACD4A350-F6B8-434A-8329-59867BC12723}" type="presParOf" srcId="{76AFD18B-E789-408E-895C-1951109CDF22}" destId="{F5C533E5-0BE2-44B8-938B-CFFFF68C9B1A}" srcOrd="0" destOrd="0" presId="urn:microsoft.com/office/officeart/2005/8/layout/orgChart1"/>
    <dgm:cxn modelId="{3754741C-2984-4596-A7EA-C5F395BC181E}" type="presParOf" srcId="{76AFD18B-E789-408E-895C-1951109CDF22}" destId="{49651B64-704C-4C26-8919-A11898C01874}" srcOrd="1" destOrd="0" presId="urn:microsoft.com/office/officeart/2005/8/layout/orgChart1"/>
    <dgm:cxn modelId="{32172A27-848B-4AE1-8C1E-B36255609341}" type="presParOf" srcId="{956D0187-F5D5-4047-B502-76C7D1B95B5A}" destId="{7226E0C4-A49A-4168-8633-98E28A79DDDE}" srcOrd="1" destOrd="0" presId="urn:microsoft.com/office/officeart/2005/8/layout/orgChart1"/>
    <dgm:cxn modelId="{5D29A589-E7A7-4E61-8AD7-5C6D30BDC9B2}" type="presParOf" srcId="{956D0187-F5D5-4047-B502-76C7D1B95B5A}" destId="{B921667A-C0AB-4134-9F84-0DBE9FBDBF7A}" srcOrd="2" destOrd="0" presId="urn:microsoft.com/office/officeart/2005/8/layout/orgChart1"/>
    <dgm:cxn modelId="{55ECF91B-327B-4622-AC06-7B6B28F956DF}" type="presParOf" srcId="{23B1F0C5-F0D1-459D-BB86-CA43E3E4AB4D}" destId="{F515C9A4-D2D8-4E26-BB92-E89E84E0DEAA}" srcOrd="2" destOrd="0" presId="urn:microsoft.com/office/officeart/2005/8/layout/orgChart1"/>
    <dgm:cxn modelId="{0BEC702E-00C5-4776-872B-7E5B3F79FBA1}" type="presParOf" srcId="{23B1F0C5-F0D1-459D-BB86-CA43E3E4AB4D}" destId="{B3030AB4-8391-44DC-934F-9C7CDA73FAD6}" srcOrd="3" destOrd="0" presId="urn:microsoft.com/office/officeart/2005/8/layout/orgChart1"/>
    <dgm:cxn modelId="{D95808DB-5B5D-4BDD-A67A-57D02893AA69}" type="presParOf" srcId="{B3030AB4-8391-44DC-934F-9C7CDA73FAD6}" destId="{376CC41A-C71C-425A-9D43-7321ADA63273}" srcOrd="0" destOrd="0" presId="urn:microsoft.com/office/officeart/2005/8/layout/orgChart1"/>
    <dgm:cxn modelId="{E2C5732A-DF9D-4573-9CD7-3A58D612A78C}" type="presParOf" srcId="{376CC41A-C71C-425A-9D43-7321ADA63273}" destId="{3585DFC4-FF11-4EBA-989E-C504C05505FA}" srcOrd="0" destOrd="0" presId="urn:microsoft.com/office/officeart/2005/8/layout/orgChart1"/>
    <dgm:cxn modelId="{7125E8E7-1534-488B-B5E6-599794F4E44A}" type="presParOf" srcId="{376CC41A-C71C-425A-9D43-7321ADA63273}" destId="{F1D93645-2E10-42AA-A0ED-166B81B88B14}" srcOrd="1" destOrd="0" presId="urn:microsoft.com/office/officeart/2005/8/layout/orgChart1"/>
    <dgm:cxn modelId="{88E01A68-C644-40E4-BCF7-CD624340DFFC}" type="presParOf" srcId="{B3030AB4-8391-44DC-934F-9C7CDA73FAD6}" destId="{91F40C30-853E-402A-BA96-EAF755A21D97}" srcOrd="1" destOrd="0" presId="urn:microsoft.com/office/officeart/2005/8/layout/orgChart1"/>
    <dgm:cxn modelId="{5084ACAB-49ED-4697-93CE-D127C03BF901}" type="presParOf" srcId="{B3030AB4-8391-44DC-934F-9C7CDA73FAD6}" destId="{4F5C89E1-3854-4082-92E5-3F3A0D4B7771}" srcOrd="2" destOrd="0" presId="urn:microsoft.com/office/officeart/2005/8/layout/orgChart1"/>
    <dgm:cxn modelId="{43B3F27A-2C09-44D8-BB6B-BCFD661335BD}" type="presParOf" srcId="{23B1F0C5-F0D1-459D-BB86-CA43E3E4AB4D}" destId="{E31ECE04-BA55-4C17-8FA9-2D7D9E1CD29D}" srcOrd="4" destOrd="0" presId="urn:microsoft.com/office/officeart/2005/8/layout/orgChart1"/>
    <dgm:cxn modelId="{C219A744-52B4-425A-A897-A5ADCF1C28C7}" type="presParOf" srcId="{23B1F0C5-F0D1-459D-BB86-CA43E3E4AB4D}" destId="{AF4E2126-5E9F-4445-8437-B181AAAACE48}" srcOrd="5" destOrd="0" presId="urn:microsoft.com/office/officeart/2005/8/layout/orgChart1"/>
    <dgm:cxn modelId="{664ADF1E-7CDF-46B9-A05F-27265B1B4767}" type="presParOf" srcId="{AF4E2126-5E9F-4445-8437-B181AAAACE48}" destId="{DCCFC249-F5AA-421E-B8C3-704FE97884C0}" srcOrd="0" destOrd="0" presId="urn:microsoft.com/office/officeart/2005/8/layout/orgChart1"/>
    <dgm:cxn modelId="{8ACE238E-3447-4EC0-8E87-271B67123D3D}" type="presParOf" srcId="{DCCFC249-F5AA-421E-B8C3-704FE97884C0}" destId="{4FCC64AB-5F48-40C1-9F80-1CDAA10F69BE}" srcOrd="0" destOrd="0" presId="urn:microsoft.com/office/officeart/2005/8/layout/orgChart1"/>
    <dgm:cxn modelId="{31BB3635-FC08-4B3F-AC36-7EAA30A36097}" type="presParOf" srcId="{DCCFC249-F5AA-421E-B8C3-704FE97884C0}" destId="{93637630-1B35-4BE9-9B3B-3CA87CC639B1}" srcOrd="1" destOrd="0" presId="urn:microsoft.com/office/officeart/2005/8/layout/orgChart1"/>
    <dgm:cxn modelId="{742899D7-A19E-4AEB-9E59-E1878578045E}" type="presParOf" srcId="{AF4E2126-5E9F-4445-8437-B181AAAACE48}" destId="{6B064030-1F46-4901-887D-30FE15A449FE}" srcOrd="1" destOrd="0" presId="urn:microsoft.com/office/officeart/2005/8/layout/orgChart1"/>
    <dgm:cxn modelId="{65629D73-5F14-4466-9CC2-2519742AAEFF}" type="presParOf" srcId="{AF4E2126-5E9F-4445-8437-B181AAAACE48}" destId="{3E1ACDC5-0DC2-43AF-A831-3CE14DCFB06C}" srcOrd="2" destOrd="0" presId="urn:microsoft.com/office/officeart/2005/8/layout/orgChart1"/>
    <dgm:cxn modelId="{2666210F-DB93-4DEA-89C8-1DDF33C8F233}" type="presParOf" srcId="{B25DC1D0-8624-48D7-8A95-96DB23BD8816}" destId="{2C2B0E9B-9A2E-4545-8A7E-03719349E4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261CF52D-00C8-44C4-8056-09F4A07DF7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 bwMode="auto"/>
      <dgm:t>
        <a:bodyPr/>
        <a:lstStyle/>
        <a:p>
          <a:pPr>
            <a:defRPr/>
          </a:pPr>
          <a:endParaRPr lang="en-SG"/>
        </a:p>
      </dgm:t>
    </dgm:pt>
    <dgm:pt modelId="{58376F4B-6DFA-4308-B90B-6B1558C85DFA}">
      <dgm:prSet phldrT="[Text]" custT="1"/>
      <dgm:spPr bwMode="auto">
        <a:noFill/>
      </dgm:spPr>
      <dgm:t>
        <a:bodyPr/>
        <a:lstStyle/>
        <a:p>
          <a:pPr>
            <a:defRPr/>
          </a:pPr>
          <a:r>
            <a:rPr lang="en-US" sz="2800">
              <a:solidFill>
                <a:srgbClr val="FF0000"/>
              </a:solidFill>
              <a:latin typeface="Verdana"/>
              <a:ea typeface="Verdana"/>
            </a:rPr>
            <a:t>Positive Integers</a:t>
          </a:r>
          <a:endParaRPr lang="en-SG" sz="2800">
            <a:solidFill>
              <a:srgbClr val="FF0000"/>
            </a:solidFill>
            <a:latin typeface="Verdana"/>
            <a:ea typeface="Verdana"/>
          </a:endParaRPr>
        </a:p>
      </dgm:t>
    </dgm:pt>
    <dgm:pt modelId="{F9D9F4EB-5FCB-4031-A335-0B8B33461204}" type="parTrans" cxnId="{A09147CB-963D-40FD-A8C1-426CCC517F51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F9E1139F-6604-49E3-9ADB-D47B6560C047}" type="sibTrans" cxnId="{A09147CB-963D-40FD-A8C1-426CCC517F51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B815CB40-C2DE-465E-B0C0-3A3482D12EDE}">
      <dgm:prSet phldrT="[Text]" custT="1"/>
      <dgm:spPr bwMode="auto">
        <a:noFill/>
        <a:ln>
          <a:solidFill>
            <a:schemeClr val="tx1"/>
          </a:solidFill>
        </a:ln>
      </dgm:spPr>
      <dgm:t>
        <a:bodyPr/>
        <a:lstStyle/>
        <a:p>
          <a:pPr>
            <a:defRPr/>
          </a:pPr>
          <a:r>
            <a:rPr lang="en-US" sz="2400">
              <a:solidFill>
                <a:srgbClr val="0000CC"/>
              </a:solidFill>
              <a:latin typeface="Verdana"/>
              <a:ea typeface="Verdana"/>
            </a:rPr>
            <a:t>Unity</a:t>
          </a:r>
          <a:endParaRPr lang="en-SG" sz="2400">
            <a:solidFill>
              <a:srgbClr val="0000CC"/>
            </a:solidFill>
            <a:latin typeface="Verdana"/>
            <a:ea typeface="Verdana"/>
          </a:endParaRPr>
        </a:p>
      </dgm:t>
    </dgm:pt>
    <dgm:pt modelId="{DE7A0576-B757-4815-B061-45B3ECDEB390}" type="parTrans" cxnId="{803CC23E-6954-48EA-BB80-C1536C134A67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0594466E-9C88-44A7-A474-AB4366651764}" type="sibTrans" cxnId="{803CC23E-6954-48EA-BB80-C1536C134A67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6366B8AE-4904-4650-AB86-0364F7615125}">
      <dgm:prSet phldrT="[Text]" custT="1"/>
      <dgm:spPr bwMode="auto">
        <a:noFill/>
        <a:ln>
          <a:solidFill>
            <a:schemeClr val="tx2"/>
          </a:solidFill>
        </a:ln>
      </dgm:spPr>
      <dgm:t>
        <a:bodyPr/>
        <a:lstStyle/>
        <a:p>
          <a:pPr>
            <a:defRPr/>
          </a:pPr>
          <a:r>
            <a:rPr lang="en-US" sz="2400">
              <a:solidFill>
                <a:srgbClr val="0000CC"/>
              </a:solidFill>
              <a:latin typeface="Verdana"/>
              <a:ea typeface="Verdana"/>
            </a:rPr>
            <a:t>Prime</a:t>
          </a:r>
          <a:endParaRPr lang="en-SG" sz="2400">
            <a:solidFill>
              <a:srgbClr val="0000CC"/>
            </a:solidFill>
            <a:latin typeface="Verdana"/>
            <a:ea typeface="Verdana"/>
          </a:endParaRPr>
        </a:p>
      </dgm:t>
    </dgm:pt>
    <dgm:pt modelId="{9A4C5879-77EF-41A4-A9C7-F28D7A61C804}" type="parTrans" cxnId="{EAE68FA5-FAB4-458B-BACF-B90BA4BEF902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30A296BF-F45C-4D37-B4B3-4EDACF64DB38}" type="sibTrans" cxnId="{EAE68FA5-FAB4-458B-BACF-B90BA4BEF902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6A3C19A9-F039-413C-A2C4-F53D5B0F6DF7}">
      <dgm:prSet phldrT="[Text]" custT="1"/>
      <dgm:spPr bwMode="auto">
        <a:noFill/>
        <a:ln>
          <a:solidFill>
            <a:schemeClr val="tx1"/>
          </a:solidFill>
        </a:ln>
      </dgm:spPr>
      <dgm:t>
        <a:bodyPr/>
        <a:lstStyle/>
        <a:p>
          <a:pPr>
            <a:defRPr/>
          </a:pPr>
          <a:r>
            <a:rPr lang="en-US" sz="2400">
              <a:solidFill>
                <a:srgbClr val="0000CC"/>
              </a:solidFill>
              <a:latin typeface="Verdana"/>
              <a:ea typeface="Verdana"/>
            </a:rPr>
            <a:t>Composite</a:t>
          </a:r>
          <a:endParaRPr lang="en-SG" sz="2400">
            <a:solidFill>
              <a:srgbClr val="0000CC"/>
            </a:solidFill>
            <a:latin typeface="Verdana"/>
            <a:ea typeface="Verdana"/>
          </a:endParaRPr>
        </a:p>
      </dgm:t>
    </dgm:pt>
    <dgm:pt modelId="{4A51EC09-2DC2-4C60-8DAF-419BDBEE2E39}" type="parTrans" cxnId="{DE20B5E2-615B-4302-9D3B-6763577599A7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732C43CF-C84A-4812-AA86-4BDC429A91CA}" type="sibTrans" cxnId="{DE20B5E2-615B-4302-9D3B-6763577599A7}">
      <dgm:prSet/>
      <dgm:spPr bwMode="auto"/>
      <dgm:t>
        <a:bodyPr/>
        <a:lstStyle/>
        <a:p>
          <a:pPr>
            <a:defRPr/>
          </a:pPr>
          <a:endParaRPr lang="en-SG"/>
        </a:p>
      </dgm:t>
    </dgm:pt>
    <dgm:pt modelId="{76A4A717-1A9C-4491-A205-02386106FA96}" type="pres">
      <dgm:prSet presAssocID="{261CF52D-00C8-44C4-8056-09F4A07DF74D}" presName="hierChild1" presStyleCnt="0">
        <dgm:presLayoutVars>
          <dgm:chPref val="1"/>
          <dgm:dir val="norm"/>
          <dgm:animOne val="branch"/>
          <dgm:animLvl val="lvl"/>
          <dgm:resizeHandles val="exact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B25DC1D0-8624-48D7-8A95-96DB23BD8816}" type="pres">
      <dgm:prSet presAssocID="{58376F4B-6DFA-4308-B90B-6B1558C85DFA}" presName="hierRoot1" presStyleCnt="0">
        <dgm:presLayoutVars>
          <dgm:hierBranch val="init"/>
        </dgm:presLayoutVars>
      </dgm:prSet>
      <dgm:spPr bwMode="auto"/>
    </dgm:pt>
    <dgm:pt modelId="{6F9BC3B7-D6C4-4C59-B96D-B113157E41EE}" type="pres">
      <dgm:prSet presAssocID="{58376F4B-6DFA-4308-B90B-6B1558C85DFA}" presName="rootComposite1" presStyleCnt="0"/>
      <dgm:spPr bwMode="auto"/>
    </dgm:pt>
    <dgm:pt modelId="{3B603D93-B18E-47DE-B245-46DD9B51EFD5}" type="pres">
      <dgm:prSet custScaleX="302141" presAssocID="{58376F4B-6DFA-4308-B90B-6B1558C85DFA}" presName="rootText1" presStyleLbl="node0" presStyleIdx="0" presStyleCnt="1">
        <dgm:presLayoutVars>
          <dgm:chPref val="3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6AAE1F8D-A8FF-483C-A545-5B8106AE3D11}" type="pres">
      <dgm:prSet presAssocID="{58376F4B-6DFA-4308-B90B-6B1558C85DFA}" presName="rootConnector1" presStyleLbl="node1" presStyleIdx="0" presStyleCnt="0"/>
      <dgm:spPr bwMode="auto"/>
      <dgm:t>
        <a:bodyPr/>
        <a:lstStyle/>
        <a:p>
          <a:pPr>
            <a:defRPr/>
          </a:pPr>
          <a:endParaRPr lang="en-SG"/>
        </a:p>
      </dgm:t>
    </dgm:pt>
    <dgm:pt modelId="{23B1F0C5-F0D1-459D-BB86-CA43E3E4AB4D}" type="pres">
      <dgm:prSet presAssocID="{58376F4B-6DFA-4308-B90B-6B1558C85DFA}" presName="hierChild2" presStyleCnt="0"/>
      <dgm:spPr bwMode="auto"/>
    </dgm:pt>
    <dgm:pt modelId="{32DB4E41-87EF-4395-AA93-B5CE711C0AA7}" type="pres">
      <dgm:prSet presAssocID="{DE7A0576-B757-4815-B061-45B3ECDEB390}" presName="Name37" presStyleLbl="parChTrans1D2" presStyleIdx="0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956D0187-F5D5-4047-B502-76C7D1B95B5A}" type="pres">
      <dgm:prSet presAssocID="{B815CB40-C2DE-465E-B0C0-3A3482D12EDE}" presName="hierRoot2" presStyleCnt="0">
        <dgm:presLayoutVars>
          <dgm:hierBranch val="init"/>
        </dgm:presLayoutVars>
      </dgm:prSet>
      <dgm:spPr bwMode="auto"/>
    </dgm:pt>
    <dgm:pt modelId="{76AFD18B-E789-408E-895C-1951109CDF22}" type="pres">
      <dgm:prSet presAssocID="{B815CB40-C2DE-465E-B0C0-3A3482D12EDE}" presName="rootComposite" presStyleCnt="0"/>
      <dgm:spPr bwMode="auto"/>
    </dgm:pt>
    <dgm:pt modelId="{F5C533E5-0BE2-44B8-938B-CFFFF68C9B1A}" type="pres">
      <dgm:prSet presAssocID="{B815CB40-C2DE-465E-B0C0-3A3482D12EDE}" presName="rootText" presStyleLbl="node2" presStyleIdx="0" presStyleCnt="3">
        <dgm:presLayoutVars>
          <dgm:chPref val="3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49651B64-704C-4C26-8919-A11898C01874}" type="pres">
      <dgm:prSet presAssocID="{B815CB40-C2DE-465E-B0C0-3A3482D12EDE}" presName="rootConnector" presStyleLbl="node2" presStyleIdx="0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7226E0C4-A49A-4168-8633-98E28A79DDDE}" type="pres">
      <dgm:prSet presAssocID="{B815CB40-C2DE-465E-B0C0-3A3482D12EDE}" presName="hierChild4" presStyleCnt="0"/>
      <dgm:spPr bwMode="auto"/>
    </dgm:pt>
    <dgm:pt modelId="{B921667A-C0AB-4134-9F84-0DBE9FBDBF7A}" type="pres">
      <dgm:prSet presAssocID="{B815CB40-C2DE-465E-B0C0-3A3482D12EDE}" presName="hierChild5" presStyleCnt="0"/>
      <dgm:spPr bwMode="auto"/>
    </dgm:pt>
    <dgm:pt modelId="{F515C9A4-D2D8-4E26-BB92-E89E84E0DEAA}" type="pres">
      <dgm:prSet presAssocID="{9A4C5879-77EF-41A4-A9C7-F28D7A61C804}" presName="Name37" presStyleLbl="parChTrans1D2" presStyleIdx="1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B3030AB4-8391-44DC-934F-9C7CDA73FAD6}" type="pres">
      <dgm:prSet presAssocID="{6366B8AE-4904-4650-AB86-0364F7615125}" presName="hierRoot2" presStyleCnt="0">
        <dgm:presLayoutVars>
          <dgm:hierBranch val="init"/>
        </dgm:presLayoutVars>
      </dgm:prSet>
      <dgm:spPr bwMode="auto"/>
    </dgm:pt>
    <dgm:pt modelId="{376CC41A-C71C-425A-9D43-7321ADA63273}" type="pres">
      <dgm:prSet presAssocID="{6366B8AE-4904-4650-AB86-0364F7615125}" presName="rootComposite" presStyleCnt="0"/>
      <dgm:spPr bwMode="auto"/>
    </dgm:pt>
    <dgm:pt modelId="{3585DFC4-FF11-4EBA-989E-C504C05505FA}" type="pres">
      <dgm:prSet presAssocID="{6366B8AE-4904-4650-AB86-0364F7615125}" presName="rootText" presStyleLbl="node2" presStyleIdx="1" presStyleCnt="3">
        <dgm:presLayoutVars>
          <dgm:chPref val="3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F1D93645-2E10-42AA-A0ED-166B81B88B14}" type="pres">
      <dgm:prSet presAssocID="{6366B8AE-4904-4650-AB86-0364F7615125}" presName="rootConnector" presStyleLbl="node2" presStyleIdx="1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91F40C30-853E-402A-BA96-EAF755A21D97}" type="pres">
      <dgm:prSet presAssocID="{6366B8AE-4904-4650-AB86-0364F7615125}" presName="hierChild4" presStyleCnt="0"/>
      <dgm:spPr bwMode="auto"/>
    </dgm:pt>
    <dgm:pt modelId="{4F5C89E1-3854-4082-92E5-3F3A0D4B7771}" type="pres">
      <dgm:prSet presAssocID="{6366B8AE-4904-4650-AB86-0364F7615125}" presName="hierChild5" presStyleCnt="0"/>
      <dgm:spPr bwMode="auto"/>
    </dgm:pt>
    <dgm:pt modelId="{E31ECE04-BA55-4C17-8FA9-2D7D9E1CD29D}" type="pres">
      <dgm:prSet presAssocID="{4A51EC09-2DC2-4C60-8DAF-419BDBEE2E39}" presName="Name37" presStyleLbl="parChTrans1D2" presStyleIdx="2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AF4E2126-5E9F-4445-8437-B181AAAACE48}" type="pres">
      <dgm:prSet presAssocID="{6A3C19A9-F039-413C-A2C4-F53D5B0F6DF7}" presName="hierRoot2" presStyleCnt="0">
        <dgm:presLayoutVars>
          <dgm:hierBranch val="init"/>
        </dgm:presLayoutVars>
      </dgm:prSet>
      <dgm:spPr bwMode="auto"/>
    </dgm:pt>
    <dgm:pt modelId="{DCCFC249-F5AA-421E-B8C3-704FE97884C0}" type="pres">
      <dgm:prSet presAssocID="{6A3C19A9-F039-413C-A2C4-F53D5B0F6DF7}" presName="rootComposite" presStyleCnt="0"/>
      <dgm:spPr bwMode="auto"/>
    </dgm:pt>
    <dgm:pt modelId="{4FCC64AB-5F48-40C1-9F80-1CDAA10F69BE}" type="pres">
      <dgm:prSet presAssocID="{6A3C19A9-F039-413C-A2C4-F53D5B0F6DF7}" presName="rootText" presStyleLbl="node2" presStyleIdx="2" presStyleCnt="3">
        <dgm:presLayoutVars>
          <dgm:chPref val="3"/>
        </dgm:presLayoutVars>
      </dgm:prSet>
      <dgm:spPr bwMode="auto"/>
      <dgm:t>
        <a:bodyPr/>
        <a:lstStyle/>
        <a:p>
          <a:pPr>
            <a:defRPr/>
          </a:pPr>
          <a:endParaRPr lang="en-SG"/>
        </a:p>
      </dgm:t>
    </dgm:pt>
    <dgm:pt modelId="{93637630-1B35-4BE9-9B3B-3CA87CC639B1}" type="pres">
      <dgm:prSet presAssocID="{6A3C19A9-F039-413C-A2C4-F53D5B0F6DF7}" presName="rootConnector" presStyleLbl="node2" presStyleIdx="2" presStyleCnt="3"/>
      <dgm:spPr bwMode="auto"/>
      <dgm:t>
        <a:bodyPr/>
        <a:lstStyle/>
        <a:p>
          <a:pPr>
            <a:defRPr/>
          </a:pPr>
          <a:endParaRPr lang="en-SG"/>
        </a:p>
      </dgm:t>
    </dgm:pt>
    <dgm:pt modelId="{6B064030-1F46-4901-887D-30FE15A449FE}" type="pres">
      <dgm:prSet presAssocID="{6A3C19A9-F039-413C-A2C4-F53D5B0F6DF7}" presName="hierChild4" presStyleCnt="0"/>
      <dgm:spPr bwMode="auto"/>
    </dgm:pt>
    <dgm:pt modelId="{3E1ACDC5-0DC2-43AF-A831-3CE14DCFB06C}" type="pres">
      <dgm:prSet presAssocID="{6A3C19A9-F039-413C-A2C4-F53D5B0F6DF7}" presName="hierChild5" presStyleCnt="0"/>
      <dgm:spPr bwMode="auto"/>
    </dgm:pt>
    <dgm:pt modelId="{2C2B0E9B-9A2E-4545-8A7E-03719349E459}" type="pres">
      <dgm:prSet presAssocID="{58376F4B-6DFA-4308-B90B-6B1558C85DFA}" presName="hierChild3" presStyleCnt="0"/>
      <dgm:spPr bwMode="auto"/>
    </dgm:pt>
  </dgm:ptLst>
  <dgm:cxnLst>
    <dgm:cxn modelId="{EAE68FA5-FAB4-458B-BACF-B90BA4BEF902}" srcId="{58376F4B-6DFA-4308-B90B-6B1558C85DFA}" destId="{6366B8AE-4904-4650-AB86-0364F7615125}" srcOrd="1" destOrd="0" parTransId="{9A4C5879-77EF-41A4-A9C7-F28D7A61C804}" sibTransId="{30A296BF-F45C-4D37-B4B3-4EDACF64DB38}"/>
    <dgm:cxn modelId="{D9CF376B-28C3-4993-A05C-D4A3B01841AA}" type="presOf" srcId="{6366B8AE-4904-4650-AB86-0364F7615125}" destId="{3585DFC4-FF11-4EBA-989E-C504C05505FA}" srcOrd="0" destOrd="0" presId="urn:microsoft.com/office/officeart/2005/8/layout/orgChart1"/>
    <dgm:cxn modelId="{3A19EB33-E696-47C3-8C0A-B475201128EC}" type="presOf" srcId="{9A4C5879-77EF-41A4-A9C7-F28D7A61C804}" destId="{F515C9A4-D2D8-4E26-BB92-E89E84E0DEAA}" srcOrd="0" destOrd="0" presId="urn:microsoft.com/office/officeart/2005/8/layout/orgChart1"/>
    <dgm:cxn modelId="{DE20B5E2-615B-4302-9D3B-6763577599A7}" srcId="{58376F4B-6DFA-4308-B90B-6B1558C85DFA}" destId="{6A3C19A9-F039-413C-A2C4-F53D5B0F6DF7}" srcOrd="2" destOrd="0" parTransId="{4A51EC09-2DC2-4C60-8DAF-419BDBEE2E39}" sibTransId="{732C43CF-C84A-4812-AA86-4BDC429A91CA}"/>
    <dgm:cxn modelId="{0C74187F-A4E7-486D-A1F1-71479E425DB9}" type="presOf" srcId="{58376F4B-6DFA-4308-B90B-6B1558C85DFA}" destId="{6AAE1F8D-A8FF-483C-A545-5B8106AE3D11}" srcOrd="1" destOrd="0" presId="urn:microsoft.com/office/officeart/2005/8/layout/orgChart1"/>
    <dgm:cxn modelId="{56973D4A-A3A6-44BF-A189-B92EF10962BB}" type="presOf" srcId="{B815CB40-C2DE-465E-B0C0-3A3482D12EDE}" destId="{F5C533E5-0BE2-44B8-938B-CFFFF68C9B1A}" srcOrd="0" destOrd="0" presId="urn:microsoft.com/office/officeart/2005/8/layout/orgChart1"/>
    <dgm:cxn modelId="{A2BA21FF-27F9-4DCC-9EC9-2A01EAD59BB2}" type="presOf" srcId="{B815CB40-C2DE-465E-B0C0-3A3482D12EDE}" destId="{49651B64-704C-4C26-8919-A11898C01874}" srcOrd="1" destOrd="0" presId="urn:microsoft.com/office/officeart/2005/8/layout/orgChart1"/>
    <dgm:cxn modelId="{8FBEFE2D-801D-4408-B491-36B5680F05AE}" type="presOf" srcId="{DE7A0576-B757-4815-B061-45B3ECDEB390}" destId="{32DB4E41-87EF-4395-AA93-B5CE711C0AA7}" srcOrd="0" destOrd="0" presId="urn:microsoft.com/office/officeart/2005/8/layout/orgChart1"/>
    <dgm:cxn modelId="{B661D571-E67B-4653-8CD5-656E1CA6BDE2}" type="presOf" srcId="{6366B8AE-4904-4650-AB86-0364F7615125}" destId="{F1D93645-2E10-42AA-A0ED-166B81B88B14}" srcOrd="1" destOrd="0" presId="urn:microsoft.com/office/officeart/2005/8/layout/orgChart1"/>
    <dgm:cxn modelId="{50650C73-5590-47E5-B468-225D1B09FB95}" type="presOf" srcId="{6A3C19A9-F039-413C-A2C4-F53D5B0F6DF7}" destId="{4FCC64AB-5F48-40C1-9F80-1CDAA10F69BE}" srcOrd="0" destOrd="0" presId="urn:microsoft.com/office/officeart/2005/8/layout/orgChart1"/>
    <dgm:cxn modelId="{89538C5B-FA94-4B8D-A260-5F120426D848}" type="presOf" srcId="{4A51EC09-2DC2-4C60-8DAF-419BDBEE2E39}" destId="{E31ECE04-BA55-4C17-8FA9-2D7D9E1CD29D}" srcOrd="0" destOrd="0" presId="urn:microsoft.com/office/officeart/2005/8/layout/orgChart1"/>
    <dgm:cxn modelId="{46A9DA2F-0038-4945-A107-FF1FE9934732}" type="presOf" srcId="{6A3C19A9-F039-413C-A2C4-F53D5B0F6DF7}" destId="{93637630-1B35-4BE9-9B3B-3CA87CC639B1}" srcOrd="1" destOrd="0" presId="urn:microsoft.com/office/officeart/2005/8/layout/orgChart1"/>
    <dgm:cxn modelId="{30C4E75E-E7F6-4F94-944C-0B1D68D83228}" type="presOf" srcId="{261CF52D-00C8-44C4-8056-09F4A07DF74D}" destId="{76A4A717-1A9C-4491-A205-02386106FA96}" srcOrd="0" destOrd="0" presId="urn:microsoft.com/office/officeart/2005/8/layout/orgChart1"/>
    <dgm:cxn modelId="{A09147CB-963D-40FD-A8C1-426CCC517F51}" srcId="{261CF52D-00C8-44C4-8056-09F4A07DF74D}" destId="{58376F4B-6DFA-4308-B90B-6B1558C85DFA}" srcOrd="0" destOrd="0" parTransId="{F9D9F4EB-5FCB-4031-A335-0B8B33461204}" sibTransId="{F9E1139F-6604-49E3-9ADB-D47B6560C047}"/>
    <dgm:cxn modelId="{964D94EF-EA97-4728-BD57-986BD4E74302}" type="presOf" srcId="{58376F4B-6DFA-4308-B90B-6B1558C85DFA}" destId="{3B603D93-B18E-47DE-B245-46DD9B51EFD5}" srcOrd="0" destOrd="0" presId="urn:microsoft.com/office/officeart/2005/8/layout/orgChart1"/>
    <dgm:cxn modelId="{803CC23E-6954-48EA-BB80-C1536C134A67}" srcId="{58376F4B-6DFA-4308-B90B-6B1558C85DFA}" destId="{B815CB40-C2DE-465E-B0C0-3A3482D12EDE}" srcOrd="0" destOrd="0" parTransId="{DE7A0576-B757-4815-B061-45B3ECDEB390}" sibTransId="{0594466E-9C88-44A7-A474-AB4366651764}"/>
    <dgm:cxn modelId="{582B8758-5E86-4611-A24C-50D862FF7C6D}" type="presParOf" srcId="{76A4A717-1A9C-4491-A205-02386106FA96}" destId="{B25DC1D0-8624-48D7-8A95-96DB23BD8816}" srcOrd="0" destOrd="0" presId="urn:microsoft.com/office/officeart/2005/8/layout/orgChart1"/>
    <dgm:cxn modelId="{FAE34F10-C351-4595-9151-C577F7D95C4D}" type="presParOf" srcId="{B25DC1D0-8624-48D7-8A95-96DB23BD8816}" destId="{6F9BC3B7-D6C4-4C59-B96D-B113157E41EE}" srcOrd="0" destOrd="0" presId="urn:microsoft.com/office/officeart/2005/8/layout/orgChart1"/>
    <dgm:cxn modelId="{6753763C-31F7-406A-9848-D49ABF1690C8}" type="presParOf" srcId="{6F9BC3B7-D6C4-4C59-B96D-B113157E41EE}" destId="{3B603D93-B18E-47DE-B245-46DD9B51EFD5}" srcOrd="0" destOrd="0" presId="urn:microsoft.com/office/officeart/2005/8/layout/orgChart1"/>
    <dgm:cxn modelId="{6ACB8A34-2ED9-45DC-B77C-F327D0415B65}" type="presParOf" srcId="{6F9BC3B7-D6C4-4C59-B96D-B113157E41EE}" destId="{6AAE1F8D-A8FF-483C-A545-5B8106AE3D11}" srcOrd="1" destOrd="0" presId="urn:microsoft.com/office/officeart/2005/8/layout/orgChart1"/>
    <dgm:cxn modelId="{54832751-38EE-4A57-91A0-794EC5BA06D4}" type="presParOf" srcId="{B25DC1D0-8624-48D7-8A95-96DB23BD8816}" destId="{23B1F0C5-F0D1-459D-BB86-CA43E3E4AB4D}" srcOrd="1" destOrd="0" presId="urn:microsoft.com/office/officeart/2005/8/layout/orgChart1"/>
    <dgm:cxn modelId="{53092075-266F-45E4-8F94-BD262BB28903}" type="presParOf" srcId="{23B1F0C5-F0D1-459D-BB86-CA43E3E4AB4D}" destId="{32DB4E41-87EF-4395-AA93-B5CE711C0AA7}" srcOrd="0" destOrd="0" presId="urn:microsoft.com/office/officeart/2005/8/layout/orgChart1"/>
    <dgm:cxn modelId="{70EEB2EB-9259-49C0-B579-DB60359455A5}" type="presParOf" srcId="{23B1F0C5-F0D1-459D-BB86-CA43E3E4AB4D}" destId="{956D0187-F5D5-4047-B502-76C7D1B95B5A}" srcOrd="1" destOrd="0" presId="urn:microsoft.com/office/officeart/2005/8/layout/orgChart1"/>
    <dgm:cxn modelId="{48D56275-3A6B-4D1B-9015-A77CC6295A6D}" type="presParOf" srcId="{956D0187-F5D5-4047-B502-76C7D1B95B5A}" destId="{76AFD18B-E789-408E-895C-1951109CDF22}" srcOrd="0" destOrd="0" presId="urn:microsoft.com/office/officeart/2005/8/layout/orgChart1"/>
    <dgm:cxn modelId="{9FD651D1-9049-4E7D-928B-E0A1597713E4}" type="presParOf" srcId="{76AFD18B-E789-408E-895C-1951109CDF22}" destId="{F5C533E5-0BE2-44B8-938B-CFFFF68C9B1A}" srcOrd="0" destOrd="0" presId="urn:microsoft.com/office/officeart/2005/8/layout/orgChart1"/>
    <dgm:cxn modelId="{9CBB9AE9-57E1-42B1-8160-9947E554B866}" type="presParOf" srcId="{76AFD18B-E789-408E-895C-1951109CDF22}" destId="{49651B64-704C-4C26-8919-A11898C01874}" srcOrd="1" destOrd="0" presId="urn:microsoft.com/office/officeart/2005/8/layout/orgChart1"/>
    <dgm:cxn modelId="{5E538702-1148-40F0-8628-297072962026}" type="presParOf" srcId="{956D0187-F5D5-4047-B502-76C7D1B95B5A}" destId="{7226E0C4-A49A-4168-8633-98E28A79DDDE}" srcOrd="1" destOrd="0" presId="urn:microsoft.com/office/officeart/2005/8/layout/orgChart1"/>
    <dgm:cxn modelId="{6C910D69-F51E-4368-8D19-10747E02F5F9}" type="presParOf" srcId="{956D0187-F5D5-4047-B502-76C7D1B95B5A}" destId="{B921667A-C0AB-4134-9F84-0DBE9FBDBF7A}" srcOrd="2" destOrd="0" presId="urn:microsoft.com/office/officeart/2005/8/layout/orgChart1"/>
    <dgm:cxn modelId="{62AF275C-2A4A-4DB4-9296-419B6152ACB3}" type="presParOf" srcId="{23B1F0C5-F0D1-459D-BB86-CA43E3E4AB4D}" destId="{F515C9A4-D2D8-4E26-BB92-E89E84E0DEAA}" srcOrd="2" destOrd="0" presId="urn:microsoft.com/office/officeart/2005/8/layout/orgChart1"/>
    <dgm:cxn modelId="{03F9C75B-5312-454A-AF39-5DC5C4AC0C1F}" type="presParOf" srcId="{23B1F0C5-F0D1-459D-BB86-CA43E3E4AB4D}" destId="{B3030AB4-8391-44DC-934F-9C7CDA73FAD6}" srcOrd="3" destOrd="0" presId="urn:microsoft.com/office/officeart/2005/8/layout/orgChart1"/>
    <dgm:cxn modelId="{E5317E26-62D1-4C25-A2B9-FA0406E96FA1}" type="presParOf" srcId="{B3030AB4-8391-44DC-934F-9C7CDA73FAD6}" destId="{376CC41A-C71C-425A-9D43-7321ADA63273}" srcOrd="0" destOrd="0" presId="urn:microsoft.com/office/officeart/2005/8/layout/orgChart1"/>
    <dgm:cxn modelId="{D104E62D-6BAB-4F09-BCC4-519E2D070E3A}" type="presParOf" srcId="{376CC41A-C71C-425A-9D43-7321ADA63273}" destId="{3585DFC4-FF11-4EBA-989E-C504C05505FA}" srcOrd="0" destOrd="0" presId="urn:microsoft.com/office/officeart/2005/8/layout/orgChart1"/>
    <dgm:cxn modelId="{A13DD691-31A7-458D-9C79-88537130AD75}" type="presParOf" srcId="{376CC41A-C71C-425A-9D43-7321ADA63273}" destId="{F1D93645-2E10-42AA-A0ED-166B81B88B14}" srcOrd="1" destOrd="0" presId="urn:microsoft.com/office/officeart/2005/8/layout/orgChart1"/>
    <dgm:cxn modelId="{590BCFFD-A4F3-497C-AA7A-7A80C3E02498}" type="presParOf" srcId="{B3030AB4-8391-44DC-934F-9C7CDA73FAD6}" destId="{91F40C30-853E-402A-BA96-EAF755A21D97}" srcOrd="1" destOrd="0" presId="urn:microsoft.com/office/officeart/2005/8/layout/orgChart1"/>
    <dgm:cxn modelId="{930035D7-5540-4930-8E58-DDB2A5C33D2D}" type="presParOf" srcId="{B3030AB4-8391-44DC-934F-9C7CDA73FAD6}" destId="{4F5C89E1-3854-4082-92E5-3F3A0D4B7771}" srcOrd="2" destOrd="0" presId="urn:microsoft.com/office/officeart/2005/8/layout/orgChart1"/>
    <dgm:cxn modelId="{711FC53F-A47E-4CAC-BE3C-5B10CA0685DF}" type="presParOf" srcId="{23B1F0C5-F0D1-459D-BB86-CA43E3E4AB4D}" destId="{E31ECE04-BA55-4C17-8FA9-2D7D9E1CD29D}" srcOrd="4" destOrd="0" presId="urn:microsoft.com/office/officeart/2005/8/layout/orgChart1"/>
    <dgm:cxn modelId="{2FA1A4F1-195A-4ABE-A826-C4BDCB975590}" type="presParOf" srcId="{23B1F0C5-F0D1-459D-BB86-CA43E3E4AB4D}" destId="{AF4E2126-5E9F-4445-8437-B181AAAACE48}" srcOrd="5" destOrd="0" presId="urn:microsoft.com/office/officeart/2005/8/layout/orgChart1"/>
    <dgm:cxn modelId="{ED64C26B-E971-41B8-9ECA-203FEFFD1D75}" type="presParOf" srcId="{AF4E2126-5E9F-4445-8437-B181AAAACE48}" destId="{DCCFC249-F5AA-421E-B8C3-704FE97884C0}" srcOrd="0" destOrd="0" presId="urn:microsoft.com/office/officeart/2005/8/layout/orgChart1"/>
    <dgm:cxn modelId="{F0DF3BD2-BFEC-4C7B-9FF0-6398F76ABCF2}" type="presParOf" srcId="{DCCFC249-F5AA-421E-B8C3-704FE97884C0}" destId="{4FCC64AB-5F48-40C1-9F80-1CDAA10F69BE}" srcOrd="0" destOrd="0" presId="urn:microsoft.com/office/officeart/2005/8/layout/orgChart1"/>
    <dgm:cxn modelId="{93D39FB1-0174-4AC4-826D-CEDF13A44DE2}" type="presParOf" srcId="{DCCFC249-F5AA-421E-B8C3-704FE97884C0}" destId="{93637630-1B35-4BE9-9B3B-3CA87CC639B1}" srcOrd="1" destOrd="0" presId="urn:microsoft.com/office/officeart/2005/8/layout/orgChart1"/>
    <dgm:cxn modelId="{A641F9D7-2CB3-4FC3-B7B7-52AD62AD1782}" type="presParOf" srcId="{AF4E2126-5E9F-4445-8437-B181AAAACE48}" destId="{6B064030-1F46-4901-887D-30FE15A449FE}" srcOrd="1" destOrd="0" presId="urn:microsoft.com/office/officeart/2005/8/layout/orgChart1"/>
    <dgm:cxn modelId="{287EE498-933F-43F3-8097-0A81A4A13C47}" type="presParOf" srcId="{AF4E2126-5E9F-4445-8437-B181AAAACE48}" destId="{3E1ACDC5-0DC2-43AF-A831-3CE14DCFB06C}" srcOrd="2" destOrd="0" presId="urn:microsoft.com/office/officeart/2005/8/layout/orgChart1"/>
    <dgm:cxn modelId="{ECBFCFA3-5173-450C-946B-EF2FE380B60D}" type="presParOf" srcId="{B25DC1D0-8624-48D7-8A95-96DB23BD8816}" destId="{2C2B0E9B-9A2E-4545-8A7E-03719349E4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666747427" name=""/>
      <dsp:cNvGrpSpPr/>
    </dsp:nvGrpSpPr>
    <dsp:grpSpPr bwMode="auto">
      <a:xfrm>
        <a:off x="0" y="0"/>
        <a:ext cx="6096000" cy="3078374"/>
        <a:chOff x="0" y="0"/>
        <a:chExt cx="6096000" cy="3078374"/>
      </a:xfrm>
    </dsp:grpSpPr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242096370" name=""/>
      <dsp:cNvGrpSpPr/>
    </dsp:nvGrpSpPr>
    <dsp:grpSpPr bwMode="auto">
      <a:xfrm>
        <a:off x="0" y="0"/>
        <a:ext cx="6096000" cy="3078374"/>
        <a:chOff x="0" y="0"/>
        <a:chExt cx="6096000" cy="3078374"/>
      </a:xfrm>
    </dsp:grpSpPr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chPref val="1"/>
      <dgm:dir val="norm"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r:blip="">
      <dgm:adjLst/>
    </dgm:shape>
    <dgm:presOf/>
    <dgm:constrLst>
      <dgm:constr type="w" for="des" forName="rootComposite1" refType="w" fact="10.000000"/>
      <dgm:constr type="h" for="des" forName="rootComposite1" refType="w" refFor="des" refForName="rootComposite1" fact="0.500000"/>
      <dgm:constr type="w" for="des" forName="rootComposite" refType="w" fact="10.000000"/>
      <dgm:constr type="h" for="des" forName="rootComposite" refType="w" refFor="des" refForName="rootComposite1" fact="0.500000"/>
      <dgm:constr type="w" for="des" forName="rootComposite3" refType="w" fact="10.000000"/>
      <dgm:constr type="h" for="des" forName="rootComposite3" refType="w" refFor="des" refForName="rootComposite1" fact="0.500000"/>
      <dgm:constr type="primFontSz" for="des" ptType="node" op="equ"/>
      <dgm:constr type="sp" for="des" op="equ"/>
      <dgm:constr type="sp" for="des" forName="hierRoot1" refType="w" refFor="des" refForName="rootComposite1" fact="0.210000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0000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0000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000000000000002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000000000000002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000000000000002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00000"/>
              </dgm:constrLst>
            </dgm:else>
          </dgm:choose>
          <dgm:shape r:blip="">
            <dgm:adjLst/>
          </dgm:shape>
          <dgm:presOf/>
          <dgm:ruleLst/>
          <dgm:layoutNode name="rootComposite1">
            <dgm:alg type="composite"/>
            <dgm:shape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00000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00000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00000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00000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0000"/>
                <dgm:constr type="rMarg" refType="primFontSz" fact="0.050000"/>
                <dgm:constr type="tMarg" refType="primFontSz" fact="0.050000"/>
                <dgm:constr type="bMarg" refType="primFontSz" fact="0.050000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000000000000002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000000000000002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00000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65000000000000002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00000"/>
                        </dgm:constrLst>
                      </dgm:else>
                    </dgm:choose>
                  </dgm:if>
                  <dgm:else name="Name77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000000000000002"/>
                    </dgm:constrLst>
                  </dgm:else>
                </dgm:choose>
                <dgm:ruleLst/>
                <dgm:layoutNode name="rootComposite">
                  <dgm:alg type="composite"/>
                  <dgm:shape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00000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00000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00000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00000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0000"/>
                      <dgm:constr type="rMarg" refType="primFontSz" fact="0.050000"/>
                      <dgm:constr type="tMarg" refType="primFontSz" fact="0.050000"/>
                      <dgm:constr type="bMarg" refType="primFontSz" fact="0.050000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r:blip="">
                      <dgm:adjLst/>
                    </dgm:shape>
                    <dgm:presOf/>
                    <dgm:constrLst>
                      <dgm:constr type="alignOff" val="0.65000000000000002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r:blip="">
                      <dgm:adjLst/>
                    </dgm:shape>
                    <dgm:presOf/>
                    <dgm:constrLst>
                      <dgm:constr type="alignOff" val="0.65000000000000002"/>
                    </dgm:constrLst>
                  </dgm:if>
                  <dgm:if name="Name115" func="var" arg="hierBranch" op="equ" val="hang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000000000000002"/>
                    </dgm:constrLst>
                  </dgm:if>
                  <dgm:if name="Name116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00000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000000000000002"/>
                        </dgm:constrLst>
                      </dgm:if>
                      <dgm:else name="Name120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00000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00000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00000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00000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00000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0000"/>
                      <dgm:constr type="rMarg" refType="primFontSz" fact="0.050000"/>
                      <dgm:constr type="tMarg" refType="primFontSz" fact="0.050000"/>
                      <dgm:constr type="bMarg" refType="primFontSz" fact="0.050000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chPref val="1"/>
      <dgm:dir val="norm"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r:blip="">
      <dgm:adjLst/>
    </dgm:shape>
    <dgm:presOf/>
    <dgm:constrLst>
      <dgm:constr type="w" for="des" forName="rootComposite1" refType="w" fact="10.000000"/>
      <dgm:constr type="h" for="des" forName="rootComposite1" refType="w" refFor="des" refForName="rootComposite1" fact="0.500000"/>
      <dgm:constr type="w" for="des" forName="rootComposite" refType="w" fact="10.000000"/>
      <dgm:constr type="h" for="des" forName="rootComposite" refType="w" refFor="des" refForName="rootComposite1" fact="0.500000"/>
      <dgm:constr type="w" for="des" forName="rootComposite3" refType="w" fact="10.000000"/>
      <dgm:constr type="h" for="des" forName="rootComposite3" refType="w" refFor="des" refForName="rootComposite1" fact="0.500000"/>
      <dgm:constr type="primFontSz" for="des" ptType="node" op="equ"/>
      <dgm:constr type="sp" for="des" op="equ"/>
      <dgm:constr type="sp" for="des" forName="hierRoot1" refType="w" refFor="des" refForName="rootComposite1" fact="0.210000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0000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0000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000000000000002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000000000000002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000000000000002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00000"/>
              </dgm:constrLst>
            </dgm:else>
          </dgm:choose>
          <dgm:shape r:blip="">
            <dgm:adjLst/>
          </dgm:shape>
          <dgm:presOf/>
          <dgm:ruleLst/>
          <dgm:layoutNode name="rootComposite1">
            <dgm:alg type="composite"/>
            <dgm:shape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00000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00000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00000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00000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0000"/>
                <dgm:constr type="rMarg" refType="primFontSz" fact="0.050000"/>
                <dgm:constr type="tMarg" refType="primFontSz" fact="0.050000"/>
                <dgm:constr type="bMarg" refType="primFontSz" fact="0.050000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000000000000002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000000000000002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00000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65000000000000002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00000"/>
                        </dgm:constrLst>
                      </dgm:else>
                    </dgm:choose>
                  </dgm:if>
                  <dgm:else name="Name77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000000000000002"/>
                    </dgm:constrLst>
                  </dgm:else>
                </dgm:choose>
                <dgm:ruleLst/>
                <dgm:layoutNode name="rootComposite">
                  <dgm:alg type="composite"/>
                  <dgm:shape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00000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00000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00000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00000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0000"/>
                      <dgm:constr type="rMarg" refType="primFontSz" fact="0.050000"/>
                      <dgm:constr type="tMarg" refType="primFontSz" fact="0.050000"/>
                      <dgm:constr type="bMarg" refType="primFontSz" fact="0.050000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r:blip="">
                      <dgm:adjLst/>
                    </dgm:shape>
                    <dgm:presOf/>
                    <dgm:constrLst>
                      <dgm:constr type="alignOff" val="0.65000000000000002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r:blip="">
                      <dgm:adjLst/>
                    </dgm:shape>
                    <dgm:presOf/>
                    <dgm:constrLst>
                      <dgm:constr type="alignOff" val="0.65000000000000002"/>
                    </dgm:constrLst>
                  </dgm:if>
                  <dgm:if name="Name115" func="var" arg="hierBranch" op="equ" val="hang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000000000000002"/>
                    </dgm:constrLst>
                  </dgm:if>
                  <dgm:if name="Name116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00000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000000000000002"/>
                        </dgm:constrLst>
                      </dgm:if>
                      <dgm:else name="Name120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00000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00000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00000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00000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00000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0000"/>
                      <dgm:constr type="rMarg" refType="primFontSz" fact="0.050000"/>
                      <dgm:constr type="tMarg" refType="primFontSz" fact="0.050000"/>
                      <dgm:constr type="bMarg" refType="primFontSz" fact="0.050000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1" rIns="96660" bIns="48331" numCol="1" anchor="t" anchorCtr="0" compatLnSpc="1">
            <a:prstTxWarp prst="textNoShape"/>
          </a:bodyPr>
          <a:lstStyle>
            <a:lvl1pPr defTabSz="966787">
              <a:defRPr sz="13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438774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1" rIns="96660" bIns="48331" numCol="1" anchor="t" anchorCtr="0" compatLnSpc="1">
            <a:prstTxWarp prst="textNoShape"/>
          </a:bodyPr>
          <a:lstStyle>
            <a:lvl1pPr algn="r" defTabSz="966787">
              <a:defRPr sz="13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1" rIns="96660" bIns="48331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5846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1" rIns="96660" bIns="48331" numCol="1" anchor="b" anchorCtr="0" compatLnSpc="1">
            <a:prstTxWarp prst="textNoShape"/>
          </a:bodyPr>
          <a:lstStyle>
            <a:lvl1pPr defTabSz="966787">
              <a:defRPr sz="13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438774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1" rIns="96660" bIns="48331" numCol="1" anchor="b" anchorCtr="0" compatLnSpc="1">
            <a:prstTxWarp prst="textNoShape"/>
          </a:bodyPr>
          <a:lstStyle>
            <a:lvl1pPr algn="r" defTabSz="966787">
              <a:defRPr sz="1300">
                <a:latin typeface="Arial"/>
                <a:cs typeface="Arial"/>
              </a:defRPr>
            </a:lvl1pPr>
          </a:lstStyle>
          <a:p>
            <a:pPr>
              <a:defRPr/>
            </a:pPr>
            <a:fld id="{3146B228-79D8-4A6C-AC9D-F685E0C814B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 ?>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 ?>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 ?>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 ?>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 ?>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 ?>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 ?>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 ?>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 ?>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 ?>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 ?>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 ?>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 ?>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 ?>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 ?>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 ?>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 ?>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 ?>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 ?>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 ?>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 ?>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 ?>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 ?>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 ?>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 ?>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 ?>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 ?>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 ?>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 ?>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 ?>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fld id="{6A078479-874A-4C6A-830E-48023ABE0D79}" type="slidenum">
              <a:rPr lang="en-US" b="0" i="0"/>
              <a:t>1</a:t>
            </a:fld>
            <a:endParaRPr lang="en-US" b="0" i="0"/>
          </a:p>
        </p:txBody>
      </p:sp>
      <p:sp>
        <p:nvSpPr>
          <p:cNvPr id="6147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6148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EACD68-B370-F07C-590D-92DC3F8083D1}" type="slidenum">
              <a:rPr/>
              <a:t/>
            </a:fld>
            <a:endParaRPr/>
          </a:p>
        </p:txBody>
      </p:sp>
    </p:spTree>
  </p:cSld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CE0532-D310-BFA6-1F16-6E7EF7242BA4}" type="slidenum">
              <a:rPr/>
              <a:t/>
            </a:fld>
            <a:endParaRPr/>
          </a:p>
        </p:txBody>
      </p:sp>
    </p:spTree>
  </p:cSld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ln/>
        </p:spPr>
        <p:txBody>
          <a:bodyPr/>
          <a:lstStyle/>
          <a:p>
            <a:pPr>
              <a:defRPr/>
            </a:pPr>
            <a:r>
              <a:rPr lang="en-US"/>
              <a:t>1.#</a:t>
            </a:r>
            <a:endParaRPr/>
          </a:p>
        </p:txBody>
      </p:sp>
      <p:sp>
        <p:nvSpPr>
          <p:cNvPr id="880642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880643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41988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n-US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023F62-8455-A1E7-E920-44EB87336B9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A8C43F-6D41-FC74-6AE6-932B0B19D500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0AC4B4-6771-CC12-5251-329EA927226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914400" marR="0" indent="-457200" algn="just" defTabSz="9144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/>
              <a:buChar char="v"/>
              <a:defRPr/>
            </a:pPr>
            <a:r>
              <a:rPr lang="en-US" sz="1700" b="1">
                <a:solidFill>
                  <a:srgbClr val="FF0000"/>
                </a:solidFill>
                <a:latin typeface="Arial"/>
                <a:ea typeface="Verdana"/>
                <a:cs typeface="Arial"/>
              </a:rPr>
              <a:t>The set of all integers: Z</a:t>
            </a:r>
            <a:endParaRPr/>
          </a:p>
          <a:p>
            <a:pPr marL="914400" marR="0" indent="-457200" algn="just" defTabSz="9144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/>
              <a:buChar char="v"/>
              <a:defRPr/>
            </a:pPr>
            <a:r>
              <a:rPr lang="en-US" sz="1700" b="1">
                <a:solidFill>
                  <a:srgbClr val="FF0000"/>
                </a:solidFill>
                <a:latin typeface="Arial"/>
                <a:ea typeface="Verdana"/>
                <a:cs typeface="Arial"/>
              </a:rPr>
              <a:t>The set of all natural</a:t>
            </a:r>
            <a:r>
              <a:rPr lang="en-US" sz="1700" b="1">
                <a:solidFill>
                  <a:srgbClr val="FF0000"/>
                </a:solidFill>
                <a:latin typeface="Arial"/>
                <a:ea typeface="Verdana"/>
                <a:cs typeface="Arial"/>
              </a:rPr>
              <a:t> </a:t>
            </a:r>
            <a:r>
              <a:rPr lang="en-US" sz="1700" b="1">
                <a:solidFill>
                  <a:srgbClr val="FF0000"/>
                </a:solidFill>
                <a:latin typeface="Arial"/>
                <a:ea typeface="Verdana"/>
                <a:cs typeface="Arial"/>
              </a:rPr>
              <a:t>numbers: N</a:t>
            </a:r>
            <a:endParaRPr/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SzPct val="100000"/>
              <a:buFont typeface="Wingdings"/>
              <a:buChar char="v"/>
              <a:defRPr/>
            </a:pPr>
            <a:r>
              <a:rPr lang="en-US" sz="1700" b="1">
                <a:solidFill>
                  <a:srgbClr val="FF0000"/>
                </a:solidFill>
                <a:latin typeface="Arial"/>
                <a:ea typeface="Verdana"/>
                <a:cs typeface="Arial"/>
              </a:rPr>
              <a:t>The set of all rational numbers: Q</a:t>
            </a:r>
            <a:endParaRPr/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SzPct val="100000"/>
              <a:buFont typeface="Wingdings"/>
              <a:buChar char="v"/>
              <a:defRPr/>
            </a:pPr>
            <a:r>
              <a:rPr lang="en-US" sz="1700" b="1">
                <a:solidFill>
                  <a:srgbClr val="FF0000"/>
                </a:solidFill>
                <a:latin typeface="Arial"/>
                <a:ea typeface="Verdana"/>
                <a:cs typeface="Arial"/>
              </a:rPr>
              <a:t>The set of all real numbers: R</a:t>
            </a:r>
            <a:endParaRPr/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SzPct val="100000"/>
              <a:buFont typeface="Wingdings"/>
              <a:buChar char="v"/>
              <a:defRPr/>
            </a:pPr>
            <a:r>
              <a:rPr lang="en-US" sz="1700" b="1">
                <a:solidFill>
                  <a:srgbClr val="FF0000"/>
                </a:solidFill>
                <a:latin typeface="Arial"/>
                <a:ea typeface="Verdana"/>
                <a:cs typeface="Arial"/>
              </a:rPr>
              <a:t>The set of all  positive real numbers: R</a:t>
            </a:r>
            <a:r>
              <a:rPr lang="en-US" sz="1700" b="1" baseline="30000">
                <a:solidFill>
                  <a:srgbClr val="FF0000"/>
                </a:solidFill>
                <a:latin typeface="Arial"/>
                <a:ea typeface="Verdana"/>
                <a:cs typeface="Arial"/>
              </a:rPr>
              <a:t>+</a:t>
            </a:r>
            <a:endParaRPr lang="en-US" sz="1700" b="1">
              <a:solidFill>
                <a:srgbClr val="FF0000"/>
              </a:solidFill>
              <a:latin typeface="Arial"/>
              <a:ea typeface="Verdana"/>
              <a:cs typeface="Arial"/>
            </a:endParaRP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SzPct val="100000"/>
              <a:buFont typeface="Wingdings"/>
              <a:buChar char="v"/>
              <a:defRPr/>
            </a:pPr>
            <a:r>
              <a:rPr lang="en-US" sz="1700" b="1">
                <a:solidFill>
                  <a:srgbClr val="FF0000"/>
                </a:solidFill>
                <a:latin typeface="Arial"/>
                <a:ea typeface="Verdana"/>
                <a:cs typeface="Arial"/>
              </a:rPr>
              <a:t>The set of complex numbers: C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46B228-79D8-4A6C-AC9D-F685E0C814BF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E548C7-5B9D-4122-F7F8-DE8B4D8B449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F4A85E-B0B3-7007-5D1F-83F34AAEE3BE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899B96-78F6-7A0A-64C7-0024EB910168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C90B77-D0A2-ECA3-E375-08BD10F47308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5CC7A3-00B8-E741-4D27-21345123AFF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fld id="{0D9BE1B5-0D27-4EE4-BBA0-118F9BA7BB9D}" type="slidenum">
              <a:rPr lang="en-US" b="0" i="0"/>
              <a:t>2</a:t>
            </a:fld>
            <a:endParaRPr lang="en-US" b="0" i="0"/>
          </a:p>
        </p:txBody>
      </p:sp>
      <p:sp>
        <p:nvSpPr>
          <p:cNvPr id="12291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12292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723C29-DCF9-F4F6-4061-A7BEA3A8523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98B9A9-321B-0DBA-081C-A5523EA141DE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1BC28B-77BD-A0B4-B61F-21EAD5BD04AD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31E34F-A270-244B-74C6-7979D492FEB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8FE9CF-6AC0-FC1D-EB21-4B390ABC6E8C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575739-DBDD-2770-9179-5E5B82C870FF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AB24C4-1771-80F5-A871-6171AF5F492E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85D50A-1F55-A453-9CE2-CD7973077D22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479BF6-0D8C-8961-4AB0-A280C03C7B20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C04595-1C1F-2C23-9E49-B2FDDD31B81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7CBF87-94E3-1133-3BDD-042642F4891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C9D661-7B43-BB85-AEC6-E98486AFC4E4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7795DF-4F4B-C1B7-309B-152C9DB5EE6A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4A6AED-ADCC-A5E9-7A41-6FF27A1F6D30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D14476-D958-0B12-61F6-256BEE73B1DA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063D96-88EE-4CBE-4B79-CF13183C1417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4A1528-C5FE-4857-1E20-C66BEF5A4004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335578-FB05-2012-3C10-2CB7B228AFF4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F31BF6-5102-BD49-1D6F-E53CBE7B6F8B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C6658E-CCA0-1161-CAF5-BA88BB46C8D7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1E223F-E62C-1E95-1978-A70EC0CC7DC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fld id="{B6CE842C-F566-4425-BD73-95B19FECF043}" type="slidenum">
              <a:rPr lang="en-US" b="0" i="0"/>
              <a:t>4</a:t>
            </a:fld>
            <a:endParaRPr lang="en-US" b="0" i="0"/>
          </a:p>
        </p:txBody>
      </p:sp>
      <p:sp>
        <p:nvSpPr>
          <p:cNvPr id="95235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95236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3FF4D6-BCE2-03E8-3F48-C2AD35B9850A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6F6D7F-F164-F0EB-9C9E-592FC88BA66C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A1F287-F859-7BC7-DBC5-2A41AA85C4FA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BDDBE1-2876-34DF-686A-BDEC8DED6768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4F7396-71CD-6557-E35C-CAACFB588DE4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A7B698-153E-57FF-70DC-8BA8235824DE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644195-2E04-DF7A-5689-B6FB67638923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C4E9B4-6D95-9368-4FFB-FE0767AD355C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B37D43-A96B-74D6-4967-DA767C4590A6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7062B9-C448-0348-F994-69CF5255D04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0BBD97-56AF-4D67-5957-1D9E2CF29E2F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BBF3F6-462F-1A36-71F1-EB9829B06F96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A8D56A-385C-508B-4FC8-AD68D1DD2A95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A5E6C3-0C96-560D-7698-CA00B8613086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B1554C-40B8-B854-F417-7A26C6F9434C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B61BA3-3FDC-4111-8C42-76515E79ECED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0679E6-1DDA-A782-CABC-7E9F783E8342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B65FE1-B695-AB2E-272D-B182E24669D7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7C15F-79DA-B776-54FA-BE50AF3A5DB8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E03F73-B53B-8114-DAC9-8CDA5076AC02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7FF714-1D92-DA6B-AEDD-DAD9AA83DB8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B35017-D370-1934-785C-8049138246C3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81C24C-D2AC-8F2E-B4E5-755F74448F71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C46012-4EE0-930E-5652-DEFECF17F308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934F30-7761-4FF4-2044-772DC8144E19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3204A5-053F-6C26-A056-844445C260C9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9C30F6-3C2E-7C52-AA83-02EEA2303EA0}" type="slidenum">
              <a:rPr/>
              <a:t/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DAFD65-4F52-5C9A-B02F-213264913640}" type="slidenum">
              <a:rPr/>
              <a:t/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634242-4947-95FC-FBCE-99EB952DA449}" type="slidenum">
              <a:rPr/>
              <a:t/>
            </a:fld>
            <a:endParaRPr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294C1C-D2C4-5F2A-AD9F-130B6A77E64C}" type="slidenum">
              <a:rPr/>
              <a:t/>
            </a:fld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fld id="{4FAFB508-0564-4513-A10E-C721CF65E8B2}" type="slidenum">
              <a:rPr lang="en-US" b="0" i="0"/>
              <a:t>74</a:t>
            </a:fld>
            <a:endParaRPr lang="en-US" b="0" i="0"/>
          </a:p>
        </p:txBody>
      </p:sp>
      <p:sp>
        <p:nvSpPr>
          <p:cNvPr id="73731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73732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43EAB2-30F3-ABA9-13FA-0FA2B4F505E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69D7DB-7421-DFEC-457F-04F26F71E73E}" type="slidenum">
              <a:rPr/>
              <a:t/>
            </a:fld>
            <a:endParaRPr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1633C9-9175-7503-DD07-62B05CFDBBDC}" type="slidenum">
              <a:rPr/>
              <a:t/>
            </a:fld>
            <a:endParaRPr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6DD416-4DAE-DC13-1B62-77D606216F4C}" type="slidenum">
              <a:rPr/>
              <a:t/>
            </a:fld>
            <a:endParaRPr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8A57EE-746F-5273-B2B3-C5398441F0C2}" type="slidenum">
              <a:rPr/>
              <a:t/>
            </a:fld>
            <a:endParaRPr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8F31D2-3E40-A0C8-8CD1-5F2B27C9BF7E}" type="slidenum">
              <a:rPr/>
              <a:t/>
            </a:fld>
            <a:endParaRPr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A15B46-9466-ACD7-870C-1DD5D69B2245}" type="slidenum">
              <a:rPr/>
              <a:t/>
            </a:fld>
            <a:endParaRPr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EEB602-AE01-1ED3-CCC9-CDD3C815B180}" type="slidenum">
              <a:rPr/>
              <a:t/>
            </a:fld>
            <a:endParaRPr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9EDFC0-760A-9DEE-5FBF-5EBEBC566F7A}" type="slidenum">
              <a:rPr/>
              <a:t/>
            </a:fld>
            <a:endParaRPr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483619-839D-6308-25D8-898ECCD56E90}" type="slidenum">
              <a:rPr/>
              <a:t/>
            </a:fld>
            <a:endParaRPr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6FCDC0-AC16-95B9-4D05-B5D67DA98251}" type="slidenum">
              <a:rPr/>
              <a:t/>
            </a:fld>
            <a:endParaRPr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23FC1A-3725-E90A-DC56-9B2A0FCAE5D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648C0B-590A-7045-4DD6-8CF7FB2D0FAB}" type="slidenum">
              <a:rPr/>
              <a:t/>
            </a:fld>
            <a:endParaRPr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96C2AF-DBB4-4A8C-BC15-063008DEEA18}" type="slidenum">
              <a:rPr/>
              <a:t/>
            </a:fld>
            <a:endParaRPr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B1A0CF-A10C-26E5-EB2E-89743574F14E}" type="slidenum">
              <a:rPr/>
              <a:t/>
            </a:fld>
            <a:endParaRPr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4E6D9A-51FB-202B-AF9B-B621C3E0F1C5}" type="slidenum">
              <a:rPr/>
              <a:t/>
            </a:fld>
            <a:endParaRPr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CBC1A-81B3-6ED6-96A1-AC774A3B3742}" type="slidenum">
              <a:rPr/>
              <a:t/>
            </a:fld>
            <a:endParaRPr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79F6D2-67C4-5EE1-B997-DB7775E8C8A9}" type="slidenum">
              <a:rPr/>
              <a:t/>
            </a:fld>
            <a:endParaRPr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8B3368-6E6C-D5BD-98F3-E8A4C567F1A5}" type="slidenum">
              <a:rPr/>
              <a:t/>
            </a:fld>
            <a:endParaRPr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CB5C28-09DF-E5DC-C5C4-FEED6F3D941B}" type="slidenum">
              <a:rPr/>
              <a:t/>
            </a:fld>
            <a:endParaRPr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5514E4-2135-8CAF-E268-0F42FBFCFB75}" type="slidenum">
              <a:rPr/>
              <a:t/>
            </a:fld>
            <a:endParaRPr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2110F-E891-3BFE-7EF8-D320393E3E00}" type="slidenum">
              <a:rPr/>
              <a:t/>
            </a:fld>
            <a:endParaRPr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D1BAF8-20EB-D16A-0285-1C303CA04B2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3ACC1D-E4AA-7351-EA69-91F6174DF2D4}" type="slidenum">
              <a:rPr/>
              <a:t/>
            </a:fld>
            <a:endParaRPr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4D14EE-ACF9-8D4C-ED85-78DF740FCB9D}" type="slidenum">
              <a:rPr/>
              <a:t/>
            </a:fld>
            <a:endParaRPr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CC0C7C-4EBE-8D5C-D176-FE60E0E67B5E}" type="slidenum">
              <a:rPr/>
              <a:t/>
            </a:fld>
            <a:endParaRPr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3353A8-0F3C-A8CE-99E8-6CE160710B83}" type="slidenum">
              <a:rPr/>
              <a:t/>
            </a:fld>
            <a:endParaRPr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670AB6-BCF2-441B-4A5F-6EA5C5980E9C}" type="slidenum">
              <a:rPr/>
              <a:t/>
            </a:fld>
            <a:endParaRPr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9B455A-3A34-6B27-0770-5017EB37874B}" type="slidenum">
              <a:rPr/>
              <a:t/>
            </a:fld>
            <a:endParaRPr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CAB387-331F-8242-9C51-0C48AC730896}" type="slidenum">
              <a:rPr/>
              <a:t/>
            </a:fld>
            <a:endParaRPr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4B3E2B-5584-B28D-298B-631FB8111E5D}" type="slidenum">
              <a:rPr/>
              <a:t/>
            </a:fld>
            <a:endParaRPr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AAA5AF-D203-4379-C2AC-C41DB89FA136}" type="slidenum">
              <a:rPr/>
              <a:t/>
            </a:fld>
            <a:endParaRPr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C75889-FC28-14ED-172D-4820209EC3C3}" type="slidenum">
              <a:rPr/>
              <a:t/>
            </a:fld>
            <a:endParaRPr/>
          </a:p>
        </p:txBody>
      </p:sp>
    </p:spTree>
  </p:cSld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05AB1E-333A-5932-724C-D85CC46A264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4819" name="Rectangle 3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Slide Number Placeholder 12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 bwMode="auto">
          <a:xfrm>
            <a:off x="457200" y="274638"/>
            <a:ext cx="8229600" cy="58515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" name="Slide Number Placeholder 10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Slide Number Placeholder 11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ChangeArrowheads="1" noGrp="1"/>
          </p:cNvSpPr>
          <p:nvPr>
            <p:ph type="sldNum" sz="quarter" idx="11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" name="Slide Number Placeholder 10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" name="Slide Number Placeholder 10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5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0">
              <a:defRPr/>
            </a:pPr>
            <a:r>
              <a:rPr lang="en-US"/>
              <a:t>Second level</a:t>
            </a:r>
            <a:endParaRPr/>
          </a:p>
          <a:p>
            <a:pPr lvl="1">
              <a:defRPr/>
            </a:pPr>
            <a:r>
              <a:rPr lang="en-US"/>
              <a:t>Third level</a:t>
            </a:r>
            <a:endParaRPr/>
          </a:p>
          <a:p>
            <a:pPr lvl="2">
              <a:defRPr/>
            </a:pPr>
            <a:r>
              <a:rPr lang="en-US"/>
              <a:t>Fourth level</a:t>
            </a:r>
            <a:endParaRPr/>
          </a:p>
          <a:p>
            <a:pPr lvl="3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 b="1">
                <a:latin typeface="Arial"/>
                <a:cs typeface="Arial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‹#›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011882" y="6553387"/>
            <a:ext cx="136156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fld id="{0519FD55-9630-441C-84D4-73DBCB0863ED}" type="datetime13">
              <a:rPr lang="en-US">
                <a:solidFill>
                  <a:srgbClr val="FF0000"/>
                </a:solidFill>
              </a:rPr>
              <a:t>10:42:20 PM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8839200" y="451512"/>
            <a:ext cx="346249" cy="63246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1050" b="1">
                <a:solidFill>
                  <a:srgbClr val="FF0000"/>
                </a:solidFill>
                <a:latin typeface="Times New Roman"/>
              </a:rPr>
              <a:t>Prepared by</a:t>
            </a:r>
            <a:r>
              <a:rPr lang="en-US" sz="1050">
                <a:solidFill>
                  <a:srgbClr val="00CC00"/>
                </a:solidFill>
                <a:latin typeface="Times New Roman"/>
              </a:rPr>
              <a:t>: </a:t>
            </a:r>
            <a:r>
              <a:rPr lang="en-US" sz="1050" b="1">
                <a:solidFill>
                  <a:schemeClr val="tx1"/>
                </a:solidFill>
                <a:latin typeface="Times New Roman"/>
              </a:rPr>
              <a:t>K M Akkas Ali, </a:t>
            </a:r>
            <a:r>
              <a:rPr lang="en-US" sz="1050" b="1">
                <a:solidFill>
                  <a:srgbClr val="0000CC"/>
                </a:solidFill>
                <a:latin typeface="Times New Roman"/>
              </a:rPr>
              <a:t>Professor</a:t>
            </a:r>
            <a:r>
              <a:rPr lang="en-US" sz="1050" b="1">
                <a:solidFill>
                  <a:srgbClr val="0000CC"/>
                </a:solidFill>
                <a:latin typeface="Times New Roman"/>
              </a:rPr>
              <a:t>, </a:t>
            </a:r>
            <a:r>
              <a:rPr lang="en-US" sz="1050" b="1">
                <a:solidFill>
                  <a:srgbClr val="FF0000"/>
                </a:solidFill>
                <a:latin typeface="Times New Roman"/>
              </a:rPr>
              <a:t>IIT</a:t>
            </a:r>
            <a:r>
              <a:rPr lang="en-US" sz="1050" b="1">
                <a:solidFill>
                  <a:srgbClr val="0000CC"/>
                </a:solidFill>
                <a:latin typeface="Times New Roman"/>
              </a:rPr>
              <a:t>, JU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1"/>
  <p:txStyles>
    <p:titleStyle>
      <a:lvl1pPr algn="ctr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1.png"/><Relationship Id="rId4" Type="http://schemas.openxmlformats.org/officeDocument/2006/relationships/image" Target="../media/image82.wmf"/></Relationships>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83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microsoft.com/office/2007/relationships/diagramDrawing" Target="../diagrams/drawing2.xml" /><Relationship Id="rId4" Type="http://schemas.openxmlformats.org/officeDocument/2006/relationships/diagramData" Target="../diagrams/data2.xml" /><Relationship Id="rId5" Type="http://schemas.openxmlformats.org/officeDocument/2006/relationships/diagramColors" Target="../diagrams/colors2.xml" /><Relationship Id="rId6" Type="http://schemas.openxmlformats.org/officeDocument/2006/relationships/diagramLayout" Target="../diagrams/layout2.xml" /><Relationship Id="rId7" Type="http://schemas.openxmlformats.org/officeDocument/2006/relationships/diagramQuickStyle" Target="../diagrams/quickStyle2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wmf"/><Relationship Id="rId4" Type="http://schemas.openxmlformats.org/officeDocument/2006/relationships/image" Target="../media/image13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wmf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wmf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wmf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wmf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6.wmf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wmf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8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9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1.wmf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wmf"/><Relationship Id="rId4" Type="http://schemas.openxmlformats.org/officeDocument/2006/relationships/image" Target="../media/image33.wmf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4.png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5.png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6.png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7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38.wmf"/><Relationship Id="rId6" Type="http://schemas.openxmlformats.org/officeDocument/2006/relationships/oleObject" Target="../embeddings/oleObject2.bin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9.png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0.png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1.png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2.png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3.png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4.png"/><Relationship Id="rId4" Type="http://schemas.openxmlformats.org/officeDocument/2006/relationships/image" Target="../media/image45.wmf"/><Relationship Id="rId5" Type="http://schemas.openxmlformats.org/officeDocument/2006/relationships/image" Target="../media/image46.png"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7.png"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9.wmf"/><Relationship Id="rId4" Type="http://schemas.openxmlformats.org/officeDocument/2006/relationships/oleObject" Target="../embeddings/oleObject3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1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2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53.w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54.w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55.wmf"/><Relationship Id="rId16" Type="http://schemas.openxmlformats.org/officeDocument/2006/relationships/oleObject" Target="../embeddings/oleObject9.bin"/><Relationship Id="rId17" Type="http://schemas.openxmlformats.org/officeDocument/2006/relationships/image" Target="../media/image56.wmf"/><Relationship Id="rId18" Type="http://schemas.openxmlformats.org/officeDocument/2006/relationships/oleObject" Target="../embeddings/oleObject10.bin"/></Relationships>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oleObject" Target="../embeddings/oleObject11.bin"/></Relationships>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3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64.png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5.png"/><Relationship Id="rId8" Type="http://schemas.openxmlformats.org/officeDocument/2006/relationships/oleObject" Target="../embeddings/oleObject14.bin"/><Relationship Id="rId9" Type="http://schemas.openxmlformats.org/officeDocument/2006/relationships/image" Target="../media/image66.w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67.png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68.png"/></Relationships>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9.emf"/></Relationships>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0.png"/></Relationships>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0.png"/><Relationship Id="rId4" Type="http://schemas.openxmlformats.org/officeDocument/2006/relationships/image" Target="../media/image71.png"/><Relationship Id="rId5" Type="http://schemas.openxmlformats.org/officeDocument/2006/relationships/image" Target="../media/image72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73.png"/></Relationships>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4.png"/></Relationships>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5.wmf"/></Relationships>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6.png"/></Relationships>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7.wmf"/></Relationships>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8.wmf"/></Relationships>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9.wmf"/></Relationships>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78.wmf"/></Relationships>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0" y="773328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-170120" y="2821169"/>
            <a:ext cx="9339041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2700" i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/>
                <a:ea typeface="Verdana"/>
                <a:cs typeface="Verdana"/>
              </a:rPr>
              <a:t>ICT-4257: </a:t>
            </a:r>
            <a:r>
              <a:rPr lang="en-US" sz="2700" i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/>
                <a:ea typeface="Verdana"/>
                <a:cs typeface="Verdana"/>
              </a:rPr>
              <a:t>Cryptography and Network </a:t>
            </a:r>
            <a:r>
              <a:rPr lang="en-US" sz="2700" i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/>
                <a:ea typeface="Verdana"/>
                <a:cs typeface="Verdana"/>
              </a:rPr>
              <a:t>Security</a:t>
            </a:r>
            <a:endParaRPr lang="en-US" sz="2700" i="0">
              <a:ln>
                <a:solidFill>
                  <a:srgbClr val="6600FF"/>
                </a:solidFill>
              </a:ln>
              <a:solidFill>
                <a:srgbClr val="0000CC"/>
              </a:solidFill>
              <a:latin typeface="Verdana"/>
              <a:ea typeface="Verdana"/>
              <a:cs typeface="Verdana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1500">
                <a:solidFill>
                  <a:srgbClr val="FF0000"/>
                </a:solidFill>
              </a:rPr>
              <a:t>for</a:t>
            </a:r>
            <a:r>
              <a:rPr lang="en-US" sz="3200">
                <a:solidFill>
                  <a:srgbClr val="00B050"/>
                </a:solidFill>
              </a:rPr>
              <a:t> </a:t>
            </a:r>
            <a:endParaRPr/>
          </a:p>
          <a:p>
            <a:pPr algn="ctr">
              <a:lnSpc>
                <a:spcPct val="80000"/>
              </a:lnSpc>
              <a:defRPr/>
            </a:pPr>
            <a:r>
              <a:rPr lang="en-US" sz="2000" i="0">
                <a:ln>
                  <a:solidFill>
                    <a:sysClr val="windowText" lastClr="000000"/>
                  </a:solidFill>
                </a:ln>
                <a:latin typeface="Arial Black"/>
              </a:rPr>
              <a:t>4th Year 2nd Semester of </a:t>
            </a:r>
            <a:r>
              <a:rPr lang="en-US" sz="2000" i="0">
                <a:ln>
                  <a:solidFill>
                    <a:sysClr val="windowText" lastClr="000000"/>
                  </a:solidFill>
                </a:ln>
                <a:latin typeface="Arial Black"/>
              </a:rPr>
              <a:t>B.Sc</a:t>
            </a:r>
            <a:r>
              <a:rPr lang="en-US" sz="2000" i="0">
                <a:ln>
                  <a:solidFill>
                    <a:sysClr val="windowText" lastClr="000000"/>
                  </a:solidFill>
                </a:ln>
                <a:latin typeface="Arial Black"/>
              </a:rPr>
              <a:t> (Honors) in </a:t>
            </a: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 Black"/>
              </a:rPr>
              <a:t>ICT</a:t>
            </a:r>
            <a:endParaRPr lang="en-US" sz="2000" i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914400" y="4086407"/>
            <a:ext cx="7696200" cy="10895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0" u="sng">
                <a:ln w="19050">
                  <a:solidFill>
                    <a:srgbClr val="00B050"/>
                  </a:solidFill>
                </a:ln>
                <a:solidFill>
                  <a:srgbClr val="FFFF00"/>
                </a:solidFill>
                <a:latin typeface="Verdana"/>
                <a:ea typeface="Verdana"/>
                <a:cs typeface="Verdana"/>
              </a:rPr>
              <a:t>Lecture File:</a:t>
            </a:r>
            <a:r>
              <a:rPr lang="en-US" sz="2800" i="0">
                <a:ln w="19050">
                  <a:solidFill>
                    <a:srgbClr val="00B050"/>
                  </a:solidFill>
                </a:ln>
                <a:solidFill>
                  <a:srgbClr val="FFFF00"/>
                </a:solidFill>
                <a:latin typeface="Verdana"/>
                <a:ea typeface="Verdana"/>
                <a:cs typeface="Verdana"/>
              </a:rPr>
              <a:t>  </a:t>
            </a:r>
            <a:r>
              <a:rPr lang="en-US" sz="2800" i="0" u="sng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01</a:t>
            </a:r>
            <a:endParaRPr lang="en-US" sz="2800" i="0" u="sng">
              <a:solidFill>
                <a:srgbClr val="FF0000"/>
              </a:solidFill>
              <a:latin typeface="Verdana"/>
              <a:ea typeface="Verdana"/>
              <a:cs typeface="Verdana"/>
            </a:endParaRPr>
          </a:p>
          <a:p>
            <a:pPr>
              <a:lnSpc>
                <a:spcPct val="90000"/>
              </a:lnSpc>
              <a:defRPr/>
            </a:pPr>
            <a:endParaRPr lang="en-US" sz="1200" u="sng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3200" i="0">
                <a:ln>
                  <a:solidFill>
                    <a:srgbClr val="00CC00"/>
                  </a:solidFill>
                </a:ln>
                <a:solidFill>
                  <a:srgbClr val="FF0000"/>
                </a:solidFill>
                <a:latin typeface="Arial"/>
                <a:cs typeface="+mn-cs"/>
              </a:rPr>
              <a:t>Mathematics for </a:t>
            </a:r>
            <a:r>
              <a:rPr lang="en-US" sz="3200" i="0">
                <a:ln>
                  <a:solidFill>
                    <a:srgbClr val="00CC00"/>
                  </a:solidFill>
                </a:ln>
                <a:solidFill>
                  <a:srgbClr val="FF0000"/>
                </a:solidFill>
                <a:latin typeface="Arial"/>
                <a:cs typeface="+mn-cs"/>
              </a:rPr>
              <a:t>Cryptography</a:t>
            </a:r>
            <a:endParaRPr lang="en-US" sz="3200" i="0">
              <a:ln>
                <a:solidFill>
                  <a:srgbClr val="00CC00"/>
                </a:solidFill>
              </a:ln>
              <a:solidFill>
                <a:srgbClr val="FF0000"/>
              </a:solidFill>
              <a:latin typeface="Arial"/>
              <a:cs typeface="+mn-cs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0" y="0"/>
            <a:ext cx="9144000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38" y="5305650"/>
            <a:ext cx="5638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0">
                <a:ln>
                  <a:solidFill>
                    <a:srgbClr val="6600FF"/>
                  </a:solidFill>
                </a:ln>
                <a:solidFill>
                  <a:srgbClr val="FF0000"/>
                </a:solidFill>
                <a:latin typeface="Arial"/>
              </a:rPr>
              <a:t>Prepared by:</a:t>
            </a:r>
            <a:endParaRPr/>
          </a:p>
          <a:p>
            <a:pPr marL="457200">
              <a:defRPr/>
            </a:pPr>
            <a:r>
              <a:rPr lang="en-US" sz="2000" b="1"/>
              <a:t>Professor </a:t>
            </a:r>
            <a:r>
              <a:rPr lang="en-US" sz="2000" b="1" i="0"/>
              <a:t>K </a:t>
            </a:r>
            <a:r>
              <a:rPr lang="en-US" sz="2000" b="1" i="0"/>
              <a:t>M Akkas Ali</a:t>
            </a:r>
            <a:endParaRPr/>
          </a:p>
          <a:p>
            <a:pPr marL="457200">
              <a:defRPr/>
            </a:pPr>
            <a:r>
              <a:rPr lang="en-US" sz="1000">
                <a:solidFill>
                  <a:srgbClr val="0000FF"/>
                </a:solidFill>
              </a:rPr>
              <a:t>akkas@juniv.edu, </a:t>
            </a:r>
            <a:r>
              <a:rPr lang="en-US" sz="1000" i="0">
                <a:solidFill>
                  <a:srgbClr val="0000FF"/>
                </a:solidFill>
                <a:latin typeface="Arial"/>
              </a:rPr>
              <a:t>akkas_khan@yahoo.com</a:t>
            </a:r>
            <a:endParaRPr/>
          </a:p>
          <a:p>
            <a:pPr marL="457200">
              <a:defRPr/>
            </a:pPr>
            <a:r>
              <a:rPr lang="en-US" sz="2000" b="1" i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Arial"/>
              </a:rPr>
              <a:t>Institute </a:t>
            </a:r>
            <a:r>
              <a:rPr lang="en-US" sz="2000" b="1" i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Arial"/>
              </a:rPr>
              <a:t>of Information Technology (IIT) </a:t>
            </a:r>
            <a:endParaRPr/>
          </a:p>
          <a:p>
            <a:pPr marL="457200">
              <a:defRPr/>
            </a:pPr>
            <a:r>
              <a:rPr lang="en-US" sz="2000" b="1" i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Arial"/>
              </a:rPr>
              <a:t>Jahangirnagar University, Dhaka-1342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Types of Integers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844064" y="3243740"/>
            <a:ext cx="219456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e.g., 1, 2, 3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etc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graphicFrame>
        <p:nvGraphicFramePr>
          <p:cNvPr id="4" name="Diagram 3"/>
          <p:cNvGraphicFramePr>
            <a:graphicFrameLocks xmlns:a="http://schemas.openxmlformats.org/drawingml/2006/main"/>
          </p:cNvGraphicFramePr>
          <p:nvPr/>
        </p:nvGraphicFramePr>
        <p:xfrm>
          <a:off x="1308100" y="622300"/>
          <a:ext cx="6096000" cy="3078374"/>
          <a:chOff x="0" y="0"/>
          <a:chExt cx="6096000" cy="307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052690" y="3243740"/>
            <a:ext cx="258972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e.g., -1, -2, -3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etc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659612" y="3239920"/>
            <a:ext cx="245744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e.g., 0, 1, 2, etc.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52400" y="609600"/>
            <a:ext cx="84582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 typeface="Wingdings"/>
              <a:buChar char="Ø"/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Any integer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can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fall into three categories.</a:t>
            </a:r>
            <a:endParaRPr lang="en-US" sz="2400" b="0" i="0">
              <a:latin typeface="Verdana"/>
              <a:ea typeface="Verdan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Chinese Remainder Theorem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106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1120170"/>
            <a:ext cx="88392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Assume we need to calculate </a:t>
            </a:r>
            <a:r>
              <a:rPr lang="en-US" sz="2400" i="1">
                <a:latin typeface="Verdana"/>
                <a:ea typeface="Verdana"/>
              </a:rPr>
              <a:t>z</a:t>
            </a:r>
            <a:r>
              <a:rPr lang="en-US" sz="2400">
                <a:latin typeface="Verdana"/>
                <a:ea typeface="Verdana"/>
              </a:rPr>
              <a:t> = </a:t>
            </a:r>
            <a:r>
              <a:rPr lang="en-US" sz="2400" i="1">
                <a:latin typeface="Verdana"/>
                <a:ea typeface="Verdana"/>
              </a:rPr>
              <a:t>x</a:t>
            </a:r>
            <a:r>
              <a:rPr lang="en-US" sz="2400">
                <a:latin typeface="Verdana"/>
                <a:ea typeface="Verdana"/>
              </a:rPr>
              <a:t> + </a:t>
            </a:r>
            <a:r>
              <a:rPr lang="en-US" sz="2400" i="1">
                <a:latin typeface="Verdana"/>
                <a:ea typeface="Verdana"/>
              </a:rPr>
              <a:t>y</a:t>
            </a:r>
            <a:r>
              <a:rPr lang="en-US" sz="2400">
                <a:latin typeface="Verdana"/>
                <a:ea typeface="Verdana"/>
              </a:rPr>
              <a:t> where </a:t>
            </a:r>
            <a:r>
              <a:rPr lang="en-US" sz="2400" i="1">
                <a:latin typeface="Verdana"/>
                <a:ea typeface="Verdana"/>
              </a:rPr>
              <a:t>x</a:t>
            </a:r>
            <a:r>
              <a:rPr lang="en-US" sz="2400">
                <a:latin typeface="Verdana"/>
                <a:ea typeface="Verdana"/>
              </a:rPr>
              <a:t> = 123 and </a:t>
            </a:r>
            <a:r>
              <a:rPr lang="en-US" sz="2400" i="1">
                <a:latin typeface="Verdana"/>
                <a:ea typeface="Verdana"/>
              </a:rPr>
              <a:t>y</a:t>
            </a:r>
            <a:r>
              <a:rPr lang="en-US" sz="2400">
                <a:latin typeface="Verdana"/>
                <a:ea typeface="Verdana"/>
              </a:rPr>
              <a:t> = 334, but our system accepts only numbers less than 100. These numbers can be represented as follows:</a:t>
            </a:r>
            <a:endParaRPr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6513" y="637162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Verdana"/>
                <a:ea typeface="Verdana"/>
              </a:rPr>
              <a:t>Example-3:</a:t>
            </a:r>
            <a:endParaRPr lang="en-US" sz="2000" b="1" i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6200" y="3460567"/>
            <a:ext cx="88392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Adding each congruence in </a:t>
            </a:r>
            <a:r>
              <a:rPr lang="en-US" sz="2400" i="1">
                <a:latin typeface="Verdana"/>
                <a:ea typeface="Verdana"/>
              </a:rPr>
              <a:t>x</a:t>
            </a:r>
            <a:r>
              <a:rPr lang="en-US" sz="2400">
                <a:latin typeface="Verdana"/>
                <a:ea typeface="Verdana"/>
              </a:rPr>
              <a:t> with the corresponding congruence in </a:t>
            </a:r>
            <a:r>
              <a:rPr lang="en-US" sz="2400" i="1">
                <a:latin typeface="Verdana"/>
                <a:ea typeface="Verdana"/>
              </a:rPr>
              <a:t>y</a:t>
            </a:r>
            <a:r>
              <a:rPr lang="en-US" sz="2400">
                <a:latin typeface="Verdana"/>
                <a:ea typeface="Verdana"/>
              </a:rPr>
              <a:t> gives</a:t>
            </a:r>
            <a:endParaRPr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351881" y="2411216"/>
            <a:ext cx="4287837" cy="987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828800" y="4338548"/>
            <a:ext cx="5967413" cy="1187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8600" y="5772219"/>
            <a:ext cx="88392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>
                <a:latin typeface="Verdana"/>
                <a:ea typeface="Verdana"/>
              </a:rPr>
              <a:t>Now three equations can be solved using the Chinese remainder theorem to find z. One of the acceptable answers is </a:t>
            </a:r>
            <a:r>
              <a:rPr lang="en-US" sz="2000" i="1">
                <a:latin typeface="Verdana"/>
                <a:ea typeface="Verdana"/>
              </a:rPr>
              <a:t>z</a:t>
            </a:r>
            <a:r>
              <a:rPr lang="en-US" sz="2000">
                <a:latin typeface="Verdana"/>
                <a:ea typeface="Verdana"/>
              </a:rPr>
              <a:t> = 457.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800">
              <a:latin typeface="Times New Roman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630941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defRPr/>
            </a:pPr>
            <a:r>
              <a:rPr lang="en-US" sz="3500" i="0">
                <a:solidFill>
                  <a:schemeClr val="bg1"/>
                </a:solidFill>
                <a:latin typeface="Arial"/>
              </a:rPr>
              <a:t>Discussion Points</a:t>
            </a:r>
            <a:endParaRPr lang="en-US" sz="3500" i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107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25084" y="1371127"/>
            <a:ext cx="851095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Importance of Math in Network Security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Integer Arithmetic with Binary Operations 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Divisibility and Modular Arithmetic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Greatest Common Divisors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Determining Multiplicative Inverse 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Solving Linear Diophantine Equations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Matrices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Prime Factorization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2068879" y="4324151"/>
            <a:ext cx="433965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>
                <a:ln w="31550" cmpd="sng">
                  <a:gradFill>
                    <a:gsLst>
                      <a:gs pos="0">
                        <a:schemeClr val="accent6">
                          <a:tint val="77000"/>
                          <a:satMod val="180000"/>
                        </a:schemeClr>
                      </a:gs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</a:rPr>
              <a:t>Thank you…</a:t>
            </a:r>
            <a:endParaRPr/>
          </a:p>
        </p:txBody>
      </p:sp>
      <p:sp>
        <p:nvSpPr>
          <p:cNvPr id="21" name="Rectangle 20"/>
          <p:cNvSpPr/>
          <p:nvPr/>
        </p:nvSpPr>
        <p:spPr bwMode="auto">
          <a:xfrm>
            <a:off x="1464195" y="1979193"/>
            <a:ext cx="591700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>
                <a:ln w="1905"/>
                <a:solidFill>
                  <a:schemeClr val="bg1"/>
                </a:solidFill>
              </a:rPr>
              <a:t>Have a question?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108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wipe dir="r"/>
      </p:transition>
    </mc:Choice>
    <mc:Fallback>
      <p:transition spd="med" advClick="1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Types of Positive Integers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17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325788" y="3243740"/>
            <a:ext cx="1768019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It has only one divisor, i.e., itself, e.g., 1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graphicFrame>
        <p:nvGraphicFramePr>
          <p:cNvPr id="4" name="Diagram 3"/>
          <p:cNvGraphicFramePr>
            <a:graphicFrameLocks xmlns:a="http://schemas.openxmlformats.org/drawingml/2006/main"/>
          </p:cNvGraphicFramePr>
          <p:nvPr/>
        </p:nvGraphicFramePr>
        <p:xfrm>
          <a:off x="1308100" y="622300"/>
          <a:ext cx="6096000" cy="3078374"/>
          <a:chOff x="0" y="0"/>
          <a:chExt cx="6096000" cy="307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459387" y="3243740"/>
            <a:ext cx="1849212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It has only two divisors, 1 and itself, e.g., 2, 3,  13 etc.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758088" y="3296191"/>
            <a:ext cx="1811112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It has more than two divisors, e.g., </a:t>
            </a:r>
            <a:r>
              <a:rPr lang="en-US" sz="200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6 </a:t>
            </a:r>
            <a:r>
              <a:rPr lang="en-US" sz="1200" b="0" i="0">
                <a:latin typeface="Verdana"/>
                <a:ea typeface="Verdana"/>
                <a:cs typeface="Times New Roman"/>
              </a:rPr>
              <a:t>(four divisors (1, 2, 3, 6), </a:t>
            </a:r>
            <a:r>
              <a:rPr lang="en-US" sz="2000" i="0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9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</a:t>
            </a:r>
            <a:r>
              <a:rPr lang="en-US" sz="1200" b="0" i="0">
                <a:latin typeface="Verdana"/>
                <a:ea typeface="Verdana"/>
                <a:cs typeface="Times New Roman"/>
              </a:rPr>
              <a:t>(three divisors 1, 3, 9</a:t>
            </a:r>
            <a:r>
              <a:rPr lang="en-US" sz="1200" b="0" i="0">
                <a:latin typeface="Verdana"/>
                <a:ea typeface="Verdana"/>
                <a:cs typeface="Times New Roman"/>
              </a:rPr>
              <a:t>)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etc.</a:t>
            </a:r>
            <a:endParaRPr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52400" y="609600"/>
            <a:ext cx="84582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 typeface="Wingdings"/>
              <a:buChar char="Ø"/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Any positive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integer can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fall into three categories.</a:t>
            </a:r>
            <a:endParaRPr lang="en-US" sz="24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85750" y="5320049"/>
            <a:ext cx="866775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Note:</a:t>
            </a:r>
            <a:r>
              <a:rPr lang="en-US" sz="2400" i="0">
                <a:latin typeface="Verdana"/>
                <a:ea typeface="Verdana"/>
              </a:rPr>
              <a:t> </a:t>
            </a:r>
            <a:endParaRPr lang="en-US" sz="2400" i="0">
              <a:latin typeface="Verdana"/>
              <a:ea typeface="Verdana"/>
            </a:endParaRPr>
          </a:p>
          <a:p>
            <a:pPr>
              <a:defRPr/>
            </a:pPr>
            <a:r>
              <a:rPr lang="en-US" sz="2000" b="0" i="0">
                <a:latin typeface="Verdana"/>
                <a:ea typeface="Verdana"/>
              </a:rPr>
              <a:t>When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 between two positive integers (say </a:t>
            </a:r>
            <a:r>
              <a:rPr lang="en-US" sz="2000"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and </a:t>
            </a:r>
            <a:r>
              <a:rPr lang="en-US" sz="2000">
                <a:latin typeface="Verdana"/>
                <a:ea typeface="Verdana"/>
              </a:rPr>
              <a:t>b</a:t>
            </a:r>
            <a:r>
              <a:rPr lang="en-US" sz="2000" b="0" i="0">
                <a:latin typeface="Verdana"/>
                <a:ea typeface="Verdana"/>
              </a:rPr>
              <a:t>) is 1, [e.g.,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(a</a:t>
            </a:r>
            <a:r>
              <a:rPr lang="en-US" sz="2000" b="0" i="0">
                <a:latin typeface="Verdana"/>
                <a:ea typeface="Verdana"/>
              </a:rPr>
              <a:t>, b) = </a:t>
            </a:r>
            <a:r>
              <a:rPr lang="en-US" sz="2000" b="0" i="0">
                <a:latin typeface="Verdana"/>
                <a:ea typeface="Verdana"/>
              </a:rPr>
              <a:t>1], then we </a:t>
            </a:r>
            <a:r>
              <a:rPr lang="en-US" sz="2000" b="0" i="0">
                <a:latin typeface="Verdana"/>
                <a:ea typeface="Verdana"/>
              </a:rPr>
              <a:t>say that </a:t>
            </a:r>
            <a:r>
              <a:rPr lang="en-US" sz="2000">
                <a:solidFill>
                  <a:srgbClr val="0000CC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and </a:t>
            </a:r>
            <a:r>
              <a:rPr lang="en-US" sz="2000">
                <a:solidFill>
                  <a:srgbClr val="0000CC"/>
                </a:solidFill>
                <a:latin typeface="Verdana"/>
                <a:ea typeface="Verdana"/>
              </a:rPr>
              <a:t>b</a:t>
            </a:r>
            <a:r>
              <a:rPr lang="en-US" sz="2000" b="0" i="0">
                <a:latin typeface="Verdana"/>
                <a:ea typeface="Verdana"/>
              </a:rPr>
              <a:t> are </a:t>
            </a:r>
            <a:r>
              <a:rPr lang="en-US" sz="2000" i="0">
                <a:ln>
                  <a:solidFill>
                    <a:srgbClr val="FF0000"/>
                  </a:solidFill>
                </a:ln>
                <a:latin typeface="Verdana"/>
                <a:ea typeface="Verdana"/>
              </a:rPr>
              <a:t>relatively prime </a:t>
            </a:r>
            <a:r>
              <a:rPr lang="en-US" sz="2000" b="0" i="0">
                <a:latin typeface="Verdana"/>
                <a:ea typeface="Verdana"/>
              </a:rPr>
              <a:t>or they are </a:t>
            </a:r>
            <a:r>
              <a:rPr lang="en-US" sz="2000" i="0">
                <a:ln>
                  <a:solidFill>
                    <a:srgbClr val="FF0000"/>
                  </a:solidFill>
                </a:ln>
                <a:latin typeface="Verdana"/>
                <a:ea typeface="Verdana"/>
              </a:rPr>
              <a:t>coprime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Set of Integers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18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" y="762000"/>
            <a:ext cx="8686800" cy="298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In integer arithmetic, we use a </a:t>
            </a:r>
            <a:r>
              <a:rPr lang="en-US" sz="2400" i="0">
                <a:solidFill>
                  <a:srgbClr val="6600FF"/>
                </a:solidFill>
                <a:latin typeface="Verdana"/>
                <a:ea typeface="Verdana"/>
                <a:cs typeface="Times New Roman"/>
              </a:rPr>
              <a:t>set</a:t>
            </a:r>
            <a:r>
              <a:rPr lang="en-US" sz="2400" b="0" i="0">
                <a:solidFill>
                  <a:srgbClr val="6600FF"/>
                </a:solidFill>
                <a:latin typeface="Verdana"/>
                <a:ea typeface="Verdana"/>
                <a:cs typeface="Times New Roman"/>
              </a:rPr>
              <a:t>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and a few </a:t>
            </a:r>
            <a:r>
              <a:rPr lang="en-US" sz="240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operations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. </a:t>
            </a:r>
            <a:endParaRPr lang="en-US" sz="2400" b="0" i="0">
              <a:latin typeface="Verdana"/>
              <a:ea typeface="Verdana"/>
              <a:cs typeface="Times New Roman"/>
            </a:endParaRPr>
          </a:p>
          <a:p>
            <a:pPr marL="9144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Though you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are familiar with this set and the corresponding operations, but they are reviewed here to create a background for modular arithmetic.</a:t>
            </a:r>
            <a:endParaRPr/>
          </a:p>
          <a:p>
            <a:pPr marL="9144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The set of integers, denoted by </a:t>
            </a:r>
            <a:r>
              <a:rPr lang="en-US" sz="200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Z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, contains all integral numbers (with no fraction) from negative infinity to positive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infinity. 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05100" y="5953919"/>
            <a:ext cx="475803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Figure: </a:t>
            </a:r>
            <a:r>
              <a:rPr lang="en-US" sz="2400" i="0">
                <a:latin typeface="Verdana"/>
                <a:ea typeface="Verdana"/>
                <a:cs typeface="Times New Roman"/>
              </a:rPr>
              <a:t>The set of integers</a:t>
            </a:r>
            <a:endParaRPr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943893" y="4751577"/>
            <a:ext cx="5256213" cy="7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Set of Integers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19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2700" y="533400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Some subset of integers are listed below:</a:t>
            </a:r>
            <a:endParaRPr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4399" y="1679996"/>
            <a:ext cx="726938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latin typeface="Verdana"/>
                <a:ea typeface="Verdana"/>
                <a:cs typeface="Times New Roman"/>
              </a:rPr>
              <a:t>Set </a:t>
            </a:r>
            <a:r>
              <a:rPr lang="en-US" sz="2000" i="0">
                <a:latin typeface="Verdana"/>
                <a:ea typeface="Verdana"/>
                <a:cs typeface="Times New Roman"/>
              </a:rPr>
              <a:t>of </a:t>
            </a:r>
            <a:r>
              <a:rPr lang="en-US" sz="2000" i="0">
                <a:latin typeface="Verdana"/>
                <a:ea typeface="Verdana"/>
                <a:cs typeface="Times New Roman"/>
              </a:rPr>
              <a:t>all positive integers, ranging from 1 to +</a:t>
            </a:r>
            <a:r>
              <a:rPr lang="en-US" sz="2000">
                <a:latin typeface="Verdana"/>
                <a:ea typeface="Verdana"/>
              </a:rPr>
              <a:t>∞</a:t>
            </a:r>
            <a:r>
              <a:rPr lang="en-US" sz="2000" i="0">
                <a:latin typeface="Verdana"/>
                <a:ea typeface="Verdana"/>
                <a:cs typeface="Times New Roman"/>
              </a:rPr>
              <a:t> </a:t>
            </a:r>
            <a:endParaRPr lang="en-US" sz="2000" i="0">
              <a:latin typeface="Verdana"/>
              <a:ea typeface="Verdana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84401" y="1125185"/>
            <a:ext cx="5613400" cy="49244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600" b="1">
                <a:latin typeface="Verdana"/>
                <a:ea typeface="Verdana"/>
              </a:rPr>
              <a:t>Z</a:t>
            </a:r>
            <a:r>
              <a:rPr lang="en-US" sz="2600" b="1" baseline="30000">
                <a:latin typeface="Verdana"/>
                <a:ea typeface="Verdana"/>
              </a:rPr>
              <a:t>+</a:t>
            </a:r>
            <a:r>
              <a:rPr lang="en-US" sz="2600" b="1">
                <a:latin typeface="Verdana"/>
                <a:ea typeface="Verdana"/>
              </a:rPr>
              <a:t> = {1, 2, 3, ……………, +∞}</a:t>
            </a:r>
            <a:endParaRPr lang="en-SG" sz="2600" b="1">
              <a:latin typeface="Verdana"/>
              <a:ea typeface="Verdana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29995" y="3591700"/>
            <a:ext cx="737420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latin typeface="Verdana"/>
                <a:ea typeface="Verdana"/>
                <a:cs typeface="Times New Roman"/>
              </a:rPr>
              <a:t>S</a:t>
            </a:r>
            <a:r>
              <a:rPr lang="en-US" sz="2000" i="0">
                <a:latin typeface="Verdana"/>
                <a:ea typeface="Verdana"/>
                <a:cs typeface="Times New Roman"/>
              </a:rPr>
              <a:t>et </a:t>
            </a:r>
            <a:r>
              <a:rPr lang="en-US" sz="2000" i="0">
                <a:latin typeface="Verdana"/>
                <a:ea typeface="Verdana"/>
                <a:cs typeface="Times New Roman"/>
              </a:rPr>
              <a:t>of </a:t>
            </a:r>
            <a:r>
              <a:rPr lang="en-US" sz="2000" i="0">
                <a:latin typeface="Verdana"/>
                <a:ea typeface="Verdana"/>
                <a:cs typeface="Times New Roman"/>
              </a:rPr>
              <a:t>all negative integers, ranging from -1 to -</a:t>
            </a:r>
            <a:r>
              <a:rPr lang="en-US" sz="2000">
                <a:latin typeface="Verdana"/>
                <a:ea typeface="Verdana"/>
              </a:rPr>
              <a:t>∞</a:t>
            </a:r>
            <a:r>
              <a:rPr lang="en-US" sz="2000" i="0">
                <a:latin typeface="Verdana"/>
                <a:ea typeface="Verdana"/>
                <a:cs typeface="Times New Roman"/>
              </a:rPr>
              <a:t> </a:t>
            </a:r>
            <a:endParaRPr lang="en-US" sz="2000" i="0">
              <a:latin typeface="Verdana"/>
              <a:ea typeface="Verdana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739900" y="3051707"/>
            <a:ext cx="5613400" cy="492443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600" b="1">
                <a:latin typeface="Verdana"/>
                <a:ea typeface="Verdana"/>
              </a:rPr>
              <a:t>Z</a:t>
            </a:r>
            <a:r>
              <a:rPr lang="en-US" sz="2600" b="1" baseline="30000">
                <a:latin typeface="Verdana"/>
                <a:ea typeface="Verdana"/>
              </a:rPr>
              <a:t>-</a:t>
            </a:r>
            <a:r>
              <a:rPr lang="en-US" sz="2600" b="1">
                <a:latin typeface="Verdana"/>
                <a:ea typeface="Verdana"/>
              </a:rPr>
              <a:t> = {-∞, …………, -3, -2, -1}</a:t>
            </a:r>
            <a:endParaRPr lang="en-SG" sz="2600" b="1">
              <a:latin typeface="Verdana"/>
              <a:ea typeface="Verdana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4237" y="5620800"/>
            <a:ext cx="791874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latin typeface="Verdana"/>
                <a:ea typeface="Verdana"/>
                <a:cs typeface="Times New Roman"/>
              </a:rPr>
              <a:t>S</a:t>
            </a:r>
            <a:r>
              <a:rPr lang="en-US" sz="2000" i="0">
                <a:latin typeface="Verdana"/>
                <a:ea typeface="Verdana"/>
                <a:cs typeface="Times New Roman"/>
              </a:rPr>
              <a:t>et </a:t>
            </a:r>
            <a:r>
              <a:rPr lang="en-US" sz="2000" i="0">
                <a:latin typeface="Verdana"/>
                <a:ea typeface="Verdana"/>
                <a:cs typeface="Times New Roman"/>
              </a:rPr>
              <a:t>of </a:t>
            </a:r>
            <a:r>
              <a:rPr lang="en-US" sz="2000" i="0">
                <a:latin typeface="Verdana"/>
                <a:ea typeface="Verdana"/>
                <a:cs typeface="Times New Roman"/>
              </a:rPr>
              <a:t>all non-negative integers ranging from 0 to +</a:t>
            </a:r>
            <a:r>
              <a:rPr lang="en-US" sz="2000">
                <a:latin typeface="Verdana"/>
                <a:ea typeface="Verdana"/>
              </a:rPr>
              <a:t>∞</a:t>
            </a:r>
            <a:r>
              <a:rPr lang="en-US" sz="2000" i="0">
                <a:latin typeface="Verdana"/>
                <a:ea typeface="Verdana"/>
                <a:cs typeface="Times New Roman"/>
              </a:rPr>
              <a:t> </a:t>
            </a:r>
            <a:endParaRPr lang="en-US" sz="2000" i="0">
              <a:latin typeface="Verdana"/>
              <a:ea typeface="Verdana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33501" y="4989704"/>
            <a:ext cx="6273800" cy="492443"/>
          </a:xfrm>
          <a:prstGeom prst="rect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600" b="1">
                <a:latin typeface="Verdana"/>
                <a:ea typeface="Verdana"/>
              </a:rPr>
              <a:t>Z</a:t>
            </a:r>
            <a:r>
              <a:rPr lang="en-US" sz="2600" b="1" baseline="30000">
                <a:latin typeface="Verdana"/>
                <a:ea typeface="Verdana"/>
              </a:rPr>
              <a:t>Non-Neg</a:t>
            </a:r>
            <a:r>
              <a:rPr lang="en-US" sz="2600" b="1">
                <a:latin typeface="Verdana"/>
                <a:ea typeface="Verdana"/>
              </a:rPr>
              <a:t> = {0, 1, 2, 3, …….., +∞}</a:t>
            </a:r>
            <a:endParaRPr lang="en-SG" sz="2600" b="1">
              <a:latin typeface="Verdana"/>
              <a:ea typeface="Verdana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346450" y="6103242"/>
            <a:ext cx="3486150" cy="3539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1700" i="0">
                <a:latin typeface="Verdana"/>
                <a:ea typeface="Verdana"/>
                <a:cs typeface="Times New Roman"/>
              </a:rPr>
              <a:t>(Set </a:t>
            </a:r>
            <a:r>
              <a:rPr lang="en-US" sz="1700" i="0">
                <a:latin typeface="Verdana"/>
                <a:ea typeface="Verdana"/>
                <a:cs typeface="Times New Roman"/>
              </a:rPr>
              <a:t>of </a:t>
            </a:r>
            <a:r>
              <a:rPr lang="en-US" sz="1700" i="0">
                <a:latin typeface="Verdana"/>
                <a:ea typeface="Verdana"/>
                <a:cs typeface="Times New Roman"/>
              </a:rPr>
              <a:t>whole  numbers)</a:t>
            </a:r>
            <a:endParaRPr lang="en-US" sz="1700" i="0">
              <a:latin typeface="Verdana"/>
              <a:ea typeface="Verdana"/>
              <a:cs typeface="Times New Roman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210281" y="2087287"/>
            <a:ext cx="3778250" cy="3539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1700" i="0">
                <a:latin typeface="Verdana"/>
                <a:ea typeface="Verdana"/>
                <a:cs typeface="Times New Roman"/>
              </a:rPr>
              <a:t>(Set </a:t>
            </a:r>
            <a:r>
              <a:rPr lang="en-US" sz="1700" i="0">
                <a:latin typeface="Verdana"/>
                <a:ea typeface="Verdana"/>
                <a:cs typeface="Times New Roman"/>
              </a:rPr>
              <a:t>of </a:t>
            </a:r>
            <a:r>
              <a:rPr lang="en-US" sz="1700" i="0">
                <a:latin typeface="Verdana"/>
                <a:ea typeface="Verdana"/>
                <a:cs typeface="Times New Roman"/>
              </a:rPr>
              <a:t>all natural numbers)</a:t>
            </a:r>
            <a:endParaRPr lang="en-US" sz="1700" i="0">
              <a:latin typeface="Verdana"/>
              <a:ea typeface="Verdana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367418" y="1189862"/>
            <a:ext cx="2590774" cy="35394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b="1">
                <a:latin typeface="Verdana"/>
                <a:ea typeface="Verdana"/>
              </a:rPr>
              <a:t>Z</a:t>
            </a:r>
            <a:r>
              <a:rPr lang="en-US" sz="1700" b="1" baseline="30000">
                <a:latin typeface="Verdana"/>
                <a:ea typeface="Verdana"/>
              </a:rPr>
              <a:t>+</a:t>
            </a:r>
            <a:r>
              <a:rPr lang="en-US" sz="1700" b="1">
                <a:latin typeface="Verdana"/>
                <a:ea typeface="Verdana"/>
              </a:rPr>
              <a:t> </a:t>
            </a:r>
            <a:r>
              <a:rPr lang="en-US" sz="1700" b="1">
                <a:latin typeface="Verdana"/>
                <a:ea typeface="Verdana"/>
              </a:rPr>
              <a:t>= </a:t>
            </a:r>
            <a:r>
              <a:rPr lang="en-SG" sz="1700" b="1">
                <a:latin typeface="Verdana"/>
                <a:ea typeface="Verdana"/>
              </a:rPr>
              <a:t>{</a:t>
            </a:r>
            <a:r>
              <a:rPr lang="en-SG" sz="1700" b="1">
                <a:latin typeface="Verdana"/>
                <a:ea typeface="Verdana"/>
              </a:rPr>
              <a:t>x ∈ Z | x &gt; 0</a:t>
            </a:r>
            <a:r>
              <a:rPr lang="en-SG" sz="1700" b="1">
                <a:latin typeface="Verdana"/>
                <a:ea typeface="Verdana"/>
              </a:rPr>
              <a:t>}</a:t>
            </a:r>
            <a:endParaRPr lang="en-SG" sz="1700" b="1">
              <a:latin typeface="Verdana"/>
              <a:ea typeface="Verdan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80732" y="118884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n>
                  <a:solidFill>
                    <a:srgbClr val="00B0F0"/>
                  </a:solidFill>
                </a:ln>
                <a:latin typeface="Verdana"/>
                <a:ea typeface="Verdana"/>
                <a:cs typeface="Times New Roman"/>
              </a:rPr>
              <a:t>Or, </a:t>
            </a:r>
            <a:endParaRPr lang="en-SG" b="1">
              <a:ln>
                <a:solidFill>
                  <a:srgbClr val="00B0F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Set of Integers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20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5400" y="495300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Some subset of integers are listed below (………):</a:t>
            </a:r>
            <a:endParaRPr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90600" y="1820555"/>
            <a:ext cx="73787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latin typeface="Verdana"/>
                <a:ea typeface="Verdana"/>
                <a:cs typeface="Times New Roman"/>
              </a:rPr>
              <a:t>Set </a:t>
            </a:r>
            <a:r>
              <a:rPr lang="en-US" sz="2000" i="0">
                <a:latin typeface="Verdana"/>
                <a:ea typeface="Verdana"/>
                <a:cs typeface="Times New Roman"/>
              </a:rPr>
              <a:t>of </a:t>
            </a:r>
            <a:r>
              <a:rPr lang="en-US" sz="2000" i="0">
                <a:latin typeface="Verdana"/>
                <a:ea typeface="Verdana"/>
                <a:cs typeface="Times New Roman"/>
              </a:rPr>
              <a:t>non-positive integers ranging from 0 to -</a:t>
            </a:r>
            <a:r>
              <a:rPr lang="en-US" sz="2000">
                <a:latin typeface="Verdana"/>
                <a:ea typeface="Verdana"/>
              </a:rPr>
              <a:t>∞</a:t>
            </a:r>
            <a:r>
              <a:rPr lang="en-US" sz="2000" i="0">
                <a:latin typeface="Verdana"/>
                <a:ea typeface="Verdana"/>
                <a:cs typeface="Times New Roman"/>
              </a:rPr>
              <a:t> </a:t>
            </a:r>
            <a:endParaRPr lang="en-US" sz="2000" i="0">
              <a:latin typeface="Verdana"/>
              <a:ea typeface="Verdana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60499" y="1268547"/>
            <a:ext cx="62738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600" b="1">
                <a:latin typeface="Verdana"/>
                <a:ea typeface="Verdana"/>
              </a:rPr>
              <a:t>Z</a:t>
            </a:r>
            <a:r>
              <a:rPr lang="en-US" sz="2600" b="1" baseline="30000">
                <a:latin typeface="Verdana"/>
                <a:ea typeface="Verdana"/>
              </a:rPr>
              <a:t>Non-Pos</a:t>
            </a:r>
            <a:r>
              <a:rPr lang="en-US" sz="2600" b="1">
                <a:latin typeface="Verdana"/>
                <a:ea typeface="Verdana"/>
              </a:rPr>
              <a:t> = {</a:t>
            </a:r>
            <a:r>
              <a:rPr lang="en-US" sz="2600" b="1">
                <a:latin typeface="Verdana"/>
                <a:ea typeface="Verdana"/>
              </a:rPr>
              <a:t>-∞, </a:t>
            </a:r>
            <a:r>
              <a:rPr lang="en-US" sz="2600" b="1">
                <a:latin typeface="Verdana"/>
                <a:ea typeface="Verdana"/>
              </a:rPr>
              <a:t>……, </a:t>
            </a:r>
            <a:r>
              <a:rPr lang="en-US" sz="2600" b="1">
                <a:latin typeface="Verdana"/>
                <a:ea typeface="Verdana"/>
              </a:rPr>
              <a:t>-3, -2, -</a:t>
            </a:r>
            <a:r>
              <a:rPr lang="en-US" sz="2600" b="1">
                <a:latin typeface="Verdana"/>
                <a:ea typeface="Verdana"/>
              </a:rPr>
              <a:t>1, 0}</a:t>
            </a:r>
            <a:endParaRPr lang="en-SG" sz="2600" b="1">
              <a:latin typeface="Verdana"/>
              <a:ea typeface="Verdana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7400" y="3659503"/>
            <a:ext cx="77851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latin typeface="Verdana"/>
                <a:ea typeface="Verdana"/>
                <a:cs typeface="Times New Roman"/>
              </a:rPr>
              <a:t>Set </a:t>
            </a:r>
            <a:r>
              <a:rPr lang="en-US" sz="2000" i="0">
                <a:latin typeface="Verdana"/>
                <a:ea typeface="Verdana"/>
                <a:cs typeface="Times New Roman"/>
              </a:rPr>
              <a:t>of </a:t>
            </a:r>
            <a:r>
              <a:rPr lang="en-US" sz="2000" i="0">
                <a:latin typeface="Verdana"/>
                <a:ea typeface="Verdana"/>
                <a:cs typeface="Times New Roman"/>
              </a:rPr>
              <a:t>non-negative integers ranging from 0 to (n-1)</a:t>
            </a:r>
            <a:endParaRPr lang="en-US" sz="2000" i="0">
              <a:latin typeface="Verdana"/>
              <a:ea typeface="Verdana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76400" y="3145211"/>
            <a:ext cx="5613400" cy="49244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600" b="1">
                <a:latin typeface="Verdana"/>
                <a:ea typeface="Verdana"/>
              </a:rPr>
              <a:t>Z</a:t>
            </a:r>
            <a:r>
              <a:rPr lang="en-US" sz="2600" b="1" baseline="-25000">
                <a:latin typeface="Verdana"/>
                <a:ea typeface="Verdana"/>
              </a:rPr>
              <a:t>n</a:t>
            </a:r>
            <a:r>
              <a:rPr lang="en-US" sz="2600" b="1">
                <a:latin typeface="Verdana"/>
                <a:ea typeface="Verdana"/>
              </a:rPr>
              <a:t> = {0, 1, 2, 3, ………, n-1}</a:t>
            </a:r>
            <a:endParaRPr lang="en-SG" sz="2600" b="1">
              <a:latin typeface="Verdana"/>
              <a:ea typeface="Verdana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282701" y="5934941"/>
            <a:ext cx="66674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latin typeface="Verdana"/>
                <a:ea typeface="Verdana"/>
                <a:cs typeface="Times New Roman"/>
              </a:rPr>
              <a:t>Set </a:t>
            </a:r>
            <a:r>
              <a:rPr lang="en-US" sz="2000" i="0">
                <a:latin typeface="Verdana"/>
                <a:ea typeface="Verdana"/>
                <a:cs typeface="Times New Roman"/>
              </a:rPr>
              <a:t>of </a:t>
            </a:r>
            <a:r>
              <a:rPr lang="en-US" sz="2000" i="0">
                <a:latin typeface="Verdana"/>
                <a:ea typeface="Verdana"/>
                <a:cs typeface="Times New Roman"/>
              </a:rPr>
              <a:t>multiplicative inverse in </a:t>
            </a:r>
            <a:r>
              <a:rPr lang="en-US" sz="2000" i="0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10</a:t>
            </a:r>
            <a:r>
              <a:rPr lang="en-US" sz="2000" i="0">
                <a:latin typeface="Verdana"/>
                <a:ea typeface="Verdana"/>
                <a:cs typeface="Times New Roman"/>
              </a:rPr>
              <a:t> modulus</a:t>
            </a:r>
            <a:endParaRPr lang="en-US" sz="2000" i="0">
              <a:latin typeface="Verdana"/>
              <a:ea typeface="Verdana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489200" y="5420348"/>
            <a:ext cx="3581400" cy="492443"/>
          </a:xfrm>
          <a:prstGeom prst="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600" b="1">
                <a:latin typeface="Verdana"/>
                <a:ea typeface="Verdana"/>
              </a:rPr>
              <a:t>Z</a:t>
            </a:r>
            <a:r>
              <a:rPr lang="en-US" sz="2600" b="1" baseline="30000">
                <a:latin typeface="Verdana"/>
                <a:ea typeface="Verdana"/>
              </a:rPr>
              <a:t>*</a:t>
            </a:r>
            <a:r>
              <a:rPr lang="en-US" sz="2600" b="1" baseline="-25000">
                <a:latin typeface="Verdana"/>
                <a:ea typeface="Verdana"/>
              </a:rPr>
              <a:t>10</a:t>
            </a:r>
            <a:r>
              <a:rPr lang="en-US" sz="2600" b="1">
                <a:latin typeface="Verdana"/>
                <a:ea typeface="Verdana"/>
              </a:rPr>
              <a:t> = {1, 3, 7, 9}</a:t>
            </a:r>
            <a:endParaRPr lang="en-SG" sz="2600" b="1">
              <a:latin typeface="Verdana"/>
              <a:ea typeface="Verdana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80080" y="4106364"/>
            <a:ext cx="4993820" cy="3539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1700" i="0">
                <a:latin typeface="Verdana"/>
                <a:ea typeface="Verdana"/>
                <a:cs typeface="Times New Roman"/>
              </a:rPr>
              <a:t>(Set </a:t>
            </a:r>
            <a:r>
              <a:rPr lang="en-US" sz="1700" i="0">
                <a:latin typeface="Verdana"/>
                <a:ea typeface="Verdana"/>
                <a:cs typeface="Times New Roman"/>
              </a:rPr>
              <a:t>of </a:t>
            </a:r>
            <a:r>
              <a:rPr lang="en-US" sz="1700" i="0">
                <a:latin typeface="Verdana"/>
                <a:ea typeface="Verdana"/>
                <a:cs typeface="Times New Roman"/>
              </a:rPr>
              <a:t>additive inverse in </a:t>
            </a:r>
            <a:r>
              <a:rPr lang="en-US" sz="170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n</a:t>
            </a:r>
            <a:r>
              <a:rPr lang="en-US" sz="1700" i="0">
                <a:latin typeface="Verdana"/>
                <a:ea typeface="Verdana"/>
                <a:cs typeface="Times New Roman"/>
              </a:rPr>
              <a:t> modulus)</a:t>
            </a:r>
            <a:endParaRPr lang="en-US" sz="1700" i="0">
              <a:latin typeface="Verdana"/>
              <a:ea typeface="Verdan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Binary Operations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21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5250" y="685800"/>
            <a:ext cx="8801100" cy="1754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A </a:t>
            </a:r>
            <a:r>
              <a:rPr lang="en-US" sz="2400" b="1" i="0">
                <a:latin typeface="Verdana"/>
                <a:ea typeface="Verdana"/>
                <a:cs typeface="Times New Roman"/>
              </a:rPr>
              <a:t>binary operation </a:t>
            </a:r>
            <a:r>
              <a:rPr lang="en-US" sz="2400" b="0" i="0">
                <a:solidFill>
                  <a:srgbClr val="00CC00"/>
                </a:solidFill>
                <a:latin typeface="Verdana"/>
                <a:ea typeface="Verdana"/>
                <a:cs typeface="Times New Roman"/>
              </a:rPr>
              <a:t>takes two inputs 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(e.g.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a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and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b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) and </a:t>
            </a:r>
            <a:r>
              <a:rPr lang="en-US" sz="2400" b="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creates one output</a:t>
            </a:r>
            <a:r>
              <a:rPr lang="en-US" sz="2400" b="0" i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ea typeface="Verdana"/>
                <a:cs typeface="Times New Roman"/>
              </a:rPr>
              <a:t>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(e.g. </a:t>
            </a:r>
            <a:r>
              <a:rPr lang="en-US" sz="2400" b="1" i="1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c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). </a:t>
            </a:r>
            <a:endParaRPr/>
          </a:p>
          <a:p>
            <a:pPr marL="914400" indent="-508000" algn="just"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In cryptography, we are interested in three binary operations applied to the set of integers: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addition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, </a:t>
            </a:r>
            <a:r>
              <a:rPr lang="en-US" sz="2000" b="0" i="0">
                <a:solidFill>
                  <a:srgbClr val="00CC00"/>
                </a:solidFill>
                <a:latin typeface="Verdana"/>
                <a:ea typeface="Verdana"/>
                <a:cs typeface="Times New Roman"/>
              </a:rPr>
              <a:t>subtraction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and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multiplication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. </a:t>
            </a:r>
            <a:endParaRPr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090863" y="2781300"/>
            <a:ext cx="3830637" cy="32877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85800" y="6172200"/>
            <a:ext cx="798808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Figure: </a:t>
            </a:r>
            <a:r>
              <a:rPr lang="en-US" sz="2000" i="0">
                <a:latin typeface="Verdana"/>
                <a:ea typeface="Verdana"/>
                <a:cs typeface="Times New Roman"/>
              </a:rPr>
              <a:t>Three binary operations for the set of integers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Binary Operations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22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2400" y="715050"/>
            <a:ext cx="8667750" cy="160043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508000" indent="-50800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0" i="0">
                <a:latin typeface="Verdana"/>
              </a:rPr>
              <a:t>The following examples shows the results of the three binary operations on two integers. </a:t>
            </a:r>
            <a:endParaRPr/>
          </a:p>
          <a:p>
            <a:pPr marL="1365250" indent="-5080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 b="0" i="0">
                <a:latin typeface="Verdana"/>
              </a:rPr>
              <a:t>Because each input can be either positive or negative, we can have </a:t>
            </a:r>
            <a:r>
              <a:rPr lang="en-US" sz="2000" b="0" i="0">
                <a:solidFill>
                  <a:srgbClr val="3333FF"/>
                </a:solidFill>
                <a:latin typeface="Verdana"/>
              </a:rPr>
              <a:t>four cases for each operation</a:t>
            </a:r>
            <a:r>
              <a:rPr lang="en-US" sz="2000" b="0" i="0">
                <a:latin typeface="Verdana"/>
              </a:rPr>
              <a:t>.</a:t>
            </a:r>
            <a:endParaRPr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44500" y="3186113"/>
            <a:ext cx="8089900" cy="100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ChangeArrowheads="1" noGrp="1"/>
          </p:cNvSpPr>
          <p:nvPr>
            <p:ph type="body" idx="1"/>
          </p:nvPr>
        </p:nvSpPr>
        <p:spPr bwMode="auto">
          <a:xfrm>
            <a:off x="90720" y="585114"/>
            <a:ext cx="8646880" cy="3238500"/>
          </a:xfrm>
        </p:spPr>
        <p:txBody>
          <a:bodyPr/>
          <a:lstStyle/>
          <a:p>
            <a:pPr marL="5715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  <a:defRPr/>
            </a:pPr>
            <a:r>
              <a:rPr lang="en-US" sz="2400">
                <a:latin typeface="Verdana"/>
                <a:ea typeface="+mn-ea"/>
              </a:rPr>
              <a:t>In integer arithmetic, if we divide an integer a by </a:t>
            </a:r>
            <a:r>
              <a:rPr lang="en-US" sz="2400">
                <a:latin typeface="Verdana"/>
                <a:ea typeface="+mn-ea"/>
              </a:rPr>
              <a:t>a positive </a:t>
            </a:r>
            <a:r>
              <a:rPr lang="en-US" sz="2400">
                <a:latin typeface="Verdana"/>
                <a:ea typeface="+mn-ea"/>
              </a:rPr>
              <a:t>integer d, we can get two integers- one is called quotient q and another is called remainder r where </a:t>
            </a:r>
            <a:r>
              <a:rPr lang="en-US" sz="2400" b="1" i="1">
                <a:solidFill>
                  <a:srgbClr val="FF0000"/>
                </a:solidFill>
                <a:latin typeface="Verdana"/>
              </a:rPr>
              <a:t>0 ≤ r &lt; </a:t>
            </a:r>
            <a:r>
              <a:rPr lang="en-US" sz="2400" b="1" i="1">
                <a:solidFill>
                  <a:srgbClr val="FF0000"/>
                </a:solidFill>
                <a:latin typeface="Verdana"/>
              </a:rPr>
              <a:t>d</a:t>
            </a:r>
            <a:r>
              <a:rPr lang="en-US" sz="2400">
                <a:latin typeface="Verdana"/>
                <a:ea typeface="+mn-ea"/>
              </a:rPr>
              <a:t>. </a:t>
            </a:r>
            <a:endParaRPr/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000">
                <a:latin typeface="Verdana"/>
                <a:ea typeface="+mn-ea"/>
              </a:rPr>
              <a:t>The relationship between these four integers is given below:</a:t>
            </a:r>
            <a:endParaRPr/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endParaRPr lang="en-US" sz="2400">
              <a:latin typeface="Verdana"/>
              <a:ea typeface="+mn-ea"/>
            </a:endParaRPr>
          </a:p>
          <a:p>
            <a:pPr marL="1379538" lvl="2" indent="-342900">
              <a:buFontTx/>
              <a:buChar char="-"/>
              <a:defRPr/>
            </a:pPr>
            <a:endParaRPr lang="en-US" sz="2000">
              <a:latin typeface="Verdana"/>
              <a:ea typeface="Verdana"/>
            </a:endParaRPr>
          </a:p>
          <a:p>
            <a:pPr marL="1379538" lvl="2" indent="-342900">
              <a:buFontTx/>
              <a:buChar char="-"/>
              <a:defRPr/>
            </a:pPr>
            <a:r>
              <a:rPr lang="en-US" sz="2000">
                <a:latin typeface="Verdana"/>
                <a:ea typeface="Verdana"/>
              </a:rPr>
              <a:t>d </a:t>
            </a:r>
            <a:r>
              <a:rPr lang="en-US" sz="2000">
                <a:latin typeface="Verdana"/>
                <a:ea typeface="Verdana"/>
              </a:rPr>
              <a:t>is called the divisor</a:t>
            </a:r>
            <a:endParaRPr/>
          </a:p>
          <a:p>
            <a:pPr marL="1379538" lvl="2" indent="-342900">
              <a:buFontTx/>
              <a:buChar char="-"/>
              <a:defRPr/>
            </a:pPr>
            <a:r>
              <a:rPr lang="en-US" sz="2000">
                <a:latin typeface="Verdana"/>
                <a:ea typeface="Verdana"/>
              </a:rPr>
              <a:t>a is called the dividend</a:t>
            </a:r>
            <a:endParaRPr/>
          </a:p>
          <a:p>
            <a:pPr marL="1379538" lvl="2" indent="-342900">
              <a:buFontTx/>
              <a:buChar char="-"/>
              <a:defRPr/>
            </a:pPr>
            <a:r>
              <a:rPr lang="en-US" sz="2000">
                <a:latin typeface="Verdana"/>
                <a:ea typeface="Verdana"/>
              </a:rPr>
              <a:t>q is called the quotient  </a:t>
            </a:r>
            <a:r>
              <a:rPr lang="en-US" sz="1200">
                <a:latin typeface="Verdana"/>
                <a:ea typeface="Verdana"/>
              </a:rPr>
              <a:t>[it is expressed by the notation </a:t>
            </a:r>
            <a:r>
              <a:rPr lang="en-US" sz="1200" b="1" i="1">
                <a:latin typeface="Verdana"/>
                <a:ea typeface="Verdana"/>
              </a:rPr>
              <a:t>q = a </a:t>
            </a:r>
            <a:r>
              <a:rPr lang="en-US" sz="1200" b="1">
                <a:latin typeface="Verdana"/>
                <a:ea typeface="Verdana"/>
              </a:rPr>
              <a:t>div</a:t>
            </a:r>
            <a:r>
              <a:rPr lang="en-US" sz="1200" b="1" i="1">
                <a:latin typeface="Verdana"/>
                <a:ea typeface="Verdana"/>
              </a:rPr>
              <a:t> d</a:t>
            </a:r>
            <a:r>
              <a:rPr lang="en-US" sz="1200">
                <a:latin typeface="Verdana"/>
                <a:ea typeface="Verdana"/>
              </a:rPr>
              <a:t>]</a:t>
            </a:r>
            <a:endParaRPr lang="en-US" sz="2000">
              <a:latin typeface="Verdana"/>
              <a:ea typeface="Verdana"/>
            </a:endParaRPr>
          </a:p>
          <a:p>
            <a:pPr marL="1379538" lvl="2" indent="-342900">
              <a:buFontTx/>
              <a:buChar char="-"/>
              <a:defRPr/>
            </a:pPr>
            <a:r>
              <a:rPr lang="en-US" sz="2000">
                <a:latin typeface="Verdana"/>
                <a:ea typeface="Verdana"/>
              </a:rPr>
              <a:t>r is called the remainder </a:t>
            </a:r>
            <a:r>
              <a:rPr lang="en-US" sz="1200">
                <a:latin typeface="Verdana"/>
                <a:ea typeface="Verdana"/>
              </a:rPr>
              <a:t>[it is expressed by the notation </a:t>
            </a:r>
            <a:r>
              <a:rPr lang="en-US" sz="1200" b="1" i="1">
                <a:latin typeface="Verdana"/>
                <a:ea typeface="Verdana"/>
              </a:rPr>
              <a:t>r = a </a:t>
            </a:r>
            <a:r>
              <a:rPr lang="en-US" sz="1200" b="1">
                <a:latin typeface="Verdana"/>
                <a:ea typeface="Verdana"/>
              </a:rPr>
              <a:t>mod</a:t>
            </a:r>
            <a:r>
              <a:rPr lang="en-US" sz="1200" b="1" i="1">
                <a:latin typeface="Verdana"/>
                <a:ea typeface="Verdana"/>
              </a:rPr>
              <a:t> d</a:t>
            </a:r>
            <a:r>
              <a:rPr lang="en-US" sz="1200">
                <a:latin typeface="Verdana"/>
                <a:ea typeface="Verdana"/>
              </a:rPr>
              <a:t>]</a:t>
            </a:r>
            <a:endParaRPr lang="en-US" sz="2000">
              <a:latin typeface="Verdana"/>
              <a:ea typeface="Verdana"/>
            </a:endParaRP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  <a:defRPr/>
            </a:pPr>
            <a:r>
              <a:rPr lang="en-US" sz="2400" b="1">
                <a:latin typeface="Verdana"/>
                <a:ea typeface="Verdana"/>
              </a:rPr>
              <a:t>Note: </a:t>
            </a:r>
            <a:r>
              <a:rPr lang="en-US" sz="2400">
                <a:latin typeface="Verdana"/>
                <a:ea typeface="Verdana"/>
              </a:rPr>
              <a:t> </a:t>
            </a:r>
            <a:endParaRPr/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000" b="1">
                <a:ln>
                  <a:solidFill>
                    <a:srgbClr val="3333FF"/>
                  </a:solidFill>
                </a:ln>
                <a:solidFill>
                  <a:srgbClr val="FF0000"/>
                </a:solidFill>
                <a:latin typeface="Verdana"/>
                <a:ea typeface="+mn-ea"/>
              </a:rPr>
              <a:t>Division is not a binary operation</a:t>
            </a:r>
            <a:r>
              <a:rPr lang="en-US" sz="2000">
                <a:latin typeface="Verdana"/>
                <a:ea typeface="+mn-ea"/>
              </a:rPr>
              <a:t>, because it produces two output instead of one (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q</a:t>
            </a:r>
            <a:r>
              <a:rPr lang="en-US" sz="2000">
                <a:latin typeface="Verdana"/>
                <a:ea typeface="+mn-ea"/>
              </a:rPr>
              <a:t> and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r</a:t>
            </a:r>
            <a:r>
              <a:rPr lang="en-US" sz="2000">
                <a:latin typeface="Verdana"/>
                <a:ea typeface="+mn-ea"/>
              </a:rPr>
              <a:t>). We can call it division relation</a:t>
            </a:r>
            <a:r>
              <a:rPr lang="en-US" sz="2000">
                <a:latin typeface="Verdana"/>
                <a:ea typeface="+mn-ea"/>
              </a:rPr>
              <a:t>.</a:t>
            </a:r>
            <a:endParaRPr lang="en-US" sz="2000">
              <a:latin typeface="Verdana"/>
              <a:ea typeface="+mn-ea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Integer Division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23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57200" y="2149763"/>
            <a:ext cx="8153399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458787" y="2882899"/>
            <a:ext cx="8153399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75559" y="2204363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defRPr/>
            </a:pPr>
            <a:r>
              <a:rPr lang="en-US" sz="3200">
                <a:latin typeface="Arial"/>
              </a:rPr>
              <a:t>a</a:t>
            </a:r>
            <a:r>
              <a:rPr lang="en-US" sz="3200" i="0">
                <a:latin typeface="Arial"/>
              </a:rPr>
              <a:t> = </a:t>
            </a:r>
            <a:r>
              <a:rPr lang="en-US" sz="3200" i="0">
                <a:latin typeface="Arial"/>
              </a:rPr>
              <a:t>d </a:t>
            </a:r>
            <a:r>
              <a:rPr lang="en-US" sz="3200" i="0">
                <a:latin typeface="Arial"/>
              </a:rPr>
              <a:t>× </a:t>
            </a:r>
            <a:r>
              <a:rPr lang="en-US" sz="3200" i="0">
                <a:latin typeface="Arial"/>
              </a:rPr>
              <a:t>q </a:t>
            </a:r>
            <a:r>
              <a:rPr lang="en-US" sz="3200" i="0">
                <a:latin typeface="Arial"/>
              </a:rPr>
              <a:t>+ </a:t>
            </a:r>
            <a:r>
              <a:rPr lang="en-US" sz="3200">
                <a:latin typeface="Arial"/>
              </a:rPr>
              <a:t>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24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506127" y="6306646"/>
            <a:ext cx="6247223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200" i="0"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Figure: </a:t>
            </a:r>
            <a:r>
              <a:rPr lang="en-US" sz="2200" i="0">
                <a:latin typeface="Verdana"/>
                <a:ea typeface="Verdana"/>
                <a:cs typeface="Times New Roman"/>
              </a:rPr>
              <a:t>Division algorithm for integers</a:t>
            </a:r>
            <a:endParaRPr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38175"/>
            <a:ext cx="8896350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When we use the above division relationship in cryptography, we impose two restrictions:</a:t>
            </a:r>
            <a:endParaRPr/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i="0">
                <a:latin typeface="Verdana"/>
                <a:ea typeface="Verdana"/>
                <a:cs typeface="Times New Roman"/>
              </a:rPr>
              <a:t>The </a:t>
            </a:r>
            <a:r>
              <a:rPr lang="en-US" sz="2000" b="1" i="0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divisor</a:t>
            </a:r>
            <a:r>
              <a:rPr lang="en-US" sz="2000" b="1" i="0">
                <a:latin typeface="Verdana"/>
                <a:ea typeface="Verdana"/>
                <a:cs typeface="Times New Roman"/>
              </a:rPr>
              <a:t> be a </a:t>
            </a:r>
            <a:r>
              <a:rPr lang="en-US" sz="2000" b="1" i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positive</a:t>
            </a:r>
            <a:r>
              <a:rPr lang="en-US" sz="2000" b="1" i="0">
                <a:latin typeface="Verdana"/>
                <a:ea typeface="Verdana"/>
                <a:cs typeface="Times New Roman"/>
              </a:rPr>
              <a:t> integer (i.e. </a:t>
            </a:r>
            <a:r>
              <a:rPr lang="en-US" sz="2000" b="1" i="0">
                <a:latin typeface="Verdana"/>
                <a:ea typeface="Verdana"/>
                <a:cs typeface="Times New Roman"/>
              </a:rPr>
              <a:t>d&gt;0</a:t>
            </a:r>
            <a:r>
              <a:rPr lang="en-US" sz="2000" b="1" i="0">
                <a:latin typeface="Verdana"/>
                <a:ea typeface="Verdana"/>
                <a:cs typeface="Times New Roman"/>
              </a:rPr>
              <a:t>)</a:t>
            </a:r>
            <a:endParaRPr/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i="0">
                <a:latin typeface="Verdana"/>
                <a:ea typeface="Verdana"/>
                <a:cs typeface="Times New Roman"/>
              </a:rPr>
              <a:t>The </a:t>
            </a:r>
            <a:r>
              <a:rPr lang="en-US" sz="2000" b="1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remainder</a:t>
            </a:r>
            <a:r>
              <a:rPr lang="en-US" sz="2000" b="1" i="0">
                <a:latin typeface="Verdana"/>
                <a:ea typeface="Verdana"/>
                <a:cs typeface="Times New Roman"/>
              </a:rPr>
              <a:t> be a </a:t>
            </a:r>
            <a:r>
              <a:rPr lang="en-US" sz="2000" b="1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non-negative</a:t>
            </a:r>
            <a:r>
              <a:rPr lang="en-US" sz="2000" b="1" i="0">
                <a:latin typeface="Verdana"/>
                <a:ea typeface="Verdana"/>
                <a:cs typeface="Times New Roman"/>
              </a:rPr>
              <a:t> integer (i.e. r&gt;=0</a:t>
            </a:r>
            <a:r>
              <a:rPr lang="en-US" sz="2000" b="1" i="0">
                <a:latin typeface="Verdana"/>
                <a:ea typeface="Verdana"/>
                <a:cs typeface="Times New Roman"/>
              </a:rPr>
              <a:t>)</a:t>
            </a:r>
            <a:endParaRPr/>
          </a:p>
          <a:p>
            <a:pPr marL="396875" algn="just">
              <a:defRPr/>
            </a:pPr>
            <a:endParaRPr lang="en-US" sz="1200">
              <a:latin typeface="Verdana"/>
              <a:ea typeface="Verdana"/>
              <a:cs typeface="Times New Roman"/>
            </a:endParaRPr>
          </a:p>
          <a:p>
            <a:pPr marL="739775" indent="-454025" algn="just"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Figure below illustrate this fact.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Integer Division</a:t>
            </a:r>
            <a:endParaRPr lang="en-US" sz="3200" b="1">
              <a:latin typeface="Verdana"/>
              <a:ea typeface="굴림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219200" y="2957513"/>
            <a:ext cx="6705600" cy="3343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Integer Division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25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" y="998538"/>
            <a:ext cx="8686800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 marL="457200" indent="-457200" algn="just">
              <a:buFont typeface="Wingdings"/>
              <a:buChar char="Ø"/>
              <a:defRPr/>
            </a:pPr>
            <a:r>
              <a:rPr lang="en-US" sz="2400" b="0" i="0">
                <a:latin typeface="Verdana"/>
              </a:rPr>
              <a:t>Assume that </a:t>
            </a:r>
            <a:r>
              <a:rPr lang="en-US" sz="2400" b="0" i="0">
                <a:solidFill>
                  <a:srgbClr val="FF0000"/>
                </a:solidFill>
                <a:latin typeface="Verdana"/>
              </a:rPr>
              <a:t>a </a:t>
            </a:r>
            <a:r>
              <a:rPr lang="en-US" sz="2400" b="0" i="0">
                <a:latin typeface="Verdana"/>
              </a:rPr>
              <a:t>= 255 and </a:t>
            </a:r>
            <a:r>
              <a:rPr lang="en-US" sz="2400">
                <a:solidFill>
                  <a:srgbClr val="FF0000"/>
                </a:solidFill>
                <a:latin typeface="Verdana"/>
              </a:rPr>
              <a:t>d</a:t>
            </a:r>
            <a:r>
              <a:rPr lang="en-US" sz="2400" b="0" i="0">
                <a:latin typeface="Verdana"/>
              </a:rPr>
              <a:t> </a:t>
            </a:r>
            <a:r>
              <a:rPr lang="en-US" sz="2400" b="0" i="0">
                <a:latin typeface="Verdana"/>
              </a:rPr>
              <a:t>= 11. We can find </a:t>
            </a:r>
            <a:r>
              <a:rPr lang="en-US" sz="2400" b="0" i="0">
                <a:solidFill>
                  <a:srgbClr val="FF0000"/>
                </a:solidFill>
                <a:latin typeface="Verdana"/>
              </a:rPr>
              <a:t>q</a:t>
            </a:r>
            <a:r>
              <a:rPr lang="en-US" sz="2400" b="0" i="0">
                <a:latin typeface="Verdana"/>
              </a:rPr>
              <a:t> = 23 and </a:t>
            </a:r>
            <a:r>
              <a:rPr lang="en-US" sz="2400" b="0" i="0">
                <a:solidFill>
                  <a:srgbClr val="FF0000"/>
                </a:solidFill>
                <a:latin typeface="Verdana"/>
              </a:rPr>
              <a:t>r</a:t>
            </a:r>
            <a:r>
              <a:rPr lang="en-US" sz="2400" b="0" i="0">
                <a:latin typeface="Verdana"/>
              </a:rPr>
              <a:t> = 2 using the division </a:t>
            </a:r>
            <a:r>
              <a:rPr lang="en-US" sz="2400" b="0" i="0">
                <a:latin typeface="Verdana"/>
              </a:rPr>
              <a:t>algorithm </a:t>
            </a:r>
            <a:r>
              <a:rPr lang="en-US" sz="2400">
                <a:latin typeface="Arial"/>
              </a:rPr>
              <a:t>a = d × q + </a:t>
            </a:r>
            <a:r>
              <a:rPr lang="en-US" sz="2400">
                <a:latin typeface="Arial"/>
              </a:rPr>
              <a:t>r</a:t>
            </a:r>
            <a:r>
              <a:rPr lang="en-US" sz="2400" b="0" i="0">
                <a:latin typeface="Verdana"/>
              </a:rPr>
              <a:t>.</a:t>
            </a:r>
            <a:endParaRPr lang="en-US" sz="2400" b="0" i="0">
              <a:latin typeface="Verdana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43000" y="6343650"/>
            <a:ext cx="706315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</a:rPr>
              <a:t>Figure:  </a:t>
            </a:r>
            <a:r>
              <a:rPr lang="en-US" sz="2000" i="0">
                <a:latin typeface="Verdana"/>
              </a:rPr>
              <a:t>Finding the quotient and the remainder</a:t>
            </a:r>
            <a:endParaRPr/>
          </a:p>
        </p:txBody>
      </p:sp>
      <p:grpSp>
        <p:nvGrpSpPr>
          <p:cNvPr id="21506" name="Group 21505"/>
          <p:cNvGrpSpPr/>
          <p:nvPr/>
        </p:nvGrpSpPr>
        <p:grpSpPr bwMode="auto">
          <a:xfrm>
            <a:off x="-692910" y="2238975"/>
            <a:ext cx="8961489" cy="4401746"/>
            <a:chOff x="-1092960" y="1819875"/>
            <a:chExt cx="8961489" cy="4401746"/>
          </a:xfrm>
        </p:grpSpPr>
        <p:sp>
          <p:nvSpPr>
            <p:cNvPr id="3" name="Arc 2"/>
            <p:cNvSpPr/>
            <p:nvPr/>
          </p:nvSpPr>
          <p:spPr bwMode="auto">
            <a:xfrm rot="2788865">
              <a:off x="-1092960" y="1819875"/>
              <a:ext cx="4000500" cy="4000500"/>
            </a:xfrm>
            <a:prstGeom prst="arc">
              <a:avLst>
                <a:gd name="adj1" fmla="val 16779592"/>
                <a:gd name="adj2" fmla="val 2070134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Arc 8"/>
            <p:cNvSpPr/>
            <p:nvPr/>
          </p:nvSpPr>
          <p:spPr bwMode="auto">
            <a:xfrm rot="14197670">
              <a:off x="4189108" y="2542201"/>
              <a:ext cx="3877297" cy="3481544"/>
            </a:xfrm>
            <a:prstGeom prst="arc">
              <a:avLst>
                <a:gd name="adj1" fmla="val 16804430"/>
                <a:gd name="adj2" fmla="val 21362935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35574" y="3429000"/>
              <a:ext cx="1818752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chemeClr val="folHlink"/>
                  </a:solidFill>
                  <a:latin typeface="Verdana"/>
                  <a:ea typeface="Verdana"/>
                </a:rPr>
                <a:t>255</a:t>
              </a:r>
              <a:endParaRPr lang="en-US" sz="2800" b="1">
                <a:latin typeface="Verdana"/>
                <a:ea typeface="Verdana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63817" y="3429000"/>
              <a:ext cx="909376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0000CC"/>
                  </a:solidFill>
                  <a:latin typeface="Verdana"/>
                  <a:ea typeface="Verdana"/>
                </a:rPr>
                <a:t>11</a:t>
              </a:r>
              <a:endParaRPr lang="en-US" sz="2800" b="1">
                <a:solidFill>
                  <a:srgbClr val="0000CC"/>
                </a:solidFill>
                <a:latin typeface="Verdana"/>
                <a:ea typeface="Verdana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572000" y="3444215"/>
              <a:ext cx="909376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latin typeface="Verdana"/>
                  <a:ea typeface="Verdana"/>
                </a:rPr>
                <a:t>23</a:t>
              </a:r>
              <a:endParaRPr lang="en-US" sz="2800" b="1">
                <a:solidFill>
                  <a:srgbClr val="FF0000"/>
                </a:solidFill>
                <a:latin typeface="Verdana"/>
                <a:ea typeface="Verdana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97474" y="4021363"/>
              <a:ext cx="1818752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chemeClr val="folHlink"/>
                  </a:solidFill>
                  <a:latin typeface="Verdana"/>
                  <a:ea typeface="Verdana"/>
                </a:rPr>
                <a:t>253</a:t>
              </a:r>
              <a:endParaRPr lang="en-US" sz="2800" b="1">
                <a:latin typeface="Verdana"/>
                <a:ea typeface="Verdana"/>
              </a:endParaRPr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 bwMode="auto">
            <a:xfrm>
              <a:off x="2973193" y="4544583"/>
              <a:ext cx="12559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 bwMode="auto">
            <a:xfrm>
              <a:off x="3643574" y="4629150"/>
              <a:ext cx="909376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00B050"/>
                  </a:solidFill>
                  <a:latin typeface="Verdana"/>
                  <a:ea typeface="Verdana"/>
                </a:rPr>
                <a:t>2</a:t>
              </a:r>
              <a:endParaRPr lang="en-US" sz="2800" b="1">
                <a:solidFill>
                  <a:srgbClr val="00B050"/>
                </a:solidFill>
                <a:latin typeface="Verdana"/>
                <a:ea typeface="Verdana"/>
              </a:endParaRPr>
            </a:p>
          </p:txBody>
        </p:sp>
        <p:cxnSp>
          <p:nvCxnSpPr>
            <p:cNvPr id="17" name="Straight Arrow Connector 16"/>
            <p:cNvCxnSpPr>
              <a:cxnSpLocks/>
            </p:cNvCxnSpPr>
            <p:nvPr/>
          </p:nvCxnSpPr>
          <p:spPr bwMode="auto">
            <a:xfrm>
              <a:off x="1021590" y="3705825"/>
              <a:ext cx="88982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 bwMode="auto">
            <a:xfrm>
              <a:off x="497618" y="3429000"/>
              <a:ext cx="909376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0000CC"/>
                  </a:solidFill>
                  <a:latin typeface="Verdana"/>
                  <a:ea typeface="Verdana"/>
                </a:rPr>
                <a:t>d</a:t>
              </a:r>
              <a:endParaRPr lang="en-US" sz="2800" b="1">
                <a:solidFill>
                  <a:srgbClr val="0000CC"/>
                </a:solidFill>
                <a:latin typeface="Verdana"/>
                <a:ea typeface="Verdana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462377" y="5421690"/>
              <a:ext cx="909376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0000CC"/>
                  </a:solidFill>
                  <a:latin typeface="Verdana"/>
                  <a:ea typeface="Verdana"/>
                </a:rPr>
                <a:t>r</a:t>
              </a:r>
              <a:endParaRPr lang="en-US" sz="2800" b="1">
                <a:solidFill>
                  <a:srgbClr val="0000CC"/>
                </a:solidFill>
                <a:latin typeface="Verdana"/>
                <a:ea typeface="Verdana"/>
              </a:endParaRP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 bwMode="auto">
            <a:xfrm flipH="1">
              <a:off x="5333653" y="3725433"/>
              <a:ext cx="97027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6342032" y="3480403"/>
              <a:ext cx="909376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0000CC"/>
                  </a:solidFill>
                  <a:latin typeface="Verdana"/>
                  <a:ea typeface="Verdana"/>
                </a:rPr>
                <a:t>q</a:t>
              </a:r>
              <a:endParaRPr/>
            </a:p>
          </p:txBody>
        </p:sp>
        <p:cxnSp>
          <p:nvCxnSpPr>
            <p:cNvPr id="27" name="Elbow Connector 26"/>
            <p:cNvCxnSpPr>
              <a:cxnSpLocks/>
            </p:cNvCxnSpPr>
            <p:nvPr/>
          </p:nvCxnSpPr>
          <p:spPr bwMode="auto">
            <a:xfrm rot="5400000">
              <a:off x="3537355" y="2203855"/>
              <a:ext cx="1295400" cy="11548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 bwMode="auto">
            <a:xfrm>
              <a:off x="4916226" y="1871990"/>
              <a:ext cx="909376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0000CC"/>
                  </a:solidFill>
                  <a:latin typeface="Verdana"/>
                  <a:ea typeface="Verdana"/>
                </a:rPr>
                <a:t>a</a:t>
              </a:r>
              <a:endParaRPr lang="en-US" sz="2800" b="1">
                <a:solidFill>
                  <a:srgbClr val="0000CC"/>
                </a:solidFill>
                <a:latin typeface="Verdana"/>
                <a:ea typeface="Verdana"/>
              </a:endParaRPr>
            </a:p>
          </p:txBody>
        </p:sp>
        <p:cxnSp>
          <p:nvCxnSpPr>
            <p:cNvPr id="30" name="Elbow Connector 29"/>
            <p:cNvCxnSpPr>
              <a:cxnSpLocks/>
            </p:cNvCxnSpPr>
            <p:nvPr/>
          </p:nvCxnSpPr>
          <p:spPr bwMode="auto">
            <a:xfrm rot="10800000">
              <a:off x="3850612" y="5152370"/>
              <a:ext cx="570314" cy="51565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-1587" y="590549"/>
            <a:ext cx="2252540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Example-1: 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-52388" y="-3175"/>
            <a:ext cx="9144000" cy="5847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defRPr/>
            </a:pPr>
            <a:r>
              <a:rPr lang="en-US" sz="3200" i="0">
                <a:solidFill>
                  <a:schemeClr val="bg1"/>
                </a:solidFill>
                <a:latin typeface="Arial"/>
                <a:cs typeface="+mn-cs"/>
              </a:rPr>
              <a:t>Recommended Books</a:t>
            </a:r>
            <a:endParaRPr/>
          </a:p>
        </p:txBody>
      </p:sp>
      <p:sp>
        <p:nvSpPr>
          <p:cNvPr id="6" name="Slide Number Placeholder 5"/>
          <p:cNvSpPr txBox="1"/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defPPr>
              <a:defRPr lang="en-US"/>
            </a:defPPr>
            <a:lvl1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 sz="3200" b="1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 sz="3200" b="1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 sz="3200" b="1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 sz="3200" b="1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FF0000"/>
                </a:solidFill>
              </a:rPr>
              <a:t>Slide-</a:t>
            </a:r>
            <a:fld id="{4B2E48C7-34DF-4E1D-A541-0FDDC7FABAE3}" type="slidenum">
              <a:rPr lang="en-US" sz="1400">
                <a:solidFill>
                  <a:srgbClr val="6600FF"/>
                </a:solidFill>
              </a:rPr>
              <a:t>2</a:t>
            </a:fld>
            <a:endParaRPr lang="en-US" sz="1400">
              <a:solidFill>
                <a:srgbClr val="6600FF"/>
              </a:solidFill>
            </a:endParaRPr>
          </a:p>
        </p:txBody>
      </p:sp>
      <p:graphicFrame>
        <p:nvGraphicFramePr>
          <p:cNvPr id="3" name="Table 2"/>
          <p:cNvGraphicFramePr>
            <a:graphicFrameLocks xmlns:a="http://schemas.openxmlformats.org/drawingml/2006/main" noGrp="1"/>
          </p:cNvGraphicFramePr>
          <p:nvPr/>
        </p:nvGraphicFramePr>
        <p:xfrm>
          <a:off x="168810" y="1248186"/>
          <a:ext cx="9059594" cy="17068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34573"/>
                <a:gridCol w="8525021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 b="1" i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+mn-cs"/>
                        </a:rPr>
                        <a:t>1.</a:t>
                      </a:r>
                      <a:endParaRPr lang="en-SG" sz="2400" b="1" i="0">
                        <a:ln>
                          <a:solidFill>
                            <a:srgbClr val="00B050"/>
                          </a:solidFill>
                        </a:ln>
                        <a:solidFill>
                          <a:srgbClr val="FF0000"/>
                        </a:solidFill>
                        <a:latin typeface="Verdana"/>
                        <a:ea typeface="Verdana"/>
                        <a:cs typeface="+mn-cs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 b="1" i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Cryptography and Network Security</a:t>
                      </a:r>
                      <a:endParaRPr lang="en-SG" sz="2400" b="1">
                        <a:ln>
                          <a:solidFill>
                            <a:srgbClr val="00B050"/>
                          </a:solidFill>
                        </a:ln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SG" sz="2000" b="1" i="0">
                        <a:solidFill>
                          <a:srgbClr val="0033CC"/>
                        </a:solidFill>
                        <a:latin typeface="Verdana"/>
                        <a:ea typeface="Verdana"/>
                        <a:cs typeface="+mn-cs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000" b="1" i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/>
                          <a:ea typeface="Verdana"/>
                        </a:rPr>
                        <a:t>- by </a:t>
                      </a:r>
                      <a:r>
                        <a:rPr lang="en-US" sz="2000" b="1" i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/>
                          <a:ea typeface="Verdana"/>
                        </a:rPr>
                        <a:t>Behrouz</a:t>
                      </a:r>
                      <a:r>
                        <a:rPr lang="en-US" sz="2000" b="1" i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/>
                          <a:ea typeface="Verdana"/>
                        </a:rPr>
                        <a:t> A. </a:t>
                      </a:r>
                      <a:r>
                        <a:rPr lang="en-US" sz="2000" b="1" i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/>
                          <a:ea typeface="Verdana"/>
                        </a:rPr>
                        <a:t>Forouzan</a:t>
                      </a:r>
                      <a:r>
                        <a:rPr lang="en-US" sz="2000" b="1" i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/>
                          <a:ea typeface="Verdana"/>
                        </a:rPr>
                        <a:t> </a:t>
                      </a:r>
                      <a:endParaRPr lang="en-SG" sz="2000" b="1">
                        <a:ln>
                          <a:solidFill>
                            <a:srgbClr val="6600FF"/>
                          </a:solidFill>
                        </a:ln>
                        <a:latin typeface="Verdana"/>
                        <a:ea typeface="Verdana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 b="1" i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00CC00"/>
                          </a:solidFill>
                          <a:latin typeface="Verdana"/>
                          <a:ea typeface="Verdana"/>
                          <a:cs typeface="+mn-cs"/>
                        </a:rPr>
                        <a:t>2.</a:t>
                      </a:r>
                      <a:endParaRPr lang="en-SG" sz="2400" b="1" i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CC00"/>
                        </a:solidFill>
                        <a:latin typeface="Verdana"/>
                        <a:ea typeface="Verdana"/>
                        <a:cs typeface="+mn-cs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marR="0" lvl="1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i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00CC00"/>
                          </a:solidFill>
                          <a:latin typeface="Verdana"/>
                          <a:ea typeface="Verdana"/>
                          <a:cs typeface="+mn-cs"/>
                        </a:rPr>
                        <a:t>Cryptography and Network Security</a:t>
                      </a:r>
                      <a:endParaRPr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SG" sz="2000" b="1" i="0">
                        <a:solidFill>
                          <a:srgbClr val="0033CC"/>
                        </a:solidFill>
                        <a:latin typeface="Verdana"/>
                        <a:ea typeface="Verdana"/>
                        <a:cs typeface="+mn-cs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000" b="1" i="0">
                          <a:solidFill>
                            <a:srgbClr val="00B0F0"/>
                          </a:solidFill>
                          <a:latin typeface="Verdana"/>
                          <a:ea typeface="Verdana"/>
                          <a:cs typeface="+mn-cs"/>
                        </a:rPr>
                        <a:t>- 5th Edition by William Stallings </a:t>
                      </a:r>
                      <a:endParaRPr lang="en-SG" sz="2000" b="1" i="0">
                        <a:solidFill>
                          <a:srgbClr val="00B0F0"/>
                        </a:solidFill>
                        <a:latin typeface="Verdana"/>
                        <a:ea typeface="Verdana"/>
                        <a:cs typeface="+mn-cs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Integer Division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-1587" y="590549"/>
            <a:ext cx="2252540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Example-2: 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00050" y="1135450"/>
            <a:ext cx="851535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When we use a computer or a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calculator while dividing </a:t>
            </a:r>
            <a:r>
              <a:rPr lang="en-US" sz="2400" b="1" i="1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 by </a:t>
            </a:r>
            <a:r>
              <a:rPr lang="en-US" sz="2400" b="1" i="1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d</a:t>
            </a:r>
            <a:r>
              <a:rPr lang="en-US" sz="2400">
                <a:latin typeface="Verdana"/>
                <a:ea typeface="Verdana"/>
                <a:cs typeface="Times New Roman"/>
              </a:rPr>
              <a:t>;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r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 and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q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 are negative when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 is negative. How can we apply the restriction that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r</a:t>
            </a:r>
            <a:r>
              <a:rPr lang="en-US" sz="2400" b="0">
                <a:latin typeface="Verdana"/>
                <a:ea typeface="Verdana"/>
                <a:cs typeface="Times New Roman"/>
              </a:rPr>
              <a:t>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needs to be positive? </a:t>
            </a:r>
            <a:endParaRPr lang="en-US" sz="2400" b="0" i="0">
              <a:latin typeface="Verdana"/>
              <a:ea typeface="Verdana"/>
              <a:cs typeface="Times New Roman"/>
            </a:endParaRPr>
          </a:p>
          <a:p>
            <a:pPr marL="914400" indent="-457200" algn="just">
              <a:buFont typeface="Wingdings"/>
              <a:buChar char="q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The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solution is simple, we decrement the value of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q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by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1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and we add the value of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d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to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r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to make it positive.</a:t>
            </a:r>
            <a:endParaRPr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7313" y="4843463"/>
            <a:ext cx="8675687" cy="5857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3200400" y="436245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048000" y="388937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r</a:t>
            </a:r>
            <a:endParaRPr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8382000" y="4302125"/>
            <a:ext cx="0" cy="5334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467600" y="388620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000">
                <a:solidFill>
                  <a:srgbClr val="00B0F0"/>
                </a:solidFill>
                <a:latin typeface="Verdana"/>
                <a:ea typeface="Verdana"/>
              </a:rPr>
              <a:t>r </a:t>
            </a:r>
            <a:r>
              <a:rPr lang="en-US" sz="2000">
                <a:solidFill>
                  <a:srgbClr val="0070C0"/>
                </a:solidFill>
                <a:latin typeface="Verdana"/>
                <a:ea typeface="Verdana"/>
              </a:rPr>
              <a:t>=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 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d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</a:rPr>
              <a:t> </a:t>
            </a:r>
            <a:r>
              <a:rPr lang="en-US" sz="2000">
                <a:solidFill>
                  <a:srgbClr val="0070C0"/>
                </a:solidFill>
                <a:latin typeface="Verdana"/>
                <a:ea typeface="Verdana"/>
              </a:rPr>
              <a:t>+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 r</a:t>
            </a:r>
            <a:endParaRPr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1600200" y="5353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447800" y="603885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000">
                <a:solidFill>
                  <a:schemeClr val="tx2"/>
                </a:solidFill>
                <a:latin typeface="Verdana"/>
                <a:ea typeface="Verdana"/>
              </a:rPr>
              <a:t>q</a:t>
            </a:r>
            <a:endParaRPr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705600" y="5946775"/>
            <a:ext cx="14859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000">
                <a:solidFill>
                  <a:schemeClr val="tx2"/>
                </a:solidFill>
                <a:latin typeface="Verdana"/>
                <a:ea typeface="Verdana"/>
              </a:rPr>
              <a:t>q = q-1</a:t>
            </a:r>
            <a:endParaRPr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6858000" y="5353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55838" y="4348163"/>
            <a:ext cx="0" cy="533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103438" y="3875088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000">
                <a:solidFill>
                  <a:srgbClr val="00B050"/>
                </a:solidFill>
                <a:latin typeface="Verdana"/>
                <a:ea typeface="Verdana"/>
              </a:rPr>
              <a:t>d</a:t>
            </a:r>
            <a:endParaRPr lang="en-US" sz="2000">
              <a:solidFill>
                <a:srgbClr val="00B050"/>
              </a:solidFill>
              <a:latin typeface="Verdana"/>
              <a:ea typeface="Verdana"/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1757363" y="626745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3352800" y="413385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ChangeArrowheads="1" noGrp="1"/>
          </p:cNvSpPr>
          <p:nvPr>
            <p:ph type="body" idx="1"/>
          </p:nvPr>
        </p:nvSpPr>
        <p:spPr bwMode="auto">
          <a:xfrm>
            <a:off x="90720" y="585114"/>
            <a:ext cx="8646880" cy="3238500"/>
          </a:xfrm>
        </p:spPr>
        <p:txBody>
          <a:bodyPr/>
          <a:lstStyle/>
          <a:p>
            <a:pPr lvl="1" indent="-511175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400">
                <a:latin typeface="Verdana"/>
                <a:ea typeface="+mn-ea"/>
              </a:rPr>
              <a:t>If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400">
                <a:latin typeface="Verdana"/>
                <a:ea typeface="+mn-ea"/>
              </a:rPr>
              <a:t> and </a:t>
            </a:r>
            <a:r>
              <a:rPr lang="en-US" sz="2400" b="1" i="1">
                <a:solidFill>
                  <a:srgbClr val="0000CC"/>
                </a:solidFill>
                <a:latin typeface="Verdana"/>
                <a:ea typeface="+mn-ea"/>
              </a:rPr>
              <a:t>b</a:t>
            </a:r>
            <a:r>
              <a:rPr lang="en-US" sz="2400">
                <a:solidFill>
                  <a:srgbClr val="0000CC"/>
                </a:solidFill>
                <a:latin typeface="Verdana"/>
                <a:ea typeface="+mn-ea"/>
              </a:rPr>
              <a:t> </a:t>
            </a:r>
            <a:r>
              <a:rPr lang="en-US" sz="2400">
                <a:latin typeface="Verdana"/>
                <a:ea typeface="+mn-ea"/>
              </a:rPr>
              <a:t>are two </a:t>
            </a:r>
            <a:r>
              <a:rPr lang="en-US" sz="2400">
                <a:latin typeface="Verdana"/>
                <a:ea typeface="+mn-ea"/>
              </a:rPr>
              <a:t>integers </a:t>
            </a:r>
            <a:r>
              <a:rPr lang="en-US" sz="2400">
                <a:latin typeface="Verdana"/>
                <a:ea typeface="+mn-ea"/>
              </a:rPr>
              <a:t>where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a≠0</a:t>
            </a:r>
            <a:r>
              <a:rPr lang="en-US" sz="2400">
                <a:latin typeface="Verdana"/>
                <a:ea typeface="+mn-ea"/>
              </a:rPr>
              <a:t>, we </a:t>
            </a:r>
            <a:r>
              <a:rPr lang="en-US" sz="2400">
                <a:latin typeface="Verdana"/>
                <a:ea typeface="+mn-ea"/>
              </a:rPr>
              <a:t>can say that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a </a:t>
            </a:r>
            <a:r>
              <a:rPr lang="en-US" sz="2400" b="1">
                <a:latin typeface="Verdana"/>
                <a:ea typeface="+mn-ea"/>
              </a:rPr>
              <a:t>divides </a:t>
            </a:r>
            <a:r>
              <a:rPr lang="en-US" sz="2400" b="1" i="1">
                <a:solidFill>
                  <a:srgbClr val="0000CC"/>
                </a:solidFill>
                <a:latin typeface="Verdana"/>
                <a:ea typeface="+mn-ea"/>
              </a:rPr>
              <a:t>b</a:t>
            </a:r>
            <a:r>
              <a:rPr lang="en-US" sz="2400" b="1">
                <a:solidFill>
                  <a:srgbClr val="0000CC"/>
                </a:solidFill>
                <a:latin typeface="Verdana"/>
                <a:ea typeface="+mn-ea"/>
              </a:rPr>
              <a:t> </a:t>
            </a:r>
            <a:r>
              <a:rPr lang="en-US" sz="2400">
                <a:latin typeface="Verdana"/>
                <a:ea typeface="+mn-ea"/>
              </a:rPr>
              <a:t>(or, </a:t>
            </a:r>
            <a:r>
              <a:rPr lang="en-US" sz="2400" b="1" i="1">
                <a:solidFill>
                  <a:srgbClr val="0000CC"/>
                </a:solidFill>
                <a:latin typeface="Verdana"/>
              </a:rPr>
              <a:t>b</a:t>
            </a:r>
            <a:r>
              <a:rPr lang="en-US" sz="2400">
                <a:solidFill>
                  <a:srgbClr val="0000CC"/>
                </a:solidFill>
                <a:latin typeface="Verdana"/>
              </a:rPr>
              <a:t> </a:t>
            </a:r>
            <a:r>
              <a:rPr lang="en-US" sz="2400">
                <a:latin typeface="Verdana"/>
              </a:rPr>
              <a:t>is divisible by </a:t>
            </a:r>
            <a:r>
              <a:rPr lang="en-US" sz="2400" b="1" i="1">
                <a:solidFill>
                  <a:srgbClr val="FF0000"/>
                </a:solidFill>
                <a:latin typeface="Verdana"/>
              </a:rPr>
              <a:t>a</a:t>
            </a:r>
            <a:r>
              <a:rPr lang="en-US" sz="2400">
                <a:latin typeface="Verdana"/>
                <a:ea typeface="+mn-ea"/>
              </a:rPr>
              <a:t>) if there exists an integer </a:t>
            </a:r>
            <a:r>
              <a:rPr lang="en-US" sz="2400" b="1" i="1">
                <a:solidFill>
                  <a:srgbClr val="00B050"/>
                </a:solidFill>
                <a:latin typeface="Verdana"/>
                <a:ea typeface="+mn-ea"/>
              </a:rPr>
              <a:t>k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 </a:t>
            </a:r>
            <a:r>
              <a:rPr lang="en-US" sz="2400">
                <a:latin typeface="Verdana"/>
                <a:ea typeface="+mn-ea"/>
              </a:rPr>
              <a:t>such that </a:t>
            </a:r>
            <a:r>
              <a:rPr lang="en-US" sz="2400" b="1" i="1">
                <a:solidFill>
                  <a:srgbClr val="0000CC"/>
                </a:solidFill>
                <a:latin typeface="Verdana"/>
                <a:ea typeface="+mn-ea"/>
              </a:rPr>
              <a:t>b </a:t>
            </a:r>
            <a:r>
              <a:rPr lang="en-US" sz="2400" b="1" i="1">
                <a:latin typeface="Verdana"/>
                <a:ea typeface="+mn-ea"/>
              </a:rPr>
              <a:t>=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 </a:t>
            </a:r>
            <a:r>
              <a:rPr lang="en-US" sz="2400" b="1" i="1">
                <a:solidFill>
                  <a:srgbClr val="FF0000"/>
                </a:solidFill>
                <a:latin typeface="Verdana"/>
              </a:rPr>
              <a:t>a</a:t>
            </a:r>
            <a:r>
              <a:rPr lang="en-US" sz="2400" b="1" i="1">
                <a:solidFill>
                  <a:srgbClr val="00B050"/>
                </a:solidFill>
                <a:latin typeface="Verdana"/>
                <a:ea typeface="+mn-ea"/>
              </a:rPr>
              <a:t>k</a:t>
            </a:r>
            <a:r>
              <a:rPr lang="en-US" sz="2400">
                <a:latin typeface="Verdana"/>
                <a:ea typeface="+mn-ea"/>
              </a:rPr>
              <a:t>.</a:t>
            </a:r>
            <a:endParaRPr/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The statement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 divides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</a:t>
            </a:r>
            <a:r>
              <a:rPr lang="en-US" sz="2000">
                <a:latin typeface="Verdana"/>
                <a:ea typeface="+mn-ea"/>
              </a:rPr>
              <a:t> is written as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 |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</a:t>
            </a:r>
            <a:r>
              <a:rPr lang="en-US" sz="2000">
                <a:latin typeface="Verdana"/>
                <a:ea typeface="+mn-ea"/>
              </a:rPr>
              <a:t>.</a:t>
            </a:r>
            <a:endParaRPr/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The statement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solidFill>
                  <a:srgbClr val="FF0000"/>
                </a:solidFill>
                <a:latin typeface="Verdana"/>
                <a:ea typeface="+mn-ea"/>
              </a:rPr>
              <a:t> </a:t>
            </a:r>
            <a:r>
              <a:rPr lang="en-US" sz="2000">
                <a:latin typeface="Verdana"/>
                <a:ea typeface="+mn-ea"/>
              </a:rPr>
              <a:t>does not divides </a:t>
            </a:r>
            <a:r>
              <a:rPr lang="en-US" sz="2000">
                <a:latin typeface="Verdana"/>
                <a:ea typeface="+mn-ea"/>
              </a:rPr>
              <a:t>b is </a:t>
            </a:r>
            <a:r>
              <a:rPr lang="en-US" sz="2000">
                <a:latin typeface="Verdana"/>
                <a:ea typeface="+mn-ea"/>
              </a:rPr>
              <a:t>written as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 ∤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</a:t>
            </a:r>
            <a:r>
              <a:rPr lang="en-US" sz="2000">
                <a:latin typeface="Verdana"/>
                <a:ea typeface="+mn-ea"/>
              </a:rPr>
              <a:t>. </a:t>
            </a:r>
            <a:endParaRPr lang="en-US" sz="2000">
              <a:latin typeface="Verdana"/>
              <a:ea typeface="+mn-ea"/>
            </a:endParaRP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When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 divides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 </a:t>
            </a:r>
            <a:r>
              <a:rPr lang="en-US" sz="2000">
                <a:latin typeface="Verdana"/>
                <a:ea typeface="+mn-ea"/>
              </a:rPr>
              <a:t>we say that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 is a factor or divisor of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</a:t>
            </a:r>
            <a:r>
              <a:rPr lang="en-US" sz="2000">
                <a:latin typeface="Verdana"/>
                <a:ea typeface="+mn-ea"/>
              </a:rPr>
              <a:t> and that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 </a:t>
            </a:r>
            <a:r>
              <a:rPr lang="en-US" sz="2000">
                <a:latin typeface="Verdana"/>
                <a:ea typeface="+mn-ea"/>
              </a:rPr>
              <a:t>is a multiple of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.</a:t>
            </a:r>
            <a:endParaRPr/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If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 |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</a:t>
            </a:r>
            <a:r>
              <a:rPr lang="en-US" sz="2000">
                <a:latin typeface="Verdana"/>
                <a:ea typeface="+mn-ea"/>
              </a:rPr>
              <a:t>, then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 </a:t>
            </a:r>
            <a:r>
              <a:rPr lang="en-US" sz="2000">
                <a:latin typeface="Verdana"/>
                <a:ea typeface="+mn-ea"/>
              </a:rPr>
              <a:t>/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 </a:t>
            </a:r>
            <a:r>
              <a:rPr lang="en-US" sz="2000">
                <a:latin typeface="Verdana"/>
                <a:ea typeface="+mn-ea"/>
              </a:rPr>
              <a:t>is an integer called quotient.</a:t>
            </a:r>
            <a:endParaRPr/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If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 ∤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</a:t>
            </a:r>
            <a:r>
              <a:rPr lang="en-US" sz="2000">
                <a:latin typeface="Verdana"/>
                <a:ea typeface="+mn-ea"/>
              </a:rPr>
              <a:t>, </a:t>
            </a:r>
            <a:r>
              <a:rPr lang="en-US" sz="2000" b="1" i="1">
                <a:solidFill>
                  <a:srgbClr val="0000CC"/>
                </a:solidFill>
                <a:latin typeface="Verdana"/>
                <a:ea typeface="+mn-ea"/>
              </a:rPr>
              <a:t>b</a:t>
            </a:r>
            <a:r>
              <a:rPr lang="en-US" sz="2000">
                <a:latin typeface="Verdana"/>
                <a:ea typeface="+mn-ea"/>
              </a:rPr>
              <a:t> %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000">
                <a:latin typeface="Verdana"/>
                <a:ea typeface="+mn-ea"/>
              </a:rPr>
              <a:t> is an integer called remainder.</a:t>
            </a:r>
            <a:endParaRPr/>
          </a:p>
          <a:p>
            <a:pPr marL="1201737" lvl="1" indent="0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None/>
              <a:defRPr/>
            </a:pPr>
            <a:endParaRPr lang="en-US" sz="2000">
              <a:latin typeface="Verdana"/>
              <a:ea typeface="+mn-ea"/>
            </a:endParaRPr>
          </a:p>
          <a:p>
            <a:pPr lvl="1" indent="-511175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400" b="1">
                <a:latin typeface="Verdana"/>
                <a:ea typeface="+mn-ea"/>
              </a:rPr>
              <a:t>Example</a:t>
            </a:r>
            <a:r>
              <a:rPr lang="en-US" sz="2400" b="1">
                <a:latin typeface="Verdana"/>
                <a:ea typeface="+mn-ea"/>
              </a:rPr>
              <a:t>:</a:t>
            </a:r>
            <a:endParaRPr/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4 | 28 because 28 is a multiple of 4, i.e., 28 = 4 × 7</a:t>
            </a:r>
            <a:endParaRPr/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4 </a:t>
            </a:r>
            <a:r>
              <a:rPr lang="en-US" sz="2000">
                <a:latin typeface="Verdana"/>
              </a:rPr>
              <a:t>∤ 30, because 30 is not a multiple of 4.</a:t>
            </a:r>
            <a:endParaRPr/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Divisibility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27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ChangeArrowheads="1" noGrp="1"/>
          </p:cNvSpPr>
          <p:nvPr>
            <p:ph type="body" idx="1"/>
          </p:nvPr>
        </p:nvSpPr>
        <p:spPr bwMode="auto">
          <a:xfrm>
            <a:off x="90720" y="585114"/>
            <a:ext cx="8646880" cy="3238500"/>
          </a:xfrm>
        </p:spPr>
        <p:txBody>
          <a:bodyPr/>
          <a:lstStyle/>
          <a:p>
            <a:pPr lvl="1" indent="-511175" algn="just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400">
                <a:latin typeface="Verdana"/>
                <a:ea typeface="+mn-ea"/>
              </a:rPr>
              <a:t>When an integer is divided by a positive integer, there is a quotient and a remainder. This is traditionally called the “Division Algorithm,” but is really a </a:t>
            </a:r>
            <a:r>
              <a:rPr lang="en-US" sz="2400">
                <a:latin typeface="Verdana"/>
                <a:ea typeface="+mn-ea"/>
              </a:rPr>
              <a:t>theorem.</a:t>
            </a:r>
            <a:endParaRPr/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  <a:defRPr/>
            </a:pPr>
            <a:r>
              <a:rPr lang="en-US" sz="2400" b="1">
                <a:latin typeface="Verdana"/>
                <a:ea typeface="Verdana"/>
              </a:rPr>
              <a:t>Division Theorem</a:t>
            </a:r>
            <a:r>
              <a:rPr lang="en-US" sz="2400">
                <a:latin typeface="Verdana"/>
                <a:ea typeface="Verdana"/>
              </a:rPr>
              <a:t>: </a:t>
            </a:r>
            <a:endParaRPr/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400">
                <a:latin typeface="Verdana"/>
                <a:ea typeface="+mn-ea"/>
              </a:rPr>
              <a:t>If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a</a:t>
            </a:r>
            <a:r>
              <a:rPr lang="en-US" sz="2400">
                <a:latin typeface="Verdana"/>
                <a:ea typeface="+mn-ea"/>
              </a:rPr>
              <a:t> is </a:t>
            </a:r>
            <a:r>
              <a:rPr lang="en-US" sz="2400">
                <a:latin typeface="Verdana"/>
                <a:ea typeface="+mn-ea"/>
              </a:rPr>
              <a:t>any </a:t>
            </a:r>
            <a:r>
              <a:rPr lang="en-US" sz="2400">
                <a:latin typeface="Verdana"/>
                <a:ea typeface="+mn-ea"/>
              </a:rPr>
              <a:t>integer and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d</a:t>
            </a:r>
            <a:r>
              <a:rPr lang="en-US" sz="2400">
                <a:latin typeface="Verdana"/>
                <a:ea typeface="+mn-ea"/>
              </a:rPr>
              <a:t> </a:t>
            </a:r>
            <a:r>
              <a:rPr lang="en-US" sz="2400">
                <a:latin typeface="Verdana"/>
                <a:ea typeface="+mn-ea"/>
              </a:rPr>
              <a:t>is a </a:t>
            </a:r>
            <a:r>
              <a:rPr lang="en-US" sz="2400">
                <a:latin typeface="Verdana"/>
                <a:ea typeface="+mn-ea"/>
              </a:rPr>
              <a:t>positive integer, then there </a:t>
            </a:r>
            <a:r>
              <a:rPr lang="en-US" sz="2400">
                <a:latin typeface="Verdana"/>
                <a:ea typeface="+mn-ea"/>
              </a:rPr>
              <a:t>exists unique </a:t>
            </a:r>
            <a:r>
              <a:rPr lang="en-US" sz="2400">
                <a:latin typeface="Verdana"/>
                <a:ea typeface="+mn-ea"/>
              </a:rPr>
              <a:t>integers </a:t>
            </a:r>
            <a:r>
              <a:rPr lang="en-US" sz="2400" b="1" i="1">
                <a:solidFill>
                  <a:srgbClr val="0000CC"/>
                </a:solidFill>
                <a:latin typeface="Verdana"/>
                <a:ea typeface="+mn-ea"/>
              </a:rPr>
              <a:t>q</a:t>
            </a:r>
            <a:r>
              <a:rPr lang="en-US" sz="2400">
                <a:latin typeface="Verdana"/>
                <a:ea typeface="+mn-ea"/>
              </a:rPr>
              <a:t> and </a:t>
            </a:r>
            <a:r>
              <a:rPr lang="en-US" sz="2400" b="1" i="1">
                <a:solidFill>
                  <a:srgbClr val="0000CC"/>
                </a:solidFill>
                <a:latin typeface="Verdana"/>
                <a:ea typeface="+mn-ea"/>
              </a:rPr>
              <a:t>r</a:t>
            </a:r>
            <a:r>
              <a:rPr lang="en-US" sz="2400">
                <a:latin typeface="Verdana"/>
                <a:ea typeface="+mn-ea"/>
              </a:rPr>
              <a:t>, with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0 ≤ r &lt; d</a:t>
            </a:r>
            <a:r>
              <a:rPr lang="en-US" sz="2400">
                <a:latin typeface="Verdana"/>
                <a:ea typeface="+mn-ea"/>
              </a:rPr>
              <a:t>, such that 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a =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dq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 +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+mn-ea"/>
              </a:rPr>
              <a:t>r</a:t>
            </a:r>
            <a:r>
              <a:rPr lang="en-US" sz="2400">
                <a:latin typeface="Verdana"/>
                <a:ea typeface="+mn-ea"/>
              </a:rPr>
              <a:t>.</a:t>
            </a:r>
            <a:endParaRPr lang="en-US" sz="2400">
              <a:latin typeface="Verdana"/>
              <a:ea typeface="+mn-ea"/>
            </a:endParaRPr>
          </a:p>
          <a:p>
            <a:pPr marL="1379538" lvl="2" indent="-342900">
              <a:buFontTx/>
              <a:buChar char="-"/>
              <a:defRPr/>
            </a:pPr>
            <a:r>
              <a:rPr lang="en-US" sz="2000">
                <a:latin typeface="Verdana"/>
                <a:ea typeface="Verdana"/>
              </a:rPr>
              <a:t>d </a:t>
            </a:r>
            <a:r>
              <a:rPr lang="en-US" sz="2000">
                <a:latin typeface="Verdana"/>
                <a:ea typeface="Verdana"/>
              </a:rPr>
              <a:t>is called the </a:t>
            </a:r>
            <a:r>
              <a:rPr lang="en-US" sz="2000">
                <a:latin typeface="Verdana"/>
                <a:ea typeface="Verdana"/>
              </a:rPr>
              <a:t>divisor</a:t>
            </a:r>
            <a:endParaRPr/>
          </a:p>
          <a:p>
            <a:pPr marL="1379538" lvl="2" indent="-342900">
              <a:buFontTx/>
              <a:buChar char="-"/>
              <a:defRPr/>
            </a:pPr>
            <a:r>
              <a:rPr lang="en-US" sz="2000">
                <a:latin typeface="Verdana"/>
                <a:ea typeface="Verdana"/>
              </a:rPr>
              <a:t>a </a:t>
            </a:r>
            <a:r>
              <a:rPr lang="en-US" sz="2000">
                <a:latin typeface="Verdana"/>
                <a:ea typeface="Verdana"/>
              </a:rPr>
              <a:t>is called the </a:t>
            </a:r>
            <a:r>
              <a:rPr lang="en-US" sz="2000">
                <a:latin typeface="Verdana"/>
                <a:ea typeface="Verdana"/>
              </a:rPr>
              <a:t>dividend</a:t>
            </a:r>
            <a:endParaRPr/>
          </a:p>
          <a:p>
            <a:pPr marL="1379538" lvl="2" indent="-342900">
              <a:buFontTx/>
              <a:buChar char="-"/>
              <a:defRPr/>
            </a:pPr>
            <a:r>
              <a:rPr lang="en-US" sz="2000">
                <a:latin typeface="Verdana"/>
                <a:ea typeface="Verdana"/>
              </a:rPr>
              <a:t>q </a:t>
            </a:r>
            <a:r>
              <a:rPr lang="en-US" sz="2000">
                <a:latin typeface="Verdana"/>
                <a:ea typeface="Verdana"/>
              </a:rPr>
              <a:t>is called the </a:t>
            </a:r>
            <a:r>
              <a:rPr lang="en-US" sz="2000">
                <a:latin typeface="Verdana"/>
                <a:ea typeface="Verdana"/>
              </a:rPr>
              <a:t>quotient  </a:t>
            </a:r>
            <a:r>
              <a:rPr lang="en-US" sz="1200">
                <a:latin typeface="Verdana"/>
                <a:ea typeface="Verdana"/>
              </a:rPr>
              <a:t>[it is expressed by the notation </a:t>
            </a:r>
            <a:r>
              <a:rPr lang="en-US" sz="1200" b="1" i="1">
                <a:latin typeface="Verdana"/>
                <a:ea typeface="Verdana"/>
              </a:rPr>
              <a:t>q = a </a:t>
            </a:r>
            <a:r>
              <a:rPr lang="en-US" sz="1200" b="1">
                <a:latin typeface="Verdana"/>
                <a:ea typeface="Verdana"/>
              </a:rPr>
              <a:t>div</a:t>
            </a:r>
            <a:r>
              <a:rPr lang="en-US" sz="1200" b="1" i="1">
                <a:latin typeface="Verdana"/>
                <a:ea typeface="Verdana"/>
              </a:rPr>
              <a:t> d</a:t>
            </a:r>
            <a:r>
              <a:rPr lang="en-US" sz="1200">
                <a:latin typeface="Verdana"/>
                <a:ea typeface="Verdana"/>
              </a:rPr>
              <a:t>]</a:t>
            </a:r>
            <a:endParaRPr lang="en-US" sz="2000">
              <a:latin typeface="Verdana"/>
              <a:ea typeface="Verdana"/>
            </a:endParaRPr>
          </a:p>
          <a:p>
            <a:pPr marL="1379538" lvl="2" indent="-342900">
              <a:buFontTx/>
              <a:buChar char="-"/>
              <a:defRPr/>
            </a:pPr>
            <a:r>
              <a:rPr lang="en-US" sz="2000">
                <a:latin typeface="Verdana"/>
                <a:ea typeface="Verdana"/>
              </a:rPr>
              <a:t>r </a:t>
            </a:r>
            <a:r>
              <a:rPr lang="en-US" sz="2000">
                <a:latin typeface="Verdana"/>
                <a:ea typeface="Verdana"/>
              </a:rPr>
              <a:t>is called the remainder </a:t>
            </a:r>
            <a:r>
              <a:rPr lang="en-US" sz="1200">
                <a:latin typeface="Verdana"/>
                <a:ea typeface="Verdana"/>
              </a:rPr>
              <a:t>[it is expressed by the notation </a:t>
            </a:r>
            <a:r>
              <a:rPr lang="en-US" sz="1200" b="1" i="1">
                <a:latin typeface="Verdana"/>
                <a:ea typeface="Verdana"/>
              </a:rPr>
              <a:t>r </a:t>
            </a:r>
            <a:r>
              <a:rPr lang="en-US" sz="1200" b="1" i="1">
                <a:latin typeface="Verdana"/>
                <a:ea typeface="Verdana"/>
              </a:rPr>
              <a:t>= a </a:t>
            </a:r>
            <a:r>
              <a:rPr lang="en-US" sz="1200" b="1">
                <a:latin typeface="Verdana"/>
                <a:ea typeface="Verdana"/>
              </a:rPr>
              <a:t>mod</a:t>
            </a:r>
            <a:r>
              <a:rPr lang="en-US" sz="1200" b="1" i="1">
                <a:latin typeface="Verdana"/>
                <a:ea typeface="Verdana"/>
              </a:rPr>
              <a:t> </a:t>
            </a:r>
            <a:r>
              <a:rPr lang="en-US" sz="1200" b="1" i="1">
                <a:latin typeface="Verdana"/>
                <a:ea typeface="Verdana"/>
              </a:rPr>
              <a:t>d</a:t>
            </a:r>
            <a:r>
              <a:rPr lang="en-US" sz="1200">
                <a:latin typeface="Verdana"/>
                <a:ea typeface="Verdana"/>
              </a:rPr>
              <a:t>]</a:t>
            </a:r>
            <a:endParaRPr lang="en-US" sz="2000">
              <a:latin typeface="Verdana"/>
              <a:ea typeface="Verdana"/>
            </a:endParaRPr>
          </a:p>
          <a:p>
            <a:pPr lvl="1" indent="-511175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400" b="1">
                <a:latin typeface="Verdana"/>
              </a:rPr>
              <a:t>Example</a:t>
            </a:r>
            <a:r>
              <a:rPr lang="en-US" sz="2400" b="1">
                <a:latin typeface="Verdana"/>
              </a:rPr>
              <a:t>:</a:t>
            </a:r>
            <a:endParaRPr/>
          </a:p>
          <a:p>
            <a:pPr marL="1597025" lvl="1" indent="-395288" algn="just"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</a:rPr>
              <a:t>What are the quotient and remainder when 40 is divided by 3? </a:t>
            </a:r>
            <a:endParaRPr/>
          </a:p>
          <a:p>
            <a:pPr marL="1597025" lvl="1" indent="-395288" algn="just"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1700">
                <a:latin typeface="Verdana"/>
              </a:rPr>
              <a:t>q = a div d =40 div 3 =13,  r = a mod q =40 mod 3 =1</a:t>
            </a:r>
            <a:endParaRPr/>
          </a:p>
          <a:p>
            <a:pPr marL="1201737" lvl="1" indent="0" algn="just"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None/>
              <a:defRPr/>
            </a:pPr>
            <a:r>
              <a:rPr lang="en-US" sz="2000">
                <a:latin typeface="Verdana"/>
              </a:rPr>
              <a:t>40 = 3 × </a:t>
            </a:r>
            <a:r>
              <a:rPr lang="en-US" sz="2000" b="1">
                <a:solidFill>
                  <a:srgbClr val="FF0000"/>
                </a:solidFill>
                <a:latin typeface="Verdana"/>
              </a:rPr>
              <a:t>13 </a:t>
            </a:r>
            <a:r>
              <a:rPr lang="en-US" sz="2000">
                <a:latin typeface="Verdana"/>
              </a:rPr>
              <a:t>+ </a:t>
            </a:r>
            <a:r>
              <a:rPr lang="en-US" sz="2000" b="1">
                <a:solidFill>
                  <a:srgbClr val="0000CC"/>
                </a:solidFill>
                <a:latin typeface="Verdana"/>
              </a:rPr>
              <a:t>1</a:t>
            </a:r>
            <a:endParaRPr/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Division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28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ChangeArrowheads="1" noGrp="1"/>
          </p:cNvSpPr>
          <p:nvPr>
            <p:ph type="body" idx="1"/>
          </p:nvPr>
        </p:nvSpPr>
        <p:spPr bwMode="auto">
          <a:xfrm>
            <a:off x="90720" y="585114"/>
            <a:ext cx="8646880" cy="3238500"/>
          </a:xfrm>
        </p:spPr>
        <p:txBody>
          <a:bodyPr/>
          <a:lstStyle/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  <a:defRPr/>
            </a:pPr>
            <a:r>
              <a:rPr lang="en-US" sz="2400" b="1">
                <a:solidFill>
                  <a:srgbClr val="6600FF"/>
                </a:solidFill>
                <a:latin typeface="Verdana"/>
                <a:ea typeface="Verdana"/>
              </a:rPr>
              <a:t>Examples-1:  </a:t>
            </a:r>
            <a:endParaRPr/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000">
                <a:latin typeface="Verdana"/>
                <a:ea typeface="+mn-ea"/>
              </a:rPr>
              <a:t>What are the quotient and remainder when 101 is divided by </a:t>
            </a:r>
            <a:r>
              <a:rPr lang="en-US" sz="2000">
                <a:latin typeface="Verdana"/>
                <a:ea typeface="+mn-ea"/>
              </a:rPr>
              <a:t>11?</a:t>
            </a:r>
            <a:endParaRPr/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  <a:defRPr/>
            </a:pPr>
            <a:r>
              <a:rPr lang="en-US" sz="2400" b="1">
                <a:solidFill>
                  <a:srgbClr val="FF0000"/>
                </a:solidFill>
                <a:latin typeface="Verdana"/>
                <a:ea typeface="Verdana"/>
              </a:rPr>
              <a:t>Solution: </a:t>
            </a:r>
            <a:endParaRPr/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000">
                <a:latin typeface="Verdana"/>
                <a:ea typeface="+mn-ea"/>
              </a:rPr>
              <a:t>The quotient when 101 is divided by 11 is 9 = 101 div 11, and the remainder is 2 = 101 mod 11. </a:t>
            </a:r>
            <a:endParaRPr lang="en-US" sz="2000">
              <a:latin typeface="Verdana"/>
              <a:ea typeface="+mn-ea"/>
            </a:endParaRPr>
          </a:p>
          <a:p>
            <a:pPr marL="231775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  <a:defRPr/>
            </a:pPr>
            <a:endParaRPr lang="en-US" sz="2000">
              <a:latin typeface="Verdana"/>
              <a:ea typeface="+mn-ea"/>
            </a:endParaRP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  <a:defRPr/>
            </a:pPr>
            <a:r>
              <a:rPr lang="en-US" sz="2400" b="1">
                <a:solidFill>
                  <a:srgbClr val="6600FF"/>
                </a:solidFill>
                <a:latin typeface="Verdana"/>
                <a:ea typeface="Verdana"/>
              </a:rPr>
              <a:t>Examples-2:  </a:t>
            </a:r>
            <a:endParaRPr lang="en-US" sz="2400" b="1">
              <a:solidFill>
                <a:srgbClr val="6600FF"/>
              </a:solidFill>
              <a:latin typeface="Verdana"/>
              <a:ea typeface="Verdana"/>
            </a:endParaRP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000">
                <a:latin typeface="Verdana"/>
                <a:ea typeface="+mn-ea"/>
              </a:rPr>
              <a:t>What </a:t>
            </a:r>
            <a:r>
              <a:rPr lang="en-US" sz="2000">
                <a:latin typeface="Verdana"/>
                <a:ea typeface="+mn-ea"/>
              </a:rPr>
              <a:t>are the quotient and remainder when −11 is divided by </a:t>
            </a:r>
            <a:r>
              <a:rPr lang="en-US" sz="2000">
                <a:latin typeface="Verdana"/>
                <a:ea typeface="+mn-ea"/>
              </a:rPr>
              <a:t>3?</a:t>
            </a:r>
            <a:endParaRPr/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  <a:defRPr/>
            </a:pPr>
            <a:r>
              <a:rPr lang="en-US" sz="2400" b="1">
                <a:solidFill>
                  <a:srgbClr val="FF0000"/>
                </a:solidFill>
                <a:latin typeface="Verdana"/>
                <a:ea typeface="Verdana"/>
              </a:rPr>
              <a:t>Solution: </a:t>
            </a:r>
            <a:endParaRPr/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000">
                <a:latin typeface="Verdana"/>
                <a:ea typeface="+mn-ea"/>
              </a:rPr>
              <a:t>The </a:t>
            </a:r>
            <a:r>
              <a:rPr lang="en-US" sz="2000">
                <a:latin typeface="Verdana"/>
                <a:ea typeface="+mn-ea"/>
              </a:rPr>
              <a:t>quotient when −11 is divided by 3 is −4 = −11 div 3,    and the remainder is 1 = −11 mod 3.</a:t>
            </a:r>
            <a:endParaRPr/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Division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29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Greatest Common Divisor (GCD)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30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52400" y="580012"/>
            <a:ext cx="8686800" cy="26468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0" indent="0" algn="just"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The greatest common divisor (GCD) of two positive integers is the </a:t>
            </a:r>
            <a:r>
              <a:rPr lang="en-US" sz="2400" b="0" i="0">
                <a:solidFill>
                  <a:srgbClr val="6600FF"/>
                </a:solidFill>
                <a:latin typeface="Verdana"/>
                <a:ea typeface="Verdana"/>
                <a:cs typeface="Times New Roman"/>
              </a:rPr>
              <a:t>largest integer that can divide both integers.</a:t>
            </a:r>
            <a:endParaRPr/>
          </a:p>
          <a:p>
            <a:pPr marL="914400" algn="just"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GCD is often needed in cryptography.</a:t>
            </a:r>
            <a:endParaRPr/>
          </a:p>
          <a:p>
            <a:pPr marL="914400" algn="just"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Two positive integers may have many common divisors, but only one is the greatest of them.</a:t>
            </a:r>
            <a:endParaRPr/>
          </a:p>
          <a:p>
            <a:pPr marL="1892300" algn="just">
              <a:buFont typeface="Wingdings"/>
              <a:buChar char="q"/>
              <a:defRPr/>
            </a:pPr>
            <a:r>
              <a:rPr lang="en-US" sz="1700" b="0" i="0">
                <a:latin typeface="Verdana"/>
                <a:ea typeface="Verdana"/>
                <a:cs typeface="Times New Roman"/>
              </a:rPr>
              <a:t>For example, the common divisors of 12 and 140 are: 1, 2, and 4. However, the greatest common divisor is 4.</a:t>
            </a:r>
            <a:endParaRPr/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53143" y="3475720"/>
            <a:ext cx="8213270" cy="3250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226628" y="5796642"/>
            <a:ext cx="2639786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solidFill>
                  <a:schemeClr val="hlink"/>
                </a:solidFill>
                <a:latin typeface="Verdana"/>
                <a:ea typeface="Verdana"/>
                <a:cs typeface="Times New Roman"/>
              </a:rPr>
              <a:t>Greatest common divisor of 140 and 12 is 4.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cxnSp>
        <p:nvCxnSpPr>
          <p:cNvPr id="11" name="Elbow Connector 10"/>
          <p:cNvCxnSpPr>
            <a:cxnSpLocks/>
          </p:cNvCxnSpPr>
          <p:nvPr/>
        </p:nvCxnSpPr>
        <p:spPr bwMode="auto">
          <a:xfrm rot="10800000">
            <a:off x="5245100" y="5029200"/>
            <a:ext cx="981528" cy="927100"/>
          </a:xfrm>
          <a:prstGeom prst="bentConnector3">
            <a:avLst>
              <a:gd name="adj1" fmla="val 50000"/>
            </a:avLst>
          </a:prstGeom>
          <a:ln w="127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Least Common Multiple (LCM)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31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52400" y="580012"/>
            <a:ext cx="8686800" cy="63358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0" indent="0" algn="just">
              <a:lnSpc>
                <a:spcPct val="92000"/>
              </a:lnSpc>
              <a:defRPr/>
            </a:pPr>
            <a:r>
              <a:rPr lang="en-US" sz="2400" b="0" i="0">
                <a:latin typeface="Verdana"/>
                <a:ea typeface="Verdana"/>
                <a:cs typeface="Times New Roman"/>
              </a:rPr>
              <a:t>The least common multiple (LCM) of two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positive integers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 and </a:t>
            </a:r>
            <a:r>
              <a:rPr lang="en-US" sz="2400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b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 is the </a:t>
            </a:r>
            <a:r>
              <a:rPr lang="en-US" sz="2400" b="0" i="0">
                <a:solidFill>
                  <a:srgbClr val="6600FF"/>
                </a:solidFill>
                <a:latin typeface="Verdana"/>
                <a:ea typeface="Verdana"/>
                <a:cs typeface="Times New Roman"/>
              </a:rPr>
              <a:t>smallest positive integer that is divisible by both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400" b="0" i="0">
                <a:solidFill>
                  <a:srgbClr val="6600FF"/>
                </a:solidFill>
                <a:latin typeface="Verdana"/>
                <a:ea typeface="Verdana"/>
                <a:cs typeface="Times New Roman"/>
              </a:rPr>
              <a:t> and </a:t>
            </a:r>
            <a:r>
              <a:rPr lang="en-US" sz="2400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b</a:t>
            </a:r>
            <a:r>
              <a:rPr lang="en-US" sz="2400" b="0" i="0">
                <a:solidFill>
                  <a:srgbClr val="6600FF"/>
                </a:solidFill>
                <a:latin typeface="Verdana"/>
                <a:ea typeface="Verdana"/>
                <a:cs typeface="Times New Roman"/>
              </a:rPr>
              <a:t>.</a:t>
            </a:r>
            <a:endParaRPr lang="en-US" sz="2400" b="0" i="0">
              <a:solidFill>
                <a:srgbClr val="6600FF"/>
              </a:solidFill>
              <a:latin typeface="Verdana"/>
              <a:ea typeface="Verdana"/>
              <a:cs typeface="Times New Roman"/>
            </a:endParaRPr>
          </a:p>
          <a:p>
            <a:pPr marL="914400" algn="just">
              <a:lnSpc>
                <a:spcPct val="92000"/>
              </a:lnSpc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The least common multiple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of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and </a:t>
            </a:r>
            <a:r>
              <a:rPr lang="en-US" sz="2000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b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is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denoted by 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Times New Roman"/>
              </a:rPr>
              <a:t>lcm(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Times New Roman"/>
              </a:rPr>
              <a:t>,b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Times New Roman"/>
              </a:rPr>
              <a:t>). </a:t>
            </a:r>
            <a:endParaRPr lang="en-US" sz="2000">
              <a:solidFill>
                <a:srgbClr val="00B050"/>
              </a:solidFill>
              <a:latin typeface="Verdana"/>
              <a:ea typeface="Verdana"/>
              <a:cs typeface="Times New Roman"/>
            </a:endParaRPr>
          </a:p>
          <a:p>
            <a:pPr marL="1892300" algn="just">
              <a:lnSpc>
                <a:spcPct val="92000"/>
              </a:lnSpc>
              <a:buFont typeface="Wingdings"/>
              <a:buChar char="q"/>
              <a:defRPr/>
            </a:pPr>
            <a:r>
              <a:rPr lang="en-US" sz="1700" b="0" i="0">
                <a:latin typeface="Verdana"/>
                <a:ea typeface="Verdana"/>
                <a:cs typeface="Times New Roman"/>
              </a:rPr>
              <a:t>For </a:t>
            </a:r>
            <a:r>
              <a:rPr lang="en-US" sz="1700" b="0" i="0">
                <a:latin typeface="Verdana"/>
                <a:ea typeface="Verdana"/>
                <a:cs typeface="Times New Roman"/>
              </a:rPr>
              <a:t>example, </a:t>
            </a:r>
            <a:r>
              <a:rPr lang="en-US" sz="1700" b="0" i="0">
                <a:latin typeface="Verdana"/>
                <a:ea typeface="Verdana"/>
                <a:cs typeface="Times New Roman"/>
              </a:rPr>
              <a:t>lcm(4,6)=12; lcm(3,7)=21</a:t>
            </a:r>
            <a:endParaRPr/>
          </a:p>
          <a:p>
            <a:pPr marL="914400" algn="just">
              <a:lnSpc>
                <a:spcPct val="92000"/>
              </a:lnSpc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We can determine lcm using a variety of methods, e.g., by prime factorizations.</a:t>
            </a:r>
            <a:endParaRPr/>
          </a:p>
          <a:p>
            <a:pPr marL="914400" algn="just">
              <a:lnSpc>
                <a:spcPct val="92000"/>
              </a:lnSpc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Given 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and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b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be two positive integers. Determine the prime factors of both 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and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b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.</a:t>
            </a:r>
            <a:endParaRPr/>
          </a:p>
          <a:p>
            <a:pPr indent="0" algn="just">
              <a:lnSpc>
                <a:spcPct val="92000"/>
              </a:lnSpc>
              <a:defRPr/>
            </a:pPr>
            <a:endParaRPr lang="en-US" sz="2400" b="0" i="0">
              <a:latin typeface="Verdana"/>
              <a:ea typeface="Verdana"/>
              <a:cs typeface="Times New Roman"/>
            </a:endParaRPr>
          </a:p>
          <a:p>
            <a:pPr indent="0" algn="just">
              <a:lnSpc>
                <a:spcPct val="92000"/>
              </a:lnSpc>
              <a:defRPr/>
            </a:pPr>
            <a:endParaRPr lang="en-US" sz="2800" b="0" i="0">
              <a:latin typeface="Verdana"/>
              <a:ea typeface="Verdana"/>
              <a:cs typeface="Times New Roman"/>
            </a:endParaRPr>
          </a:p>
          <a:p>
            <a:pPr indent="0" algn="just">
              <a:lnSpc>
                <a:spcPct val="92000"/>
              </a:lnSpc>
              <a:defRPr/>
            </a:pPr>
            <a:endParaRPr lang="en-US" sz="2000" b="0" i="0">
              <a:latin typeface="Verdana"/>
              <a:ea typeface="Verdana"/>
              <a:cs typeface="Times New Roman"/>
            </a:endParaRPr>
          </a:p>
          <a:p>
            <a:pPr indent="0" algn="just">
              <a:lnSpc>
                <a:spcPct val="92000"/>
              </a:lnSpc>
              <a:defRPr/>
            </a:pPr>
            <a:endParaRPr lang="en-US" sz="2000" b="0" i="0">
              <a:latin typeface="Verdana"/>
              <a:ea typeface="Verdana"/>
              <a:cs typeface="Times New Roman"/>
            </a:endParaRPr>
          </a:p>
          <a:p>
            <a:pPr indent="0" algn="just">
              <a:lnSpc>
                <a:spcPct val="92000"/>
              </a:lnSpc>
              <a:defRPr/>
            </a:pPr>
            <a:endParaRPr lang="en-US" sz="2000" b="0" i="0">
              <a:latin typeface="Verdana"/>
              <a:ea typeface="Verdana"/>
              <a:cs typeface="Times New Roman"/>
            </a:endParaRPr>
          </a:p>
          <a:p>
            <a:pPr indent="0" algn="just">
              <a:lnSpc>
                <a:spcPct val="92000"/>
              </a:lnSpc>
              <a:defRPr/>
            </a:pPr>
            <a:endParaRPr lang="en-US" sz="2000" b="0" i="0">
              <a:latin typeface="Verdana"/>
              <a:ea typeface="Verdana"/>
              <a:cs typeface="Times New Roman"/>
            </a:endParaRPr>
          </a:p>
          <a:p>
            <a:pPr marL="55563" indent="0" algn="just">
              <a:lnSpc>
                <a:spcPct val="92000"/>
              </a:lnSpc>
              <a:defRPr/>
            </a:pPr>
            <a:endParaRPr lang="en-US" sz="1100" i="0">
              <a:latin typeface="Verdana"/>
              <a:ea typeface="Verdana"/>
              <a:cs typeface="Times New Roman"/>
            </a:endParaRPr>
          </a:p>
          <a:p>
            <a:pPr marL="55563" indent="0" algn="just">
              <a:lnSpc>
                <a:spcPct val="92000"/>
              </a:lnSpc>
              <a:defRPr/>
            </a:pPr>
            <a:r>
              <a:rPr lang="en-US" sz="2000" i="0">
                <a:latin typeface="Verdana"/>
                <a:ea typeface="Verdana"/>
                <a:cs typeface="Times New Roman"/>
              </a:rPr>
              <a:t>Example:</a:t>
            </a:r>
            <a:endParaRPr/>
          </a:p>
          <a:p>
            <a:pPr marL="1377950" indent="0" algn="just">
              <a:lnSpc>
                <a:spcPct val="92000"/>
              </a:lnSpc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a = 60   = 2</a:t>
            </a:r>
            <a:r>
              <a:rPr lang="en-US" sz="2000" b="0" i="0" baseline="30000">
                <a:latin typeface="Verdana"/>
                <a:ea typeface="Verdana"/>
                <a:cs typeface="Times New Roman"/>
              </a:rPr>
              <a:t>2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× 3</a:t>
            </a:r>
            <a:r>
              <a:rPr lang="en-US" sz="2000" b="0" i="0" baseline="30000">
                <a:latin typeface="Verdana"/>
                <a:ea typeface="Verdana"/>
                <a:cs typeface="Times New Roman"/>
              </a:rPr>
              <a:t>1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× 5</a:t>
            </a:r>
            <a:r>
              <a:rPr lang="en-US" sz="2000" b="0" i="0" baseline="30000">
                <a:latin typeface="Verdana"/>
                <a:ea typeface="Verdana"/>
                <a:cs typeface="Times New Roman"/>
              </a:rPr>
              <a:t>1</a:t>
            </a:r>
            <a:endParaRPr/>
          </a:p>
          <a:p>
            <a:pPr marL="1377950" indent="0" algn="just">
              <a:lnSpc>
                <a:spcPct val="92000"/>
              </a:lnSpc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b = 54   = 2</a:t>
            </a:r>
            <a:r>
              <a:rPr lang="en-US" sz="2000" b="0" i="0" baseline="30000">
                <a:latin typeface="Verdana"/>
                <a:ea typeface="Verdana"/>
                <a:cs typeface="Times New Roman"/>
              </a:rPr>
              <a:t>1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× 3</a:t>
            </a:r>
            <a:r>
              <a:rPr lang="en-US" sz="2000" b="0" i="0" baseline="30000">
                <a:latin typeface="Verdana"/>
                <a:ea typeface="Verdana"/>
                <a:cs typeface="Times New Roman"/>
              </a:rPr>
              <a:t>3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× 5</a:t>
            </a:r>
            <a:r>
              <a:rPr lang="en-US" sz="2000" b="0" i="0" baseline="30000">
                <a:latin typeface="Verdana"/>
                <a:ea typeface="Verdana"/>
                <a:cs typeface="Times New Roman"/>
              </a:rPr>
              <a:t>0</a:t>
            </a:r>
            <a:endParaRPr/>
          </a:p>
          <a:p>
            <a:pPr marL="1377950" indent="0" algn="just">
              <a:lnSpc>
                <a:spcPct val="92000"/>
              </a:lnSpc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lcm(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a,b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) = 2</a:t>
            </a:r>
            <a:r>
              <a:rPr lang="en-US" sz="2000" b="0" i="0" baseline="30000">
                <a:latin typeface="Verdana"/>
                <a:ea typeface="Verdana"/>
                <a:cs typeface="Times New Roman"/>
              </a:rPr>
              <a:t>2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×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3</a:t>
            </a:r>
            <a:r>
              <a:rPr lang="en-US" sz="2000" b="0" i="0" baseline="30000">
                <a:latin typeface="Verdana"/>
                <a:ea typeface="Verdana"/>
                <a:cs typeface="Times New Roman"/>
              </a:rPr>
              <a:t>3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×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5</a:t>
            </a:r>
            <a:r>
              <a:rPr lang="en-US" sz="2000" b="0" i="0" baseline="30000">
                <a:latin typeface="Verdana"/>
                <a:ea typeface="Verdana"/>
                <a:cs typeface="Times New Roman"/>
              </a:rPr>
              <a:t>1 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= 540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9151" y="4754876"/>
            <a:ext cx="8513298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88122" y="3629460"/>
            <a:ext cx="4760302" cy="1026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GCD Using Euclidean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32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33400" y="3580650"/>
            <a:ext cx="8077200" cy="298543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28700" indent="-1028700">
              <a:defRPr/>
            </a:pPr>
            <a:r>
              <a:rPr lang="en-US" sz="2400" b="1" i="0">
                <a:solidFill>
                  <a:srgbClr val="FF0000"/>
                </a:solidFill>
                <a:latin typeface="Verdana"/>
                <a:ea typeface="Verdana"/>
              </a:rPr>
              <a:t>Fact 1:   </a:t>
            </a:r>
            <a:endParaRPr lang="en-US" sz="2400" b="1">
              <a:solidFill>
                <a:srgbClr val="FF0000"/>
              </a:solidFill>
              <a:latin typeface="Verdana"/>
              <a:ea typeface="Verdana"/>
            </a:endParaRPr>
          </a:p>
          <a:p>
            <a:pPr marL="57150" algn="just">
              <a:defRPr/>
            </a:pPr>
            <a:r>
              <a:rPr lang="en-US" sz="2000">
                <a:latin typeface="Verdana"/>
                <a:ea typeface="Verdana"/>
              </a:rPr>
              <a:t>Between the two given integer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000">
                <a:latin typeface="Verdana"/>
                <a:ea typeface="Verdana"/>
              </a:rPr>
              <a:t> and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</a:rPr>
              <a:t>b</a:t>
            </a:r>
            <a:r>
              <a:rPr lang="en-US" sz="2000">
                <a:latin typeface="Verdana"/>
                <a:ea typeface="Verdana"/>
              </a:rPr>
              <a:t>, if the </a:t>
            </a:r>
            <a:r>
              <a:rPr lang="en-US" sz="2000" i="0">
                <a:latin typeface="Verdana"/>
                <a:ea typeface="Verdana"/>
              </a:rPr>
              <a:t>2nd </a:t>
            </a:r>
            <a:r>
              <a:rPr lang="en-US" sz="2000" i="0">
                <a:latin typeface="Verdana"/>
                <a:ea typeface="Verdana"/>
              </a:rPr>
              <a:t>integer is zero, then </a:t>
            </a:r>
            <a:r>
              <a:rPr lang="en-US" sz="2000" b="1" i="0">
                <a:solidFill>
                  <a:srgbClr val="0000CC"/>
                </a:solidFill>
                <a:latin typeface="Verdana"/>
                <a:ea typeface="Verdana"/>
              </a:rPr>
              <a:t>gcd</a:t>
            </a:r>
            <a:r>
              <a:rPr lang="en-US" sz="2000" b="1" i="0">
                <a:solidFill>
                  <a:srgbClr val="0000CC"/>
                </a:solidFill>
                <a:latin typeface="Verdana"/>
                <a:ea typeface="Verdana"/>
              </a:rPr>
              <a:t> (a, 0) = </a:t>
            </a:r>
            <a:r>
              <a:rPr lang="en-US" sz="2000" b="1" i="0">
                <a:solidFill>
                  <a:srgbClr val="0000CC"/>
                </a:solidFill>
                <a:latin typeface="Verdana"/>
                <a:ea typeface="Verdana"/>
              </a:rPr>
              <a:t>a</a:t>
            </a:r>
            <a:r>
              <a:rPr lang="en-US" sz="2000" i="0">
                <a:latin typeface="Verdana"/>
                <a:ea typeface="Verdana"/>
              </a:rPr>
              <a:t>.</a:t>
            </a:r>
            <a:r>
              <a:rPr lang="en-US" sz="2000" i="0">
                <a:solidFill>
                  <a:srgbClr val="00CC00"/>
                </a:solidFill>
                <a:latin typeface="Verdana"/>
                <a:ea typeface="Verdana"/>
              </a:rPr>
              <a:t> </a:t>
            </a:r>
            <a:r>
              <a:rPr lang="en-US" sz="2000" b="1" i="0">
                <a:latin typeface="Verdana"/>
                <a:ea typeface="Verdana"/>
              </a:rPr>
              <a:t>Example</a:t>
            </a:r>
            <a:r>
              <a:rPr lang="en-US" sz="2000" i="0">
                <a:latin typeface="Verdana"/>
                <a:ea typeface="Verdana"/>
              </a:rPr>
              <a:t>: </a:t>
            </a:r>
            <a:r>
              <a:rPr lang="en-US" sz="2000" i="0">
                <a:latin typeface="Verdana"/>
                <a:ea typeface="Verdana"/>
              </a:rPr>
              <a:t>gcd</a:t>
            </a:r>
            <a:r>
              <a:rPr lang="en-US" sz="2000" i="0">
                <a:latin typeface="Verdana"/>
                <a:ea typeface="Verdana"/>
              </a:rPr>
              <a:t> (</a:t>
            </a:r>
            <a:r>
              <a:rPr lang="en-US" sz="2000" i="0">
                <a:latin typeface="Verdana"/>
                <a:ea typeface="Verdana"/>
              </a:rPr>
              <a:t>5, 0) = 5</a:t>
            </a:r>
            <a:endParaRPr/>
          </a:p>
          <a:p>
            <a:pPr marL="1028700" indent="-1028700" algn="just">
              <a:defRPr/>
            </a:pPr>
            <a:endParaRPr lang="en-US" sz="2000" i="0">
              <a:latin typeface="Verdana"/>
              <a:ea typeface="Verdana"/>
            </a:endParaRPr>
          </a:p>
          <a:p>
            <a:pPr marL="1028700" indent="-1028700" algn="just">
              <a:defRPr/>
            </a:pPr>
            <a:r>
              <a:rPr lang="en-US" sz="2400" b="1">
                <a:solidFill>
                  <a:srgbClr val="6600FF"/>
                </a:solidFill>
                <a:latin typeface="Verdana"/>
                <a:ea typeface="Verdana"/>
              </a:rPr>
              <a:t>Fact 2:</a:t>
            </a:r>
            <a:endParaRPr/>
          </a:p>
          <a:p>
            <a:pPr algn="just">
              <a:defRPr/>
            </a:pPr>
            <a:r>
              <a:rPr lang="en-US" sz="2000" i="0">
                <a:latin typeface="Verdana"/>
                <a:ea typeface="Verdana"/>
              </a:rPr>
              <a:t>When </a:t>
            </a:r>
            <a:r>
              <a:rPr lang="en-US" sz="2000" i="0">
                <a:latin typeface="Verdana"/>
                <a:ea typeface="Verdana"/>
              </a:rPr>
              <a:t>both integer is positive, then</a:t>
            </a:r>
            <a:r>
              <a:rPr lang="en-US" sz="2000" i="0">
                <a:solidFill>
                  <a:srgbClr val="FF0000"/>
                </a:solidFill>
                <a:latin typeface="Verdana"/>
                <a:ea typeface="Verdana"/>
              </a:rPr>
              <a:t> </a:t>
            </a:r>
            <a:r>
              <a:rPr lang="en-US" sz="2000" b="1" i="0">
                <a:solidFill>
                  <a:srgbClr val="FF0000"/>
                </a:solidFill>
                <a:latin typeface="Verdana"/>
                <a:ea typeface="Verdana"/>
              </a:rPr>
              <a:t>gcd</a:t>
            </a:r>
            <a:r>
              <a:rPr lang="en-US" sz="2000" b="1" i="0">
                <a:solidFill>
                  <a:srgbClr val="FF0000"/>
                </a:solidFill>
                <a:latin typeface="Verdana"/>
                <a:ea typeface="Verdana"/>
              </a:rPr>
              <a:t> (a, b) = </a:t>
            </a:r>
            <a:r>
              <a:rPr lang="en-US" sz="2000" b="1" i="0">
                <a:solidFill>
                  <a:srgbClr val="FF0000"/>
                </a:solidFill>
                <a:latin typeface="Verdana"/>
                <a:ea typeface="Verdana"/>
              </a:rPr>
              <a:t>gcd</a:t>
            </a:r>
            <a:r>
              <a:rPr lang="en-US" sz="2000" b="1" i="0">
                <a:solidFill>
                  <a:srgbClr val="FF0000"/>
                </a:solidFill>
                <a:latin typeface="Verdana"/>
                <a:ea typeface="Verdana"/>
              </a:rPr>
              <a:t> (b, r)</a:t>
            </a: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,</a:t>
            </a:r>
            <a:r>
              <a:rPr lang="en-US" sz="2000" i="0">
                <a:latin typeface="Verdana"/>
                <a:ea typeface="Verdana"/>
              </a:rPr>
              <a:t> where </a:t>
            </a:r>
            <a:r>
              <a:rPr lang="en-US" sz="2000" b="1" i="0">
                <a:solidFill>
                  <a:srgbClr val="0000CC"/>
                </a:solidFill>
                <a:latin typeface="Verdana"/>
                <a:ea typeface="Verdana"/>
              </a:rPr>
              <a:t>r</a:t>
            </a:r>
            <a:r>
              <a:rPr lang="en-US" sz="2000" i="0">
                <a:latin typeface="Verdana"/>
                <a:ea typeface="Verdana"/>
              </a:rPr>
              <a:t> is the remainder of dividing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000" i="0">
                <a:latin typeface="Verdana"/>
                <a:ea typeface="Verdana"/>
              </a:rPr>
              <a:t> by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</a:rPr>
              <a:t>b</a:t>
            </a:r>
            <a:r>
              <a:rPr lang="en-US" sz="2000" i="0">
                <a:solidFill>
                  <a:schemeClr val="hlink"/>
                </a:solidFill>
                <a:latin typeface="Verdana"/>
                <a:ea typeface="Verdana"/>
              </a:rPr>
              <a:t> </a:t>
            </a:r>
            <a:r>
              <a:rPr lang="en-US" sz="2000" i="0">
                <a:latin typeface="Verdana"/>
                <a:ea typeface="Verdana"/>
              </a:rPr>
              <a:t>(here the value of first and second integer is changed until the second integer becomes zero.</a:t>
            </a:r>
            <a:endParaRPr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52400" y="653140"/>
            <a:ext cx="8801100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0" indent="0" algn="just">
              <a:defRPr/>
            </a:pPr>
            <a:r>
              <a:rPr lang="en-US" sz="2400" b="0" i="0">
                <a:latin typeface="Verdana"/>
                <a:ea typeface="Verdana"/>
              </a:rPr>
              <a:t>Finding the GCD of two positive integers by listing all common divisors is not practical when the two integers are large.</a:t>
            </a:r>
            <a:endParaRPr/>
          </a:p>
          <a:p>
            <a:pPr>
              <a:buFont typeface="Wingdings"/>
              <a:buChar char="Ø"/>
              <a:defRPr/>
            </a:pPr>
            <a:endParaRPr lang="en-US" sz="1000" b="0" i="0">
              <a:latin typeface="Verdana"/>
              <a:ea typeface="Verdana"/>
            </a:endParaRPr>
          </a:p>
          <a:p>
            <a:pPr marL="571500" indent="-342900" algn="just"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</a:rPr>
              <a:t>More than 2000 years ago, a </a:t>
            </a:r>
            <a:r>
              <a:rPr lang="en-US" sz="2000" b="0" i="0">
                <a:latin typeface="Verdana"/>
                <a:ea typeface="Verdana"/>
              </a:rPr>
              <a:t>great mathematician </a:t>
            </a:r>
            <a:r>
              <a:rPr lang="en-US" sz="2000" b="0" i="0">
                <a:latin typeface="Verdana"/>
                <a:ea typeface="Verdana"/>
              </a:rPr>
              <a:t>named </a:t>
            </a:r>
            <a:r>
              <a:rPr lang="en-US" sz="2000" i="0">
                <a:solidFill>
                  <a:srgbClr val="6600FF"/>
                </a:solidFill>
                <a:latin typeface="Verdana"/>
                <a:ea typeface="Verdana"/>
              </a:rPr>
              <a:t>Euclid</a:t>
            </a:r>
            <a:r>
              <a:rPr lang="en-US" sz="2000" b="0" i="0">
                <a:solidFill>
                  <a:srgbClr val="6600FF"/>
                </a:solidFill>
                <a:latin typeface="Verdana"/>
                <a:ea typeface="Verdana"/>
              </a:rPr>
              <a:t> </a:t>
            </a:r>
            <a:r>
              <a:rPr lang="en-US" sz="2000" b="0" i="0">
                <a:latin typeface="Verdana"/>
                <a:ea typeface="Verdana"/>
              </a:rPr>
              <a:t>developed an algorithm that can find the GCD of two large positive integers.</a:t>
            </a:r>
            <a:endParaRPr/>
          </a:p>
          <a:p>
            <a:pPr marL="571500" indent="-342900" algn="just"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</a:rPr>
              <a:t>The </a:t>
            </a:r>
            <a:r>
              <a:rPr lang="en-US" sz="2000" b="0" i="0">
                <a:latin typeface="Verdana"/>
                <a:ea typeface="Verdana"/>
              </a:rPr>
              <a:t>Euclidian algorithm is based on the two facts: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GCD Using Euclidean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33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52400" y="653140"/>
            <a:ext cx="88011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0" indent="0" algn="just">
              <a:defRPr/>
            </a:pPr>
            <a:r>
              <a:rPr lang="en-US" sz="2400" b="0" i="0">
                <a:latin typeface="Verdana"/>
              </a:rPr>
              <a:t>Figure below shows how we use </a:t>
            </a:r>
            <a:r>
              <a:rPr lang="en-US" sz="2400" b="0" i="0">
                <a:latin typeface="Verdana"/>
              </a:rPr>
              <a:t>Fatct-1 </a:t>
            </a:r>
            <a:r>
              <a:rPr lang="en-US" sz="2400" b="0" i="0">
                <a:latin typeface="Verdana"/>
              </a:rPr>
              <a:t>and </a:t>
            </a:r>
            <a:r>
              <a:rPr lang="en-US" sz="2400" b="0" i="0">
                <a:latin typeface="Verdana"/>
              </a:rPr>
              <a:t>Fact-2 </a:t>
            </a:r>
            <a:r>
              <a:rPr lang="en-US" sz="2400" b="0" i="0">
                <a:latin typeface="Verdana"/>
              </a:rPr>
              <a:t>to calculate </a:t>
            </a:r>
            <a:r>
              <a:rPr lang="en-US" sz="2400" i="0">
                <a:solidFill>
                  <a:srgbClr val="FF0000"/>
                </a:solidFill>
                <a:latin typeface="Verdana"/>
              </a:rPr>
              <a:t>gcd</a:t>
            </a:r>
            <a:r>
              <a:rPr lang="en-US" sz="2400" i="0">
                <a:solidFill>
                  <a:srgbClr val="FF0000"/>
                </a:solidFill>
                <a:latin typeface="Verdana"/>
              </a:rPr>
              <a:t> (a, b</a:t>
            </a:r>
            <a:r>
              <a:rPr lang="en-US" sz="2400" i="0">
                <a:solidFill>
                  <a:srgbClr val="FF0000"/>
                </a:solidFill>
                <a:latin typeface="Verdana"/>
              </a:rPr>
              <a:t>) </a:t>
            </a:r>
            <a:r>
              <a:rPr lang="en-US" sz="2400" b="0" i="0">
                <a:latin typeface="Verdana"/>
              </a:rPr>
              <a:t>using Euclidean algorithm.</a:t>
            </a:r>
            <a:endParaRPr lang="en-US" sz="2400" b="0" i="0">
              <a:latin typeface="Verdana"/>
            </a:endParaRPr>
          </a:p>
        </p:txBody>
      </p:sp>
      <p:pic>
        <p:nvPicPr>
          <p:cNvPr id="7" name="Picture 2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95338" y="1685925"/>
            <a:ext cx="7002462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667000" y="5272088"/>
            <a:ext cx="419698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Euclidean Algorithm</a:t>
            </a:r>
            <a:endParaRPr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285750" y="5488865"/>
            <a:ext cx="8667750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Note:</a:t>
            </a:r>
            <a:r>
              <a:rPr lang="en-US" sz="2400" i="0">
                <a:latin typeface="Verdana"/>
                <a:ea typeface="Verdana"/>
              </a:rPr>
              <a:t> </a:t>
            </a:r>
            <a:endParaRPr lang="en-US" sz="2400" i="0">
              <a:latin typeface="Verdana"/>
              <a:ea typeface="Verdana"/>
            </a:endParaRPr>
          </a:p>
          <a:p>
            <a:pPr>
              <a:defRPr/>
            </a:pPr>
            <a:r>
              <a:rPr lang="en-US" sz="2000" b="0" i="0">
                <a:latin typeface="Verdana"/>
                <a:ea typeface="Verdana"/>
              </a:rPr>
              <a:t>When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 (a, b) = 1, we say that </a:t>
            </a:r>
            <a:r>
              <a:rPr lang="en-US" sz="2000">
                <a:solidFill>
                  <a:srgbClr val="0000CC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and </a:t>
            </a:r>
            <a:r>
              <a:rPr lang="en-US" sz="2000">
                <a:solidFill>
                  <a:srgbClr val="0000CC"/>
                </a:solidFill>
                <a:latin typeface="Verdana"/>
                <a:ea typeface="Verdana"/>
              </a:rPr>
              <a:t>b</a:t>
            </a:r>
            <a:r>
              <a:rPr lang="en-US" sz="2000" b="0" i="0">
                <a:latin typeface="Verdana"/>
                <a:ea typeface="Verdana"/>
              </a:rPr>
              <a:t> are </a:t>
            </a:r>
            <a:r>
              <a:rPr lang="en-US" sz="2000" i="0">
                <a:ln>
                  <a:solidFill>
                    <a:srgbClr val="FF0000"/>
                  </a:solidFill>
                </a:ln>
                <a:latin typeface="Verdana"/>
                <a:ea typeface="Verdana"/>
              </a:rPr>
              <a:t>relatively prime </a:t>
            </a:r>
            <a:r>
              <a:rPr lang="en-US" sz="2000" b="0" i="0">
                <a:latin typeface="Verdana"/>
                <a:ea typeface="Verdana"/>
              </a:rPr>
              <a:t>or they are </a:t>
            </a:r>
            <a:r>
              <a:rPr lang="en-US" sz="2000" i="0">
                <a:ln>
                  <a:solidFill>
                    <a:srgbClr val="FF0000"/>
                  </a:solidFill>
                </a:ln>
                <a:latin typeface="Verdana"/>
                <a:ea typeface="Verdana"/>
              </a:rPr>
              <a:t>coprime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GCD Using Euclidean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34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-15420" y="597475"/>
            <a:ext cx="2023311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Example-1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-76200" y="1015276"/>
            <a:ext cx="381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000" i="0">
                <a:latin typeface="Verdana"/>
                <a:ea typeface="Verdana"/>
              </a:rPr>
              <a:t>Find the greatest common divisor of 2740 and 1760.</a:t>
            </a:r>
            <a:endParaRPr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33350" y="2041594"/>
            <a:ext cx="3600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000" i="0">
                <a:latin typeface="Verdana"/>
                <a:ea typeface="Verdana"/>
              </a:rPr>
              <a:t>We have </a:t>
            </a:r>
            <a:r>
              <a:rPr lang="en-US" sz="2000" i="0">
                <a:latin typeface="Verdana"/>
                <a:ea typeface="Verdana"/>
              </a:rPr>
              <a:t>gcd</a:t>
            </a:r>
            <a:r>
              <a:rPr lang="en-US" sz="2000" i="0">
                <a:latin typeface="Verdana"/>
                <a:ea typeface="Verdana"/>
              </a:rPr>
              <a:t> (2740, 1760) = 20.</a:t>
            </a:r>
            <a:endParaRPr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-19050" y="1737489"/>
            <a:ext cx="1504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000" i="0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/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52400" y="2641600"/>
            <a:ext cx="3581400" cy="321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152900" y="1093064"/>
            <a:ext cx="49852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sz="2000" i="0">
                <a:latin typeface="Verdana"/>
                <a:ea typeface="Verdana"/>
              </a:rPr>
              <a:t>Find the greatest common divisor of 25 and 60.</a:t>
            </a:r>
            <a:endParaRPr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495800" y="2202627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sz="2000" i="0">
                <a:latin typeface="Verdana"/>
                <a:ea typeface="Verdana"/>
              </a:rPr>
              <a:t>We have </a:t>
            </a:r>
            <a:r>
              <a:rPr lang="en-US" sz="2000" i="0">
                <a:latin typeface="Verdana"/>
                <a:ea typeface="Verdana"/>
              </a:rPr>
              <a:t>gcd</a:t>
            </a:r>
            <a:r>
              <a:rPr lang="en-US" sz="2000" i="0">
                <a:latin typeface="Verdana"/>
                <a:ea typeface="Verdana"/>
              </a:rPr>
              <a:t> (25, 60) = 5.</a:t>
            </a:r>
            <a:endParaRPr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495800" y="1764477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sz="2000" b="1" i="0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/>
          </a:p>
        </p:txBody>
      </p:sp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495800" y="2667000"/>
            <a:ext cx="4419600" cy="242728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285750" y="5794574"/>
            <a:ext cx="9010650" cy="8569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92000"/>
              </a:lnSpc>
              <a:defRPr/>
            </a:pP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Note:</a:t>
            </a:r>
            <a:r>
              <a:rPr lang="en-US" sz="2000" i="0">
                <a:latin typeface="Verdana"/>
                <a:ea typeface="Verdana"/>
              </a:rPr>
              <a:t> </a:t>
            </a:r>
            <a:endParaRPr/>
          </a:p>
          <a:p>
            <a:pPr>
              <a:lnSpc>
                <a:spcPct val="92000"/>
              </a:lnSpc>
              <a:defRPr/>
            </a:pPr>
            <a:r>
              <a:rPr lang="en-US" sz="1700" b="0" i="0">
                <a:latin typeface="Verdana"/>
                <a:ea typeface="Verdana"/>
              </a:rPr>
              <a:t>The above example shows that it does not matter if the first number is smaller than the second number. We immediately get our correct ordering </a:t>
            </a:r>
            <a:r>
              <a:rPr lang="en-US" sz="1700" b="0" i="0">
                <a:latin typeface="Verdana"/>
                <a:ea typeface="Verdana"/>
              </a:rPr>
              <a:t>gcd</a:t>
            </a:r>
            <a:r>
              <a:rPr lang="en-US" sz="1700" b="0" i="0">
                <a:latin typeface="Verdana"/>
                <a:ea typeface="Verdana"/>
              </a:rPr>
              <a:t>(60, 25).</a:t>
            </a:r>
            <a:endParaRPr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131050" y="617318"/>
            <a:ext cx="2023311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r"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Example-2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051495" y="745588"/>
            <a:ext cx="0" cy="5110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4124764" y="745588"/>
            <a:ext cx="0" cy="5110700"/>
          </a:xfrm>
          <a:prstGeom prst="line">
            <a:avLst/>
          </a:prstGeom>
          <a:ln w="381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Extended Euclidean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35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2400" y="689976"/>
            <a:ext cx="88011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Given two integers </a:t>
            </a:r>
            <a:r>
              <a:rPr lang="en-US" sz="2400" b="1" i="1">
                <a:solidFill>
                  <a:srgbClr val="6600FF"/>
                </a:solidFill>
                <a:latin typeface="Verdana"/>
                <a:ea typeface="Verdana"/>
              </a:rPr>
              <a:t>a</a:t>
            </a:r>
            <a:r>
              <a:rPr lang="en-US" sz="2400" b="0" i="0">
                <a:latin typeface="Verdana"/>
                <a:ea typeface="Verdana"/>
              </a:rPr>
              <a:t> and </a:t>
            </a:r>
            <a:r>
              <a:rPr lang="en-US" sz="2400" b="1" i="1">
                <a:solidFill>
                  <a:srgbClr val="6600FF"/>
                </a:solidFill>
                <a:latin typeface="Verdana"/>
                <a:ea typeface="Verdana"/>
              </a:rPr>
              <a:t>b</a:t>
            </a:r>
            <a:r>
              <a:rPr lang="en-US" sz="2400" b="0" i="0">
                <a:latin typeface="Verdana"/>
                <a:ea typeface="Verdana"/>
              </a:rPr>
              <a:t>, we often need to find other two integers,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</a:rPr>
              <a:t>s</a:t>
            </a:r>
            <a:r>
              <a:rPr lang="en-US" sz="2400" b="0" i="0">
                <a:latin typeface="Verdana"/>
                <a:ea typeface="Verdana"/>
              </a:rPr>
              <a:t> and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</a:rPr>
              <a:t>t</a:t>
            </a:r>
            <a:r>
              <a:rPr lang="en-US" sz="2400" b="0" i="0">
                <a:latin typeface="Verdana"/>
                <a:ea typeface="Verdana"/>
              </a:rPr>
              <a:t>, such that</a:t>
            </a:r>
            <a:endParaRPr/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041980" y="1515066"/>
            <a:ext cx="5120820" cy="58711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52400" y="2415923"/>
            <a:ext cx="85915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914400" indent="-5715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 extended Euclidean algorithm can calculate the </a:t>
            </a:r>
            <a:r>
              <a:rPr lang="en-US" sz="2000" b="1" i="0">
                <a:latin typeface="Verdana"/>
                <a:ea typeface="Verdana"/>
              </a:rPr>
              <a:t>gcd</a:t>
            </a:r>
            <a:r>
              <a:rPr lang="en-US" sz="2000" b="1" i="0">
                <a:latin typeface="Verdana"/>
                <a:ea typeface="Verdana"/>
              </a:rPr>
              <a:t> (</a:t>
            </a:r>
            <a:r>
              <a:rPr lang="en-US" sz="2000" b="1">
                <a:latin typeface="Verdana"/>
                <a:ea typeface="Verdana"/>
              </a:rPr>
              <a:t>a</a:t>
            </a:r>
            <a:r>
              <a:rPr lang="en-US" sz="2000" b="1" i="0">
                <a:latin typeface="Verdana"/>
                <a:ea typeface="Verdana"/>
              </a:rPr>
              <a:t>, </a:t>
            </a:r>
            <a:r>
              <a:rPr lang="en-US" sz="2000" b="1">
                <a:latin typeface="Verdana"/>
                <a:ea typeface="Verdana"/>
              </a:rPr>
              <a:t>b</a:t>
            </a:r>
            <a:r>
              <a:rPr lang="en-US" sz="2000" b="1" i="0">
                <a:latin typeface="Verdana"/>
                <a:ea typeface="Verdana"/>
              </a:rPr>
              <a:t>)</a:t>
            </a:r>
            <a:r>
              <a:rPr lang="en-US" sz="2000" b="0" i="0">
                <a:latin typeface="Verdana"/>
                <a:ea typeface="Verdana"/>
              </a:rPr>
              <a:t> and at the same time calculate the value of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</a:rPr>
              <a:t>s</a:t>
            </a:r>
            <a:r>
              <a:rPr lang="en-US" sz="2000" b="0" i="0">
                <a:latin typeface="Verdana"/>
                <a:ea typeface="Verdana"/>
              </a:rPr>
              <a:t> and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</a:rPr>
              <a:t>t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  <a:p>
            <a:pPr marL="914400" indent="-5715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Using extended Euclidean algorithm, we also can find the solutions to the 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linear Diophantine equations</a:t>
            </a:r>
            <a:r>
              <a:rPr lang="en-US" sz="2000">
                <a:latin typeface="Verdana"/>
                <a:ea typeface="Verdana"/>
              </a:rPr>
              <a:t> of two variables, an equation of type </a:t>
            </a:r>
            <a:r>
              <a:rPr lang="en-US" sz="2000" b="1">
                <a:latin typeface="Verdana"/>
                <a:ea typeface="Verdana"/>
              </a:rPr>
              <a:t>ax + by = c</a:t>
            </a:r>
            <a:r>
              <a:rPr lang="en-US" sz="2000">
                <a:latin typeface="Verdana"/>
                <a:ea typeface="Verdana"/>
              </a:rPr>
              <a:t>.</a:t>
            </a:r>
            <a:endParaRPr lang="en-US" sz="2000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</a:rPr>
              <a:t>Lecture File-01: </a:t>
            </a:r>
            <a:endParaRPr lang="en-US" sz="28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800" b="1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</a:rPr>
              <a:t>Mathematics for </a:t>
            </a:r>
            <a:r>
              <a:rPr lang="en-US" sz="2800" b="1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</a:rPr>
              <a:t>Cryptography</a:t>
            </a:r>
            <a:endParaRPr lang="en-US" sz="2800" b="1">
              <a:ln>
                <a:solidFill>
                  <a:srgbClr val="6600FF"/>
                </a:solidFill>
              </a:ln>
              <a:solidFill>
                <a:srgbClr val="0000CC"/>
              </a:solidFill>
            </a:endParaRP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250825" y="1684598"/>
            <a:ext cx="8466138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Importance of Math in Network Security</a:t>
            </a: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Integer Arithmetic with Binary Operations </a:t>
            </a:r>
            <a:endParaRPr lang="en-US" sz="2400" b="1">
              <a:ln>
                <a:solidFill>
                  <a:srgbClr val="6600FF"/>
                </a:solidFill>
              </a:ln>
              <a:latin typeface="Verdana"/>
              <a:ea typeface="SimSun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Divisibility </a:t>
            </a: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and Modular </a:t>
            </a: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Arithmetic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Greatest </a:t>
            </a: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Common </a:t>
            </a: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Divisors</a:t>
            </a:r>
            <a:endParaRPr lang="en-US" sz="2400" b="1">
              <a:ln>
                <a:solidFill>
                  <a:srgbClr val="6600FF"/>
                </a:solidFill>
              </a:ln>
              <a:latin typeface="Verdana"/>
              <a:ea typeface="SimSun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Determining Multiplicative Inverse </a:t>
            </a: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Solving Linear Diophantine Equations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6600FF"/>
                  </a:solidFill>
                </a:ln>
                <a:latin typeface="Verdana"/>
                <a:ea typeface="SimSun"/>
              </a:rPr>
              <a:t>Matrices</a:t>
            </a:r>
            <a:endParaRPr/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Prime Factorization</a:t>
            </a: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</p:txBody>
      </p:sp>
      <p:sp>
        <p:nvSpPr>
          <p:cNvPr id="17412" name="Rectangle 14"/>
          <p:cNvSpPr>
            <a:spLocks noChangeArrowheads="1"/>
          </p:cNvSpPr>
          <p:nvPr/>
        </p:nvSpPr>
        <p:spPr bwMode="auto">
          <a:xfrm>
            <a:off x="0" y="1013752"/>
            <a:ext cx="5846763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n w="12700">
                  <a:solidFill>
                    <a:srgbClr val="6600FF"/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latin typeface="Verdana"/>
                <a:ea typeface="Verdana"/>
              </a:rPr>
              <a:t>Topics to be Discussed:</a:t>
            </a:r>
            <a:endParaRPr lang="en-US" sz="3200" b="1">
              <a:ln w="12700">
                <a:solidFill>
                  <a:srgbClr val="6600FF"/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atin typeface="Verdana"/>
              <a:ea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Extended Euclidean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36</a:t>
            </a:fld>
            <a:endParaRPr lang="en-US">
              <a:solidFill>
                <a:srgbClr val="6600FF"/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46063" y="762000"/>
            <a:ext cx="8593137" cy="37258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138840" y="4379791"/>
            <a:ext cx="794801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Extended Euclidean algorithm, part a: Process</a:t>
            </a:r>
            <a:endParaRPr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188912" y="4721321"/>
            <a:ext cx="8726487" cy="20005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>
                <a:solidFill>
                  <a:schemeClr val="hlink"/>
                </a:solidFill>
                <a:latin typeface="Verdana"/>
                <a:ea typeface="Verdana"/>
              </a:rPr>
              <a:t>Note:</a:t>
            </a:r>
            <a:r>
              <a:rPr lang="en-US" sz="2400" i="0">
                <a:latin typeface="Verdana"/>
                <a:ea typeface="Verdana"/>
              </a:rPr>
              <a:t> </a:t>
            </a:r>
            <a:endParaRPr/>
          </a:p>
          <a:p>
            <a:pPr marL="342900" indent="-342900" algn="just"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Figure shows that the </a:t>
            </a:r>
            <a:r>
              <a:rPr lang="en-US" sz="2000" b="0" i="0">
                <a:solidFill>
                  <a:schemeClr val="folHlink"/>
                </a:solidFill>
                <a:latin typeface="Verdana"/>
                <a:ea typeface="Verdana"/>
              </a:rPr>
              <a:t>extended Euclidean algorithm</a:t>
            </a:r>
            <a:r>
              <a:rPr lang="en-US" sz="2000" b="0" i="0">
                <a:latin typeface="Verdana"/>
                <a:ea typeface="Verdana"/>
              </a:rPr>
              <a:t> uses the same number of steps as the Euclidean algorithm, however, in each step, we use three sets of </a:t>
            </a:r>
            <a:r>
              <a:rPr lang="en-US" sz="2000" b="0" i="0">
                <a:solidFill>
                  <a:schemeClr val="hlink"/>
                </a:solidFill>
                <a:latin typeface="Verdana"/>
                <a:ea typeface="Verdana"/>
              </a:rPr>
              <a:t>calculations and exchanges</a:t>
            </a:r>
            <a:r>
              <a:rPr lang="en-US" sz="2000" b="0" i="0">
                <a:latin typeface="Verdana"/>
                <a:ea typeface="Verdana"/>
              </a:rPr>
              <a:t> instead of one. Here, three sets of variables are used: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r</a:t>
            </a:r>
            <a:r>
              <a:rPr lang="en-US" sz="2000" b="0" i="0">
                <a:latin typeface="Verdana"/>
                <a:ea typeface="Verdana"/>
              </a:rPr>
              <a:t>’s,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s</a:t>
            </a:r>
            <a:r>
              <a:rPr lang="en-US" sz="2000" b="0" i="0">
                <a:latin typeface="Verdana"/>
                <a:ea typeface="Verdana"/>
              </a:rPr>
              <a:t>’s and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t</a:t>
            </a:r>
            <a:r>
              <a:rPr lang="en-US" sz="2000" b="0" i="0">
                <a:latin typeface="Verdana"/>
                <a:ea typeface="Verdana"/>
              </a:rPr>
              <a:t>’s.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Extended Euclidean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37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15925" y="6056881"/>
            <a:ext cx="826861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Extended Euclidean algorithm, part b: Algorithm</a:t>
            </a:r>
            <a:endParaRPr/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90600" y="751266"/>
            <a:ext cx="7277100" cy="5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Extended Euclidean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38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150" y="623888"/>
            <a:ext cx="2129109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Example-1 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4800" y="1208951"/>
            <a:ext cx="8229600" cy="707886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Given a = 161 and b = 28, find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 (a, b) and the values of s and t such that </a:t>
            </a:r>
            <a:r>
              <a:rPr lang="en-US" sz="2000" b="0" i="0">
                <a:solidFill>
                  <a:schemeClr val="folHlink"/>
                </a:solidFill>
                <a:latin typeface="Verdana"/>
                <a:ea typeface="Verdana"/>
              </a:rPr>
              <a:t>gcd</a:t>
            </a:r>
            <a:r>
              <a:rPr lang="en-US" sz="2000" b="0" i="0">
                <a:solidFill>
                  <a:schemeClr val="folHlink"/>
                </a:solidFill>
                <a:latin typeface="Verdana"/>
                <a:ea typeface="Verdana"/>
              </a:rPr>
              <a:t>(a, b) =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s </a:t>
            </a:r>
            <a:r>
              <a:rPr lang="en-US" sz="2000" b="0" i="0"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×</a:t>
            </a:r>
            <a:r>
              <a:rPr lang="en-US" sz="2000" b="0" i="0">
                <a:solidFill>
                  <a:schemeClr val="folHlink"/>
                </a:solidFill>
                <a:latin typeface="Verdana"/>
                <a:ea typeface="Verdana"/>
              </a:rPr>
              <a:t> a +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t</a:t>
            </a:r>
            <a:r>
              <a:rPr lang="en-US" sz="2000" b="0" i="0">
                <a:solidFill>
                  <a:schemeClr val="folHlink"/>
                </a:solidFill>
                <a:latin typeface="Verdana"/>
                <a:ea typeface="Verdana"/>
              </a:rPr>
              <a:t> × b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57250" y="2071541"/>
            <a:ext cx="7239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 b="1" i="0">
                <a:latin typeface="Verdana"/>
                <a:ea typeface="Verdana"/>
              </a:rPr>
              <a:t>r = r</a:t>
            </a:r>
            <a:r>
              <a:rPr lang="en-US" sz="2000" b="1" i="0" baseline="-25000">
                <a:latin typeface="Verdana"/>
                <a:ea typeface="Verdana"/>
              </a:rPr>
              <a:t>1</a:t>
            </a:r>
            <a:r>
              <a:rPr lang="en-US" sz="2000" b="1" i="0">
                <a:latin typeface="Verdana"/>
                <a:ea typeface="Verdana"/>
              </a:rPr>
              <a:t> – q × r</a:t>
            </a:r>
            <a:r>
              <a:rPr lang="en-US" sz="2000" b="1" i="0" baseline="-25000">
                <a:latin typeface="Verdana"/>
                <a:ea typeface="Verdana"/>
              </a:rPr>
              <a:t>2</a:t>
            </a:r>
            <a:r>
              <a:rPr lang="en-US" sz="2000" b="1" i="0">
                <a:latin typeface="Verdana"/>
                <a:ea typeface="Verdana"/>
              </a:rPr>
              <a:t>    s = s</a:t>
            </a:r>
            <a:r>
              <a:rPr lang="en-US" sz="2000" b="1" i="0" baseline="-25000">
                <a:latin typeface="Verdana"/>
                <a:ea typeface="Verdana"/>
              </a:rPr>
              <a:t>1</a:t>
            </a:r>
            <a:r>
              <a:rPr lang="en-US" sz="2000" b="1" i="0">
                <a:latin typeface="Verdana"/>
                <a:ea typeface="Verdana"/>
              </a:rPr>
              <a:t> – q × s</a:t>
            </a:r>
            <a:r>
              <a:rPr lang="en-US" sz="2000" b="1" i="0" baseline="-25000">
                <a:latin typeface="Verdana"/>
                <a:ea typeface="Verdana"/>
              </a:rPr>
              <a:t>2 </a:t>
            </a:r>
            <a:r>
              <a:rPr lang="en-US" sz="2000" b="1" i="0">
                <a:latin typeface="Verdana"/>
                <a:ea typeface="Verdana"/>
              </a:rPr>
              <a:t>  t = t</a:t>
            </a:r>
            <a:r>
              <a:rPr lang="en-US" sz="2000" b="1" i="0" baseline="-25000">
                <a:latin typeface="Verdana"/>
                <a:ea typeface="Verdana"/>
              </a:rPr>
              <a:t>1</a:t>
            </a:r>
            <a:r>
              <a:rPr lang="en-US" sz="2000" b="1" i="0">
                <a:latin typeface="Verdana"/>
                <a:ea typeface="Verdana"/>
              </a:rPr>
              <a:t> – q × t</a:t>
            </a:r>
            <a:r>
              <a:rPr lang="en-US" sz="2000" b="1" i="0" baseline="-25000">
                <a:latin typeface="Verdana"/>
                <a:ea typeface="Verdana"/>
              </a:rPr>
              <a:t>2</a:t>
            </a:r>
            <a:endParaRPr/>
          </a:p>
        </p:txBody>
      </p: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63550" y="2796046"/>
            <a:ext cx="7632700" cy="2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63550" y="5226967"/>
            <a:ext cx="8229600" cy="10156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We get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 (161, 28) = 7, </a:t>
            </a:r>
            <a:r>
              <a:rPr lang="en-US" sz="2000" b="0">
                <a:latin typeface="Verdana"/>
                <a:ea typeface="Verdana"/>
              </a:rPr>
              <a:t>s</a:t>
            </a:r>
            <a:r>
              <a:rPr lang="en-US" sz="2000" b="0" i="0">
                <a:latin typeface="Verdana"/>
                <a:ea typeface="Verdana"/>
              </a:rPr>
              <a:t> = −1 and </a:t>
            </a:r>
            <a:r>
              <a:rPr lang="en-US" sz="2000" b="0">
                <a:latin typeface="Verdana"/>
                <a:ea typeface="Verdana"/>
              </a:rPr>
              <a:t>t</a:t>
            </a:r>
            <a:r>
              <a:rPr lang="en-US" sz="2000" b="0" i="0">
                <a:latin typeface="Verdana"/>
                <a:ea typeface="Verdana"/>
              </a:rPr>
              <a:t> = 6.</a:t>
            </a:r>
            <a:endParaRPr/>
          </a:p>
          <a:p>
            <a:pPr algn="just">
              <a:defRPr/>
            </a:pPr>
            <a:endParaRPr lang="en-US" sz="2000" b="0" i="0">
              <a:latin typeface="Verdana"/>
              <a:ea typeface="Verdana"/>
            </a:endParaRPr>
          </a:p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The result can be tested, because (-1) × 161 + 6 × 28 = 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Extended Euclidean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39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04838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Example-2: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4800" y="1306415"/>
            <a:ext cx="8229600" cy="707886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Given </a:t>
            </a:r>
            <a:r>
              <a:rPr lang="en-US" sz="2000" b="0"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= 17 and </a:t>
            </a:r>
            <a:r>
              <a:rPr lang="en-US" sz="2000" b="0">
                <a:latin typeface="Verdana"/>
                <a:ea typeface="Verdana"/>
              </a:rPr>
              <a:t>b</a:t>
            </a:r>
            <a:r>
              <a:rPr lang="en-US" sz="2000" b="0" i="0">
                <a:latin typeface="Verdana"/>
                <a:ea typeface="Verdana"/>
              </a:rPr>
              <a:t> = 0, find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 (</a:t>
            </a:r>
            <a:r>
              <a:rPr lang="en-US" sz="2000" b="0"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, </a:t>
            </a:r>
            <a:r>
              <a:rPr lang="en-US" sz="2000" b="0">
                <a:latin typeface="Verdana"/>
                <a:ea typeface="Verdana"/>
              </a:rPr>
              <a:t>b</a:t>
            </a:r>
            <a:r>
              <a:rPr lang="en-US" sz="2000" b="0" i="0">
                <a:latin typeface="Verdana"/>
                <a:ea typeface="Verdana"/>
              </a:rPr>
              <a:t>) and the values of </a:t>
            </a:r>
            <a:r>
              <a:rPr lang="en-US" sz="2000" b="0">
                <a:latin typeface="Verdana"/>
                <a:ea typeface="Verdana"/>
              </a:rPr>
              <a:t>s</a:t>
            </a:r>
            <a:r>
              <a:rPr lang="en-US" sz="2000" b="0" i="0">
                <a:latin typeface="Verdana"/>
                <a:ea typeface="Verdana"/>
              </a:rPr>
              <a:t> </a:t>
            </a:r>
            <a:br>
              <a:rPr lang="en-US" sz="2000" b="0" i="0">
                <a:latin typeface="Verdana"/>
                <a:ea typeface="Verdana"/>
              </a:rPr>
            </a:br>
            <a:r>
              <a:rPr lang="en-US" sz="2000" b="0" i="0">
                <a:latin typeface="Verdana"/>
                <a:ea typeface="Verdana"/>
              </a:rPr>
              <a:t>and </a:t>
            </a:r>
            <a:r>
              <a:rPr lang="en-US" sz="2000" b="0">
                <a:latin typeface="Verdana"/>
                <a:ea typeface="Verdana"/>
              </a:rPr>
              <a:t>t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2924427"/>
            <a:ext cx="8229600" cy="40011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We get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 (17, 0) = 17, </a:t>
            </a:r>
            <a:r>
              <a:rPr lang="en-US" sz="2000" b="0">
                <a:latin typeface="Verdana"/>
                <a:ea typeface="Verdana"/>
              </a:rPr>
              <a:t>s</a:t>
            </a:r>
            <a:r>
              <a:rPr lang="en-US" sz="2000" b="0" i="0">
                <a:latin typeface="Verdana"/>
                <a:ea typeface="Verdana"/>
              </a:rPr>
              <a:t> = 1, and </a:t>
            </a:r>
            <a:r>
              <a:rPr lang="en-US" sz="2000" b="0">
                <a:latin typeface="Verdana"/>
                <a:ea typeface="Verdana"/>
              </a:rPr>
              <a:t>t</a:t>
            </a:r>
            <a:r>
              <a:rPr lang="en-US" sz="2000" b="0" i="0">
                <a:latin typeface="Verdana"/>
                <a:ea typeface="Verdana"/>
              </a:rPr>
              <a:t> = 0</a:t>
            </a:r>
            <a:r>
              <a:rPr lang="en-US" sz="2000" b="0" i="0">
                <a:solidFill>
                  <a:schemeClr val="folHlink"/>
                </a:solidFill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231756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Solution</a:t>
            </a:r>
            <a:endParaRPr/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26231" y="4087254"/>
            <a:ext cx="8491537" cy="106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Extended Euclidean Algorithm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40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23888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Example-3: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4800" y="1239113"/>
            <a:ext cx="8229600" cy="707886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Given </a:t>
            </a:r>
            <a:r>
              <a:rPr lang="en-US" sz="2000" b="0"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= 0 and </a:t>
            </a:r>
            <a:r>
              <a:rPr lang="en-US" sz="2000" b="0">
                <a:latin typeface="Verdana"/>
                <a:ea typeface="Verdana"/>
              </a:rPr>
              <a:t>b</a:t>
            </a:r>
            <a:r>
              <a:rPr lang="en-US" sz="2000" b="0" i="0">
                <a:latin typeface="Verdana"/>
                <a:ea typeface="Verdana"/>
              </a:rPr>
              <a:t> = 45, find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 (</a:t>
            </a:r>
            <a:r>
              <a:rPr lang="en-US" sz="2000" b="0"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, </a:t>
            </a:r>
            <a:r>
              <a:rPr lang="en-US" sz="2000" b="0">
                <a:latin typeface="Verdana"/>
                <a:ea typeface="Verdana"/>
              </a:rPr>
              <a:t>b</a:t>
            </a:r>
            <a:r>
              <a:rPr lang="en-US" sz="2000" b="0" i="0">
                <a:latin typeface="Verdana"/>
                <a:ea typeface="Verdana"/>
              </a:rPr>
              <a:t>) and the values of </a:t>
            </a:r>
            <a:r>
              <a:rPr lang="en-US" sz="2000" b="0">
                <a:latin typeface="Verdana"/>
                <a:ea typeface="Verdana"/>
              </a:rPr>
              <a:t>s</a:t>
            </a:r>
            <a:r>
              <a:rPr lang="en-US" sz="2000" b="0" i="0">
                <a:latin typeface="Verdana"/>
                <a:ea typeface="Verdana"/>
              </a:rPr>
              <a:t> </a:t>
            </a:r>
            <a:br>
              <a:rPr lang="en-US" sz="2000" b="0" i="0">
                <a:latin typeface="Verdana"/>
                <a:ea typeface="Verdana"/>
              </a:rPr>
            </a:br>
            <a:r>
              <a:rPr lang="en-US" sz="2000" b="0" i="0">
                <a:latin typeface="Verdana"/>
                <a:ea typeface="Verdana"/>
              </a:rPr>
              <a:t>and </a:t>
            </a:r>
            <a:r>
              <a:rPr lang="en-US" sz="2000" b="0">
                <a:latin typeface="Verdana"/>
                <a:ea typeface="Verdana"/>
              </a:rPr>
              <a:t>t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638394"/>
            <a:ext cx="8229600" cy="40011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We get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 (0, 45) = 45, </a:t>
            </a:r>
            <a:r>
              <a:rPr lang="en-US" sz="2000" b="0">
                <a:latin typeface="Verdana"/>
                <a:ea typeface="Verdana"/>
              </a:rPr>
              <a:t>s</a:t>
            </a:r>
            <a:r>
              <a:rPr lang="en-US" sz="2000" b="0" i="0">
                <a:latin typeface="Verdana"/>
                <a:ea typeface="Verdana"/>
              </a:rPr>
              <a:t> = 0, and </a:t>
            </a:r>
            <a:r>
              <a:rPr lang="en-US" sz="2000" b="0">
                <a:latin typeface="Verdana"/>
                <a:ea typeface="Verdana"/>
              </a:rPr>
              <a:t>t</a:t>
            </a:r>
            <a:r>
              <a:rPr lang="en-US" sz="2000" b="0" i="0">
                <a:latin typeface="Verdana"/>
                <a:ea typeface="Verdana"/>
              </a:rPr>
              <a:t> = 1.</a:t>
            </a:r>
            <a:endParaRPr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28600" y="22288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Solution</a:t>
            </a:r>
            <a:endParaRPr/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09563" y="3514725"/>
            <a:ext cx="8491537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41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8100" y="701675"/>
            <a:ext cx="8629650" cy="34009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742950"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400">
                <a:latin typeface="Verdana"/>
                <a:cs typeface="+mn-cs"/>
              </a:rPr>
              <a:t>A linear Diophantine equation of two variables is like: ax + by = c</a:t>
            </a:r>
            <a:r>
              <a:rPr lang="en-US" sz="2400">
                <a:latin typeface="Verdana"/>
                <a:cs typeface="+mn-cs"/>
              </a:rPr>
              <a:t>.</a:t>
            </a:r>
            <a:endParaRPr/>
          </a:p>
          <a:p>
            <a:pPr marL="1314450"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Using extended Euclidean algorithm, we can find the solutions to the 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linear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 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Diophantine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 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equations</a:t>
            </a: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,</a:t>
            </a:r>
            <a:r>
              <a:rPr lang="en-US" sz="2000">
                <a:latin typeface="Verdana"/>
                <a:ea typeface="Verdana"/>
              </a:rPr>
              <a:t> that is, we can find the integer values for x and y that satisfy the equation.</a:t>
            </a:r>
            <a:endParaRPr/>
          </a:p>
          <a:p>
            <a:pPr marL="742950"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400">
                <a:latin typeface="Verdana"/>
                <a:ea typeface="Verdana"/>
              </a:rPr>
              <a:t>Linear Diophantine equation has </a:t>
            </a:r>
            <a:r>
              <a:rPr lang="en-US" sz="2400" b="1">
                <a:latin typeface="Verdana"/>
                <a:ea typeface="Verdana"/>
              </a:rPr>
              <a:t>either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no solution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b="1">
                <a:latin typeface="Verdana"/>
                <a:ea typeface="Verdana"/>
              </a:rPr>
              <a:t>or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>
                <a:solidFill>
                  <a:srgbClr val="6600FF"/>
                </a:solidFill>
                <a:latin typeface="Verdana"/>
                <a:ea typeface="Verdana"/>
              </a:rPr>
              <a:t>has an infinite number of solutions</a:t>
            </a:r>
            <a:r>
              <a:rPr lang="en-US" sz="2400">
                <a:latin typeface="Verdana"/>
                <a:ea typeface="Verdana"/>
              </a:rPr>
              <a:t>: </a:t>
            </a:r>
            <a:endParaRPr/>
          </a:p>
          <a:p>
            <a:pPr marL="742950"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endParaRPr lang="en-US" sz="2400">
              <a:latin typeface="Verdana"/>
              <a:cs typeface="+mn-cs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85750" y="3651855"/>
            <a:ext cx="8515350" cy="28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Let d = </a:t>
            </a:r>
            <a:r>
              <a:rPr lang="en-US" sz="2400" b="0" i="0">
                <a:latin typeface="Verdana"/>
                <a:ea typeface="Verdana"/>
              </a:rPr>
              <a:t>gcd</a:t>
            </a:r>
            <a:r>
              <a:rPr lang="en-US" sz="2400" b="0" i="0">
                <a:latin typeface="Verdana"/>
                <a:ea typeface="Verdana"/>
              </a:rPr>
              <a:t>(a, b) </a:t>
            </a:r>
            <a:endParaRPr/>
          </a:p>
          <a:p>
            <a:pPr marL="1314450"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If </a:t>
            </a:r>
            <a:r>
              <a:rPr lang="en-US" sz="2000" b="1" i="1">
                <a:latin typeface="Verdana"/>
                <a:ea typeface="Verdana"/>
              </a:rPr>
              <a:t>d</a:t>
            </a:r>
            <a:r>
              <a:rPr lang="en-US" sz="2000" b="1">
                <a:latin typeface="Verdana"/>
                <a:ea typeface="Verdana"/>
              </a:rPr>
              <a:t>ł</a:t>
            </a:r>
            <a:r>
              <a:rPr lang="en-US" sz="2000" b="1" i="1">
                <a:latin typeface="Verdana"/>
                <a:ea typeface="Verdana"/>
              </a:rPr>
              <a:t>c</a:t>
            </a:r>
            <a:r>
              <a:rPr lang="en-US" sz="2000">
                <a:latin typeface="Verdana"/>
                <a:ea typeface="Verdana"/>
              </a:rPr>
              <a:t>, then the equation </a:t>
            </a:r>
            <a:r>
              <a:rPr lang="en-US" sz="2000" b="1">
                <a:latin typeface="Verdana"/>
              </a:rPr>
              <a:t>ax + by = c </a:t>
            </a:r>
            <a:r>
              <a:rPr lang="en-US" sz="2000" b="1">
                <a:latin typeface="Verdana"/>
              </a:rPr>
              <a:t> </a:t>
            </a:r>
            <a:r>
              <a:rPr lang="en-US" sz="2000">
                <a:latin typeface="Verdana"/>
                <a:ea typeface="Verdana"/>
              </a:rPr>
              <a:t>has </a:t>
            </a:r>
            <a:r>
              <a:rPr lang="en-US" sz="2000">
                <a:latin typeface="Verdana"/>
                <a:ea typeface="Verdana"/>
              </a:rPr>
              <a:t>no solution.</a:t>
            </a:r>
            <a:endParaRPr/>
          </a:p>
          <a:p>
            <a:pPr marL="1314450"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If </a:t>
            </a:r>
            <a:r>
              <a:rPr lang="en-US" sz="2000" b="1" i="1">
                <a:latin typeface="Verdana"/>
                <a:ea typeface="Verdana"/>
              </a:rPr>
              <a:t>d</a:t>
            </a:r>
            <a:r>
              <a:rPr lang="en-US" sz="2000" b="1">
                <a:latin typeface="Verdana"/>
                <a:ea typeface="Verdana"/>
              </a:rPr>
              <a:t>|</a:t>
            </a:r>
            <a:r>
              <a:rPr lang="en-US" sz="2000" b="1" i="1">
                <a:latin typeface="Verdana"/>
                <a:ea typeface="Verdana"/>
              </a:rPr>
              <a:t>c</a:t>
            </a:r>
            <a:r>
              <a:rPr lang="en-US" sz="2000">
                <a:latin typeface="Verdana"/>
                <a:ea typeface="Verdana"/>
              </a:rPr>
              <a:t>, then the equation has an infinite number of solutions. </a:t>
            </a:r>
            <a:endParaRPr lang="en-US" sz="2000">
              <a:latin typeface="Verdana"/>
              <a:ea typeface="Verdana"/>
            </a:endParaRPr>
          </a:p>
          <a:p>
            <a:pPr marL="2286000" lvl="1" indent="-511175" algn="just"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100000"/>
              <a:buFont typeface="Wingdings"/>
              <a:buChar char="q"/>
              <a:defRPr/>
            </a:pPr>
            <a:r>
              <a:rPr lang="en-US" sz="2000">
                <a:latin typeface="Verdana"/>
                <a:ea typeface="Verdana"/>
              </a:rPr>
              <a:t>Among </a:t>
            </a:r>
            <a:r>
              <a:rPr lang="en-US" sz="2000">
                <a:latin typeface="Verdana"/>
                <a:ea typeface="Verdana"/>
              </a:rPr>
              <a:t>the solutions, one is called </a:t>
            </a:r>
            <a:r>
              <a:rPr lang="en-US" sz="2000" b="1">
                <a:solidFill>
                  <a:srgbClr val="FF0000"/>
                </a:solidFill>
                <a:latin typeface="Verdana"/>
                <a:ea typeface="Verdana"/>
              </a:rPr>
              <a:t>particular solution</a:t>
            </a:r>
            <a:r>
              <a:rPr lang="en-US" sz="2000">
                <a:latin typeface="Verdana"/>
                <a:ea typeface="Verdana"/>
              </a:rPr>
              <a:t>, and the rest is called </a:t>
            </a:r>
            <a:r>
              <a:rPr lang="en-US" sz="2000" b="1">
                <a:solidFill>
                  <a:srgbClr val="6600FF"/>
                </a:solidFill>
                <a:latin typeface="Verdana"/>
                <a:ea typeface="Verdana"/>
              </a:rPr>
              <a:t>general solutions</a:t>
            </a:r>
            <a:r>
              <a:rPr lang="en-US" sz="200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Linear Diophantine Equation by </a:t>
            </a:r>
            <a:r>
              <a:rPr lang="en-US" sz="3200" b="1">
                <a:latin typeface="Verdana"/>
                <a:ea typeface="굴림"/>
              </a:rPr>
              <a:t>EEA</a:t>
            </a:r>
            <a:endParaRPr lang="en-US" sz="3200" b="1">
              <a:latin typeface="Verdan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42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Linear Diophantine Equation by </a:t>
            </a:r>
            <a:r>
              <a:rPr lang="en-US" sz="3200" b="1">
                <a:latin typeface="Verdana"/>
                <a:ea typeface="굴림"/>
              </a:rPr>
              <a:t>EEA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51480" y="5727601"/>
            <a:ext cx="5806620" cy="46166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0">
                <a:latin typeface="Verdana"/>
                <a:ea typeface="Verdana"/>
              </a:rPr>
              <a:t>x</a:t>
            </a:r>
            <a:r>
              <a:rPr lang="en-US" sz="2400" b="1" i="0" baseline="-25000">
                <a:latin typeface="Verdana"/>
                <a:ea typeface="Verdana"/>
              </a:rPr>
              <a:t>0</a:t>
            </a:r>
            <a:r>
              <a:rPr lang="en-US" sz="2400" b="1" i="0">
                <a:latin typeface="Verdana"/>
                <a:ea typeface="Verdana"/>
              </a:rPr>
              <a:t> = (c/d)s and     y</a:t>
            </a:r>
            <a:r>
              <a:rPr lang="en-US" sz="2400" b="1" i="0" baseline="-25000">
                <a:latin typeface="Verdana"/>
                <a:ea typeface="Verdana"/>
              </a:rPr>
              <a:t>0</a:t>
            </a:r>
            <a:r>
              <a:rPr lang="en-US" sz="2400" b="1" i="0">
                <a:latin typeface="Verdana"/>
                <a:ea typeface="Verdana"/>
              </a:rPr>
              <a:t> = (c/d)t</a:t>
            </a:r>
            <a:endParaRPr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543050" y="5597477"/>
            <a:ext cx="625792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Verdana"/>
              <a:ea typeface="Verdana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14350" y="1105145"/>
            <a:ext cx="832485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Let </a:t>
            </a:r>
            <a:r>
              <a:rPr lang="en-US" sz="2400" i="0">
                <a:solidFill>
                  <a:srgbClr val="00CC00"/>
                </a:solidFill>
                <a:latin typeface="Verdana"/>
                <a:ea typeface="Verdana"/>
              </a:rPr>
              <a:t>ax + by = c</a:t>
            </a:r>
            <a:r>
              <a:rPr lang="en-US" sz="2400" i="0">
                <a:latin typeface="Verdana"/>
                <a:ea typeface="Verdana"/>
              </a:rPr>
              <a:t> is a linear Diophantine equation. Also let, </a:t>
            </a:r>
            <a:r>
              <a:rPr lang="en-US" sz="2400" i="0">
                <a:solidFill>
                  <a:srgbClr val="00CC00"/>
                </a:solidFill>
                <a:latin typeface="Verdana"/>
                <a:ea typeface="Verdana"/>
              </a:rPr>
              <a:t>d = </a:t>
            </a:r>
            <a:r>
              <a:rPr lang="en-US" sz="2400" i="0">
                <a:solidFill>
                  <a:srgbClr val="00CC00"/>
                </a:solidFill>
                <a:latin typeface="Verdana"/>
                <a:ea typeface="Verdana"/>
              </a:rPr>
              <a:t>gcd</a:t>
            </a:r>
            <a:r>
              <a:rPr lang="en-US" sz="2400" i="0">
                <a:solidFill>
                  <a:srgbClr val="00CC00"/>
                </a:solidFill>
                <a:latin typeface="Verdana"/>
                <a:ea typeface="Verdana"/>
              </a:rPr>
              <a:t>(</a:t>
            </a:r>
            <a:r>
              <a:rPr lang="en-US" sz="2400" i="0">
                <a:solidFill>
                  <a:srgbClr val="00CC00"/>
                </a:solidFill>
                <a:latin typeface="Verdana"/>
                <a:ea typeface="Verdana"/>
              </a:rPr>
              <a:t>a,b</a:t>
            </a:r>
            <a:r>
              <a:rPr lang="en-US" sz="2400" i="0">
                <a:solidFill>
                  <a:srgbClr val="00CC00"/>
                </a:solidFill>
                <a:latin typeface="Verdana"/>
                <a:ea typeface="Verdana"/>
              </a:rPr>
              <a:t>)</a:t>
            </a:r>
            <a:r>
              <a:rPr lang="en-US" sz="2400" i="0">
                <a:latin typeface="Verdana"/>
                <a:ea typeface="Verdana"/>
              </a:rPr>
              <a:t>. </a:t>
            </a:r>
            <a:endParaRPr lang="en-US" sz="2400" i="0">
              <a:latin typeface="Verdana"/>
              <a:ea typeface="Verdana"/>
            </a:endParaRPr>
          </a:p>
          <a:p>
            <a:pPr marL="857250" indent="-514350" algn="just"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400" i="0">
                <a:latin typeface="Verdana"/>
                <a:ea typeface="Verdana"/>
              </a:rPr>
              <a:t>If </a:t>
            </a:r>
            <a:r>
              <a:rPr lang="en-US" sz="2400" i="0">
                <a:solidFill>
                  <a:srgbClr val="00CC00"/>
                </a:solidFill>
                <a:latin typeface="Verdana"/>
                <a:ea typeface="Verdana"/>
              </a:rPr>
              <a:t>d|c</a:t>
            </a:r>
            <a:r>
              <a:rPr lang="en-US" sz="2400" i="0">
                <a:latin typeface="Verdana"/>
                <a:ea typeface="Verdana"/>
              </a:rPr>
              <a:t>, then a particular solution of the equation can be found using the following steps:</a:t>
            </a:r>
            <a:endParaRPr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9550" y="656965"/>
            <a:ext cx="46291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Particular solution:</a:t>
            </a:r>
            <a:r>
              <a:rPr lang="en-US" sz="2400" b="1" i="0">
                <a:ln>
                  <a:solidFill>
                    <a:srgbClr val="FFFF00"/>
                  </a:solidFill>
                </a:ln>
                <a:latin typeface="Verdana"/>
                <a:ea typeface="Verdana"/>
              </a:rPr>
              <a:t> </a:t>
            </a:r>
            <a:endParaRPr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638300" y="3056395"/>
            <a:ext cx="7200899" cy="20415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200"/>
              </a:spcBef>
              <a:spcAft>
                <a:spcPts val="200"/>
              </a:spcAft>
              <a:buFontTx/>
              <a:buAutoNum type="arabicPeriod"/>
              <a:defRPr/>
            </a:pPr>
            <a:r>
              <a:rPr lang="en-US" sz="2000" i="0">
                <a:latin typeface="Verdana"/>
                <a:ea typeface="Verdana"/>
              </a:rPr>
              <a:t>Reduce the equation to </a:t>
            </a:r>
            <a:r>
              <a:rPr lang="en-US" sz="2000" b="1" i="0">
                <a:latin typeface="Verdana"/>
                <a:ea typeface="Verdana"/>
              </a:rPr>
              <a:t>a</a:t>
            </a:r>
            <a:r>
              <a:rPr lang="en-US" sz="2000" b="1" i="0" baseline="-25000">
                <a:latin typeface="Verdana"/>
                <a:ea typeface="Verdana"/>
              </a:rPr>
              <a:t>1</a:t>
            </a:r>
            <a:r>
              <a:rPr lang="en-US" sz="2000" b="1" i="0">
                <a:latin typeface="Verdana"/>
                <a:ea typeface="Verdana"/>
              </a:rPr>
              <a:t>x + b</a:t>
            </a:r>
            <a:r>
              <a:rPr lang="en-US" sz="2000" b="1" i="0" baseline="-25000">
                <a:latin typeface="Verdana"/>
                <a:ea typeface="Verdana"/>
              </a:rPr>
              <a:t>1</a:t>
            </a:r>
            <a:r>
              <a:rPr lang="en-US" sz="2000" b="1" i="0">
                <a:latin typeface="Verdana"/>
                <a:ea typeface="Verdana"/>
              </a:rPr>
              <a:t>y = c</a:t>
            </a:r>
            <a:r>
              <a:rPr lang="en-US" sz="2000" b="1" i="0" baseline="-25000">
                <a:latin typeface="Verdana"/>
                <a:ea typeface="Verdana"/>
              </a:rPr>
              <a:t>1</a:t>
            </a:r>
            <a:r>
              <a:rPr lang="en-US" sz="2000" b="1" i="0">
                <a:latin typeface="Verdana"/>
                <a:ea typeface="Verdana"/>
              </a:rPr>
              <a:t> </a:t>
            </a:r>
            <a:r>
              <a:rPr lang="en-US" sz="2000" i="0">
                <a:latin typeface="Verdana"/>
                <a:ea typeface="Verdana"/>
              </a:rPr>
              <a:t>by dividing both sides of the equation by </a:t>
            </a:r>
            <a:r>
              <a:rPr lang="en-US" sz="2000" b="1" i="1">
                <a:solidFill>
                  <a:srgbClr val="6600FF"/>
                </a:solidFill>
                <a:latin typeface="Verdana"/>
                <a:ea typeface="Verdana"/>
              </a:rPr>
              <a:t>d</a:t>
            </a:r>
            <a:r>
              <a:rPr lang="en-US" sz="2000" i="0">
                <a:latin typeface="Verdana"/>
                <a:ea typeface="Verdana"/>
              </a:rPr>
              <a:t>.</a:t>
            </a:r>
            <a:endParaRPr lang="en-US" sz="2000" i="0">
              <a:latin typeface="Verdana"/>
              <a:ea typeface="Verdana"/>
            </a:endParaRP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  <a:buFontTx/>
              <a:buAutoNum type="arabicPeriod" startAt="2"/>
              <a:defRPr/>
            </a:pPr>
            <a:r>
              <a:rPr lang="en-US" sz="2000" i="0">
                <a:latin typeface="Verdana"/>
                <a:ea typeface="Verdana"/>
              </a:rPr>
              <a:t>Solve for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</a:rPr>
              <a:t>s</a:t>
            </a:r>
            <a:r>
              <a:rPr lang="en-US" sz="2000" i="0">
                <a:latin typeface="Verdana"/>
                <a:ea typeface="Verdana"/>
              </a:rPr>
              <a:t> and </a:t>
            </a:r>
            <a:r>
              <a:rPr lang="en-US" sz="2000" b="1" i="1">
                <a:solidFill>
                  <a:srgbClr val="FF0000"/>
                </a:solidFill>
                <a:latin typeface="Verdana"/>
                <a:ea typeface="Verdana"/>
              </a:rPr>
              <a:t>t</a:t>
            </a:r>
            <a:r>
              <a:rPr lang="en-US" sz="2000" i="0">
                <a:latin typeface="Verdana"/>
                <a:ea typeface="Verdana"/>
              </a:rPr>
              <a:t> in the relation </a:t>
            </a:r>
            <a:r>
              <a:rPr lang="en-US" sz="2000" b="1" i="1">
                <a:latin typeface="Verdana"/>
                <a:ea typeface="Verdana"/>
              </a:rPr>
              <a:t>a</a:t>
            </a:r>
            <a:r>
              <a:rPr lang="en-US" sz="2000" b="1" i="1" baseline="-25000">
                <a:latin typeface="Verdana"/>
                <a:ea typeface="Verdana"/>
              </a:rPr>
              <a:t>1</a:t>
            </a:r>
            <a:r>
              <a:rPr lang="en-US" sz="2000" b="1" i="1">
                <a:latin typeface="Verdana"/>
                <a:ea typeface="Verdana"/>
              </a:rPr>
              <a:t>s + b</a:t>
            </a:r>
            <a:r>
              <a:rPr lang="en-US" sz="2000" b="1" i="1" baseline="-25000">
                <a:latin typeface="Verdana"/>
                <a:ea typeface="Verdana"/>
              </a:rPr>
              <a:t>1</a:t>
            </a:r>
            <a:r>
              <a:rPr lang="en-US" sz="2000" b="1" i="1">
                <a:latin typeface="Verdana"/>
                <a:ea typeface="Verdana"/>
              </a:rPr>
              <a:t>t </a:t>
            </a:r>
            <a:r>
              <a:rPr lang="en-US" sz="2000" b="1" i="0">
                <a:latin typeface="Verdana"/>
                <a:ea typeface="Verdana"/>
              </a:rPr>
              <a:t>= 1 </a:t>
            </a:r>
            <a:r>
              <a:rPr lang="en-US" sz="2000" i="0">
                <a:latin typeface="Verdana"/>
                <a:ea typeface="Verdana"/>
              </a:rPr>
              <a:t>using extended Euclidean algorithm</a:t>
            </a:r>
            <a:r>
              <a:rPr lang="en-US" sz="2000" i="0">
                <a:latin typeface="Verdana"/>
                <a:ea typeface="Verdana"/>
              </a:rPr>
              <a:t>.</a:t>
            </a:r>
            <a:endParaRPr lang="en-US" sz="2000" i="0">
              <a:latin typeface="Verdana"/>
              <a:ea typeface="Verdana"/>
            </a:endParaRP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i="0">
                <a:latin typeface="Verdana"/>
                <a:ea typeface="Verdana"/>
              </a:rPr>
              <a:t>3. 	The particular solution can be </a:t>
            </a:r>
            <a:r>
              <a:rPr lang="en-US" sz="2000" i="0">
                <a:latin typeface="Verdana"/>
                <a:ea typeface="Verdana"/>
              </a:rPr>
              <a:t>found by the following relations: </a:t>
            </a:r>
            <a:endParaRPr lang="en-US" sz="2000" i="0">
              <a:latin typeface="Verdana"/>
              <a:ea typeface="Verdana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1543050" y="6328993"/>
            <a:ext cx="62865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43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Linear Diophantine Equation by </a:t>
            </a:r>
            <a:r>
              <a:rPr lang="en-US" sz="3200" b="1">
                <a:latin typeface="Verdana"/>
                <a:ea typeface="굴림"/>
              </a:rPr>
              <a:t>EEA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9550" y="656965"/>
            <a:ext cx="46291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General Solution</a:t>
            </a:r>
            <a:r>
              <a:rPr lang="en-US" sz="2400" b="1" i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:</a:t>
            </a:r>
            <a:r>
              <a:rPr lang="en-US" sz="2400" b="1" i="0">
                <a:ln>
                  <a:solidFill>
                    <a:srgbClr val="FFFF00"/>
                  </a:solidFill>
                </a:ln>
                <a:latin typeface="Verdana"/>
                <a:ea typeface="Verdana"/>
              </a:rPr>
              <a:t> </a:t>
            </a:r>
            <a:endParaRPr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47700" y="4528452"/>
            <a:ext cx="7448550" cy="45304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 sz="2400">
              <a:latin typeface="Verdana"/>
              <a:ea typeface="Verdana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81050" y="3437208"/>
            <a:ext cx="73152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 sz="2400">
              <a:latin typeface="Verdana"/>
              <a:ea typeface="Verdana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952500" y="3581400"/>
            <a:ext cx="7105650" cy="83099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>
                <a:latin typeface="Verdana"/>
                <a:ea typeface="Verdana"/>
              </a:rPr>
              <a:t>x = x</a:t>
            </a:r>
            <a:r>
              <a:rPr lang="en-US" sz="2400" baseline="-25000">
                <a:latin typeface="Verdana"/>
                <a:ea typeface="Verdana"/>
              </a:rPr>
              <a:t>0</a:t>
            </a:r>
            <a:r>
              <a:rPr lang="en-US" sz="2400">
                <a:latin typeface="Verdana"/>
                <a:ea typeface="Verdana"/>
              </a:rPr>
              <a:t> + k (b/d) and  y = y</a:t>
            </a:r>
            <a:r>
              <a:rPr lang="en-US" sz="2400" baseline="-25000">
                <a:latin typeface="Verdana"/>
                <a:ea typeface="Verdana"/>
              </a:rPr>
              <a:t>0</a:t>
            </a:r>
            <a:r>
              <a:rPr lang="en-US" sz="2400">
                <a:latin typeface="Verdana"/>
                <a:ea typeface="Verdana"/>
              </a:rPr>
              <a:t> − k(a/d) </a:t>
            </a:r>
            <a:br>
              <a:rPr lang="en-US" sz="2400">
                <a:latin typeface="Verdana"/>
                <a:ea typeface="Verdana"/>
              </a:rPr>
            </a:br>
            <a:r>
              <a:rPr lang="en-US" sz="2400">
                <a:latin typeface="Verdana"/>
                <a:ea typeface="Verdana"/>
              </a:rPr>
              <a:t>where k is an integer</a:t>
            </a:r>
            <a:endParaRPr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9550" y="1204266"/>
            <a:ext cx="870585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After finding the particular solution, the general solutions of linear Diophantine equation can be </a:t>
            </a:r>
            <a:r>
              <a:rPr lang="en-US" sz="2400" b="0" i="0">
                <a:latin typeface="Verdana"/>
                <a:ea typeface="Verdana"/>
              </a:rPr>
              <a:t>found by the following relations:  </a:t>
            </a:r>
            <a:endParaRPr lang="en-US" sz="2400" b="0" i="0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44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Linear Diophantine Equation by </a:t>
            </a:r>
            <a:r>
              <a:rPr lang="en-US" sz="3200" b="1">
                <a:latin typeface="Verdana"/>
                <a:ea typeface="굴림"/>
              </a:rPr>
              <a:t>EEA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-38100" y="580766"/>
            <a:ext cx="46291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Example:</a:t>
            </a:r>
            <a:r>
              <a:rPr lang="en-US" sz="2400" b="1" i="0">
                <a:ln>
                  <a:solidFill>
                    <a:srgbClr val="FFFF00"/>
                  </a:solidFill>
                </a:ln>
                <a:latin typeface="Verdana"/>
                <a:ea typeface="Verdana"/>
              </a:rPr>
              <a:t> </a:t>
            </a:r>
            <a:endParaRPr lang="en-US" sz="2400" b="1" i="0">
              <a:ln>
                <a:solidFill>
                  <a:srgbClr val="FFFF00"/>
                </a:solidFill>
              </a:ln>
              <a:latin typeface="Verdana"/>
              <a:ea typeface="Verdan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951896"/>
            <a:ext cx="8458200" cy="156966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Using extended Euclidean algorithm, find the particular and general solutions to the following linear Diophantine equation: </a:t>
            </a:r>
            <a:endParaRPr/>
          </a:p>
          <a:p>
            <a:pPr algn="ctr">
              <a:defRPr/>
            </a:pPr>
            <a:r>
              <a:rPr lang="en-US" sz="2400" b="0" i="0">
                <a:latin typeface="Verdana"/>
                <a:ea typeface="Verdana"/>
              </a:rPr>
              <a:t>21</a:t>
            </a:r>
            <a:r>
              <a:rPr lang="en-US" sz="2400" b="0">
                <a:latin typeface="Verdana"/>
                <a:ea typeface="Verdana"/>
              </a:rPr>
              <a:t>x</a:t>
            </a:r>
            <a:r>
              <a:rPr lang="en-US" sz="2400" b="0" i="0">
                <a:latin typeface="Verdana"/>
                <a:ea typeface="Verdana"/>
              </a:rPr>
              <a:t> + 14</a:t>
            </a:r>
            <a:r>
              <a:rPr lang="en-US" sz="2400" b="0">
                <a:latin typeface="Verdana"/>
                <a:ea typeface="Verdana"/>
              </a:rPr>
              <a:t>y</a:t>
            </a:r>
            <a:r>
              <a:rPr lang="en-US" sz="2400" b="0" i="0">
                <a:latin typeface="Verdana"/>
                <a:ea typeface="Verdana"/>
              </a:rPr>
              <a:t> = 35.</a:t>
            </a:r>
            <a:endParaRPr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-91620" y="235600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i="0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04800" y="2780431"/>
            <a:ext cx="8553450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0" i="0">
                <a:latin typeface="Verdana"/>
                <a:ea typeface="Verdana"/>
              </a:rPr>
              <a:t>Here, a = 21, b = 14 and c = 35. </a:t>
            </a:r>
            <a:endParaRPr/>
          </a:p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d =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(a, b) = </a:t>
            </a:r>
            <a:r>
              <a:rPr lang="en-US" sz="2000" b="0" i="0">
                <a:latin typeface="Verdana"/>
                <a:ea typeface="Verdana"/>
              </a:rPr>
              <a:t>gcd</a:t>
            </a:r>
            <a:r>
              <a:rPr lang="en-US" sz="2000" b="0" i="0">
                <a:latin typeface="Verdana"/>
                <a:ea typeface="Verdana"/>
              </a:rPr>
              <a:t>(21,14) = 7. Since d | c or 7 | 35, the equation has an infinite number of solutions. </a:t>
            </a:r>
            <a:endParaRPr/>
          </a:p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Reduce the equation by dividing both sides by 7 to find the equation: 3x + 2y = 5. Here a</a:t>
            </a:r>
            <a:r>
              <a:rPr lang="en-US" sz="2000" b="0" i="0" baseline="-25000">
                <a:latin typeface="Verdana"/>
                <a:ea typeface="Verdana"/>
              </a:rPr>
              <a:t>1</a:t>
            </a:r>
            <a:r>
              <a:rPr lang="en-US" sz="2000" b="0" i="0">
                <a:latin typeface="Verdana"/>
                <a:ea typeface="Verdana"/>
              </a:rPr>
              <a:t>=3, b</a:t>
            </a:r>
            <a:r>
              <a:rPr lang="en-US" sz="2000" b="0" i="0" baseline="-25000">
                <a:latin typeface="Verdana"/>
                <a:ea typeface="Verdana"/>
              </a:rPr>
              <a:t>1</a:t>
            </a:r>
            <a:r>
              <a:rPr lang="en-US" sz="2000" b="0" i="0">
                <a:latin typeface="Verdana"/>
                <a:ea typeface="Verdana"/>
              </a:rPr>
              <a:t>=2 and c</a:t>
            </a:r>
            <a:r>
              <a:rPr lang="en-US" sz="2000" b="0" i="0" baseline="-25000">
                <a:latin typeface="Verdana"/>
                <a:ea typeface="Verdana"/>
              </a:rPr>
              <a:t>1</a:t>
            </a:r>
            <a:r>
              <a:rPr lang="en-US" sz="2000" b="0" i="0">
                <a:latin typeface="Verdana"/>
                <a:ea typeface="Verdana"/>
              </a:rPr>
              <a:t>=5.</a:t>
            </a:r>
            <a:endParaRPr/>
          </a:p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Using extended Euclidean algorithm, we find the value of s and t such that 3s + 2t = 1. We have s = 1 and t = -1.</a:t>
            </a:r>
            <a:endParaRPr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2425" y="5088755"/>
            <a:ext cx="836295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0">
                <a:latin typeface="Verdana"/>
                <a:ea typeface="Verdana"/>
              </a:rPr>
              <a:t>Particular solution: </a:t>
            </a:r>
            <a:r>
              <a:rPr lang="en-US" sz="2000" i="0">
                <a:latin typeface="Verdana"/>
                <a:ea typeface="Verdana"/>
              </a:rPr>
              <a:t>x</a:t>
            </a:r>
            <a:r>
              <a:rPr lang="en-US" sz="2000" i="0" baseline="-25000">
                <a:latin typeface="Verdana"/>
                <a:ea typeface="Verdana"/>
              </a:rPr>
              <a:t>0</a:t>
            </a:r>
            <a:r>
              <a:rPr lang="en-US" sz="2000" i="0">
                <a:latin typeface="Verdana"/>
                <a:ea typeface="Verdana"/>
              </a:rPr>
              <a:t> = (c/d)s and     y</a:t>
            </a:r>
            <a:r>
              <a:rPr lang="en-US" sz="2000" i="0" baseline="-25000">
                <a:latin typeface="Verdana"/>
                <a:ea typeface="Verdana"/>
              </a:rPr>
              <a:t>0</a:t>
            </a:r>
            <a:r>
              <a:rPr lang="en-US" sz="2000" i="0">
                <a:latin typeface="Verdana"/>
                <a:ea typeface="Verdana"/>
              </a:rPr>
              <a:t> = (c/d)t</a:t>
            </a:r>
            <a:endParaRPr/>
          </a:p>
          <a:p>
            <a:pPr>
              <a:defRPr/>
            </a:pPr>
            <a:r>
              <a:rPr lang="en-US" sz="2000" i="0">
                <a:latin typeface="Verdana"/>
                <a:ea typeface="Verdana"/>
              </a:rPr>
              <a:t>X</a:t>
            </a:r>
            <a:r>
              <a:rPr lang="en-US" sz="2000" i="0" baseline="-25000">
                <a:latin typeface="Verdana"/>
                <a:ea typeface="Verdana"/>
              </a:rPr>
              <a:t>0</a:t>
            </a:r>
            <a:r>
              <a:rPr lang="en-US" sz="2000" i="0">
                <a:latin typeface="Verdana"/>
                <a:ea typeface="Verdana"/>
              </a:rPr>
              <a:t> = (35/7) × 1 = 5 × 1 = 5    and y</a:t>
            </a:r>
            <a:r>
              <a:rPr lang="en-US" sz="2000" i="0" baseline="-25000">
                <a:latin typeface="Verdana"/>
                <a:ea typeface="Verdana"/>
              </a:rPr>
              <a:t>0</a:t>
            </a:r>
            <a:r>
              <a:rPr lang="en-US" sz="2000" i="0">
                <a:latin typeface="Verdana"/>
                <a:ea typeface="Verdana"/>
              </a:rPr>
              <a:t> = (35/7) × (-1) = -5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45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Linear Diophantine Equation by </a:t>
            </a:r>
            <a:r>
              <a:rPr lang="en-US" sz="3200" b="1">
                <a:latin typeface="Verdana"/>
                <a:ea typeface="굴림"/>
              </a:rPr>
              <a:t>EEA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-38100" y="580766"/>
            <a:ext cx="46291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Example: (</a:t>
            </a:r>
            <a:r>
              <a:rPr lang="en-US" sz="2400" b="1" i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Cont</a:t>
            </a:r>
            <a:r>
              <a:rPr lang="en-US" sz="2400" b="1" i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…)</a:t>
            </a:r>
            <a:r>
              <a:rPr lang="en-US" sz="2400" b="1" i="0">
                <a:ln>
                  <a:solidFill>
                    <a:srgbClr val="FFFF00"/>
                  </a:solidFill>
                </a:ln>
                <a:latin typeface="Verdana"/>
                <a:ea typeface="Verdana"/>
              </a:rPr>
              <a:t> </a:t>
            </a:r>
            <a:endParaRPr lang="en-US" sz="2400" b="1" i="0">
              <a:ln>
                <a:solidFill>
                  <a:srgbClr val="FFFF00"/>
                </a:solidFill>
              </a:ln>
              <a:latin typeface="Verdana"/>
              <a:ea typeface="Verdana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136008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i="0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5750" y="1981644"/>
            <a:ext cx="851535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0">
                <a:latin typeface="Verdana"/>
                <a:ea typeface="Verdana"/>
              </a:rPr>
              <a:t>General solution: </a:t>
            </a:r>
            <a:endParaRPr lang="en-US" sz="2400" b="1" i="0">
              <a:latin typeface="Verdana"/>
              <a:ea typeface="Verdana"/>
            </a:endParaRPr>
          </a:p>
          <a:p>
            <a:pPr>
              <a:defRPr/>
            </a:pPr>
            <a:r>
              <a:rPr lang="en-US" sz="2400" i="0">
                <a:latin typeface="Verdana"/>
                <a:ea typeface="Verdana"/>
              </a:rPr>
              <a:t>x </a:t>
            </a:r>
            <a:r>
              <a:rPr lang="en-US" sz="2400" i="0">
                <a:latin typeface="Verdana"/>
                <a:ea typeface="Verdana"/>
              </a:rPr>
              <a:t>= x</a:t>
            </a:r>
            <a:r>
              <a:rPr lang="en-US" sz="2400" i="0" baseline="-25000">
                <a:latin typeface="Verdana"/>
                <a:ea typeface="Verdana"/>
              </a:rPr>
              <a:t>0</a:t>
            </a:r>
            <a:r>
              <a:rPr lang="en-US" sz="2400" i="0">
                <a:latin typeface="Verdana"/>
                <a:ea typeface="Verdana"/>
              </a:rPr>
              <a:t> + k (b/d) and  y = y</a:t>
            </a:r>
            <a:r>
              <a:rPr lang="en-US" sz="2400" i="0" baseline="-25000">
                <a:latin typeface="Verdana"/>
                <a:ea typeface="Verdana"/>
              </a:rPr>
              <a:t>0</a:t>
            </a:r>
            <a:r>
              <a:rPr lang="en-US" sz="2400" i="0">
                <a:latin typeface="Verdana"/>
                <a:ea typeface="Verdana"/>
              </a:rPr>
              <a:t> − k(a/d) where k is an integer</a:t>
            </a:r>
            <a:endParaRPr/>
          </a:p>
          <a:p>
            <a:pPr>
              <a:defRPr/>
            </a:pPr>
            <a:r>
              <a:rPr lang="en-US" sz="2400" i="0">
                <a:latin typeface="Verdana"/>
                <a:ea typeface="Verdana"/>
              </a:rPr>
              <a:t>X = 5 + k (14/7) = 5 + k × </a:t>
            </a:r>
            <a:r>
              <a:rPr lang="en-US" sz="2400" i="0">
                <a:latin typeface="Verdana"/>
                <a:ea typeface="Verdana"/>
              </a:rPr>
              <a:t>2</a:t>
            </a:r>
            <a:endParaRPr/>
          </a:p>
          <a:p>
            <a:pPr>
              <a:defRPr/>
            </a:pPr>
            <a:r>
              <a:rPr lang="en-US" sz="2400" i="0">
                <a:latin typeface="Verdana"/>
                <a:ea typeface="Verdana"/>
              </a:rPr>
              <a:t>y</a:t>
            </a:r>
            <a:r>
              <a:rPr lang="en-US" sz="2400" i="0">
                <a:latin typeface="Verdana"/>
                <a:ea typeface="Verdana"/>
              </a:rPr>
              <a:t>= -5 – k (21/7) = -5 – k × 3</a:t>
            </a:r>
            <a:endParaRPr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14190" y="4254770"/>
            <a:ext cx="845820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>
                <a:latin typeface="Verdana"/>
                <a:ea typeface="Verdana"/>
              </a:rPr>
              <a:t>Therefore, </a:t>
            </a:r>
            <a:r>
              <a:rPr lang="en-US" sz="2400" i="0">
                <a:latin typeface="Verdana"/>
                <a:ea typeface="Verdana"/>
              </a:rPr>
              <a:t>considering the value of k as 0, 1, 2, 3, ….., the </a:t>
            </a:r>
            <a:r>
              <a:rPr lang="en-US" sz="2400" i="0">
                <a:latin typeface="Verdana"/>
                <a:ea typeface="Verdana"/>
              </a:rPr>
              <a:t>solutions to the above equation are (5, -5), (7, </a:t>
            </a:r>
            <a:r>
              <a:rPr lang="en-US" sz="2400" i="0">
                <a:latin typeface="Verdana"/>
                <a:ea typeface="Verdana"/>
              </a:rPr>
              <a:t>-8</a:t>
            </a:r>
            <a:r>
              <a:rPr lang="en-US" sz="2400" i="0">
                <a:latin typeface="Verdana"/>
                <a:ea typeface="Verdana"/>
              </a:rPr>
              <a:t>), (9, -11) …..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8" name="Rectangle 14"/>
          <p:cNvSpPr>
            <a:spLocks noChangeArrowheads="1"/>
          </p:cNvSpPr>
          <p:nvPr/>
        </p:nvSpPr>
        <p:spPr bwMode="auto">
          <a:xfrm>
            <a:off x="140676" y="611186"/>
            <a:ext cx="8778241" cy="59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0" i="0">
                <a:latin typeface="Verdana"/>
                <a:ea typeface="宋体"/>
              </a:rPr>
              <a:t>Modern security is heavily based on some areas of mathematics, including 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宋体"/>
              </a:rPr>
              <a:t>number theory</a:t>
            </a:r>
            <a:r>
              <a:rPr lang="en-US" sz="2000" b="0" i="0">
                <a:latin typeface="Verdana"/>
                <a:ea typeface="宋体"/>
              </a:rPr>
              <a:t>,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宋体"/>
              </a:rPr>
              <a:t>linear algebra</a:t>
            </a:r>
            <a:r>
              <a:rPr lang="en-US" sz="2000" b="0" i="0">
                <a:latin typeface="Verdana"/>
                <a:ea typeface="宋体"/>
              </a:rPr>
              <a:t>, and 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宋体"/>
              </a:rPr>
              <a:t>algebraic structures</a:t>
            </a:r>
            <a:r>
              <a:rPr lang="en-US" sz="2000" b="0" i="0">
                <a:latin typeface="Verdana"/>
                <a:ea typeface="宋体"/>
              </a:rPr>
              <a:t>.</a:t>
            </a:r>
            <a:endParaRPr/>
          </a:p>
          <a:p>
            <a:pPr marL="914400" lvl="1" indent="-2667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宋体"/>
              </a:rPr>
              <a:t>Security algorithms are designed around computational hardness assumptions using mathematical functions and formula, making such algorithms hard to break in practice by any adversary.</a:t>
            </a:r>
            <a:endParaRPr/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spc="-50">
                <a:latin typeface="Verdana"/>
                <a:ea typeface="宋体"/>
              </a:rPr>
              <a:t>A </a:t>
            </a:r>
            <a:r>
              <a:rPr lang="en-US" sz="2000" spc="-50">
                <a:ln>
                  <a:solidFill>
                    <a:srgbClr val="00B050"/>
                  </a:solidFill>
                </a:ln>
                <a:latin typeface="Verdana"/>
                <a:ea typeface="宋体"/>
              </a:rPr>
              <a:t>list of mathematical fields used in network </a:t>
            </a:r>
            <a:r>
              <a:rPr lang="en-US" sz="2000" spc="-50">
                <a:ln>
                  <a:solidFill>
                    <a:srgbClr val="00B050"/>
                  </a:solidFill>
                </a:ln>
                <a:latin typeface="Verdana"/>
                <a:ea typeface="宋体"/>
              </a:rPr>
              <a:t>security </a:t>
            </a:r>
            <a:r>
              <a:rPr lang="en-US" sz="2000" spc="-50">
                <a:latin typeface="Verdana"/>
                <a:ea typeface="宋体"/>
              </a:rPr>
              <a:t>is given below.</a:t>
            </a:r>
            <a:endParaRPr/>
          </a:p>
          <a:p>
            <a:pPr marL="914400" lvl="1" indent="-450850">
              <a:buClr>
                <a:srgbClr val="FF0000"/>
              </a:buClr>
              <a:buFont typeface="Wingdings"/>
              <a:buChar char="q"/>
              <a:defRPr/>
            </a:pPr>
            <a:r>
              <a:rPr lang="en-US" sz="2000" b="1" i="0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Number </a:t>
            </a:r>
            <a:r>
              <a:rPr lang="en-US" sz="2000" b="1" i="0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Theory</a:t>
            </a:r>
            <a:r>
              <a:rPr lang="en-US" sz="2000" b="1" i="0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: </a:t>
            </a:r>
            <a:endParaRPr/>
          </a:p>
          <a:p>
            <a:pPr marL="914400" lvl="1" indent="-63500">
              <a:defRPr/>
            </a:pPr>
            <a:r>
              <a:rPr lang="en-US" sz="1600" b="0" i="0">
                <a:latin typeface="Verdana"/>
                <a:ea typeface="Verdana"/>
                <a:cs typeface="Verdana"/>
              </a:rPr>
              <a:t>	</a:t>
            </a:r>
            <a:r>
              <a:rPr lang="en-US" sz="1500" b="0" i="0">
                <a:latin typeface="Verdana"/>
                <a:ea typeface="Verdana"/>
                <a:cs typeface="Verdana"/>
              </a:rPr>
              <a:t>It is used to understand </a:t>
            </a:r>
            <a:r>
              <a:rPr lang="en-US" sz="1500" b="0" i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why and how </a:t>
            </a:r>
            <a:r>
              <a:rPr lang="en-US" sz="1500" b="0" i="0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RSA</a:t>
            </a:r>
            <a:r>
              <a:rPr lang="en-US" sz="1500" b="0" i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 works</a:t>
            </a:r>
            <a:r>
              <a:rPr lang="en-US" sz="1500" b="0" i="0">
                <a:latin typeface="Verdana"/>
                <a:ea typeface="Verdana"/>
                <a:cs typeface="Verdana"/>
              </a:rPr>
              <a:t>. Some algorithms use number theory for the difficulty of factoring large numbers as their basis.</a:t>
            </a:r>
            <a:endParaRPr/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sz="300" b="0" i="0">
              <a:latin typeface="Verdana"/>
              <a:ea typeface="Verdana"/>
              <a:cs typeface="Verdana"/>
            </a:endParaRPr>
          </a:p>
          <a:p>
            <a:pPr marL="914400" lvl="1" indent="-450850">
              <a:buClr>
                <a:srgbClr val="FF0000"/>
              </a:buClr>
              <a:buFont typeface="Wingdings"/>
              <a:buChar char="q"/>
              <a:tabLst>
                <a:tab pos="1371600" algn="l"/>
              </a:tabLst>
              <a:defRPr/>
            </a:pPr>
            <a:r>
              <a:rPr lang="en-US" sz="2000" b="1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Group theory: </a:t>
            </a:r>
            <a:endParaRPr/>
          </a:p>
          <a:p>
            <a:pPr marL="914400" lvl="1" indent="-514350">
              <a:defRPr/>
            </a:pPr>
            <a:r>
              <a:rPr lang="en-US" sz="1600" b="0" i="0">
                <a:latin typeface="Verdana"/>
                <a:ea typeface="Verdana"/>
                <a:cs typeface="Verdana"/>
              </a:rPr>
              <a:t>	</a:t>
            </a:r>
            <a:r>
              <a:rPr lang="en-US" sz="1500" b="0" i="0">
                <a:latin typeface="Verdana"/>
                <a:ea typeface="Verdana"/>
                <a:cs typeface="Verdana"/>
              </a:rPr>
              <a:t>Group theory is used to understand why and how El </a:t>
            </a:r>
            <a:r>
              <a:rPr lang="en-US" sz="1500" b="0" i="0">
                <a:latin typeface="Verdana"/>
                <a:ea typeface="Verdana"/>
                <a:cs typeface="Verdana"/>
              </a:rPr>
              <a:t>Gamal</a:t>
            </a:r>
            <a:r>
              <a:rPr lang="en-US" sz="1500" b="0" i="0">
                <a:latin typeface="Verdana"/>
                <a:ea typeface="Verdana"/>
                <a:cs typeface="Verdana"/>
              </a:rPr>
              <a:t> works.</a:t>
            </a:r>
            <a:endParaRPr/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sz="500" b="0" i="0">
              <a:latin typeface="Verdana"/>
              <a:ea typeface="Verdana"/>
              <a:cs typeface="Verdana"/>
            </a:endParaRPr>
          </a:p>
          <a:p>
            <a:pPr marL="914400" lvl="1" indent="-450850">
              <a:buClr>
                <a:srgbClr val="FF0000"/>
              </a:buClr>
              <a:buFont typeface="Wingdings"/>
              <a:buChar char="q"/>
              <a:tabLst>
                <a:tab pos="1371600" algn="l"/>
              </a:tabLst>
              <a:defRPr/>
            </a:pPr>
            <a:r>
              <a:rPr lang="en-US" sz="2000" b="1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Probability theory: </a:t>
            </a:r>
            <a:endParaRPr/>
          </a:p>
          <a:p>
            <a:pPr marL="914400" lvl="1" indent="-514350">
              <a:defRPr/>
            </a:pPr>
            <a:r>
              <a:rPr lang="en-US" sz="1600" b="0" i="0">
                <a:latin typeface="Verdana"/>
                <a:ea typeface="Verdana"/>
                <a:cs typeface="Verdana"/>
              </a:rPr>
              <a:t>	</a:t>
            </a:r>
            <a:r>
              <a:rPr lang="en-US" sz="1500" b="0" i="0">
                <a:latin typeface="Verdana"/>
                <a:ea typeface="Verdana"/>
                <a:cs typeface="Verdana"/>
              </a:rPr>
              <a:t>It is used in analyzing many kinds of ciphers to better understand </a:t>
            </a:r>
            <a:r>
              <a:rPr lang="en-US" sz="1500" b="0" i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what "statistical security" means</a:t>
            </a:r>
            <a:r>
              <a:rPr lang="en-US" sz="1500" b="0" i="0">
                <a:latin typeface="Verdana"/>
                <a:ea typeface="Verdana"/>
                <a:cs typeface="Verdana"/>
              </a:rPr>
              <a:t>.</a:t>
            </a:r>
            <a:endParaRPr/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sz="600" b="0" i="0">
              <a:latin typeface="Verdana"/>
              <a:ea typeface="Verdana"/>
              <a:cs typeface="Verdana"/>
            </a:endParaRPr>
          </a:p>
          <a:p>
            <a:pPr marL="914400" lvl="1" indent="-450850">
              <a:buClr>
                <a:srgbClr val="FF0000"/>
              </a:buClr>
              <a:buFont typeface="Wingdings"/>
              <a:buChar char="q"/>
              <a:tabLst>
                <a:tab pos="1371600" algn="l"/>
              </a:tabLst>
              <a:defRPr/>
            </a:pPr>
            <a:r>
              <a:rPr lang="en-US" sz="2000" b="1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Algebraic structure:</a:t>
            </a:r>
            <a:endParaRPr/>
          </a:p>
          <a:p>
            <a:pPr marL="914400" lvl="1" indent="-514350">
              <a:defRPr/>
            </a:pPr>
            <a:r>
              <a:rPr lang="en-US" sz="1600" b="0" i="0">
                <a:latin typeface="Verdana"/>
                <a:ea typeface="Verdana"/>
                <a:cs typeface="Verdana"/>
              </a:rPr>
              <a:t>	</a:t>
            </a:r>
            <a:r>
              <a:rPr lang="en-US" sz="1500" b="0" i="0">
                <a:latin typeface="Verdana"/>
                <a:ea typeface="Verdana"/>
                <a:cs typeface="Verdana"/>
              </a:rPr>
              <a:t>The theory of finite fields is used in </a:t>
            </a:r>
            <a:r>
              <a:rPr lang="en-US" sz="1500" b="0" i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multiparty computation</a:t>
            </a:r>
            <a:r>
              <a:rPr lang="en-US" sz="1500" b="0" i="0">
                <a:latin typeface="Verdana"/>
                <a:ea typeface="Verdana"/>
                <a:cs typeface="Verdana"/>
              </a:rPr>
              <a:t>.</a:t>
            </a:r>
            <a:endParaRPr/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sz="600" b="0" i="0">
              <a:solidFill>
                <a:srgbClr val="3333FF"/>
              </a:solidFill>
              <a:latin typeface="Verdana"/>
              <a:ea typeface="Verdana"/>
              <a:cs typeface="Verdana"/>
            </a:endParaRPr>
          </a:p>
          <a:p>
            <a:pPr marL="914400" lvl="1" indent="-450850">
              <a:buClr>
                <a:srgbClr val="FF0000"/>
              </a:buClr>
              <a:buFont typeface="Wingdings"/>
              <a:buChar char="q"/>
              <a:tabLst>
                <a:tab pos="1371600" algn="l"/>
              </a:tabLst>
              <a:defRPr/>
            </a:pPr>
            <a:r>
              <a:rPr lang="en-US" sz="2000" b="1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Linear Algebra:</a:t>
            </a:r>
            <a:endParaRPr/>
          </a:p>
          <a:p>
            <a:pPr marL="914400" lvl="1" indent="-514350">
              <a:defRPr/>
            </a:pPr>
            <a:r>
              <a:rPr lang="en-US" sz="1600" b="0" i="0">
                <a:latin typeface="Verdana"/>
                <a:ea typeface="Verdana"/>
                <a:cs typeface="Verdana"/>
              </a:rPr>
              <a:t>	</a:t>
            </a:r>
            <a:r>
              <a:rPr lang="en-US" sz="1500" b="0" i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Lagrange interpolation </a:t>
            </a:r>
            <a:r>
              <a:rPr lang="en-US" sz="1500" b="0" i="0">
                <a:latin typeface="Verdana"/>
                <a:ea typeface="Verdana"/>
                <a:cs typeface="Verdana"/>
              </a:rPr>
              <a:t>is used in </a:t>
            </a:r>
            <a:r>
              <a:rPr lang="en-US" sz="1500" b="0" i="0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Shamir's Secret Sharing Scheme</a:t>
            </a:r>
            <a:r>
              <a:rPr lang="en-US" sz="1500" b="0" i="0">
                <a:latin typeface="Verdana"/>
                <a:ea typeface="Verdana"/>
                <a:cs typeface="Verdana"/>
              </a:rPr>
              <a:t>. Some linear operations are also used in </a:t>
            </a:r>
            <a:r>
              <a:rPr lang="en-US" sz="1500" b="0" i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AES</a:t>
            </a:r>
            <a:r>
              <a:rPr lang="en-US" sz="1500" b="0" i="0">
                <a:latin typeface="Verdana"/>
                <a:ea typeface="Verdana"/>
                <a:cs typeface="Verdana"/>
              </a:rPr>
              <a:t>.</a:t>
            </a:r>
            <a:endParaRPr/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0" y="0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3000" i="0">
                <a:latin typeface="Verdana"/>
                <a:ea typeface="굴림"/>
              </a:rPr>
              <a:t>Why Mathematics is </a:t>
            </a:r>
            <a:r>
              <a:rPr lang="en-US" sz="3000" i="0">
                <a:latin typeface="Verdana"/>
                <a:ea typeface="굴림"/>
              </a:rPr>
              <a:t>Needed </a:t>
            </a:r>
            <a:r>
              <a:rPr lang="en-US" sz="3000" i="0">
                <a:latin typeface="Verdana"/>
                <a:ea typeface="굴림"/>
              </a:rPr>
              <a:t>in Security?</a:t>
            </a:r>
            <a:endParaRPr lang="en-US" sz="3000" i="0">
              <a:latin typeface="Verdana"/>
              <a:ea typeface="굴림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</p:spPr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r>
              <a:rPr lang="en-US">
                <a:solidFill>
                  <a:srgbClr val="6600FF"/>
                </a:solidFill>
              </a:rPr>
              <a:t>4</a:t>
            </a:r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Linear Diophantine Equation by </a:t>
            </a:r>
            <a:r>
              <a:rPr lang="en-US" sz="3200" b="1">
                <a:latin typeface="Verdana"/>
                <a:ea typeface="굴림"/>
              </a:rPr>
              <a:t>EEA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-38100" y="580766"/>
            <a:ext cx="46291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0">
                <a:ln>
                  <a:solidFill>
                    <a:srgbClr val="FF0000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Example:</a:t>
            </a:r>
            <a:endParaRPr lang="en-US" sz="2400" b="1" i="0">
              <a:ln>
                <a:solidFill>
                  <a:srgbClr val="FF0000"/>
                </a:solidFill>
              </a:ln>
              <a:latin typeface="Verdana"/>
              <a:ea typeface="Verdan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045642"/>
            <a:ext cx="8508124" cy="54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i="0">
                <a:latin typeface="Verdana"/>
                <a:ea typeface="Verdana"/>
              </a:rPr>
              <a:t>A </a:t>
            </a:r>
            <a:r>
              <a:rPr lang="en-US" sz="2400" b="0" i="0">
                <a:latin typeface="Verdana"/>
                <a:ea typeface="Verdana"/>
              </a:rPr>
              <a:t>very interesting application of linear Diophantine equation in real life is when we want to find different combinations of objects having different values. </a:t>
            </a:r>
            <a:endParaRPr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For </a:t>
            </a:r>
            <a:r>
              <a:rPr lang="en-US" sz="2000" b="0" i="0">
                <a:latin typeface="Verdana"/>
                <a:ea typeface="Verdana"/>
              </a:rPr>
              <a:t>example, imagine we want to cash a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$100 </a:t>
            </a:r>
            <a:r>
              <a:rPr lang="en-US" sz="2000" b="0" i="0">
                <a:latin typeface="Verdana"/>
                <a:ea typeface="Verdana"/>
              </a:rPr>
              <a:t>check and </a:t>
            </a:r>
            <a:r>
              <a:rPr lang="en-US" sz="2000" b="0" i="0">
                <a:latin typeface="Verdana"/>
                <a:ea typeface="Verdana"/>
              </a:rPr>
              <a:t>get some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$20 </a:t>
            </a:r>
            <a:r>
              <a:rPr lang="en-US" sz="2000" b="0" i="0">
                <a:latin typeface="Verdana"/>
                <a:ea typeface="Verdana"/>
              </a:rPr>
              <a:t>and some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$5</a:t>
            </a:r>
            <a:r>
              <a:rPr lang="en-US" sz="2000" b="0" i="0">
                <a:latin typeface="Verdana"/>
                <a:ea typeface="Verdana"/>
              </a:rPr>
              <a:t> bills. We have many choices which can be found by solving the corresponding Diophantine equation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20</a:t>
            </a:r>
            <a:r>
              <a:rPr lang="en-US" sz="2000" b="0">
                <a:solidFill>
                  <a:srgbClr val="FF0000"/>
                </a:solidFill>
                <a:latin typeface="Verdana"/>
                <a:ea typeface="Verdana"/>
              </a:rPr>
              <a:t>x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 + 5</a:t>
            </a:r>
            <a:r>
              <a:rPr lang="en-US" sz="2000" b="0">
                <a:solidFill>
                  <a:srgbClr val="FF0000"/>
                </a:solidFill>
                <a:latin typeface="Verdana"/>
                <a:ea typeface="Verdana"/>
              </a:rPr>
              <a:t>y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 = 100</a:t>
            </a:r>
            <a:r>
              <a:rPr lang="en-US" sz="2000" b="0" i="0">
                <a:latin typeface="Verdana"/>
                <a:ea typeface="Verdana"/>
              </a:rPr>
              <a:t>. </a:t>
            </a:r>
            <a:endParaRPr lang="en-US" sz="2000" b="0" i="0">
              <a:latin typeface="Verdana"/>
              <a:ea typeface="Verdana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Since </a:t>
            </a:r>
            <a:r>
              <a:rPr lang="en-US" sz="2000" b="0">
                <a:solidFill>
                  <a:srgbClr val="FF0000"/>
                </a:solidFill>
                <a:latin typeface="Verdana"/>
                <a:ea typeface="Verdana"/>
              </a:rPr>
              <a:t>d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 =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gcd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 (20, 5) = 5 </a:t>
            </a:r>
            <a:r>
              <a:rPr lang="en-US" sz="2000" b="0" i="0">
                <a:latin typeface="Verdana"/>
                <a:ea typeface="Verdana"/>
              </a:rPr>
              <a:t>and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5 | 100</a:t>
            </a:r>
            <a:r>
              <a:rPr lang="en-US" sz="2000" b="0" i="0">
                <a:latin typeface="Verdana"/>
                <a:ea typeface="Verdana"/>
              </a:rPr>
              <a:t>, the equation has an infinite number of solutions, but only a few of them are acceptable in this case (only the answers in which both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x</a:t>
            </a:r>
            <a:r>
              <a:rPr lang="en-US" sz="2000" b="0" i="0">
                <a:latin typeface="Verdana"/>
                <a:ea typeface="Verdana"/>
              </a:rPr>
              <a:t> and 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y</a:t>
            </a:r>
            <a:r>
              <a:rPr lang="en-US" sz="2000" b="0" i="0">
                <a:latin typeface="Verdana"/>
                <a:ea typeface="Verdana"/>
              </a:rPr>
              <a:t> are non-negative integers, because of cash value which can not be negative).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300" b="0" i="0">
              <a:latin typeface="Verdana"/>
              <a:ea typeface="Verdana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0" i="0">
                <a:latin typeface="Verdana"/>
                <a:ea typeface="Verdana"/>
              </a:rPr>
              <a:t> </a:t>
            </a:r>
            <a:r>
              <a:rPr lang="en-US" sz="2400">
                <a:latin typeface="Verdana"/>
                <a:ea typeface="Verdana"/>
              </a:rPr>
              <a:t>The general solutions with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x</a:t>
            </a:r>
            <a:r>
              <a:rPr lang="en-US" sz="2400">
                <a:latin typeface="Verdana"/>
                <a:ea typeface="Verdana"/>
              </a:rPr>
              <a:t> and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y </a:t>
            </a:r>
            <a:r>
              <a:rPr lang="en-US" sz="2400">
                <a:latin typeface="Verdana"/>
                <a:ea typeface="Verdana"/>
              </a:rPr>
              <a:t>nonnegative are 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0" i="0">
                <a:latin typeface="Verdana"/>
                <a:ea typeface="Verdana"/>
              </a:rPr>
              <a:t>                 </a:t>
            </a:r>
            <a:r>
              <a:rPr lang="en-US" sz="2000" b="0" i="0">
                <a:solidFill>
                  <a:schemeClr val="hlink"/>
                </a:solidFill>
                <a:latin typeface="Verdana"/>
                <a:ea typeface="Verdana"/>
              </a:rPr>
              <a:t>(0, 20), (1, 16), (2, 12), (3, 8), (4, 4), (5, 0).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ChangeArrowheads="1" noGrp="1"/>
          </p:cNvSpPr>
          <p:nvPr>
            <p:ph type="body" idx="1"/>
          </p:nvPr>
        </p:nvSpPr>
        <p:spPr bwMode="auto">
          <a:xfrm>
            <a:off x="90720" y="585114"/>
            <a:ext cx="8646880" cy="32385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400">
                <a:latin typeface="Verdana"/>
                <a:ea typeface="Verdana"/>
              </a:rPr>
              <a:t>Consider the result of </a:t>
            </a:r>
            <a:r>
              <a:rPr lang="en-US" sz="2400">
                <a:solidFill>
                  <a:srgbClr val="3333FF"/>
                </a:solidFill>
                <a:latin typeface="Verdana"/>
                <a:ea typeface="Verdana"/>
              </a:rPr>
              <a:t>2 mod 10 = 2</a:t>
            </a:r>
            <a:r>
              <a:rPr lang="en-US" sz="2400">
                <a:latin typeface="Verdana"/>
                <a:ea typeface="Verdana"/>
              </a:rPr>
              <a:t>,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12 mod 10 = 2</a:t>
            </a:r>
            <a:r>
              <a:rPr lang="en-US" sz="2400">
                <a:latin typeface="Verdana"/>
                <a:ea typeface="Verdana"/>
              </a:rPr>
              <a:t>, </a:t>
            </a:r>
            <a:r>
              <a:rPr lang="en-US" sz="2400">
                <a:solidFill>
                  <a:srgbClr val="00B050"/>
                </a:solidFill>
                <a:latin typeface="Verdana"/>
                <a:ea typeface="Verdana"/>
              </a:rPr>
              <a:t>22 mod 10 = 2</a:t>
            </a:r>
            <a:r>
              <a:rPr lang="en-US" sz="2400">
                <a:latin typeface="Verdana"/>
                <a:ea typeface="Verdana"/>
              </a:rPr>
              <a:t>, </a:t>
            </a:r>
            <a:r>
              <a:rPr lang="en-US" sz="2400">
                <a:solidFill>
                  <a:srgbClr val="FF00FF"/>
                </a:solidFill>
                <a:latin typeface="Verdana"/>
                <a:ea typeface="Verdana"/>
              </a:rPr>
              <a:t>32 mod 10 = 2 </a:t>
            </a:r>
            <a:r>
              <a:rPr lang="en-US" sz="2400">
                <a:latin typeface="Verdana"/>
                <a:ea typeface="Verdana"/>
              </a:rPr>
              <a:t>and so on.</a:t>
            </a:r>
            <a:endParaRPr/>
          </a:p>
          <a:p>
            <a:pPr marL="857250" indent="-514350" algn="just"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In modular arithmetic, integers like </a:t>
            </a:r>
            <a:r>
              <a:rPr lang="en-US" sz="2000">
                <a:solidFill>
                  <a:srgbClr val="3333FF"/>
                </a:solidFill>
                <a:latin typeface="Verdana"/>
                <a:ea typeface="Verdana"/>
              </a:rPr>
              <a:t>2</a:t>
            </a:r>
            <a:r>
              <a:rPr lang="en-US" sz="2000">
                <a:latin typeface="Verdana"/>
                <a:ea typeface="Verdana"/>
              </a:rPr>
              <a:t>,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12</a:t>
            </a:r>
            <a:r>
              <a:rPr lang="en-US" sz="2000">
                <a:latin typeface="Verdana"/>
                <a:ea typeface="Verdana"/>
              </a:rPr>
              <a:t>, 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</a:rPr>
              <a:t>22</a:t>
            </a:r>
            <a:r>
              <a:rPr lang="en-US" sz="2000">
                <a:latin typeface="Verdana"/>
                <a:ea typeface="Verdana"/>
              </a:rPr>
              <a:t> and </a:t>
            </a:r>
            <a:r>
              <a:rPr lang="en-US" sz="2000">
                <a:solidFill>
                  <a:srgbClr val="FF00FF"/>
                </a:solidFill>
                <a:latin typeface="Verdana"/>
                <a:ea typeface="Verdana"/>
              </a:rPr>
              <a:t>32</a:t>
            </a:r>
            <a:r>
              <a:rPr lang="en-US" sz="2000">
                <a:latin typeface="Verdana"/>
                <a:ea typeface="Verdana"/>
              </a:rPr>
              <a:t> are called </a:t>
            </a:r>
            <a:r>
              <a:rPr lang="en-US" sz="2000">
                <a:solidFill>
                  <a:srgbClr val="3333FF"/>
                </a:solidFill>
                <a:latin typeface="Verdana"/>
                <a:ea typeface="Verdana"/>
              </a:rPr>
              <a:t>congruent mod 10</a:t>
            </a:r>
            <a:r>
              <a:rPr lang="en-US" sz="2000">
                <a:latin typeface="Verdana"/>
                <a:ea typeface="Verdana"/>
              </a:rPr>
              <a:t>.</a:t>
            </a:r>
            <a:endParaRPr/>
          </a:p>
          <a:p>
            <a:pPr marL="0" lvl="1" indent="0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None/>
              <a:defRPr/>
            </a:pPr>
            <a:r>
              <a:rPr lang="en-US" sz="2400">
                <a:latin typeface="Verdana"/>
                <a:ea typeface="+mn-ea"/>
              </a:rPr>
              <a:t>Two </a:t>
            </a:r>
            <a:r>
              <a:rPr lang="en-US" sz="2400">
                <a:latin typeface="Verdana"/>
                <a:ea typeface="+mn-ea"/>
              </a:rPr>
              <a:t>integers a and b are congruent modulo a positive integer m if and only if they have the same remainder r when divided by m, i.e., when a mod m = r and b mod m = r. </a:t>
            </a:r>
            <a:endParaRPr/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More technically, if a and b are integers and m is a positive integer, then a is congruent to b modulo m if m divides    a – b</a:t>
            </a:r>
            <a:r>
              <a:rPr lang="en-US" sz="2000">
                <a:latin typeface="Verdana"/>
                <a:ea typeface="+mn-ea"/>
              </a:rPr>
              <a:t>.</a:t>
            </a:r>
            <a:endParaRPr/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/>
              <a:t>The symbol  </a:t>
            </a:r>
            <a:r>
              <a:rPr lang="en-US" sz="2000">
                <a:solidFill>
                  <a:schemeClr val="hlink"/>
                </a:solidFill>
              </a:rPr>
              <a:t>≡ </a:t>
            </a:r>
            <a:r>
              <a:rPr lang="en-US" sz="2000"/>
              <a:t>is called the</a:t>
            </a:r>
            <a:r>
              <a:rPr lang="en-US" sz="2000">
                <a:solidFill>
                  <a:schemeClr val="hlink"/>
                </a:solidFill>
              </a:rPr>
              <a:t> </a:t>
            </a:r>
            <a:r>
              <a:rPr lang="en-US" sz="2000"/>
              <a:t>congruence </a:t>
            </a:r>
            <a:r>
              <a:rPr lang="en-US" sz="2000"/>
              <a:t>operator.</a:t>
            </a:r>
            <a:endParaRPr lang="en-US" sz="2000">
              <a:latin typeface="Verdana"/>
              <a:ea typeface="+mn-ea"/>
            </a:endParaRP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The </a:t>
            </a:r>
            <a:r>
              <a:rPr lang="en-US" sz="2000">
                <a:latin typeface="Verdana"/>
                <a:ea typeface="+mn-ea"/>
              </a:rPr>
              <a:t>notation a  ≡  b (mod m)  says  that a is congruent to b modulo m.  </a:t>
            </a:r>
            <a:endParaRPr/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We say that a  ≡  b (mod m) is a congruence and that m is its modulus.</a:t>
            </a:r>
            <a:endParaRPr/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If </a:t>
            </a:r>
            <a:r>
              <a:rPr lang="en-US" sz="2000">
                <a:latin typeface="Verdana"/>
                <a:ea typeface="+mn-ea"/>
              </a:rPr>
              <a:t>a is not congruent to b modulo m, we write </a:t>
            </a:r>
            <a:r>
              <a:rPr lang="en-US" sz="2000">
                <a:latin typeface="Verdana"/>
                <a:ea typeface="+mn-ea"/>
              </a:rPr>
              <a:t>a≢b</a:t>
            </a:r>
            <a:r>
              <a:rPr lang="en-US" sz="2000">
                <a:latin typeface="Verdana"/>
                <a:ea typeface="+mn-ea"/>
              </a:rPr>
              <a:t> </a:t>
            </a:r>
            <a:r>
              <a:rPr lang="en-US" sz="2000">
                <a:latin typeface="Verdana"/>
                <a:ea typeface="+mn-ea"/>
              </a:rPr>
              <a:t>(mod m</a:t>
            </a:r>
            <a:r>
              <a:rPr lang="en-US" sz="2000">
                <a:latin typeface="Verdana"/>
                <a:ea typeface="+mn-ea"/>
              </a:rPr>
              <a:t>)</a:t>
            </a:r>
            <a:endParaRPr/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Congruence Relation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47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ChangeArrowheads="1" noGrp="1"/>
          </p:cNvSpPr>
          <p:nvPr>
            <p:ph type="body" idx="1"/>
          </p:nvPr>
        </p:nvSpPr>
        <p:spPr bwMode="auto">
          <a:xfrm>
            <a:off x="90720" y="585114"/>
            <a:ext cx="8646880" cy="3238500"/>
          </a:xfrm>
        </p:spPr>
        <p:txBody>
          <a:bodyPr/>
          <a:lstStyle/>
          <a:p>
            <a:pPr marL="0" lvl="1" indent="0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None/>
              <a:defRPr/>
            </a:pPr>
            <a:r>
              <a:rPr lang="en-US" sz="2400" b="1">
                <a:solidFill>
                  <a:srgbClr val="6600FF"/>
                </a:solidFill>
                <a:latin typeface="Verdana"/>
                <a:ea typeface="+mn-ea"/>
              </a:rPr>
              <a:t>Example</a:t>
            </a:r>
            <a:r>
              <a:rPr lang="en-US" sz="2400" b="1">
                <a:solidFill>
                  <a:srgbClr val="6600FF"/>
                </a:solidFill>
                <a:latin typeface="Verdana"/>
                <a:ea typeface="+mn-ea"/>
              </a:rPr>
              <a:t>: </a:t>
            </a:r>
            <a:endParaRPr lang="en-US" sz="2400" b="1">
              <a:solidFill>
                <a:srgbClr val="6600FF"/>
              </a:solidFill>
              <a:latin typeface="Verdana"/>
              <a:ea typeface="+mn-ea"/>
            </a:endParaRPr>
          </a:p>
          <a:p>
            <a:pPr marL="1201737" lvl="1" indent="0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None/>
              <a:defRPr/>
            </a:pPr>
            <a:r>
              <a:rPr lang="en-US" sz="2000">
                <a:latin typeface="Verdana"/>
                <a:ea typeface="+mn-ea"/>
              </a:rPr>
              <a:t>7 and 13 are congruent modulo 3, i.e., 7 </a:t>
            </a:r>
            <a:r>
              <a:rPr lang="en-US" sz="2000">
                <a:latin typeface="Verdana"/>
              </a:rPr>
              <a:t>≡ 13 (mod 3). </a:t>
            </a:r>
            <a:endParaRPr/>
          </a:p>
          <a:p>
            <a:pPr marL="1201737" lvl="1" indent="0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None/>
              <a:defRPr/>
            </a:pPr>
            <a:r>
              <a:rPr lang="en-US" sz="2000">
                <a:latin typeface="Verdana"/>
                <a:ea typeface="+mn-ea"/>
              </a:rPr>
              <a:t>24 and 14 are not congruent modulo 6, i.e., 24 ≢ 14 (mod 6). </a:t>
            </a:r>
            <a:endParaRPr lang="en-US" sz="2000">
              <a:latin typeface="Verdana"/>
              <a:ea typeface="Verdana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Congruence Relation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48</a:t>
            </a:fld>
            <a:endParaRPr lang="en-US">
              <a:solidFill>
                <a:srgbClr val="6600FF"/>
              </a:solidFill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62116" y="2642514"/>
            <a:ext cx="7304088" cy="11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ChangeArrowheads="1" noGrp="1"/>
          </p:cNvSpPr>
          <p:nvPr>
            <p:ph type="body" idx="1"/>
          </p:nvPr>
        </p:nvSpPr>
        <p:spPr bwMode="auto">
          <a:xfrm>
            <a:off x="90720" y="585114"/>
            <a:ext cx="8646880" cy="3238500"/>
          </a:xfrm>
        </p:spPr>
        <p:txBody>
          <a:bodyPr/>
          <a:lstStyle/>
          <a:p>
            <a:pPr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r>
              <a:rPr lang="en-US" sz="2400">
                <a:latin typeface="Verdana"/>
                <a:ea typeface="+mn-ea"/>
              </a:rPr>
              <a:t>Congruences</a:t>
            </a:r>
            <a:r>
              <a:rPr lang="en-US" sz="2400">
                <a:latin typeface="Verdana"/>
                <a:ea typeface="+mn-ea"/>
              </a:rPr>
              <a:t> have many applications in cryptography, e.g., shift ciphers</a:t>
            </a:r>
            <a:endParaRPr/>
          </a:p>
          <a:p>
            <a:pPr marL="1597025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Shift </a:t>
            </a:r>
            <a:r>
              <a:rPr lang="en-US" sz="2000">
                <a:latin typeface="Verdana"/>
                <a:ea typeface="+mn-ea"/>
              </a:rPr>
              <a:t>cipher with key k encrypts message by shifting </a:t>
            </a:r>
            <a:r>
              <a:rPr lang="en-US" sz="2000">
                <a:latin typeface="Verdana"/>
                <a:ea typeface="+mn-ea"/>
              </a:rPr>
              <a:t>each letter </a:t>
            </a:r>
            <a:r>
              <a:rPr lang="en-US" sz="2000">
                <a:latin typeface="Verdana"/>
                <a:ea typeface="+mn-ea"/>
              </a:rPr>
              <a:t>by k letters in alphabet (if past Z, then wrap around)</a:t>
            </a:r>
            <a:endParaRPr/>
          </a:p>
          <a:p>
            <a:pPr marL="1597025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/>
              <a:buChar char="v"/>
              <a:defRPr/>
            </a:pPr>
            <a:r>
              <a:rPr lang="en-US" sz="2000">
                <a:latin typeface="Verdana"/>
                <a:ea typeface="+mn-ea"/>
              </a:rPr>
              <a:t>What </a:t>
            </a:r>
            <a:r>
              <a:rPr lang="en-US" sz="2000">
                <a:latin typeface="Verdana"/>
                <a:ea typeface="+mn-ea"/>
              </a:rPr>
              <a:t>is encryption of ”KILL HIM</a:t>
            </a:r>
            <a:r>
              <a:rPr lang="en-US" sz="2000">
                <a:latin typeface="Verdana"/>
                <a:ea typeface="+mn-ea"/>
              </a:rPr>
              <a:t>” with </a:t>
            </a:r>
            <a:r>
              <a:rPr lang="en-US" sz="2000">
                <a:latin typeface="Verdana"/>
                <a:ea typeface="+mn-ea"/>
              </a:rPr>
              <a:t>shift cipher of key 3?</a:t>
            </a:r>
            <a:endParaRPr/>
          </a:p>
          <a:p>
            <a:pPr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/>
              <a:buChar char="Ø"/>
              <a:defRPr/>
            </a:pPr>
            <a:endParaRPr lang="en-US" sz="2400">
              <a:latin typeface="Verdana"/>
              <a:ea typeface="+mn-ea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Application of Congruence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49</a:t>
            </a:fld>
            <a:endParaRPr lang="en-US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Modular Arithmetic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50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04799" y="580012"/>
            <a:ext cx="8539655" cy="6155531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i="0">
                <a:latin typeface="Verdana"/>
                <a:ea typeface="Verdana"/>
              </a:rPr>
              <a:t>Given any positive integer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 and any nonnegative integer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400" b="0" i="0">
                <a:latin typeface="Verdana"/>
                <a:ea typeface="Verdana"/>
              </a:rPr>
              <a:t>, if we divide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400" b="0" i="0">
                <a:latin typeface="Verdana"/>
                <a:ea typeface="Verdana"/>
              </a:rPr>
              <a:t> by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, we get an integer quotient </a:t>
            </a:r>
            <a:r>
              <a:rPr lang="en-US" sz="2400">
                <a:solidFill>
                  <a:srgbClr val="0070C0"/>
                </a:solidFill>
                <a:latin typeface="Verdana"/>
                <a:ea typeface="Verdana"/>
              </a:rPr>
              <a:t>q</a:t>
            </a:r>
            <a:r>
              <a:rPr lang="en-US" sz="2400" b="0" i="0">
                <a:latin typeface="Verdana"/>
                <a:ea typeface="Verdana"/>
              </a:rPr>
              <a:t> and an integer remainder </a:t>
            </a:r>
            <a:r>
              <a:rPr lang="en-US" sz="2400">
                <a:solidFill>
                  <a:srgbClr val="0070C0"/>
                </a:solidFill>
                <a:latin typeface="Verdana"/>
                <a:ea typeface="Verdana"/>
              </a:rPr>
              <a:t>r </a:t>
            </a:r>
            <a:r>
              <a:rPr lang="en-US" sz="2400" b="0" i="0">
                <a:latin typeface="Verdana"/>
                <a:ea typeface="Verdana"/>
              </a:rPr>
              <a:t>such that </a:t>
            </a:r>
            <a:r>
              <a:rPr lang="en-US" sz="2400" b="0" i="0">
                <a:solidFill>
                  <a:srgbClr val="FF0000"/>
                </a:solidFill>
                <a:latin typeface="Verdana"/>
                <a:ea typeface="Verdana"/>
              </a:rPr>
              <a:t>a = </a:t>
            </a:r>
            <a:r>
              <a:rPr lang="en-US" sz="2400" b="0" i="0">
                <a:solidFill>
                  <a:srgbClr val="0070C0"/>
                </a:solidFill>
                <a:latin typeface="Verdana"/>
                <a:ea typeface="Verdana"/>
              </a:rPr>
              <a:t>q </a:t>
            </a:r>
            <a:r>
              <a:rPr lang="en-US" sz="2400" b="0" i="0">
                <a:solidFill>
                  <a:srgbClr val="FF0000"/>
                </a:solidFill>
                <a:latin typeface="Verdana"/>
                <a:ea typeface="Verdana"/>
              </a:rPr>
              <a:t>× n </a:t>
            </a:r>
            <a:r>
              <a:rPr lang="en-US" sz="2400" b="0" i="0">
                <a:solidFill>
                  <a:srgbClr val="0070C0"/>
                </a:solidFill>
                <a:latin typeface="Verdana"/>
                <a:ea typeface="Verdana"/>
              </a:rPr>
              <a:t>+</a:t>
            </a:r>
            <a:r>
              <a:rPr lang="en-US" sz="2400" b="0" i="0">
                <a:solidFill>
                  <a:srgbClr val="FF0000"/>
                </a:solidFill>
                <a:latin typeface="Verdana"/>
                <a:ea typeface="Verdana"/>
              </a:rPr>
              <a:t> </a:t>
            </a:r>
            <a:r>
              <a:rPr lang="en-US" sz="2400" b="0" i="0">
                <a:solidFill>
                  <a:srgbClr val="0070C0"/>
                </a:solidFill>
                <a:latin typeface="Verdana"/>
                <a:ea typeface="Verdana"/>
              </a:rPr>
              <a:t>r</a:t>
            </a:r>
            <a:r>
              <a:rPr lang="en-US" sz="2400" b="0" i="0">
                <a:solidFill>
                  <a:srgbClr val="FF0000"/>
                </a:solidFill>
                <a:latin typeface="Verdana"/>
                <a:ea typeface="Verdana"/>
              </a:rPr>
              <a:t>. </a:t>
            </a:r>
            <a:endParaRPr/>
          </a:p>
          <a:p>
            <a:pPr marL="685800" indent="-4572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This </a:t>
            </a:r>
            <a:r>
              <a:rPr lang="en-US" sz="2000" b="0" i="0">
                <a:latin typeface="Verdana"/>
                <a:ea typeface="Verdana"/>
              </a:rPr>
              <a:t>division relation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 </a:t>
            </a:r>
            <a:r>
              <a:rPr lang="en-US" sz="2000" b="0" i="0">
                <a:latin typeface="Verdana"/>
                <a:ea typeface="Verdana"/>
              </a:rPr>
              <a:t>has two inputs (</a:t>
            </a:r>
            <a:r>
              <a:rPr lang="en-US" sz="2000" b="0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and </a:t>
            </a:r>
            <a:r>
              <a:rPr lang="en-US" sz="2000" b="0">
                <a:solidFill>
                  <a:srgbClr val="FF0000"/>
                </a:solidFill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) and two outputs (</a:t>
            </a:r>
            <a:r>
              <a:rPr lang="en-US" sz="2000" b="0">
                <a:solidFill>
                  <a:srgbClr val="0070C0"/>
                </a:solidFill>
                <a:latin typeface="Verdana"/>
                <a:ea typeface="Verdana"/>
              </a:rPr>
              <a:t>q</a:t>
            </a:r>
            <a:r>
              <a:rPr lang="en-US" sz="2000" b="0" i="0">
                <a:latin typeface="Verdana"/>
                <a:ea typeface="Verdana"/>
              </a:rPr>
              <a:t> and </a:t>
            </a:r>
            <a:r>
              <a:rPr lang="en-US" sz="2000" b="0">
                <a:solidFill>
                  <a:srgbClr val="0070C0"/>
                </a:solidFill>
                <a:latin typeface="Verdana"/>
                <a:ea typeface="Verdana"/>
              </a:rPr>
              <a:t>r</a:t>
            </a:r>
            <a:r>
              <a:rPr lang="en-US" sz="2000" b="0" i="0">
                <a:latin typeface="Verdana"/>
                <a:ea typeface="Verdana"/>
              </a:rPr>
              <a:t>). </a:t>
            </a:r>
            <a:endParaRPr lang="en-US" sz="2000" b="0" i="0">
              <a:latin typeface="Verdana"/>
              <a:ea typeface="Verdana"/>
            </a:endParaRPr>
          </a:p>
          <a:p>
            <a:pPr marL="685800" indent="-4572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In </a:t>
            </a:r>
            <a:r>
              <a:rPr lang="en-US" sz="2000" b="0" i="0">
                <a:latin typeface="Verdana"/>
                <a:ea typeface="Verdana"/>
              </a:rPr>
              <a:t>modular arithmetic, we are interested in only one of the outputs, the remainder </a:t>
            </a:r>
            <a:r>
              <a:rPr lang="en-US" sz="2000" b="0">
                <a:solidFill>
                  <a:srgbClr val="0070C0"/>
                </a:solidFill>
                <a:latin typeface="Verdana"/>
                <a:ea typeface="Verdana"/>
              </a:rPr>
              <a:t>r</a:t>
            </a:r>
            <a:r>
              <a:rPr lang="en-US" sz="2000" b="0" i="0">
                <a:latin typeface="Verdana"/>
                <a:ea typeface="Verdana"/>
              </a:rPr>
              <a:t>.  In other words, we want to know what is the value of </a:t>
            </a:r>
            <a:r>
              <a:rPr lang="en-US" sz="2000" b="0">
                <a:solidFill>
                  <a:srgbClr val="0070C0"/>
                </a:solidFill>
                <a:latin typeface="Verdana"/>
                <a:ea typeface="Verdana"/>
              </a:rPr>
              <a:t>r</a:t>
            </a:r>
            <a:r>
              <a:rPr lang="en-US" sz="2000" b="0" i="0">
                <a:latin typeface="Verdana"/>
                <a:ea typeface="Verdana"/>
              </a:rPr>
              <a:t> when we divide </a:t>
            </a:r>
            <a:r>
              <a:rPr lang="en-US" sz="2000" b="0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by </a:t>
            </a:r>
            <a:r>
              <a:rPr lang="en-US" sz="2000" b="0">
                <a:solidFill>
                  <a:srgbClr val="FF0000"/>
                </a:solidFill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. </a:t>
            </a:r>
            <a:endParaRPr lang="en-US" sz="2000" b="0" i="0">
              <a:latin typeface="Verdana"/>
              <a:ea typeface="Verdana"/>
            </a:endParaRPr>
          </a:p>
          <a:p>
            <a:pPr marL="685800" indent="-4572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This </a:t>
            </a:r>
            <a:r>
              <a:rPr lang="en-US" sz="2000" b="0" i="0">
                <a:latin typeface="Verdana"/>
                <a:ea typeface="Verdana"/>
              </a:rPr>
              <a:t>implies that, using modular arithmetic, we can change the division relation into a binary operator (called </a:t>
            </a:r>
            <a:r>
              <a:rPr lang="en-US" sz="2000" b="0" i="0">
                <a:solidFill>
                  <a:srgbClr val="00B0F0"/>
                </a:solidFill>
                <a:latin typeface="Verdana"/>
                <a:ea typeface="Verdana"/>
              </a:rPr>
              <a:t>modulo operator</a:t>
            </a:r>
            <a:r>
              <a:rPr lang="en-US" sz="2000" b="0" i="0">
                <a:latin typeface="Verdana"/>
                <a:ea typeface="Verdana"/>
              </a:rPr>
              <a:t>) with two inputs </a:t>
            </a:r>
            <a:r>
              <a:rPr lang="en-US" sz="2000" b="0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and </a:t>
            </a:r>
            <a:r>
              <a:rPr lang="en-US" sz="2000" b="0">
                <a:solidFill>
                  <a:srgbClr val="FF0000"/>
                </a:solidFill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 and one output </a:t>
            </a:r>
            <a:r>
              <a:rPr lang="en-US" sz="2000" b="0" i="0">
                <a:solidFill>
                  <a:srgbClr val="0070C0"/>
                </a:solidFill>
                <a:latin typeface="Verdana"/>
                <a:ea typeface="Verdana"/>
              </a:rPr>
              <a:t>r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  <a:p>
            <a:pPr marL="685800" indent="-4572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 modulo operator is shown as </a:t>
            </a:r>
            <a:r>
              <a:rPr lang="en-US" sz="2000" b="0" i="0">
                <a:solidFill>
                  <a:schemeClr val="hlink"/>
                </a:solidFill>
                <a:latin typeface="Verdana"/>
                <a:ea typeface="Verdana"/>
              </a:rPr>
              <a:t>mod</a:t>
            </a:r>
            <a:r>
              <a:rPr lang="en-US" sz="2000" b="0" i="0">
                <a:latin typeface="Verdana"/>
                <a:ea typeface="Verdana"/>
              </a:rPr>
              <a:t>. The second input (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) is called the modulus. The output </a:t>
            </a:r>
            <a:r>
              <a:rPr lang="en-US" sz="2000" b="0" i="0">
                <a:solidFill>
                  <a:srgbClr val="0070C0"/>
                </a:solidFill>
                <a:latin typeface="Verdana"/>
                <a:ea typeface="Verdana"/>
              </a:rPr>
              <a:t>r</a:t>
            </a:r>
            <a:r>
              <a:rPr lang="en-US" sz="2000" b="0" i="0">
                <a:latin typeface="Verdana"/>
                <a:ea typeface="Verdana"/>
              </a:rPr>
              <a:t> is called the residue. 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i="0">
                <a:latin typeface="Verdana"/>
                <a:ea typeface="Verdana"/>
              </a:rPr>
              <a:t>Several </a:t>
            </a:r>
            <a:r>
              <a:rPr lang="en-US" sz="2400" b="0" i="0">
                <a:latin typeface="Verdana"/>
                <a:ea typeface="Verdana"/>
              </a:rPr>
              <a:t>important cryptosystems make use of modular arithmetic.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Modular Arithmetic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51</a:t>
            </a:fld>
            <a:endParaRPr lang="en-US">
              <a:solidFill>
                <a:srgbClr val="6600FF"/>
              </a:solidFill>
            </a:endParaRP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87425" y="1758647"/>
            <a:ext cx="7321550" cy="22240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98723" y="3982735"/>
            <a:ext cx="7010252" cy="461665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Figure:  </a:t>
            </a:r>
            <a:r>
              <a:rPr lang="en-US" sz="2000" i="0">
                <a:latin typeface="Verdana"/>
                <a:ea typeface="Verdana"/>
              </a:rPr>
              <a:t>Division relation Vs. modulo operator</a:t>
            </a:r>
            <a:endParaRPr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54000" y="4619992"/>
            <a:ext cx="8661400" cy="1323439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In the figure we see that the modulo operator (mod) takes an integer (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) from the set of integers (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Z</a:t>
            </a:r>
            <a:r>
              <a:rPr lang="en-US" sz="2000" b="0" i="0">
                <a:latin typeface="Verdana"/>
                <a:ea typeface="Verdana"/>
              </a:rPr>
              <a:t>) and a positive modulus (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). The operator creates a non-negative residue (</a:t>
            </a:r>
            <a:r>
              <a:rPr lang="en-US" sz="2000" b="0" i="0">
                <a:solidFill>
                  <a:srgbClr val="FF0000"/>
                </a:solidFill>
                <a:latin typeface="Verdana"/>
                <a:ea typeface="Verdana"/>
              </a:rPr>
              <a:t>r)</a:t>
            </a:r>
            <a:r>
              <a:rPr lang="en-US" sz="2000" b="0" i="0">
                <a:latin typeface="Verdana"/>
                <a:ea typeface="Verdana"/>
              </a:rPr>
              <a:t> where </a:t>
            </a:r>
            <a:r>
              <a:rPr lang="en-US" sz="2000" b="0" i="0">
                <a:solidFill>
                  <a:srgbClr val="0070C0"/>
                </a:solidFill>
                <a:latin typeface="Verdana"/>
                <a:ea typeface="Verdana"/>
              </a:rPr>
              <a:t>0 &lt;= r &lt;= n-1</a:t>
            </a:r>
            <a:r>
              <a:rPr lang="en-US" sz="2000" b="0" i="0">
                <a:latin typeface="Verdana"/>
                <a:ea typeface="Verdana"/>
              </a:rPr>
              <a:t>. We can say that:</a:t>
            </a:r>
            <a:endParaRPr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7000" y="612775"/>
            <a:ext cx="878840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Figure below shows the division relation compared with the modulo operator.</a:t>
            </a:r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3559248" y="6119023"/>
            <a:ext cx="28034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t" anchorCtr="0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400" b="1">
                <a:solidFill>
                  <a:schemeClr val="tx1"/>
                </a:solidFill>
                <a:latin typeface="Verdana"/>
                <a:ea typeface="Verdana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Verdana"/>
                <a:ea typeface="Verdana"/>
              </a:rPr>
              <a:t>mod</a:t>
            </a:r>
            <a:r>
              <a:rPr lang="en-US" sz="2400" b="1">
                <a:solidFill>
                  <a:schemeClr val="tx1"/>
                </a:solidFill>
                <a:latin typeface="Verdana"/>
                <a:ea typeface="Verdana"/>
              </a:rPr>
              <a:t> </a:t>
            </a:r>
            <a:r>
              <a:rPr lang="en-US" sz="2400" b="1">
                <a:solidFill>
                  <a:srgbClr val="0000CC"/>
                </a:solidFill>
                <a:latin typeface="Verdana"/>
                <a:ea typeface="Verdana"/>
              </a:rPr>
              <a:t>n</a:t>
            </a:r>
            <a:r>
              <a:rPr lang="en-US" sz="2400" b="1">
                <a:solidFill>
                  <a:schemeClr val="tx1"/>
                </a:solidFill>
                <a:latin typeface="Verdana"/>
                <a:ea typeface="Verdana"/>
              </a:rPr>
              <a:t> = </a:t>
            </a:r>
            <a:r>
              <a:rPr lang="en-US" sz="2400" b="1">
                <a:solidFill>
                  <a:srgbClr val="00B0F0"/>
                </a:solidFill>
                <a:latin typeface="Verdana"/>
                <a:ea typeface="Verdana"/>
              </a:rPr>
              <a:t>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Modular Arithmetic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52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700" y="608013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There are three </a:t>
            </a:r>
            <a:r>
              <a:rPr lang="en-US" sz="2400" i="0">
                <a:latin typeface="Verdana"/>
                <a:ea typeface="Verdana"/>
              </a:rPr>
              <a:t>cases for calculating modulus:</a:t>
            </a:r>
            <a:endParaRPr lang="en-US" sz="2400" i="0">
              <a:latin typeface="Verdana"/>
              <a:ea typeface="Verdana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500" y="1118027"/>
            <a:ext cx="8864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algn="just">
              <a:defRPr/>
            </a:pPr>
            <a:r>
              <a:rPr lang="en-US" sz="2400" b="1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Case-1: </a:t>
            </a:r>
            <a:endParaRPr lang="en-US" sz="2400" b="1" i="0">
              <a:ln>
                <a:solidFill>
                  <a:srgbClr val="6600FF"/>
                </a:solidFill>
              </a:ln>
              <a:latin typeface="Verdana"/>
              <a:ea typeface="Verdana"/>
            </a:endParaRPr>
          </a:p>
          <a:p>
            <a:pPr algn="just">
              <a:defRPr/>
            </a:pPr>
            <a:r>
              <a:rPr lang="en-US" sz="2000" b="1" i="0">
                <a:latin typeface="Verdana"/>
                <a:ea typeface="Verdana"/>
              </a:rPr>
              <a:t>When </a:t>
            </a:r>
            <a:r>
              <a:rPr lang="en-US" sz="2000" b="1" i="0">
                <a:latin typeface="Verdana"/>
                <a:ea typeface="Verdana"/>
              </a:rPr>
              <a:t>both  of </a:t>
            </a:r>
            <a:r>
              <a:rPr lang="en-US" sz="2000" b="1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US" sz="2000" b="1" i="0">
                <a:latin typeface="Verdana"/>
                <a:ea typeface="Verdana"/>
              </a:rPr>
              <a:t> and </a:t>
            </a:r>
            <a:r>
              <a:rPr lang="en-US" sz="2000" b="1">
                <a:solidFill>
                  <a:schemeClr val="folHlink"/>
                </a:solidFill>
                <a:latin typeface="Verdana"/>
                <a:ea typeface="Verdana"/>
              </a:rPr>
              <a:t>n</a:t>
            </a:r>
            <a:r>
              <a:rPr lang="en-US" sz="2000" b="1" i="0">
                <a:latin typeface="Verdana"/>
                <a:ea typeface="Verdana"/>
              </a:rPr>
              <a:t> is positive integer where </a:t>
            </a:r>
            <a:r>
              <a:rPr lang="en-US" sz="2000" b="1">
                <a:solidFill>
                  <a:schemeClr val="hlink"/>
                </a:solidFill>
                <a:latin typeface="Verdana"/>
                <a:ea typeface="Verdana"/>
              </a:rPr>
              <a:t>a&lt;n</a:t>
            </a:r>
            <a:r>
              <a:rPr lang="en-US" sz="2000" b="1" i="0">
                <a:latin typeface="Verdana"/>
                <a:ea typeface="Verdana"/>
              </a:rPr>
              <a:t>: </a:t>
            </a:r>
            <a:endParaRPr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8100" y="4405367"/>
            <a:ext cx="8763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algn="just">
              <a:defRPr/>
            </a:pPr>
            <a:r>
              <a:rPr lang="en-US" sz="2400" b="1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Case-3: </a:t>
            </a:r>
            <a:endParaRPr lang="en-US" sz="2400" b="1" i="0">
              <a:ln>
                <a:solidFill>
                  <a:srgbClr val="6600FF"/>
                </a:solidFill>
              </a:ln>
              <a:latin typeface="Verdana"/>
              <a:ea typeface="Verdana"/>
            </a:endParaRPr>
          </a:p>
          <a:p>
            <a:pPr algn="just">
              <a:defRPr/>
            </a:pPr>
            <a:r>
              <a:rPr lang="en-US" sz="2000" b="1" i="0">
                <a:latin typeface="Verdana"/>
                <a:ea typeface="Verdana"/>
              </a:rPr>
              <a:t>When </a:t>
            </a:r>
            <a:r>
              <a:rPr lang="en-US" sz="2000" b="1">
                <a:latin typeface="Verdana"/>
                <a:ea typeface="Verdana"/>
              </a:rPr>
              <a:t>a</a:t>
            </a:r>
            <a:r>
              <a:rPr lang="en-US" sz="2000" b="1" i="0">
                <a:latin typeface="Verdana"/>
                <a:ea typeface="Verdana"/>
              </a:rPr>
              <a:t> is negative and </a:t>
            </a:r>
            <a:r>
              <a:rPr lang="en-US" sz="2000" b="1">
                <a:latin typeface="Verdana"/>
                <a:ea typeface="Verdana"/>
              </a:rPr>
              <a:t>n</a:t>
            </a:r>
            <a:r>
              <a:rPr lang="en-US" sz="2000" b="1" i="0">
                <a:latin typeface="Verdana"/>
                <a:ea typeface="Verdana"/>
              </a:rPr>
              <a:t> is positive integer:</a:t>
            </a:r>
            <a:endParaRPr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77800" y="5060950"/>
            <a:ext cx="87503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285750" indent="-285750" algn="just">
              <a:buClr>
                <a:srgbClr val="0000CC"/>
              </a:buClr>
              <a:buFont typeface="Wingdings"/>
              <a:buChar char="v"/>
              <a:defRPr/>
            </a:pPr>
            <a:r>
              <a:rPr lang="en-US" b="0" i="0">
                <a:latin typeface="Verdana"/>
                <a:ea typeface="Verdana"/>
              </a:rPr>
              <a:t>In this case, we</a:t>
            </a:r>
            <a:r>
              <a:rPr lang="en-GB" b="0" i="0">
                <a:latin typeface="Verdana"/>
                <a:ea typeface="Verdana"/>
              </a:rPr>
              <a:t> add as many multiples of </a:t>
            </a:r>
            <a:r>
              <a:rPr lang="en-GB">
                <a:solidFill>
                  <a:schemeClr val="folHlink"/>
                </a:solidFill>
                <a:latin typeface="Verdana"/>
                <a:ea typeface="Verdana"/>
              </a:rPr>
              <a:t>n</a:t>
            </a:r>
            <a:r>
              <a:rPr lang="en-GB" b="0" i="0">
                <a:latin typeface="Verdana"/>
                <a:ea typeface="Verdana"/>
              </a:rPr>
              <a:t> with </a:t>
            </a:r>
            <a:r>
              <a:rPr lang="en-GB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GB" b="0" i="0">
                <a:latin typeface="Verdana"/>
                <a:ea typeface="Verdana"/>
              </a:rPr>
              <a:t> as necessary to get </a:t>
            </a:r>
            <a:r>
              <a:rPr lang="en-GB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GB" b="0" i="0">
                <a:latin typeface="Verdana"/>
                <a:ea typeface="Verdana"/>
              </a:rPr>
              <a:t> positive and greater than </a:t>
            </a:r>
            <a:r>
              <a:rPr lang="en-GB">
                <a:solidFill>
                  <a:schemeClr val="folHlink"/>
                </a:solidFill>
                <a:latin typeface="Verdana"/>
                <a:ea typeface="Verdana"/>
              </a:rPr>
              <a:t>n.</a:t>
            </a:r>
            <a:r>
              <a:rPr lang="en-GB">
                <a:latin typeface="Verdana"/>
                <a:ea typeface="Verdana"/>
              </a:rPr>
              <a:t> </a:t>
            </a:r>
            <a:r>
              <a:rPr lang="en-GB" b="0" i="0">
                <a:latin typeface="Verdana"/>
                <a:ea typeface="Verdana"/>
              </a:rPr>
              <a:t>Then divide </a:t>
            </a:r>
            <a:r>
              <a:rPr lang="en-GB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GB" b="0" i="0">
                <a:latin typeface="Verdana"/>
                <a:ea typeface="Verdana"/>
              </a:rPr>
              <a:t> by </a:t>
            </a:r>
            <a:r>
              <a:rPr lang="en-GB">
                <a:solidFill>
                  <a:schemeClr val="folHlink"/>
                </a:solidFill>
                <a:latin typeface="Verdana"/>
                <a:ea typeface="Verdana"/>
              </a:rPr>
              <a:t>n</a:t>
            </a:r>
            <a:r>
              <a:rPr lang="en-GB" b="0" i="0">
                <a:latin typeface="Verdana"/>
                <a:ea typeface="Verdana"/>
              </a:rPr>
              <a:t> to get the remainder </a:t>
            </a:r>
            <a:r>
              <a:rPr lang="en-GB">
                <a:solidFill>
                  <a:srgbClr val="00CC00"/>
                </a:solidFill>
                <a:latin typeface="Verdana"/>
                <a:ea typeface="Verdana"/>
              </a:rPr>
              <a:t>r</a:t>
            </a:r>
            <a:r>
              <a:rPr lang="en-GB" b="0" i="0">
                <a:latin typeface="Verdana"/>
                <a:ea typeface="Verdana"/>
              </a:rPr>
              <a:t>. The result will be in the range </a:t>
            </a:r>
            <a:r>
              <a:rPr lang="en-GB">
                <a:latin typeface="Verdana"/>
                <a:ea typeface="Verdana"/>
              </a:rPr>
              <a:t>0</a:t>
            </a:r>
            <a:r>
              <a:rPr lang="en-GB" b="0" i="0">
                <a:latin typeface="Verdana"/>
                <a:ea typeface="Verdana"/>
              </a:rPr>
              <a:t> to </a:t>
            </a:r>
            <a:r>
              <a:rPr lang="en-GB">
                <a:latin typeface="Verdana"/>
                <a:ea typeface="Verdana"/>
              </a:rPr>
              <a:t>n-1</a:t>
            </a:r>
            <a:r>
              <a:rPr lang="en-GB" b="0" i="0">
                <a:latin typeface="Verdana"/>
                <a:ea typeface="Verdana"/>
              </a:rPr>
              <a:t>.</a:t>
            </a:r>
            <a:r>
              <a:rPr lang="en-GB" sz="1400">
                <a:latin typeface="Verdana"/>
                <a:ea typeface="Verdana"/>
              </a:rPr>
              <a:t> </a:t>
            </a:r>
            <a:r>
              <a:rPr lang="en-GB" b="0" i="0">
                <a:latin typeface="Verdana"/>
                <a:ea typeface="Verdana"/>
              </a:rPr>
              <a:t>The process is known as </a:t>
            </a:r>
            <a:r>
              <a:rPr lang="en-GB" b="0" i="0">
                <a:solidFill>
                  <a:schemeClr val="hlink"/>
                </a:solidFill>
                <a:latin typeface="Verdana"/>
                <a:ea typeface="Verdana"/>
              </a:rPr>
              <a:t>modulo reduction</a:t>
            </a:r>
            <a:r>
              <a:rPr lang="en-GB" b="0" i="0">
                <a:latin typeface="Verdana"/>
                <a:ea typeface="Verdana"/>
              </a:rPr>
              <a:t>. </a:t>
            </a:r>
            <a:r>
              <a:rPr lang="en-GB" b="0" i="0">
                <a:latin typeface="Verdana"/>
                <a:ea typeface="Verdana"/>
              </a:rPr>
              <a:t>For </a:t>
            </a:r>
            <a:r>
              <a:rPr lang="en-GB" b="0" i="0">
                <a:latin typeface="Verdana"/>
                <a:ea typeface="Verdana"/>
              </a:rPr>
              <a:t>example, </a:t>
            </a:r>
            <a:r>
              <a:rPr lang="en-AU" b="0">
                <a:latin typeface="Verdana"/>
                <a:ea typeface="Verdana"/>
              </a:rPr>
              <a:t>-12 mod 7 = -5 mod 7 = 2 mod 7 = 9 mod 7</a:t>
            </a:r>
            <a:r>
              <a:rPr lang="en-US" b="0" i="0">
                <a:latin typeface="Verdana"/>
                <a:ea typeface="Verdana"/>
              </a:rPr>
              <a:t> </a:t>
            </a:r>
            <a:endParaRPr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77800" y="1801436"/>
            <a:ext cx="8648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285750" indent="-285750" algn="just">
              <a:buClr>
                <a:srgbClr val="0000CC"/>
              </a:buClr>
              <a:buFont typeface="Wingdings"/>
              <a:buChar char="v"/>
              <a:defRPr/>
            </a:pPr>
            <a:r>
              <a:rPr lang="en-US" b="0" i="0">
                <a:latin typeface="Verdana"/>
                <a:ea typeface="Verdana"/>
              </a:rPr>
              <a:t>In this case, we</a:t>
            </a:r>
            <a:r>
              <a:rPr lang="en-GB" b="0" i="0">
                <a:latin typeface="Verdana"/>
                <a:ea typeface="Verdana"/>
              </a:rPr>
              <a:t> add as many multiples of </a:t>
            </a:r>
            <a:r>
              <a:rPr lang="en-GB">
                <a:solidFill>
                  <a:schemeClr val="folHlink"/>
                </a:solidFill>
                <a:latin typeface="Verdana"/>
                <a:ea typeface="Verdana"/>
              </a:rPr>
              <a:t>n</a:t>
            </a:r>
            <a:r>
              <a:rPr lang="en-GB" b="0" i="0">
                <a:latin typeface="Verdana"/>
                <a:ea typeface="Verdana"/>
              </a:rPr>
              <a:t> with </a:t>
            </a:r>
            <a:r>
              <a:rPr lang="en-GB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GB" b="0" i="0">
                <a:latin typeface="Verdana"/>
                <a:ea typeface="Verdana"/>
              </a:rPr>
              <a:t> as necessary to get </a:t>
            </a:r>
            <a:r>
              <a:rPr lang="en-GB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GB" b="0" i="0">
                <a:latin typeface="Verdana"/>
                <a:ea typeface="Verdana"/>
              </a:rPr>
              <a:t> greater than </a:t>
            </a:r>
            <a:r>
              <a:rPr lang="en-GB">
                <a:solidFill>
                  <a:schemeClr val="folHlink"/>
                </a:solidFill>
                <a:latin typeface="Verdana"/>
                <a:ea typeface="Verdana"/>
              </a:rPr>
              <a:t>n</a:t>
            </a:r>
            <a:r>
              <a:rPr lang="en-GB" b="0" i="0">
                <a:latin typeface="Verdana"/>
                <a:ea typeface="Verdana"/>
              </a:rPr>
              <a:t>. Then divide </a:t>
            </a:r>
            <a:r>
              <a:rPr lang="en-GB" sz="1400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GB" b="0" i="0">
                <a:latin typeface="Verdana"/>
                <a:ea typeface="Verdana"/>
              </a:rPr>
              <a:t> by </a:t>
            </a:r>
            <a:r>
              <a:rPr lang="en-GB" sz="1400">
                <a:solidFill>
                  <a:schemeClr val="folHlink"/>
                </a:solidFill>
                <a:latin typeface="Verdana"/>
                <a:ea typeface="Verdana"/>
              </a:rPr>
              <a:t>n</a:t>
            </a:r>
            <a:r>
              <a:rPr lang="en-GB" b="0" i="0">
                <a:latin typeface="Verdana"/>
                <a:ea typeface="Verdana"/>
              </a:rPr>
              <a:t> to get the remainder </a:t>
            </a:r>
            <a:r>
              <a:rPr lang="en-GB">
                <a:solidFill>
                  <a:srgbClr val="00CC00"/>
                </a:solidFill>
                <a:latin typeface="Verdana"/>
                <a:ea typeface="Verdana"/>
              </a:rPr>
              <a:t>r</a:t>
            </a:r>
            <a:r>
              <a:rPr lang="en-GB" b="0" i="0">
                <a:latin typeface="Verdana"/>
                <a:ea typeface="Verdana"/>
              </a:rPr>
              <a:t>. The result will be in the range </a:t>
            </a:r>
            <a:r>
              <a:rPr lang="en-GB">
                <a:latin typeface="Verdana"/>
                <a:ea typeface="Verdana"/>
              </a:rPr>
              <a:t>0</a:t>
            </a:r>
            <a:r>
              <a:rPr lang="en-GB" b="0" i="0">
                <a:latin typeface="Verdana"/>
                <a:ea typeface="Verdana"/>
              </a:rPr>
              <a:t> to </a:t>
            </a:r>
            <a:r>
              <a:rPr lang="en-GB">
                <a:latin typeface="Verdana"/>
                <a:ea typeface="Verdana"/>
              </a:rPr>
              <a:t>n-1</a:t>
            </a:r>
            <a:r>
              <a:rPr lang="en-GB" b="0" i="0">
                <a:latin typeface="Verdana"/>
                <a:ea typeface="Verdana"/>
              </a:rPr>
              <a:t>. </a:t>
            </a:r>
            <a:r>
              <a:rPr lang="en-GB" b="0" i="0">
                <a:latin typeface="Verdana"/>
                <a:ea typeface="Verdana"/>
              </a:rPr>
              <a:t>For </a:t>
            </a:r>
            <a:r>
              <a:rPr lang="en-GB" b="0" i="0">
                <a:latin typeface="Verdana"/>
                <a:ea typeface="Verdana"/>
              </a:rPr>
              <a:t>example, </a:t>
            </a:r>
            <a:r>
              <a:rPr lang="en-AU" b="0">
                <a:solidFill>
                  <a:schemeClr val="hlink"/>
                </a:solidFill>
                <a:latin typeface="Verdana"/>
                <a:ea typeface="Verdana"/>
              </a:rPr>
              <a:t>2</a:t>
            </a:r>
            <a:r>
              <a:rPr lang="en-AU" b="0">
                <a:solidFill>
                  <a:srgbClr val="00CC00"/>
                </a:solidFill>
                <a:latin typeface="Verdana"/>
                <a:ea typeface="Verdana"/>
              </a:rPr>
              <a:t> mod </a:t>
            </a:r>
            <a:r>
              <a:rPr lang="en-AU" b="0">
                <a:solidFill>
                  <a:schemeClr val="folHlink"/>
                </a:solidFill>
                <a:latin typeface="Verdana"/>
                <a:ea typeface="Verdana"/>
              </a:rPr>
              <a:t>7 </a:t>
            </a:r>
            <a:r>
              <a:rPr lang="en-AU" b="0">
                <a:solidFill>
                  <a:srgbClr val="00CC00"/>
                </a:solidFill>
                <a:latin typeface="Verdana"/>
                <a:ea typeface="Verdana"/>
              </a:rPr>
              <a:t>= </a:t>
            </a:r>
            <a:r>
              <a:rPr lang="en-AU" b="0">
                <a:solidFill>
                  <a:schemeClr val="hlink"/>
                </a:solidFill>
                <a:latin typeface="Verdana"/>
                <a:ea typeface="Verdana"/>
              </a:rPr>
              <a:t>9</a:t>
            </a:r>
            <a:r>
              <a:rPr lang="en-AU" b="0">
                <a:solidFill>
                  <a:srgbClr val="00CC00"/>
                </a:solidFill>
                <a:latin typeface="Verdana"/>
                <a:ea typeface="Verdana"/>
              </a:rPr>
              <a:t> mod </a:t>
            </a:r>
            <a:r>
              <a:rPr lang="en-AU" b="0">
                <a:solidFill>
                  <a:schemeClr val="folHlink"/>
                </a:solidFill>
                <a:latin typeface="Verdana"/>
                <a:ea typeface="Verdana"/>
              </a:rPr>
              <a:t>7</a:t>
            </a:r>
            <a:r>
              <a:rPr lang="en-AU" b="0">
                <a:solidFill>
                  <a:srgbClr val="00CC00"/>
                </a:solidFill>
                <a:latin typeface="Verdana"/>
                <a:ea typeface="Verdana"/>
              </a:rPr>
              <a:t> = 2</a:t>
            </a:r>
            <a:r>
              <a:rPr lang="en-AU" b="0">
                <a:latin typeface="Verdana"/>
                <a:ea typeface="Verdana"/>
              </a:rPr>
              <a:t>.</a:t>
            </a:r>
            <a:endParaRPr lang="en-US" b="0">
              <a:latin typeface="Verdana"/>
              <a:ea typeface="Verdana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3500" y="2907918"/>
            <a:ext cx="8763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algn="just">
              <a:defRPr/>
            </a:pPr>
            <a:r>
              <a:rPr lang="en-US" sz="2400" b="1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Case-2: </a:t>
            </a:r>
            <a:endParaRPr lang="en-US" sz="2400" b="1" i="0">
              <a:ln>
                <a:solidFill>
                  <a:srgbClr val="6600FF"/>
                </a:solidFill>
              </a:ln>
              <a:latin typeface="Verdana"/>
              <a:ea typeface="Verdana"/>
            </a:endParaRPr>
          </a:p>
          <a:p>
            <a:pPr algn="just">
              <a:defRPr/>
            </a:pPr>
            <a:r>
              <a:rPr lang="en-US" sz="2000" b="1" i="0">
                <a:latin typeface="Verdana"/>
                <a:ea typeface="Verdana"/>
              </a:rPr>
              <a:t>When </a:t>
            </a:r>
            <a:r>
              <a:rPr lang="en-US" sz="2000" b="1" i="0">
                <a:latin typeface="Verdana"/>
                <a:ea typeface="Verdana"/>
              </a:rPr>
              <a:t>both </a:t>
            </a:r>
            <a:r>
              <a:rPr lang="en-US" sz="2000" b="1" i="0">
                <a:latin typeface="Verdana"/>
                <a:ea typeface="Verdana"/>
              </a:rPr>
              <a:t>of </a:t>
            </a:r>
            <a:r>
              <a:rPr lang="en-US" sz="2000" b="1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US" sz="2000" b="1" i="0">
                <a:latin typeface="Verdana"/>
                <a:ea typeface="Verdana"/>
              </a:rPr>
              <a:t> and </a:t>
            </a:r>
            <a:r>
              <a:rPr lang="en-US" sz="2000" b="1">
                <a:solidFill>
                  <a:schemeClr val="folHlink"/>
                </a:solidFill>
                <a:latin typeface="Verdana"/>
                <a:ea typeface="Verdana"/>
              </a:rPr>
              <a:t>n</a:t>
            </a:r>
            <a:r>
              <a:rPr lang="en-US" sz="2000" b="1" i="0">
                <a:latin typeface="Verdana"/>
                <a:ea typeface="Verdana"/>
              </a:rPr>
              <a:t> is positive integer </a:t>
            </a:r>
            <a:r>
              <a:rPr lang="en-US" sz="2000" b="1" i="0">
                <a:latin typeface="Verdana"/>
                <a:ea typeface="Verdana"/>
              </a:rPr>
              <a:t>with </a:t>
            </a:r>
            <a:r>
              <a:rPr lang="en-US" sz="2000" b="1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US" sz="2000" b="1">
                <a:solidFill>
                  <a:schemeClr val="hlink"/>
                </a:solidFill>
                <a:latin typeface="Verdana"/>
                <a:ea typeface="Verdana"/>
              </a:rPr>
              <a:t>&gt;=n</a:t>
            </a:r>
            <a:r>
              <a:rPr lang="en-US" sz="2000" b="1" i="0">
                <a:latin typeface="Verdana"/>
                <a:ea typeface="Verdana"/>
              </a:rPr>
              <a:t>: </a:t>
            </a:r>
            <a:endParaRPr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7800" y="3563184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/>
              <a:buChar char="v"/>
              <a:defRPr/>
            </a:pPr>
            <a:r>
              <a:rPr lang="en-US" b="0" i="0">
                <a:latin typeface="Verdana"/>
                <a:ea typeface="Verdana"/>
              </a:rPr>
              <a:t>In this case, just </a:t>
            </a:r>
            <a:r>
              <a:rPr lang="en-GB" b="0" i="0">
                <a:latin typeface="Verdana"/>
                <a:ea typeface="Verdana"/>
              </a:rPr>
              <a:t>divide </a:t>
            </a:r>
            <a:r>
              <a:rPr lang="en-GB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GB" b="0" i="0">
                <a:latin typeface="Verdana"/>
                <a:ea typeface="Verdana"/>
              </a:rPr>
              <a:t> by </a:t>
            </a:r>
            <a:r>
              <a:rPr lang="en-GB">
                <a:solidFill>
                  <a:schemeClr val="folHlink"/>
                </a:solidFill>
                <a:latin typeface="Verdana"/>
                <a:ea typeface="Verdana"/>
              </a:rPr>
              <a:t>n</a:t>
            </a:r>
            <a:r>
              <a:rPr lang="en-GB" b="0" i="0">
                <a:latin typeface="Verdana"/>
                <a:ea typeface="Verdana"/>
              </a:rPr>
              <a:t> to get the remainder </a:t>
            </a:r>
            <a:r>
              <a:rPr lang="en-GB">
                <a:solidFill>
                  <a:srgbClr val="00CC00"/>
                </a:solidFill>
                <a:latin typeface="Verdana"/>
                <a:ea typeface="Verdana"/>
              </a:rPr>
              <a:t>r</a:t>
            </a:r>
            <a:r>
              <a:rPr lang="en-GB" b="0" i="0">
                <a:latin typeface="Verdana"/>
                <a:ea typeface="Verdana"/>
              </a:rPr>
              <a:t>. The result will be in the range </a:t>
            </a:r>
            <a:r>
              <a:rPr lang="en-GB">
                <a:latin typeface="Verdana"/>
                <a:ea typeface="Verdana"/>
              </a:rPr>
              <a:t>0</a:t>
            </a:r>
            <a:r>
              <a:rPr lang="en-GB" b="0" i="0">
                <a:latin typeface="Verdana"/>
                <a:ea typeface="Verdana"/>
              </a:rPr>
              <a:t> to </a:t>
            </a:r>
            <a:r>
              <a:rPr lang="en-GB">
                <a:latin typeface="Verdana"/>
                <a:ea typeface="Verdana"/>
              </a:rPr>
              <a:t>n-1</a:t>
            </a:r>
            <a:r>
              <a:rPr lang="en-GB" b="0" i="0">
                <a:latin typeface="Verdana"/>
                <a:ea typeface="Verdana"/>
              </a:rPr>
              <a:t>. </a:t>
            </a:r>
            <a:r>
              <a:rPr lang="en-GB" b="0" i="0">
                <a:latin typeface="Verdana"/>
                <a:ea typeface="Verdana"/>
              </a:rPr>
              <a:t>For </a:t>
            </a:r>
            <a:r>
              <a:rPr lang="en-GB" b="0" i="0">
                <a:latin typeface="Verdana"/>
                <a:ea typeface="Verdana"/>
              </a:rPr>
              <a:t>example, </a:t>
            </a:r>
            <a:r>
              <a:rPr lang="en-AU" b="0">
                <a:solidFill>
                  <a:schemeClr val="hlink"/>
                </a:solidFill>
                <a:latin typeface="Verdana"/>
                <a:ea typeface="Verdana"/>
              </a:rPr>
              <a:t>9</a:t>
            </a:r>
            <a:r>
              <a:rPr lang="en-AU" b="0">
                <a:latin typeface="Verdana"/>
                <a:ea typeface="Verdana"/>
              </a:rPr>
              <a:t> </a:t>
            </a:r>
            <a:r>
              <a:rPr lang="en-AU" b="0">
                <a:solidFill>
                  <a:srgbClr val="00CC00"/>
                </a:solidFill>
                <a:latin typeface="Verdana"/>
                <a:ea typeface="Verdana"/>
              </a:rPr>
              <a:t>mod</a:t>
            </a:r>
            <a:r>
              <a:rPr lang="en-AU" b="0">
                <a:latin typeface="Verdana"/>
                <a:ea typeface="Verdana"/>
              </a:rPr>
              <a:t> </a:t>
            </a:r>
            <a:r>
              <a:rPr lang="en-AU" b="0">
                <a:solidFill>
                  <a:schemeClr val="folHlink"/>
                </a:solidFill>
                <a:latin typeface="Verdana"/>
                <a:ea typeface="Verdana"/>
              </a:rPr>
              <a:t>7</a:t>
            </a:r>
            <a:r>
              <a:rPr lang="en-AU" b="0">
                <a:latin typeface="Verdana"/>
                <a:ea typeface="Verdana"/>
              </a:rPr>
              <a:t> </a:t>
            </a:r>
            <a:r>
              <a:rPr lang="en-AU" b="0">
                <a:solidFill>
                  <a:srgbClr val="00CC00"/>
                </a:solidFill>
                <a:latin typeface="Verdana"/>
                <a:ea typeface="Verdana"/>
              </a:rPr>
              <a:t>= 2</a:t>
            </a:r>
            <a:r>
              <a:rPr lang="en-AU" b="0">
                <a:latin typeface="Verdana"/>
                <a:ea typeface="Verdana"/>
              </a:rPr>
              <a:t>.</a:t>
            </a:r>
            <a:endParaRPr lang="en-US" b="0" i="0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Modular Arithmetic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53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36191"/>
            <a:ext cx="86677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Find the result of the following operations:</a:t>
            </a:r>
            <a:endParaRPr/>
          </a:p>
          <a:p>
            <a:pPr marL="457200" algn="just">
              <a:defRPr/>
            </a:pPr>
            <a:r>
              <a:rPr lang="da-DK" sz="2000" i="0">
                <a:solidFill>
                  <a:schemeClr val="hlink"/>
                </a:solidFill>
                <a:latin typeface="Verdana"/>
                <a:ea typeface="Verdana"/>
              </a:rPr>
              <a:t>a.</a:t>
            </a:r>
            <a:r>
              <a:rPr lang="da-DK" sz="2000" i="0">
                <a:latin typeface="Verdana"/>
                <a:ea typeface="Verdana"/>
              </a:rPr>
              <a:t>  27 mod 5                                            </a:t>
            </a:r>
            <a:r>
              <a:rPr lang="da-DK" sz="2000" i="0">
                <a:solidFill>
                  <a:schemeClr val="hlink"/>
                </a:solidFill>
                <a:latin typeface="Verdana"/>
                <a:ea typeface="Verdana"/>
              </a:rPr>
              <a:t>b.</a:t>
            </a:r>
            <a:r>
              <a:rPr lang="da-DK" sz="2000" i="0">
                <a:latin typeface="Verdana"/>
                <a:ea typeface="Verdana"/>
              </a:rPr>
              <a:t>  36 mod 12</a:t>
            </a:r>
            <a:endParaRPr/>
          </a:p>
          <a:p>
            <a:pPr marL="457200" algn="just">
              <a:defRPr/>
            </a:pPr>
            <a:r>
              <a:rPr lang="da-DK" sz="2000" i="0">
                <a:solidFill>
                  <a:schemeClr val="hlink"/>
                </a:solidFill>
                <a:latin typeface="Verdana"/>
                <a:ea typeface="Verdana"/>
              </a:rPr>
              <a:t>c.</a:t>
            </a:r>
            <a:r>
              <a:rPr lang="da-DK" sz="2000" i="0">
                <a:latin typeface="Verdana"/>
                <a:ea typeface="Verdana"/>
              </a:rPr>
              <a:t>  −18 mod 14                                        </a:t>
            </a:r>
            <a:r>
              <a:rPr lang="da-DK" sz="2000" i="0">
                <a:solidFill>
                  <a:schemeClr val="hlink"/>
                </a:solidFill>
                <a:latin typeface="Verdana"/>
                <a:ea typeface="Verdana"/>
              </a:rPr>
              <a:t>d.</a:t>
            </a:r>
            <a:r>
              <a:rPr lang="da-DK" sz="2000" i="0">
                <a:latin typeface="Verdana"/>
                <a:ea typeface="Verdana"/>
              </a:rPr>
              <a:t>  −7 mod 10</a:t>
            </a:r>
            <a:endParaRPr lang="en-US" sz="2000" i="0">
              <a:latin typeface="Verdana"/>
              <a:ea typeface="Verdana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8600" y="3071962"/>
            <a:ext cx="85725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>
              <a:spcAft>
                <a:spcPts val="0"/>
              </a:spcAft>
              <a:buFontTx/>
              <a:buAutoNum type="alphaLcPeriod"/>
              <a:defRPr/>
            </a:pPr>
            <a:r>
              <a:rPr lang="en-US" sz="2000" i="0">
                <a:latin typeface="Verdana"/>
                <a:ea typeface="Verdana"/>
              </a:rPr>
              <a:t>Dividing 27 by 5 results in </a:t>
            </a:r>
            <a:r>
              <a:rPr lang="en-US" sz="2000">
                <a:latin typeface="Verdana"/>
                <a:ea typeface="Verdana"/>
              </a:rPr>
              <a:t>r</a:t>
            </a:r>
            <a:r>
              <a:rPr lang="en-US" sz="2000" i="0">
                <a:latin typeface="Verdana"/>
                <a:ea typeface="Verdana"/>
              </a:rPr>
              <a:t> = 2. Therefore </a:t>
            </a:r>
            <a:r>
              <a:rPr lang="en-US" sz="2000" i="0">
                <a:solidFill>
                  <a:srgbClr val="FF0000"/>
                </a:solidFill>
                <a:latin typeface="Verdana"/>
                <a:ea typeface="Verdana"/>
              </a:rPr>
              <a:t>27 mod 5 = 2</a:t>
            </a:r>
            <a:endParaRPr/>
          </a:p>
          <a:p>
            <a:pPr marL="457200" indent="-457200">
              <a:spcAft>
                <a:spcPts val="0"/>
              </a:spcAft>
              <a:buFontTx/>
              <a:buAutoNum type="alphaLcPeriod"/>
              <a:defRPr/>
            </a:pPr>
            <a:r>
              <a:rPr lang="en-US" sz="2000" i="0">
                <a:latin typeface="Verdana"/>
                <a:ea typeface="Verdana"/>
              </a:rPr>
              <a:t>Dividing 36 by 12 results in </a:t>
            </a:r>
            <a:r>
              <a:rPr lang="en-US" sz="2000">
                <a:latin typeface="Verdana"/>
                <a:ea typeface="Verdana"/>
              </a:rPr>
              <a:t>r</a:t>
            </a:r>
            <a:r>
              <a:rPr lang="en-US" sz="2000" i="0">
                <a:latin typeface="Verdana"/>
                <a:ea typeface="Verdana"/>
              </a:rPr>
              <a:t> = 0. Therefore </a:t>
            </a:r>
            <a:r>
              <a:rPr lang="en-US" sz="2000" i="0">
                <a:solidFill>
                  <a:srgbClr val="00B050"/>
                </a:solidFill>
                <a:latin typeface="Verdana"/>
                <a:ea typeface="Verdana"/>
              </a:rPr>
              <a:t>36 mod 12 = 0</a:t>
            </a:r>
            <a:r>
              <a:rPr lang="en-US" sz="2000" i="0">
                <a:latin typeface="Verdana"/>
                <a:ea typeface="Verdana"/>
              </a:rPr>
              <a:t> </a:t>
            </a:r>
            <a:endParaRPr/>
          </a:p>
          <a:p>
            <a:pPr marL="457200" indent="-457200">
              <a:spcAft>
                <a:spcPts val="0"/>
              </a:spcAft>
              <a:defRPr/>
            </a:pPr>
            <a:r>
              <a:rPr lang="en-US" sz="2000" i="0">
                <a:latin typeface="Verdana"/>
                <a:ea typeface="Verdana"/>
              </a:rPr>
              <a:t>c.   Dividing −18 by 14 results in </a:t>
            </a:r>
            <a:r>
              <a:rPr lang="en-US" sz="2000">
                <a:latin typeface="Verdana"/>
                <a:ea typeface="Verdana"/>
              </a:rPr>
              <a:t>r</a:t>
            </a:r>
            <a:r>
              <a:rPr lang="en-US" sz="2000" i="0">
                <a:latin typeface="Verdana"/>
                <a:ea typeface="Verdana"/>
              </a:rPr>
              <a:t> = −4. After adding the modulus (14) with the result to make it non-negative, we have </a:t>
            </a:r>
            <a:r>
              <a:rPr lang="en-US" sz="2000">
                <a:latin typeface="Verdana"/>
                <a:ea typeface="Verdana"/>
              </a:rPr>
              <a:t>r</a:t>
            </a:r>
            <a:r>
              <a:rPr lang="en-US" sz="2000" i="0">
                <a:latin typeface="Verdana"/>
                <a:ea typeface="Verdana"/>
              </a:rPr>
              <a:t> = -4 + 14 = 10. Therefore </a:t>
            </a:r>
            <a:r>
              <a:rPr lang="en-US" sz="2000" i="0">
                <a:solidFill>
                  <a:srgbClr val="0070C0"/>
                </a:solidFill>
                <a:latin typeface="Verdana"/>
                <a:ea typeface="Verdana"/>
              </a:rPr>
              <a:t>-18 mod 14 = 10</a:t>
            </a:r>
            <a:endParaRPr/>
          </a:p>
          <a:p>
            <a:pPr marL="457200" indent="-457200">
              <a:spcAft>
                <a:spcPts val="0"/>
              </a:spcAft>
              <a:defRPr/>
            </a:pPr>
            <a:r>
              <a:rPr lang="en-US" sz="2000" i="0">
                <a:latin typeface="Verdana"/>
                <a:ea typeface="Verdana"/>
              </a:rPr>
              <a:t>d.   Dividing −7 by 10 results in r = −7. After adding the modulus (10) with the result to make it non-negative, we have </a:t>
            </a:r>
            <a:r>
              <a:rPr lang="en-US" sz="2000">
                <a:latin typeface="Verdana"/>
                <a:ea typeface="Verdana"/>
              </a:rPr>
              <a:t>r</a:t>
            </a:r>
            <a:r>
              <a:rPr lang="en-US" sz="2000" i="0">
                <a:latin typeface="Verdana"/>
                <a:ea typeface="Verdana"/>
              </a:rPr>
              <a:t> = -7 + 10 = 3. Therefore </a:t>
            </a:r>
            <a:r>
              <a:rPr lang="en-US" sz="2000" i="0">
                <a:solidFill>
                  <a:srgbClr val="FF0000"/>
                </a:solidFill>
                <a:latin typeface="Verdana"/>
                <a:ea typeface="Verdana"/>
              </a:rPr>
              <a:t>–7 mod 10 = 3</a:t>
            </a:r>
            <a:endParaRPr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2481297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i="0">
                <a:solidFill>
                  <a:schemeClr val="hlink"/>
                </a:solidFill>
                <a:latin typeface="Verdana"/>
                <a:ea typeface="Verdana"/>
              </a:rPr>
              <a:t>Solution</a:t>
            </a:r>
            <a:endParaRPr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3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Modular Arithmetic- Set of Residues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54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30629" y="642248"/>
            <a:ext cx="8784771" cy="260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The result of 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a mod n </a:t>
            </a:r>
            <a:r>
              <a:rPr lang="en-US" sz="2400" b="0" i="0">
                <a:latin typeface="Verdana"/>
                <a:ea typeface="Verdana"/>
              </a:rPr>
              <a:t>is always an integer between </a:t>
            </a:r>
            <a:r>
              <a:rPr lang="en-US" sz="2400" b="0">
                <a:solidFill>
                  <a:srgbClr val="00B0F0"/>
                </a:solidFill>
                <a:latin typeface="Verdana"/>
                <a:ea typeface="Verdana"/>
              </a:rPr>
              <a:t>0</a:t>
            </a:r>
            <a:r>
              <a:rPr lang="en-US" sz="2400" b="0" i="0">
                <a:latin typeface="Verdana"/>
                <a:ea typeface="Verdana"/>
              </a:rPr>
              <a:t> and </a:t>
            </a:r>
            <a:r>
              <a:rPr lang="en-US" sz="2400" b="0">
                <a:solidFill>
                  <a:srgbClr val="00B0F0"/>
                </a:solidFill>
                <a:latin typeface="Verdana"/>
                <a:ea typeface="Verdana"/>
              </a:rPr>
              <a:t>n-1</a:t>
            </a:r>
            <a:r>
              <a:rPr lang="en-US" sz="2400" b="0" i="0">
                <a:latin typeface="Verdana"/>
                <a:ea typeface="Verdana"/>
              </a:rPr>
              <a:t>.</a:t>
            </a:r>
            <a:endParaRPr/>
          </a:p>
          <a:p>
            <a:pPr marL="5715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Therefore</a:t>
            </a:r>
            <a:r>
              <a:rPr lang="en-US" sz="2000" b="0" i="0">
                <a:latin typeface="Verdana"/>
                <a:ea typeface="Verdana"/>
              </a:rPr>
              <a:t>, the modulo operation creates a set, which in modular arithmetic is referred to as </a:t>
            </a:r>
            <a:r>
              <a:rPr lang="en-US" sz="2000" b="0" i="0">
                <a:solidFill>
                  <a:schemeClr val="hlink"/>
                </a:solidFill>
                <a:latin typeface="Verdana"/>
                <a:ea typeface="Verdana"/>
              </a:rPr>
              <a:t>the set of least residues modulo n</a:t>
            </a:r>
            <a:r>
              <a:rPr lang="en-US" sz="2000" b="0" i="0">
                <a:latin typeface="Verdana"/>
                <a:ea typeface="Verdana"/>
              </a:rPr>
              <a:t>, </a:t>
            </a:r>
            <a:r>
              <a:rPr lang="en-US" sz="2000" b="0" i="0">
                <a:solidFill>
                  <a:schemeClr val="hlink"/>
                </a:solidFill>
                <a:latin typeface="Verdana"/>
                <a:ea typeface="Verdana"/>
              </a:rPr>
              <a:t>or Z</a:t>
            </a:r>
            <a:r>
              <a:rPr lang="en-US" sz="2000" b="0" i="0" baseline="-25000">
                <a:solidFill>
                  <a:schemeClr val="hlink"/>
                </a:solidFill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. </a:t>
            </a:r>
            <a:endParaRPr/>
          </a:p>
          <a:p>
            <a:pPr marL="5715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Figure </a:t>
            </a:r>
            <a:r>
              <a:rPr lang="en-US" sz="2000" b="0" i="0">
                <a:latin typeface="Verdana"/>
                <a:ea typeface="Verdana"/>
              </a:rPr>
              <a:t>below shows the set of residues Z</a:t>
            </a:r>
            <a:r>
              <a:rPr lang="en-US" sz="2000" b="0" i="0" baseline="-25000">
                <a:latin typeface="Verdana"/>
                <a:ea typeface="Verdana"/>
              </a:rPr>
              <a:t>n </a:t>
            </a:r>
            <a:r>
              <a:rPr lang="en-US" sz="2000" b="0" i="0">
                <a:latin typeface="Verdana"/>
                <a:ea typeface="Verdana"/>
              </a:rPr>
              <a:t>and three instances of the set of residues Z</a:t>
            </a:r>
            <a:r>
              <a:rPr lang="en-US" sz="2000" b="0" i="0" baseline="-25000">
                <a:latin typeface="Verdana"/>
                <a:ea typeface="Verdana"/>
              </a:rPr>
              <a:t>2</a:t>
            </a:r>
            <a:r>
              <a:rPr lang="en-US" sz="2000" b="0" i="0">
                <a:latin typeface="Verdana"/>
                <a:ea typeface="Verdana"/>
              </a:rPr>
              <a:t>, Z</a:t>
            </a:r>
            <a:r>
              <a:rPr lang="en-US" sz="2000" b="0" i="0" baseline="-25000">
                <a:latin typeface="Verdana"/>
                <a:ea typeface="Verdana"/>
              </a:rPr>
              <a:t>6</a:t>
            </a:r>
            <a:r>
              <a:rPr lang="en-US" sz="2000" b="0" i="0">
                <a:latin typeface="Verdana"/>
                <a:ea typeface="Verdana"/>
              </a:rPr>
              <a:t>, Z</a:t>
            </a:r>
            <a:r>
              <a:rPr lang="en-US" sz="2000" b="0" i="0" baseline="-25000">
                <a:latin typeface="Verdana"/>
                <a:ea typeface="Verdana"/>
              </a:rPr>
              <a:t>11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49060" y="3644900"/>
            <a:ext cx="8199641" cy="12645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081874" y="5315848"/>
            <a:ext cx="379527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Some Z</a:t>
            </a:r>
            <a:r>
              <a:rPr lang="en-US" sz="2000" i="0" baseline="-25000">
                <a:latin typeface="Verdana"/>
                <a:ea typeface="Verdana"/>
              </a:rPr>
              <a:t>n</a:t>
            </a:r>
            <a:r>
              <a:rPr lang="en-US" sz="2000" i="0">
                <a:latin typeface="Verdana"/>
                <a:ea typeface="Verdana"/>
              </a:rPr>
              <a:t> sets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Modular Arithmetic- </a:t>
            </a:r>
            <a:r>
              <a:rPr lang="en-US" sz="3200" b="1">
                <a:latin typeface="Verdana"/>
                <a:ea typeface="굴림"/>
              </a:rPr>
              <a:t>Inverse Operation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55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38125" y="580012"/>
            <a:ext cx="8667750" cy="524759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i="0">
                <a:latin typeface="Verdana"/>
                <a:ea typeface="Verdana"/>
              </a:rPr>
              <a:t>In </a:t>
            </a:r>
            <a:r>
              <a:rPr lang="en-US" sz="2400" b="0" i="0">
                <a:latin typeface="Verdana"/>
                <a:ea typeface="Verdana"/>
              </a:rPr>
              <a:t>cryptography, we </a:t>
            </a:r>
            <a:r>
              <a:rPr lang="en-US" sz="2400" b="0" i="0">
                <a:latin typeface="Verdana"/>
                <a:ea typeface="Verdana"/>
              </a:rPr>
              <a:t>often need to find the inverse of a number relative to an operation. For example, if the sender uses an integer as the encryption key, the receiver uses the inverse of that integer as the decryption key. </a:t>
            </a:r>
            <a:endParaRPr lang="en-US" sz="2400" b="0" i="0">
              <a:latin typeface="Verdana"/>
              <a:ea typeface="Verdana"/>
            </a:endParaRPr>
          </a:p>
          <a:p>
            <a:pPr marL="628650" indent="-457200" algn="just">
              <a:spcBef>
                <a:spcPts val="60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We are normally looking for </a:t>
            </a:r>
            <a:r>
              <a:rPr lang="en-US" sz="2000" b="0" i="0">
                <a:latin typeface="Verdana"/>
                <a:ea typeface="Verdana"/>
              </a:rPr>
              <a:t>two kinds of inverse:</a:t>
            </a:r>
            <a:endParaRPr lang="en-US" sz="2000" b="0" i="0">
              <a:latin typeface="Verdana"/>
              <a:ea typeface="Verdana"/>
            </a:endParaRPr>
          </a:p>
          <a:p>
            <a:pPr marL="13716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i="0">
                <a:solidFill>
                  <a:srgbClr val="FF0000"/>
                </a:solidFill>
                <a:latin typeface="Verdana"/>
                <a:ea typeface="Verdana"/>
              </a:rPr>
              <a:t>Additive Inverse</a:t>
            </a:r>
            <a:endParaRPr/>
          </a:p>
          <a:p>
            <a:pPr marL="1892300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</a:rPr>
              <a:t>If </a:t>
            </a:r>
            <a:r>
              <a:rPr lang="en-US" sz="1700" b="0" i="0">
                <a:latin typeface="Verdana"/>
                <a:ea typeface="Verdana"/>
              </a:rPr>
              <a:t>the operation is </a:t>
            </a:r>
            <a:r>
              <a:rPr lang="en-US" sz="1700" b="0" i="0">
                <a:latin typeface="Verdana"/>
                <a:ea typeface="Verdana"/>
              </a:rPr>
              <a:t>addition, then </a:t>
            </a:r>
            <a:r>
              <a:rPr lang="en-US" sz="1700" i="0">
                <a:solidFill>
                  <a:srgbClr val="FF0000"/>
                </a:solidFill>
                <a:latin typeface="Verdana"/>
                <a:ea typeface="Verdana"/>
              </a:rPr>
              <a:t>additive </a:t>
            </a:r>
            <a:r>
              <a:rPr lang="en-US" sz="1700" i="0">
                <a:solidFill>
                  <a:srgbClr val="FF0000"/>
                </a:solidFill>
                <a:latin typeface="Verdana"/>
                <a:ea typeface="Verdana"/>
              </a:rPr>
              <a:t>inverse </a:t>
            </a:r>
            <a:r>
              <a:rPr lang="en-US" sz="1700" b="0" i="0">
                <a:latin typeface="Verdana"/>
                <a:ea typeface="Verdana"/>
              </a:rPr>
              <a:t>is used.</a:t>
            </a:r>
            <a:endParaRPr/>
          </a:p>
          <a:p>
            <a:pPr marL="1892300" lvl="1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The set of additive inverse is expressed as </a:t>
            </a:r>
            <a:r>
              <a:rPr lang="en-US" sz="1700">
                <a:solidFill>
                  <a:schemeClr val="hlink"/>
                </a:solidFill>
                <a:latin typeface="Verdana"/>
                <a:ea typeface="Verdana"/>
              </a:rPr>
              <a:t>Z</a:t>
            </a:r>
            <a:r>
              <a:rPr lang="en-US" sz="1700" baseline="-25000">
                <a:solidFill>
                  <a:schemeClr val="hlink"/>
                </a:solidFill>
                <a:latin typeface="Verdana"/>
                <a:ea typeface="Verdana"/>
              </a:rPr>
              <a:t>n</a:t>
            </a:r>
            <a:endParaRPr lang="en-US" sz="1700" b="0" i="0">
              <a:latin typeface="Verdana"/>
              <a:ea typeface="Verdana"/>
              <a:cs typeface="Verdana"/>
            </a:endParaRPr>
          </a:p>
          <a:p>
            <a:pPr marL="13716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US" sz="2000" i="0">
                <a:solidFill>
                  <a:srgbClr val="0000CC"/>
                </a:solidFill>
                <a:latin typeface="Verdana"/>
                <a:ea typeface="Verdana"/>
              </a:rPr>
              <a:t>Multiplicative Inverse</a:t>
            </a:r>
            <a:endParaRPr/>
          </a:p>
          <a:p>
            <a:pPr marL="1892300" lvl="1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If the operation is multiplication, we are normally looking for  multiplicative inverse.</a:t>
            </a:r>
            <a:endParaRPr/>
          </a:p>
          <a:p>
            <a:pPr marL="1892300" lvl="1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The set of multiplicative inverse is expressed as </a:t>
            </a:r>
            <a:r>
              <a:rPr lang="en-US" sz="1700" i="0">
                <a:solidFill>
                  <a:srgbClr val="6600FF"/>
                </a:solidFill>
                <a:latin typeface="Verdana"/>
                <a:ea typeface="Verdana"/>
                <a:cs typeface="Verdana"/>
              </a:rPr>
              <a:t>Z</a:t>
            </a:r>
            <a:r>
              <a:rPr lang="en-US" sz="1700" i="0" baseline="-25000">
                <a:solidFill>
                  <a:srgbClr val="6600FF"/>
                </a:solidFill>
                <a:latin typeface="Verdana"/>
                <a:ea typeface="Verdana"/>
                <a:cs typeface="Verdana"/>
              </a:rPr>
              <a:t>n</a:t>
            </a:r>
            <a:r>
              <a:rPr lang="en-US" sz="1700" i="0" baseline="30000">
                <a:solidFill>
                  <a:srgbClr val="6600FF"/>
                </a:solidFill>
                <a:latin typeface="Verdana"/>
                <a:ea typeface="Verdana"/>
                <a:cs typeface="Verdana"/>
              </a:rPr>
              <a:t>*</a:t>
            </a:r>
            <a:r>
              <a:rPr lang="en-US" sz="1700" b="0" i="0">
                <a:latin typeface="Verdana"/>
                <a:ea typeface="Verdana"/>
                <a:cs typeface="Verdana"/>
              </a:rPr>
              <a:t>.</a:t>
            </a:r>
            <a:endParaRPr lang="en-US" sz="2000" b="0" i="0" baseline="30000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 flipH="0" flipV="0">
            <a:off x="0" y="103243"/>
            <a:ext cx="8466858" cy="402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215899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What does it mean-?</a:t>
            </a:r>
            <a:endParaRPr/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Z</a:t>
            </a:r>
            <a:endParaRPr/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Z</a:t>
            </a:r>
            <a:r>
              <a:rPr lang="en-US" sz="2400" b="1" baseline="3000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+</a:t>
            </a:r>
            <a:endParaRPr/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Z</a:t>
            </a:r>
            <a:r>
              <a:rPr lang="en-US" sz="2400" b="1" baseline="3000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-</a:t>
            </a:r>
            <a:endParaRPr/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Z</a:t>
            </a:r>
            <a:r>
              <a:rPr lang="en-US" sz="2400" b="1" baseline="3000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N</a:t>
            </a:r>
            <a:r>
              <a:rPr lang="en-US" sz="2400" b="1" baseline="3000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on-Neg</a:t>
            </a:r>
            <a:endParaRPr lang="en-US" sz="2400" b="1" baseline="30000">
              <a:ln>
                <a:solidFill>
                  <a:srgbClr val="00B050"/>
                </a:solidFill>
              </a:ln>
              <a:solidFill>
                <a:srgbClr val="6600FF"/>
              </a:solidFill>
              <a:latin typeface="Verdana"/>
              <a:ea typeface="SimSun"/>
            </a:endParaRP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Z</a:t>
            </a:r>
            <a:r>
              <a:rPr lang="en-US" sz="2400" b="1" baseline="-2500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n</a:t>
            </a:r>
            <a:endParaRPr/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Z</a:t>
            </a:r>
            <a:r>
              <a:rPr lang="en-US" sz="2400" b="1" baseline="3000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*</a:t>
            </a:r>
            <a:r>
              <a:rPr lang="en-US" sz="2400" b="1" baseline="-2500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/>
                <a:ea typeface="SimSun"/>
              </a:rPr>
              <a:t>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Modular Arithmetic- </a:t>
            </a: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Additive Inverse</a:t>
            </a:r>
            <a:endParaRPr lang="en-US" sz="3200" b="1">
              <a:solidFill>
                <a:srgbClr val="6600FF"/>
              </a:solidFill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38125" y="580012"/>
            <a:ext cx="8667750" cy="83099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In </a:t>
            </a:r>
            <a:r>
              <a:rPr lang="en-US" sz="2400" i="0">
                <a:solidFill>
                  <a:srgbClr val="6600FF"/>
                </a:solidFill>
                <a:latin typeface="Verdana"/>
                <a:ea typeface="Verdana"/>
              </a:rPr>
              <a:t>Z</a:t>
            </a:r>
            <a:r>
              <a:rPr lang="en-US" sz="2400" i="0" baseline="-25000">
                <a:solidFill>
                  <a:srgbClr val="6600FF"/>
                </a:solidFill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, two numbers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400" b="0" i="0">
                <a:latin typeface="Verdana"/>
                <a:ea typeface="Verdana"/>
              </a:rPr>
              <a:t> and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b</a:t>
            </a:r>
            <a:r>
              <a:rPr lang="en-US" sz="2400" b="0" i="0">
                <a:latin typeface="Verdana"/>
                <a:ea typeface="Verdana"/>
              </a:rPr>
              <a:t> are additive inverses of each other </a:t>
            </a:r>
            <a:r>
              <a:rPr lang="en-US" sz="2400" b="0" i="0">
                <a:latin typeface="Verdana"/>
                <a:ea typeface="Verdana"/>
              </a:rPr>
              <a:t>if</a:t>
            </a:r>
            <a:endParaRPr lang="en-US" sz="2400" b="0" i="0">
              <a:latin typeface="Verdana"/>
              <a:ea typeface="Verdana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23849" y="2226847"/>
            <a:ext cx="842962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00049" y="3903244"/>
            <a:ext cx="841057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80999" y="2337972"/>
            <a:ext cx="8372475" cy="144655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In modular arithmetic, each integer has an additive inverse. </a:t>
            </a:r>
            <a:endParaRPr lang="en-US" sz="2400" i="0">
              <a:latin typeface="Verdana"/>
              <a:ea typeface="Verdana"/>
            </a:endParaRPr>
          </a:p>
          <a:p>
            <a:pPr marL="522287" indent="-522287" algn="just">
              <a:buFont typeface="Wingdings"/>
              <a:buChar char="v"/>
              <a:defRPr/>
            </a:pPr>
            <a:r>
              <a:rPr lang="en-US" sz="2000" i="0">
                <a:latin typeface="Verdana"/>
                <a:ea typeface="Verdana"/>
              </a:rPr>
              <a:t>The </a:t>
            </a:r>
            <a:r>
              <a:rPr lang="en-US" sz="2000" i="0">
                <a:latin typeface="Verdana"/>
                <a:ea typeface="Verdana"/>
              </a:rPr>
              <a:t>sum of an integer and its additive inverse is congruent to </a:t>
            </a:r>
            <a:r>
              <a:rPr lang="en-US" sz="2000" i="0">
                <a:solidFill>
                  <a:srgbClr val="FF0000"/>
                </a:solidFill>
                <a:latin typeface="Verdana"/>
                <a:ea typeface="Verdana"/>
              </a:rPr>
              <a:t>0</a:t>
            </a:r>
            <a:r>
              <a:rPr lang="en-US" sz="2000" i="0">
                <a:latin typeface="Verdana"/>
                <a:ea typeface="Verdana"/>
              </a:rPr>
              <a:t> modulo </a:t>
            </a:r>
            <a:r>
              <a:rPr lang="en-US" sz="2000" i="0">
                <a:solidFill>
                  <a:srgbClr val="6600FF"/>
                </a:solidFill>
                <a:latin typeface="Verdana"/>
                <a:ea typeface="Verdana"/>
              </a:rPr>
              <a:t>n</a:t>
            </a:r>
            <a:r>
              <a:rPr lang="en-US" sz="2000" i="0">
                <a:latin typeface="Verdana"/>
                <a:ea typeface="Verdana"/>
              </a:rPr>
              <a:t>.</a:t>
            </a:r>
            <a:endParaRPr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335213" y="1298161"/>
            <a:ext cx="4130675" cy="7477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38125" y="4149576"/>
            <a:ext cx="8296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b="1" i="0">
                <a:latin typeface="Verdana"/>
                <a:ea typeface="Verdana"/>
              </a:rPr>
              <a:t>Example:</a:t>
            </a:r>
            <a:endParaRPr/>
          </a:p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Find </a:t>
            </a:r>
            <a:r>
              <a:rPr lang="en-US" sz="2400" i="0">
                <a:latin typeface="Verdana"/>
                <a:ea typeface="Verdana"/>
              </a:rPr>
              <a:t>all additive inverse pairs in Z</a:t>
            </a:r>
            <a:r>
              <a:rPr lang="en-US" sz="2400" i="0" baseline="-25000">
                <a:latin typeface="Verdana"/>
                <a:ea typeface="Verdana"/>
              </a:rPr>
              <a:t>10</a:t>
            </a:r>
            <a:r>
              <a:rPr lang="en-US" sz="240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09550" y="50482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i="0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 lang="en-US" sz="2400" b="1" i="0">
              <a:solidFill>
                <a:schemeClr val="hlink"/>
              </a:solidFill>
              <a:latin typeface="Verdana"/>
              <a:ea typeface="Verdana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09550" y="550111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The six pairs of additive inverses are </a:t>
            </a:r>
            <a:endParaRPr lang="en-US" sz="2400" i="0">
              <a:latin typeface="Verdana"/>
              <a:ea typeface="Verdana"/>
            </a:endParaRPr>
          </a:p>
          <a:p>
            <a:pPr algn="ctr">
              <a:defRPr/>
            </a:pPr>
            <a:r>
              <a:rPr lang="en-US" sz="2400" i="0">
                <a:latin typeface="Verdana"/>
                <a:ea typeface="Verdana"/>
              </a:rPr>
              <a:t>(</a:t>
            </a:r>
            <a:r>
              <a:rPr lang="en-US" sz="2400" i="0">
                <a:latin typeface="Verdana"/>
                <a:ea typeface="Verdana"/>
              </a:rPr>
              <a:t>0, 0), (1, 9), (2, 8), (3, 7), (4, 6), and (5, 5).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386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900" b="1">
                <a:latin typeface="Verdana"/>
                <a:ea typeface="굴림"/>
              </a:rPr>
              <a:t>Modular Arithmetic- Multiplicative Inverse</a:t>
            </a:r>
            <a:endParaRPr lang="en-US" sz="29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57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038" y="663683"/>
            <a:ext cx="8926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In </a:t>
            </a:r>
            <a:r>
              <a:rPr lang="en-US" sz="2400" b="1" i="1">
                <a:solidFill>
                  <a:srgbClr val="6600FF"/>
                </a:solidFill>
                <a:latin typeface="Verdana"/>
                <a:ea typeface="Verdana"/>
              </a:rPr>
              <a:t>Z</a:t>
            </a:r>
            <a:r>
              <a:rPr lang="en-US" sz="2400" b="1" i="1" baseline="-25000">
                <a:solidFill>
                  <a:srgbClr val="6600FF"/>
                </a:solidFill>
                <a:latin typeface="Verdana"/>
                <a:ea typeface="Verdana"/>
              </a:rPr>
              <a:t>n</a:t>
            </a:r>
            <a:r>
              <a:rPr lang="en-US" sz="2400" i="0">
                <a:latin typeface="Verdana"/>
                <a:ea typeface="Verdana"/>
              </a:rPr>
              <a:t>, two numbers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400" i="0">
                <a:latin typeface="Verdana"/>
                <a:ea typeface="Verdana"/>
              </a:rPr>
              <a:t> and </a:t>
            </a:r>
            <a:r>
              <a:rPr lang="en-US" sz="2400" b="1" i="1">
                <a:solidFill>
                  <a:srgbClr val="FF0000"/>
                </a:solidFill>
                <a:latin typeface="Verdana"/>
                <a:ea typeface="Verdana"/>
              </a:rPr>
              <a:t>b</a:t>
            </a:r>
            <a:r>
              <a:rPr lang="en-US" sz="2400" i="0">
                <a:latin typeface="Verdana"/>
                <a:ea typeface="Verdana"/>
              </a:rPr>
              <a:t> are the multiplicative inverse of each other if</a:t>
            </a:r>
            <a:endParaRPr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706813" y="1493372"/>
            <a:ext cx="3308350" cy="5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552450" y="2343150"/>
            <a:ext cx="8153399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 anchor="t" anchorCtr="0"/>
          <a:lstStyle/>
          <a:p>
            <a:pPr>
              <a:defRPr/>
            </a:pPr>
            <a:endParaRPr lang="en-SG" sz="2400">
              <a:latin typeface="Verdana"/>
              <a:ea typeface="Verdana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595992" y="4631887"/>
            <a:ext cx="8153399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 anchor="t" anchorCtr="0"/>
          <a:lstStyle/>
          <a:p>
            <a:pPr>
              <a:defRPr/>
            </a:pPr>
            <a:endParaRPr lang="en-SG" sz="2400">
              <a:latin typeface="Verdana"/>
              <a:ea typeface="Verdana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628650" y="2483971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i="0">
                <a:latin typeface="Verdana"/>
                <a:ea typeface="Verdana"/>
              </a:rPr>
              <a:t>In modular arithmetic, an integer may or may not have a multiplicative inverse.</a:t>
            </a:r>
            <a:endParaRPr/>
          </a:p>
          <a:p>
            <a:pPr marL="522287" indent="-522287" algn="just">
              <a:spcBef>
                <a:spcPts val="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000" i="0">
                <a:solidFill>
                  <a:schemeClr val="tx2"/>
                </a:solidFill>
                <a:latin typeface="Verdana"/>
                <a:ea typeface="Verdana"/>
              </a:rPr>
              <a:t>If an integer and the given modulus are co-prime (or if the GCD between the integer and modulus is 1), then multiplicative inverse of the integer exists in the given modulus.</a:t>
            </a:r>
            <a:endParaRPr lang="en-US" sz="2000" i="0">
              <a:solidFill>
                <a:schemeClr val="tx2"/>
              </a:solidFill>
              <a:latin typeface="Verdana"/>
              <a:ea typeface="Verdana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30202" y="4766962"/>
            <a:ext cx="67423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Find the multiplicative inverse of 8 in Z</a:t>
            </a:r>
            <a:r>
              <a:rPr lang="en-US" sz="2400" i="0" baseline="-25000">
                <a:latin typeface="Verdana"/>
                <a:ea typeface="Verdana"/>
              </a:rPr>
              <a:t>10</a:t>
            </a:r>
            <a:r>
              <a:rPr lang="en-US" sz="240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680" y="5189916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Solution</a:t>
            </a:r>
            <a:endParaRPr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8794" y="5653956"/>
            <a:ext cx="8795655" cy="95596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lnSpc>
                <a:spcPct val="92000"/>
              </a:lnSpc>
              <a:defRPr/>
            </a:pPr>
            <a:r>
              <a:rPr lang="en-US" sz="2100" b="0" i="0">
                <a:latin typeface="Verdana"/>
                <a:ea typeface="Verdana"/>
              </a:rPr>
              <a:t>There is no multiplicative inverse because </a:t>
            </a:r>
            <a:r>
              <a:rPr lang="en-US" sz="2100" b="0" i="0">
                <a:latin typeface="Verdana"/>
                <a:ea typeface="Verdana"/>
              </a:rPr>
              <a:t>gcd</a:t>
            </a:r>
            <a:r>
              <a:rPr lang="en-US" sz="2100" b="0" i="0">
                <a:latin typeface="Verdana"/>
                <a:ea typeface="Verdana"/>
              </a:rPr>
              <a:t>(10,8</a:t>
            </a:r>
            <a:r>
              <a:rPr lang="en-US" sz="2100" b="0" i="0">
                <a:latin typeface="Verdana"/>
                <a:ea typeface="Verdana"/>
              </a:rPr>
              <a:t>) = 2 ≠ 1. </a:t>
            </a:r>
            <a:endParaRPr lang="en-US" sz="2100" b="0" i="0">
              <a:latin typeface="Verdana"/>
              <a:ea typeface="Verdana"/>
            </a:endParaRPr>
          </a:p>
          <a:p>
            <a:pPr marL="628650" indent="-514350" algn="just">
              <a:lnSpc>
                <a:spcPct val="92000"/>
              </a:lnSpc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In </a:t>
            </a:r>
            <a:r>
              <a:rPr lang="en-US" sz="2000" b="0" i="0">
                <a:latin typeface="Verdana"/>
                <a:ea typeface="Verdana"/>
              </a:rPr>
              <a:t>other words, we cannot find any number between 0 and 9 such that when multiplied by 8, the result is congruent to 1.</a:t>
            </a:r>
            <a:endParaRPr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072" y="4756452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Example-1: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58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230202" y="579565"/>
            <a:ext cx="6513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Find all multiplicative inverses in Z</a:t>
            </a:r>
            <a:r>
              <a:rPr lang="en-US" sz="2400" i="0" baseline="-25000">
                <a:latin typeface="Verdana"/>
                <a:ea typeface="Verdana"/>
              </a:rPr>
              <a:t>10</a:t>
            </a:r>
            <a:r>
              <a:rPr lang="en-US" sz="240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2680" y="110822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Solution</a:t>
            </a:r>
            <a:endParaRPr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94129" y="1518583"/>
            <a:ext cx="8778420" cy="107721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There are only three pairs: (1, 1), (3, 7) and (9, 9). </a:t>
            </a:r>
            <a:endParaRPr lang="en-US" sz="2400" b="0" i="0">
              <a:latin typeface="Verdana"/>
              <a:ea typeface="Verdana"/>
            </a:endParaRPr>
          </a:p>
          <a:p>
            <a:pPr marL="571500" indent="-514350" algn="just"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 integers </a:t>
            </a:r>
            <a:r>
              <a:rPr lang="en-US" sz="2000" b="0" i="0">
                <a:latin typeface="Verdana"/>
                <a:ea typeface="Verdana"/>
              </a:rPr>
              <a:t>0, 2, 4, 5, 6, and 8 do not have a multiplicative inverse. </a:t>
            </a:r>
            <a:endParaRPr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2680" y="59354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Example-2: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79653" y="2955281"/>
            <a:ext cx="7163182" cy="4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Find all multiplicative inverse pairs in Z</a:t>
            </a:r>
            <a:r>
              <a:rPr lang="en-US" sz="2400" i="0" baseline="-25000">
                <a:latin typeface="Verdana"/>
                <a:ea typeface="Verdana"/>
              </a:rPr>
              <a:t>11</a:t>
            </a:r>
            <a:r>
              <a:rPr lang="en-US" sz="240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347150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Solution</a:t>
            </a:r>
            <a:endParaRPr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4349" y="3925875"/>
            <a:ext cx="8458199" cy="70788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We have seven pairs: (1, 1), (2, 6), (3, 4), (5, 9), (7, 8), (9, 5), and (10, 10). </a:t>
            </a:r>
            <a:endParaRPr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2969256"/>
            <a:ext cx="1779653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386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900" b="1">
                <a:latin typeface="Verdana"/>
                <a:ea typeface="굴림"/>
              </a:rPr>
              <a:t>Modular Arithmetic- Multiplicative Inverse</a:t>
            </a:r>
            <a:endParaRPr lang="en-US" sz="2900" b="1">
              <a:latin typeface="Verdan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59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latin typeface="Verdana"/>
                <a:ea typeface="굴림"/>
              </a:rPr>
              <a:t>Multiplicative Inverse Using </a:t>
            </a:r>
            <a:r>
              <a:rPr lang="en-US" sz="2800" b="1">
                <a:solidFill>
                  <a:srgbClr val="6600FF"/>
                </a:solidFill>
                <a:latin typeface="Verdana"/>
                <a:ea typeface="굴림"/>
              </a:rPr>
              <a:t>EEA</a:t>
            </a:r>
            <a:endParaRPr lang="en-US" sz="2800" b="1">
              <a:solidFill>
                <a:srgbClr val="6600FF"/>
              </a:solidFill>
              <a:latin typeface="Verdana"/>
              <a:ea typeface="굴림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571500" y="1600200"/>
            <a:ext cx="8153399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533400" y="3722910"/>
            <a:ext cx="8153399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571500" y="1765614"/>
            <a:ext cx="8077200" cy="181588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The extended Euclidean algorithm finds the multiplicative inverses of b in Z</a:t>
            </a:r>
            <a:r>
              <a:rPr lang="en-US" sz="2400" i="0" baseline="-25000">
                <a:latin typeface="Verdana"/>
                <a:ea typeface="Verdana"/>
              </a:rPr>
              <a:t>n</a:t>
            </a:r>
            <a:r>
              <a:rPr lang="en-US" sz="2400" i="0">
                <a:latin typeface="Verdana"/>
                <a:ea typeface="Verdana"/>
              </a:rPr>
              <a:t> when n and b are given and </a:t>
            </a:r>
            <a:r>
              <a:rPr lang="en-US" sz="2400" i="0">
                <a:latin typeface="Verdana"/>
                <a:ea typeface="Verdana"/>
              </a:rPr>
              <a:t>gcd</a:t>
            </a:r>
            <a:r>
              <a:rPr lang="en-US" sz="2400" i="0">
                <a:latin typeface="Verdana"/>
                <a:ea typeface="Verdana"/>
              </a:rPr>
              <a:t> </a:t>
            </a:r>
            <a:r>
              <a:rPr lang="en-US" sz="2400" i="0">
                <a:latin typeface="Verdana"/>
                <a:ea typeface="Verdana"/>
              </a:rPr>
              <a:t>(n, b) = 1.</a:t>
            </a:r>
            <a:endParaRPr/>
          </a:p>
          <a:p>
            <a:pPr marL="522287" indent="-522287" algn="just">
              <a:spcBef>
                <a:spcPts val="0"/>
              </a:spcBef>
              <a:spcAft>
                <a:spcPts val="600"/>
              </a:spcAft>
              <a:buFont typeface="Wingdings"/>
              <a:buChar char="v"/>
              <a:defRPr/>
            </a:pPr>
            <a:r>
              <a:rPr lang="en-US" sz="2000" i="0">
                <a:solidFill>
                  <a:schemeClr val="tx2"/>
                </a:solidFill>
                <a:latin typeface="Verdana"/>
                <a:ea typeface="Verdana"/>
              </a:rPr>
              <a:t>The multiplicative inverse of b is the value of t after being mapped to Zn.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Multiplicative Inverse Using </a:t>
            </a: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EEA</a:t>
            </a:r>
            <a:endParaRPr lang="en-US" sz="3200" b="1">
              <a:solidFill>
                <a:srgbClr val="6600FF"/>
              </a:solidFill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60</a:t>
            </a:fld>
            <a:endParaRPr lang="en-US">
              <a:solidFill>
                <a:srgbClr val="6600FF"/>
              </a:solidFill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75180" y="2517716"/>
            <a:ext cx="7523162" cy="37925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 bwMode="auto">
          <a:xfrm>
            <a:off x="190500" y="692228"/>
            <a:ext cx="8686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Multiplicative inverse of an integer in a particular modulus can be determined using </a:t>
            </a:r>
            <a:r>
              <a:rPr lang="en-US" sz="2400">
                <a:latin typeface="Verdana"/>
                <a:ea typeface="Verdana"/>
              </a:rPr>
              <a:t>extended Euclidean </a:t>
            </a:r>
            <a:r>
              <a:rPr lang="en-US" sz="2400">
                <a:latin typeface="Verdana"/>
                <a:ea typeface="Verdana"/>
              </a:rPr>
              <a:t>algorithm.</a:t>
            </a:r>
            <a:endParaRPr/>
          </a:p>
          <a:p>
            <a:pPr marL="857250" indent="-514350"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The process and algorithm are given below:</a:t>
            </a:r>
            <a:endParaRPr lang="en-US" sz="2000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61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Find the multiplicative inverse of 11 in Z</a:t>
            </a:r>
            <a:r>
              <a:rPr lang="en-US" sz="2400" i="0" baseline="-25000">
                <a:latin typeface="Verdana"/>
                <a:ea typeface="Verdana"/>
              </a:rPr>
              <a:t>26</a:t>
            </a:r>
            <a:r>
              <a:rPr lang="en-US" sz="240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 lang="en-US" sz="2400" i="0">
              <a:solidFill>
                <a:schemeClr val="hlink"/>
              </a:solidFill>
              <a:latin typeface="Verdana"/>
              <a:ea typeface="Verdana"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62000" y="2057400"/>
            <a:ext cx="74676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00025" y="5449889"/>
            <a:ext cx="8743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Since, </a:t>
            </a:r>
            <a:r>
              <a:rPr lang="en-US" sz="2400" i="0">
                <a:latin typeface="Verdana"/>
                <a:ea typeface="Verdana"/>
              </a:rPr>
              <a:t>gcd</a:t>
            </a:r>
            <a:r>
              <a:rPr lang="en-US" sz="2400" i="0">
                <a:latin typeface="Verdana"/>
                <a:ea typeface="Verdana"/>
              </a:rPr>
              <a:t> </a:t>
            </a:r>
            <a:r>
              <a:rPr lang="en-US" sz="2400" i="0">
                <a:latin typeface="Verdana"/>
                <a:ea typeface="Verdana"/>
              </a:rPr>
              <a:t>(26, 11</a:t>
            </a:r>
            <a:r>
              <a:rPr lang="en-US" sz="2400" i="0">
                <a:latin typeface="Verdana"/>
                <a:ea typeface="Verdana"/>
              </a:rPr>
              <a:t>) = 1; </a:t>
            </a:r>
            <a:r>
              <a:rPr lang="en-US" sz="2400" i="0">
                <a:latin typeface="Verdana"/>
                <a:ea typeface="Verdana"/>
              </a:rPr>
              <a:t>the </a:t>
            </a:r>
            <a:r>
              <a:rPr lang="en-US" sz="2400" i="0">
                <a:latin typeface="Verdana"/>
                <a:ea typeface="Verdana"/>
              </a:rPr>
              <a:t>multiplicative inverse </a:t>
            </a:r>
            <a:r>
              <a:rPr lang="en-US" sz="2400" i="0">
                <a:latin typeface="Verdana"/>
                <a:ea typeface="Verdana"/>
              </a:rPr>
              <a:t>of </a:t>
            </a:r>
            <a:r>
              <a:rPr lang="en-US" sz="2400" i="0">
                <a:latin typeface="Verdana"/>
                <a:ea typeface="Verdana"/>
              </a:rPr>
              <a:t>11 in 26 modulus </a:t>
            </a:r>
            <a:r>
              <a:rPr lang="en-US" sz="2400" i="0">
                <a:latin typeface="Verdana"/>
                <a:ea typeface="Verdana"/>
              </a:rPr>
              <a:t>is -7 or </a:t>
            </a:r>
            <a:r>
              <a:rPr lang="en-US" sz="2400" i="0">
                <a:latin typeface="Verdana"/>
                <a:ea typeface="Verdana"/>
              </a:rPr>
              <a:t>19 (Since, </a:t>
            </a:r>
            <a:r>
              <a:rPr lang="en-US" sz="2400" i="0">
                <a:solidFill>
                  <a:srgbClr val="6600FF"/>
                </a:solidFill>
                <a:latin typeface="Verdana"/>
                <a:ea typeface="Verdana"/>
              </a:rPr>
              <a:t>multiplicative inverse can not be negative</a:t>
            </a:r>
            <a:r>
              <a:rPr lang="en-US" sz="2400" i="0">
                <a:latin typeface="Verdana"/>
                <a:ea typeface="Verdana"/>
              </a:rPr>
              <a:t>).</a:t>
            </a:r>
            <a:endParaRPr lang="en-US" sz="2400" i="0">
              <a:latin typeface="Verdana"/>
              <a:ea typeface="Verdana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3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Multiplicative Inverse Using EEA</a:t>
            </a:r>
            <a:endParaRPr lang="en-US" sz="3200" b="1">
              <a:latin typeface="Verdan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62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Find the multiplicative inverse of 23 in Z</a:t>
            </a:r>
            <a:r>
              <a:rPr lang="en-US" sz="2400" i="0" baseline="-25000">
                <a:latin typeface="Verdana"/>
                <a:ea typeface="Verdana"/>
              </a:rPr>
              <a:t>100</a:t>
            </a:r>
            <a:r>
              <a:rPr lang="en-US" sz="240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 lang="en-US" sz="2400" i="0">
              <a:solidFill>
                <a:schemeClr val="hlink"/>
              </a:solidFill>
              <a:latin typeface="Verdana"/>
              <a:ea typeface="Verdana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3988" y="5659331"/>
            <a:ext cx="8589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The </a:t>
            </a:r>
            <a:r>
              <a:rPr lang="en-US" sz="2400" i="0">
                <a:latin typeface="Verdana"/>
                <a:ea typeface="Verdana"/>
              </a:rPr>
              <a:t>gcd</a:t>
            </a:r>
            <a:r>
              <a:rPr lang="en-US" sz="2400" i="0">
                <a:latin typeface="Verdana"/>
                <a:ea typeface="Verdana"/>
              </a:rPr>
              <a:t> (100, 23) is 1; the </a:t>
            </a:r>
            <a:r>
              <a:rPr lang="en-US" sz="2400" i="0">
                <a:latin typeface="Verdana"/>
                <a:ea typeface="Verdana"/>
              </a:rPr>
              <a:t>multiplicative inverse </a:t>
            </a:r>
            <a:r>
              <a:rPr lang="en-US" sz="2400" i="0">
                <a:latin typeface="Verdana"/>
                <a:ea typeface="Verdana"/>
              </a:rPr>
              <a:t>of </a:t>
            </a:r>
            <a:r>
              <a:rPr lang="en-US" sz="2400" i="0">
                <a:latin typeface="Verdana"/>
                <a:ea typeface="Verdana"/>
              </a:rPr>
              <a:t>23 in 100 modulus </a:t>
            </a:r>
            <a:r>
              <a:rPr lang="en-US" sz="2400" i="0">
                <a:latin typeface="Verdana"/>
                <a:ea typeface="Verdana"/>
              </a:rPr>
              <a:t>is -13 or 87.</a:t>
            </a:r>
            <a:endParaRPr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6838" y="2138363"/>
            <a:ext cx="8894762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3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Multiplicative Inverse Using EEA</a:t>
            </a:r>
            <a:endParaRPr lang="en-US" sz="3200" b="1">
              <a:latin typeface="Verdan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63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Find the inverse of 12 in Z</a:t>
            </a:r>
            <a:r>
              <a:rPr lang="en-US" sz="2400" i="0" baseline="-25000">
                <a:latin typeface="Verdana"/>
                <a:ea typeface="Verdana"/>
              </a:rPr>
              <a:t>26</a:t>
            </a:r>
            <a:r>
              <a:rPr lang="en-US" sz="240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Solution</a:t>
            </a:r>
            <a:endParaRPr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7200" y="5029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The </a:t>
            </a:r>
            <a:r>
              <a:rPr lang="en-US" sz="2400" i="0">
                <a:latin typeface="Verdana"/>
                <a:ea typeface="Verdana"/>
              </a:rPr>
              <a:t>gcd</a:t>
            </a:r>
            <a:r>
              <a:rPr lang="en-US" sz="2400" i="0">
                <a:latin typeface="Verdana"/>
                <a:ea typeface="Verdana"/>
              </a:rPr>
              <a:t> (26, 12) is 2; the inverse does not exist.</a:t>
            </a:r>
            <a:endParaRPr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22238" y="2360613"/>
            <a:ext cx="8793162" cy="23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3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Multiplicative Inverse Using EEA</a:t>
            </a:r>
            <a:endParaRPr lang="en-US" sz="3200" b="1">
              <a:latin typeface="Verdana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07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700" b="1" spc="-120">
                <a:latin typeface="Verdana"/>
                <a:ea typeface="굴림"/>
              </a:rPr>
              <a:t>Modular </a:t>
            </a:r>
            <a:r>
              <a:rPr lang="en-US" sz="2700" b="1" spc="-120">
                <a:latin typeface="Verdana"/>
                <a:ea typeface="굴림"/>
              </a:rPr>
              <a:t>Inverse- </a:t>
            </a:r>
            <a:r>
              <a:rPr lang="en-US" sz="2700" b="1" spc="-120">
                <a:latin typeface="Verdana"/>
                <a:ea typeface="굴림"/>
              </a:rPr>
              <a:t>Addition </a:t>
            </a:r>
            <a:r>
              <a:rPr lang="en-US" sz="2700" b="1" spc="-120">
                <a:latin typeface="Verdana"/>
                <a:ea typeface="굴림"/>
              </a:rPr>
              <a:t>&amp; </a:t>
            </a:r>
            <a:r>
              <a:rPr lang="en-US" sz="2700" b="1" spc="-120">
                <a:latin typeface="Verdana"/>
                <a:ea typeface="굴림"/>
              </a:rPr>
              <a:t>Multiplication </a:t>
            </a:r>
            <a:r>
              <a:rPr lang="en-US" sz="2700" b="1" spc="-120">
                <a:latin typeface="Verdana"/>
                <a:ea typeface="굴림"/>
              </a:rPr>
              <a:t>Tables</a:t>
            </a:r>
            <a:endParaRPr lang="en-US" sz="2700" b="1" spc="-120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64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16143" y="6347859"/>
            <a:ext cx="702628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Addition and multiplication table for Z</a:t>
            </a:r>
            <a:r>
              <a:rPr lang="en-US" sz="2000" i="0" baseline="-25000">
                <a:latin typeface="Verdana"/>
                <a:ea typeface="Verdana"/>
              </a:rPr>
              <a:t>10</a:t>
            </a:r>
            <a:endParaRPr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1917" y="557045"/>
            <a:ext cx="891778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>
              <a:defRPr/>
            </a:pPr>
            <a:r>
              <a:rPr lang="en-US" sz="2400" i="0">
                <a:latin typeface="Verdana"/>
                <a:ea typeface="Verdana"/>
              </a:rPr>
              <a:t>We can easily find out the additive and multiplicative inverse of an integer in </a:t>
            </a:r>
            <a:r>
              <a:rPr lang="en-US" sz="2400" b="1" i="0">
                <a:latin typeface="Verdana"/>
                <a:ea typeface="Verdana"/>
              </a:rPr>
              <a:t>Z</a:t>
            </a:r>
            <a:r>
              <a:rPr lang="en-US" sz="2400" b="1" i="0" baseline="-25000">
                <a:latin typeface="Verdana"/>
                <a:ea typeface="Verdana"/>
              </a:rPr>
              <a:t>n</a:t>
            </a:r>
            <a:r>
              <a:rPr lang="en-US" sz="2400" i="0">
                <a:latin typeface="Verdana"/>
                <a:ea typeface="Verdana"/>
              </a:rPr>
              <a:t> using addition and multiplication table respectively.</a:t>
            </a:r>
            <a:endParaRPr/>
          </a:p>
          <a:p>
            <a:pPr marL="628650" indent="-457200" algn="just"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i="0">
                <a:latin typeface="Verdana"/>
                <a:ea typeface="Verdana"/>
              </a:rPr>
              <a:t>Figure below shows the addition and multiplication table </a:t>
            </a:r>
            <a:r>
              <a:rPr lang="en-US" sz="2000">
                <a:latin typeface="Verdana"/>
                <a:ea typeface="Verdana"/>
              </a:rPr>
              <a:t>for Z</a:t>
            </a:r>
            <a:r>
              <a:rPr lang="en-US" sz="2000" baseline="-25000">
                <a:latin typeface="Verdana"/>
                <a:ea typeface="Verdana"/>
              </a:rPr>
              <a:t>10</a:t>
            </a:r>
            <a:r>
              <a:rPr lang="en-US" sz="2000">
                <a:latin typeface="Verdana"/>
                <a:ea typeface="Verdana"/>
              </a:rPr>
              <a:t>.</a:t>
            </a:r>
            <a:endParaRPr lang="en-US" sz="2000" i="0">
              <a:latin typeface="Verdana"/>
              <a:ea typeface="Verdana"/>
            </a:endParaRPr>
          </a:p>
        </p:txBody>
      </p:sp>
      <p:grpSp>
        <p:nvGrpSpPr>
          <p:cNvPr id="24" name="Group 23"/>
          <p:cNvGrpSpPr/>
          <p:nvPr/>
        </p:nvGrpSpPr>
        <p:grpSpPr bwMode="auto">
          <a:xfrm>
            <a:off x="1151776" y="2688438"/>
            <a:ext cx="6931774" cy="3591712"/>
            <a:chOff x="973976" y="2332838"/>
            <a:chExt cx="6931774" cy="3591712"/>
          </a:xfrm>
        </p:grpSpPr>
        <p:pic>
          <p:nvPicPr>
            <p:cNvPr id="5" name="Picture 15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1423988" y="2667000"/>
              <a:ext cx="6481761" cy="3257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roup 22"/>
            <p:cNvGrpSpPr/>
            <p:nvPr/>
          </p:nvGrpSpPr>
          <p:grpSpPr bwMode="auto">
            <a:xfrm>
              <a:off x="973976" y="2355334"/>
              <a:ext cx="915566" cy="851958"/>
              <a:chOff x="973976" y="2355334"/>
              <a:chExt cx="915566" cy="851958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550988" y="2355334"/>
                <a:ext cx="338554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Verdana"/>
                    <a:ea typeface="Verdana"/>
                  </a:rPr>
                  <a:t>x</a:t>
                </a:r>
                <a:endParaRPr lang="en-SG" b="1"/>
              </a:p>
            </p:txBody>
          </p:sp>
          <p:cxnSp>
            <p:nvCxnSpPr>
              <p:cNvPr id="11" name="Straight Arrow Connector 10"/>
              <p:cNvCxnSpPr>
                <a:cxnSpLocks/>
              </p:cNvCxnSpPr>
              <p:nvPr/>
            </p:nvCxnSpPr>
            <p:spPr bwMode="auto">
              <a:xfrm>
                <a:off x="1102180" y="2527816"/>
                <a:ext cx="0" cy="41910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 bwMode="auto">
              <a:xfrm>
                <a:off x="973976" y="2837960"/>
                <a:ext cx="335347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Verdana"/>
                    <a:ea typeface="Verdana"/>
                  </a:rPr>
                  <a:t>y</a:t>
                </a:r>
                <a:endParaRPr lang="en-SG" b="1"/>
              </a:p>
            </p:txBody>
          </p:sp>
          <p:cxnSp>
            <p:nvCxnSpPr>
              <p:cNvPr id="22" name="Straight Arrow Connector 21"/>
              <p:cNvCxnSpPr>
                <a:cxnSpLocks/>
                <a:endCxn id="9" idx="1"/>
              </p:cNvCxnSpPr>
              <p:nvPr/>
            </p:nvCxnSpPr>
            <p:spPr bwMode="auto">
              <a:xfrm>
                <a:off x="1096839" y="2540000"/>
                <a:ext cx="454149" cy="0"/>
              </a:xfrm>
              <a:prstGeom prst="straightConnector1">
                <a:avLst/>
              </a:prstGeom>
              <a:ln w="1270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 bwMode="auto">
            <a:xfrm>
              <a:off x="4633119" y="2332838"/>
              <a:ext cx="915566" cy="851958"/>
              <a:chOff x="973976" y="2355334"/>
              <a:chExt cx="915566" cy="85195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1550988" y="2355334"/>
                <a:ext cx="338554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Verdana"/>
                    <a:ea typeface="Verdana"/>
                  </a:rPr>
                  <a:t>x</a:t>
                </a:r>
                <a:endParaRPr lang="en-SG" b="1"/>
              </a:p>
            </p:txBody>
          </p:sp>
          <p:cxnSp>
            <p:nvCxnSpPr>
              <p:cNvPr id="27" name="Straight Arrow Connector 26"/>
              <p:cNvCxnSpPr>
                <a:cxnSpLocks/>
              </p:cNvCxnSpPr>
              <p:nvPr/>
            </p:nvCxnSpPr>
            <p:spPr bwMode="auto">
              <a:xfrm>
                <a:off x="1102180" y="2527816"/>
                <a:ext cx="0" cy="41910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 bwMode="auto">
              <a:xfrm>
                <a:off x="973976" y="2837960"/>
                <a:ext cx="335347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Verdana"/>
                    <a:ea typeface="Verdana"/>
                  </a:rPr>
                  <a:t>y</a:t>
                </a:r>
                <a:endParaRPr lang="en-SG" b="1"/>
              </a:p>
            </p:txBody>
          </p:sp>
          <p:cxnSp>
            <p:nvCxnSpPr>
              <p:cNvPr id="29" name="Straight Arrow Connector 28"/>
              <p:cNvCxnSpPr>
                <a:cxnSpLocks/>
                <a:endCxn id="26" idx="1"/>
              </p:cNvCxnSpPr>
              <p:nvPr/>
            </p:nvCxnSpPr>
            <p:spPr bwMode="auto">
              <a:xfrm>
                <a:off x="1096839" y="2540000"/>
                <a:ext cx="454149" cy="0"/>
              </a:xfrm>
              <a:prstGeom prst="straightConnector1">
                <a:avLst/>
              </a:prstGeom>
              <a:ln w="1270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tangle 29"/>
          <p:cNvSpPr/>
          <p:nvPr/>
        </p:nvSpPr>
        <p:spPr bwMode="auto">
          <a:xfrm>
            <a:off x="1898065" y="2426904"/>
            <a:ext cx="25042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b="1">
                <a:ln>
                  <a:solidFill>
                    <a:srgbClr val="00B050"/>
                  </a:solidFill>
                </a:ln>
                <a:latin typeface="Verdana"/>
                <a:ea typeface="Verdana"/>
              </a:rPr>
              <a:t>z = (x + y) mod 10</a:t>
            </a:r>
            <a:endParaRPr lang="en-SG" sz="1700" b="1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726485" y="2457831"/>
            <a:ext cx="25042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b="1">
                <a:ln>
                  <a:solidFill>
                    <a:srgbClr val="FF0000"/>
                  </a:solidFill>
                </a:ln>
                <a:latin typeface="Verdana"/>
                <a:ea typeface="Verdana"/>
              </a:rPr>
              <a:t>z = (x * y) mod 10</a:t>
            </a:r>
            <a:endParaRPr lang="en-SG" sz="1700" b="1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07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700" b="1" spc="-120">
                <a:latin typeface="Verdana"/>
                <a:ea typeface="굴림"/>
              </a:rPr>
              <a:t>Modular </a:t>
            </a:r>
            <a:r>
              <a:rPr lang="en-US" sz="2700" b="1" spc="-120">
                <a:latin typeface="Verdana"/>
                <a:ea typeface="굴림"/>
              </a:rPr>
              <a:t>Inverse- </a:t>
            </a:r>
            <a:r>
              <a:rPr lang="en-US" sz="2700" b="1" spc="-120">
                <a:latin typeface="Verdana"/>
                <a:ea typeface="굴림"/>
              </a:rPr>
              <a:t>Addition </a:t>
            </a:r>
            <a:r>
              <a:rPr lang="en-US" sz="2700" b="1" spc="-120">
                <a:latin typeface="Verdana"/>
                <a:ea typeface="굴림"/>
              </a:rPr>
              <a:t>&amp; </a:t>
            </a:r>
            <a:r>
              <a:rPr lang="en-US" sz="2700" b="1" spc="-120">
                <a:latin typeface="Verdana"/>
                <a:ea typeface="굴림"/>
              </a:rPr>
              <a:t>Multiplication </a:t>
            </a:r>
            <a:r>
              <a:rPr lang="en-US" sz="2700" b="1" spc="-120">
                <a:latin typeface="Verdana"/>
                <a:ea typeface="굴림"/>
              </a:rPr>
              <a:t>Tables</a:t>
            </a:r>
            <a:endParaRPr lang="en-US" sz="2700" b="1" spc="-120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65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16143" y="6347859"/>
            <a:ext cx="714811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Addition and multiplication table for </a:t>
            </a:r>
            <a:r>
              <a:rPr lang="en-US" sz="2000" i="0">
                <a:latin typeface="Verdana"/>
                <a:ea typeface="Verdana"/>
              </a:rPr>
              <a:t>Z</a:t>
            </a:r>
            <a:r>
              <a:rPr lang="en-US" sz="2000" i="0" baseline="-25000">
                <a:latin typeface="Verdana"/>
                <a:ea typeface="Verdana"/>
              </a:rPr>
              <a:t>13</a:t>
            </a:r>
            <a:endParaRPr lang="en-US" sz="2000" i="0" baseline="-25000">
              <a:latin typeface="Verdana"/>
              <a:ea typeface="Verdana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1917" y="557045"/>
            <a:ext cx="89177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628650" indent="-457200" algn="just"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i="0">
                <a:latin typeface="Verdana"/>
                <a:ea typeface="Verdana"/>
              </a:rPr>
              <a:t>Figure below shows the multiplication table </a:t>
            </a:r>
            <a:r>
              <a:rPr lang="en-US" sz="2000">
                <a:latin typeface="Verdana"/>
                <a:ea typeface="Verdana"/>
              </a:rPr>
              <a:t>for Z</a:t>
            </a:r>
            <a:r>
              <a:rPr lang="en-US" sz="2000" baseline="-25000">
                <a:latin typeface="Verdana"/>
                <a:ea typeface="Verdana"/>
              </a:rPr>
              <a:t>13</a:t>
            </a:r>
            <a:r>
              <a:rPr lang="en-US" sz="2000">
                <a:latin typeface="Verdana"/>
                <a:ea typeface="Verdana"/>
              </a:rPr>
              <a:t>.</a:t>
            </a:r>
            <a:endParaRPr lang="en-US" sz="2000" i="0">
              <a:latin typeface="Verdana"/>
              <a:ea typeface="Verdana"/>
            </a:endParaRPr>
          </a:p>
        </p:txBody>
      </p:sp>
      <p:grpSp>
        <p:nvGrpSpPr>
          <p:cNvPr id="23" name="Group 22"/>
          <p:cNvGrpSpPr/>
          <p:nvPr/>
        </p:nvGrpSpPr>
        <p:grpSpPr bwMode="auto">
          <a:xfrm>
            <a:off x="859068" y="1170295"/>
            <a:ext cx="915566" cy="851958"/>
            <a:chOff x="973976" y="2355334"/>
            <a:chExt cx="915566" cy="851958"/>
          </a:xfrm>
        </p:grpSpPr>
        <p:sp>
          <p:nvSpPr>
            <p:cNvPr id="9" name="Rectangle 8"/>
            <p:cNvSpPr/>
            <p:nvPr/>
          </p:nvSpPr>
          <p:spPr bwMode="auto">
            <a:xfrm>
              <a:off x="1550988" y="2355334"/>
              <a:ext cx="338554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Verdana"/>
                  <a:ea typeface="Verdana"/>
                </a:rPr>
                <a:t>x</a:t>
              </a:r>
              <a:endParaRPr lang="en-SG" b="1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 bwMode="auto">
            <a:xfrm>
              <a:off x="1102180" y="2527816"/>
              <a:ext cx="0" cy="4191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 bwMode="auto">
            <a:xfrm>
              <a:off x="973976" y="2837960"/>
              <a:ext cx="33534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Verdana"/>
                  <a:ea typeface="Verdana"/>
                </a:rPr>
                <a:t>y</a:t>
              </a:r>
              <a:endParaRPr lang="en-SG" b="1"/>
            </a:p>
          </p:txBody>
        </p:sp>
        <p:cxnSp>
          <p:nvCxnSpPr>
            <p:cNvPr id="22" name="Straight Arrow Connector 21"/>
            <p:cNvCxnSpPr>
              <a:cxnSpLocks/>
              <a:endCxn id="9" idx="1"/>
            </p:cNvCxnSpPr>
            <p:nvPr/>
          </p:nvCxnSpPr>
          <p:spPr bwMode="auto">
            <a:xfrm>
              <a:off x="1096839" y="2540000"/>
              <a:ext cx="45414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 bwMode="auto">
          <a:xfrm>
            <a:off x="5087856" y="1170295"/>
            <a:ext cx="247054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00" b="1">
                <a:ln>
                  <a:solidFill>
                    <a:srgbClr val="00B0F0"/>
                  </a:solidFill>
                </a:ln>
                <a:latin typeface="Verdana"/>
                <a:ea typeface="Verdana"/>
              </a:rPr>
              <a:t>z = (x * y) mod 13</a:t>
            </a:r>
            <a:endParaRPr lang="en-SG" sz="1700" b="1">
              <a:ln>
                <a:solidFill>
                  <a:srgbClr val="00B0F0"/>
                </a:solidFill>
              </a:ln>
            </a:endParaRPr>
          </a:p>
        </p:txBody>
      </p:sp>
      <p:graphicFrame>
        <p:nvGraphicFramePr>
          <p:cNvPr id="3" name="Table 2"/>
          <p:cNvGraphicFramePr>
            <a:graphicFrameLocks xmlns:a="http://schemas.openxmlformats.org/drawingml/2006/main" noGrp="1"/>
          </p:cNvGraphicFramePr>
          <p:nvPr/>
        </p:nvGraphicFramePr>
        <p:xfrm>
          <a:off x="816143" y="1669237"/>
          <a:ext cx="7195740" cy="4533622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{5C22544A-7EE6-4342-B048-85BDC9FD1C3A}</a:tableStyleId>
              </a:tblPr>
              <a:tblGrid>
                <a:gridCol w="556879"/>
                <a:gridCol w="349415"/>
                <a:gridCol w="513201"/>
                <a:gridCol w="513201"/>
                <a:gridCol w="513201"/>
                <a:gridCol w="513201"/>
                <a:gridCol w="513201"/>
                <a:gridCol w="513201"/>
                <a:gridCol w="513201"/>
                <a:gridCol w="513201"/>
                <a:gridCol w="513201"/>
                <a:gridCol w="556879"/>
                <a:gridCol w="556879"/>
                <a:gridCol w="556879"/>
              </a:tblGrid>
              <a:tr h="447397">
                <a:tc>
                  <a:txBody>
                    <a:bodyPr/>
                    <a:p>
                      <a:pPr algn="l">
                        <a:defRPr/>
                      </a:pPr>
                      <a:endParaRPr lang="en-SG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2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4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5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6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7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8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9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10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11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</a:rPr>
                        <a:t>12</a:t>
                      </a:r>
                      <a:endParaRPr lang="en-SG" sz="2000" b="1" i="0" u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ctr"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  <a:bevel/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2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  <a:beve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  <a:bevel/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4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5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6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7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SG" sz="2000" u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+mn-cs"/>
                        </a:rPr>
                        <a:t>1</a:t>
                      </a:r>
                      <a:endParaRPr/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  <a:bevel/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  <a:beve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8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9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SG" sz="2000" u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+mn-cs"/>
                        </a:rPr>
                        <a:t>1</a:t>
                      </a:r>
                      <a:endParaRPr/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10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11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b="1" u="none" strike="noStrike">
                          <a:solidFill>
                            <a:srgbClr val="0000CC"/>
                          </a:solidFill>
                          <a:latin typeface="Verdana"/>
                          <a:ea typeface="Verdana"/>
                        </a:rPr>
                        <a:t>12</a:t>
                      </a:r>
                      <a:endParaRPr lang="en-SG" sz="2000" b="1" i="0" u="none" strike="noStrike">
                        <a:solidFill>
                          <a:srgbClr val="0000CC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R w="12700" algn="ctr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SG" sz="2000" u="none" strike="noStrike">
                          <a:latin typeface="Verdana"/>
                          <a:ea typeface="Verdana"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9C0006"/>
                        </a:solidFill>
                        <a:latin typeface="Verdana"/>
                        <a:ea typeface="Verdana"/>
                      </a:endParaRPr>
                    </a:p>
                  </a:txBody>
                  <a:tcPr marL="9525" marR="9525" marT="9525" marB="0" anchor="b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4"/>
            <a:ext cx="8466138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What do you mean by Binary Operation? Give examples.</a:t>
            </a:r>
            <a:endParaRPr/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List a non-binary operation.</a:t>
            </a:r>
            <a:endParaRPr/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Why Division is not a binary operation?</a:t>
            </a:r>
            <a:endParaRPr/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Is modulus a binary operation? Why?</a:t>
            </a:r>
            <a:endParaRPr/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What are the two inputs and single output used in modulus operation?</a:t>
            </a:r>
            <a:endParaRPr/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Verdana"/>
                <a:ea typeface="SimSun"/>
              </a:rPr>
              <a:t>What range of integer values the input and output of modulus operation can take?</a:t>
            </a: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>
                <a:latin typeface="Verdana"/>
                <a:ea typeface="굴림"/>
              </a:rPr>
              <a:t>Set of Additive and Multiplicative Inverse</a:t>
            </a:r>
            <a:endParaRPr lang="en-US" sz="30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4610100" y="1558934"/>
            <a:ext cx="4210050" cy="446276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57150" algn="just">
              <a:buClr>
                <a:srgbClr val="0000CC"/>
              </a:buClr>
              <a:defRPr/>
            </a:pPr>
            <a:r>
              <a:rPr lang="en-US" sz="2400" b="0" i="0">
                <a:latin typeface="Verdana"/>
                <a:ea typeface="Verdana"/>
              </a:rPr>
              <a:t>In Z</a:t>
            </a:r>
            <a:r>
              <a:rPr lang="en-US" sz="2400" b="0" i="0" baseline="-25000"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, an integer may or may not have a multiplicative inverse. </a:t>
            </a:r>
            <a:r>
              <a:rPr lang="en-US" sz="2400" b="0" i="0">
                <a:latin typeface="Verdana"/>
                <a:ea typeface="Verdana"/>
              </a:rPr>
              <a:t>Only </a:t>
            </a:r>
            <a:r>
              <a:rPr lang="en-US" sz="2400" b="0" i="0">
                <a:latin typeface="Verdana"/>
                <a:ea typeface="Verdana"/>
              </a:rPr>
              <a:t>some members of Z</a:t>
            </a:r>
            <a:r>
              <a:rPr lang="en-US" sz="2400" b="0" i="0" baseline="-25000"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 have a multiplicative inverse. </a:t>
            </a:r>
            <a:endParaRPr lang="en-US" sz="2400" b="0" i="0">
              <a:latin typeface="Verdana"/>
              <a:ea typeface="Verdana"/>
            </a:endParaRPr>
          </a:p>
          <a:p>
            <a:pPr marL="457200" indent="-400050" algn="just"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Therefore</a:t>
            </a:r>
            <a:r>
              <a:rPr lang="en-US" sz="2000" b="0" i="0">
                <a:latin typeface="Verdana"/>
                <a:ea typeface="Verdana"/>
              </a:rPr>
              <a:t>, for multiplication operation, we need another set Z</a:t>
            </a:r>
            <a:r>
              <a:rPr lang="en-US" sz="2000" b="0" i="0" baseline="-25000">
                <a:latin typeface="Verdana"/>
                <a:ea typeface="Verdana"/>
              </a:rPr>
              <a:t>n*</a:t>
            </a:r>
            <a:r>
              <a:rPr lang="en-US" sz="2000" b="0" i="0">
                <a:latin typeface="Verdana"/>
                <a:ea typeface="Verdana"/>
              </a:rPr>
              <a:t> which is a subset of Z</a:t>
            </a:r>
            <a:r>
              <a:rPr lang="en-US" sz="2000" b="0" i="0" baseline="-25000"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 that includes only those integers from Z</a:t>
            </a:r>
            <a:r>
              <a:rPr lang="en-US" sz="2000" b="0" i="0" baseline="-25000"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 that have a unique multiplicative inverse.</a:t>
            </a:r>
            <a:endParaRPr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75080" y="1542959"/>
            <a:ext cx="3692070" cy="3354765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buClr>
                <a:srgbClr val="FF0000"/>
              </a:buClr>
              <a:defRPr/>
            </a:pPr>
            <a:r>
              <a:rPr lang="en-US" sz="2400" b="0" i="0">
                <a:latin typeface="Verdana"/>
                <a:ea typeface="Verdana"/>
              </a:rPr>
              <a:t>Z</a:t>
            </a:r>
            <a:r>
              <a:rPr lang="en-US" sz="2400" b="0" i="0" baseline="-25000"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 is a set that contains all integers from 0 to n-1.</a:t>
            </a:r>
            <a:r>
              <a:rPr lang="en-US" sz="2400" b="0">
                <a:latin typeface="Verdana"/>
                <a:ea typeface="Verdana"/>
              </a:rPr>
              <a:t> </a:t>
            </a:r>
            <a:endParaRPr lang="en-US" sz="2400" b="0">
              <a:latin typeface="Verdana"/>
              <a:ea typeface="Verdana"/>
            </a:endParaRPr>
          </a:p>
          <a:p>
            <a:pPr marL="457200" indent="-457200" algn="just"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In </a:t>
            </a:r>
            <a:r>
              <a:rPr lang="en-US" sz="2000" b="0" i="0">
                <a:latin typeface="Verdana"/>
                <a:ea typeface="Verdana"/>
              </a:rPr>
              <a:t>Z</a:t>
            </a:r>
            <a:r>
              <a:rPr lang="en-US" sz="2000" b="0" i="0" baseline="-25000">
                <a:latin typeface="Verdana"/>
                <a:ea typeface="Verdana"/>
              </a:rPr>
              <a:t>n </a:t>
            </a:r>
            <a:r>
              <a:rPr lang="en-US" sz="2000" b="0" i="0">
                <a:latin typeface="Verdana"/>
                <a:ea typeface="Verdana"/>
              </a:rPr>
              <a:t>, each integer has an additive inverse. </a:t>
            </a:r>
            <a:endParaRPr lang="en-US" sz="2000" b="0" i="0">
              <a:latin typeface="Verdana"/>
              <a:ea typeface="Verdana"/>
            </a:endParaRPr>
          </a:p>
          <a:p>
            <a:pPr marL="457200" indent="-457200" algn="just"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Therefore </a:t>
            </a:r>
            <a:r>
              <a:rPr lang="en-US" sz="2000" b="0" i="0">
                <a:latin typeface="Verdana"/>
                <a:ea typeface="Verdana"/>
              </a:rPr>
              <a:t>Z</a:t>
            </a:r>
            <a:r>
              <a:rPr lang="en-US" sz="2000" b="0" i="0" baseline="-25000"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 can also be used as the set of additive inverse. Each member of Z</a:t>
            </a:r>
            <a:r>
              <a:rPr lang="en-US" sz="2000" b="0" i="0" baseline="-25000"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 has an additive inverse. </a:t>
            </a:r>
            <a:endParaRPr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638585"/>
            <a:ext cx="3371850" cy="83099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Set of Additive Inverse </a:t>
            </a: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Z</a:t>
            </a:r>
            <a:r>
              <a:rPr lang="en-US" sz="2400" i="0" baseline="-25000">
                <a:solidFill>
                  <a:schemeClr val="hlink"/>
                </a:solidFill>
                <a:latin typeface="Verdana"/>
                <a:ea typeface="Verdana"/>
              </a:rPr>
              <a:t>n</a:t>
            </a:r>
            <a:endParaRPr lang="en-US" sz="2400" i="0" baseline="-25000">
              <a:latin typeface="Verdana"/>
              <a:ea typeface="Verdan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86300" y="679419"/>
            <a:ext cx="4267200" cy="83099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</a:rPr>
              <a:t>Set </a:t>
            </a: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</a:rPr>
              <a:t>of Multiplicative Inverse Z</a:t>
            </a:r>
            <a:r>
              <a:rPr lang="en-US" sz="2400" i="0" baseline="-25000">
                <a:solidFill>
                  <a:srgbClr val="3333FF"/>
                </a:solidFill>
                <a:latin typeface="Verdana"/>
                <a:ea typeface="Verdana"/>
              </a:rPr>
              <a:t>n*</a:t>
            </a:r>
            <a:r>
              <a:rPr lang="en-US" sz="2400" i="0" baseline="-25000">
                <a:latin typeface="Verdana"/>
                <a:ea typeface="Verdana"/>
              </a:rPr>
              <a:t> </a:t>
            </a:r>
            <a:endParaRPr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4229100" y="679419"/>
            <a:ext cx="0" cy="588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4305300" y="679419"/>
            <a:ext cx="0" cy="5886664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67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>
                <a:latin typeface="Verdana"/>
                <a:ea typeface="굴림"/>
              </a:rPr>
              <a:t>Set of Additive and Multiplicative Inverse</a:t>
            </a:r>
            <a:endParaRPr lang="en-US" sz="3000" b="1">
              <a:latin typeface="Verdana"/>
              <a:ea typeface="굴림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28600" y="1168134"/>
            <a:ext cx="8458200" cy="5262979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401638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lvl="1" algn="just">
              <a:buFont typeface="Wingdings"/>
              <a:buChar char="v"/>
              <a:defRPr/>
            </a:pPr>
            <a:r>
              <a:rPr lang="en-US" sz="2400" b="0" i="0">
                <a:latin typeface="Verdana"/>
                <a:ea typeface="Verdana"/>
              </a:rPr>
              <a:t>Each member of Z</a:t>
            </a:r>
            <a:r>
              <a:rPr lang="en-US" sz="2400" b="0" i="0" baseline="-25000"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 has an additive inverse, but only some  members of Z</a:t>
            </a:r>
            <a:r>
              <a:rPr lang="en-US" sz="2400" b="0" i="0" baseline="-25000"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 have a multiplicative inverse. </a:t>
            </a:r>
            <a:endParaRPr lang="en-US" sz="2400" b="0" i="0">
              <a:latin typeface="Verdana"/>
              <a:ea typeface="Verdana"/>
            </a:endParaRPr>
          </a:p>
          <a:p>
            <a:pPr lvl="1" algn="just">
              <a:buFont typeface="Wingdings"/>
              <a:buChar char="v"/>
              <a:defRPr/>
            </a:pPr>
            <a:r>
              <a:rPr lang="en-US" sz="2400" b="0" i="0">
                <a:latin typeface="Verdana"/>
                <a:ea typeface="Verdana"/>
              </a:rPr>
              <a:t>On </a:t>
            </a:r>
            <a:r>
              <a:rPr lang="en-US" sz="2400" b="0" i="0">
                <a:latin typeface="Verdana"/>
                <a:ea typeface="Verdana"/>
              </a:rPr>
              <a:t>the other hand, Each member of Z</a:t>
            </a:r>
            <a:r>
              <a:rPr lang="en-US" sz="2400" b="0" i="0" baseline="-25000">
                <a:latin typeface="Verdana"/>
                <a:ea typeface="Verdana"/>
              </a:rPr>
              <a:t>n*</a:t>
            </a:r>
            <a:r>
              <a:rPr lang="en-US" sz="2400" b="0" i="0">
                <a:latin typeface="Verdana"/>
                <a:ea typeface="Verdana"/>
              </a:rPr>
              <a:t> has a multiplicative inverse, </a:t>
            </a:r>
            <a:r>
              <a:rPr lang="en-US" sz="2400" b="0" i="0">
                <a:latin typeface="Verdana"/>
                <a:ea typeface="Verdana"/>
              </a:rPr>
              <a:t>but </a:t>
            </a:r>
            <a:r>
              <a:rPr lang="en-US" sz="2400" b="0" i="0">
                <a:latin typeface="Verdana"/>
                <a:ea typeface="Verdana"/>
              </a:rPr>
              <a:t>all </a:t>
            </a:r>
            <a:r>
              <a:rPr lang="en-US" sz="2400" b="0" i="0">
                <a:latin typeface="Verdana"/>
                <a:ea typeface="Verdana"/>
              </a:rPr>
              <a:t>members of Z</a:t>
            </a:r>
            <a:r>
              <a:rPr lang="en-US" sz="2400" b="0" i="0" baseline="-25000">
                <a:latin typeface="Verdana"/>
                <a:ea typeface="Verdana"/>
              </a:rPr>
              <a:t>n*</a:t>
            </a:r>
            <a:r>
              <a:rPr lang="en-US" sz="2400" b="0" i="0">
                <a:latin typeface="Verdana"/>
                <a:ea typeface="Verdana"/>
              </a:rPr>
              <a:t> have an additive inverse.</a:t>
            </a:r>
            <a:endParaRPr/>
          </a:p>
          <a:p>
            <a:pPr lvl="1" algn="just">
              <a:buFont typeface="Wingdings"/>
              <a:buChar char="v"/>
              <a:defRPr/>
            </a:pPr>
            <a:endParaRPr lang="en-US" sz="2400" b="0" i="0">
              <a:latin typeface="Verdana"/>
              <a:ea typeface="Verdana"/>
            </a:endParaRPr>
          </a:p>
          <a:p>
            <a:pPr lvl="1" algn="just">
              <a:buFont typeface="Wingdings"/>
              <a:buChar char="v"/>
              <a:defRPr/>
            </a:pPr>
            <a:r>
              <a:rPr lang="en-US" sz="2400" b="0" i="0">
                <a:latin typeface="Verdana"/>
                <a:ea typeface="Verdana"/>
              </a:rPr>
              <a:t>Z</a:t>
            </a:r>
            <a:r>
              <a:rPr lang="en-US" sz="2400" b="0" i="0" baseline="-25000"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 and Z</a:t>
            </a:r>
            <a:r>
              <a:rPr lang="en-US" sz="2400" b="0" i="0" baseline="-25000">
                <a:latin typeface="Verdana"/>
                <a:ea typeface="Verdana"/>
              </a:rPr>
              <a:t>n*</a:t>
            </a:r>
            <a:r>
              <a:rPr lang="en-US" sz="2400" b="0" i="0">
                <a:latin typeface="Verdana"/>
                <a:ea typeface="Verdana"/>
              </a:rPr>
              <a:t> can be made from addition and multiplication tables respectively.</a:t>
            </a:r>
            <a:endParaRPr/>
          </a:p>
          <a:p>
            <a:pPr lvl="1" algn="just">
              <a:buFont typeface="Wingdings"/>
              <a:buChar char="v"/>
              <a:defRPr/>
            </a:pPr>
            <a:endParaRPr lang="en-US" sz="2400" b="0" i="0">
              <a:latin typeface="Verdana"/>
              <a:ea typeface="Verdana"/>
            </a:endParaRPr>
          </a:p>
          <a:p>
            <a:pPr lvl="1" algn="just">
              <a:buFont typeface="Wingdings"/>
              <a:buChar char="v"/>
              <a:defRPr/>
            </a:pPr>
            <a:r>
              <a:rPr lang="en-US" sz="2400" b="0" i="0">
                <a:latin typeface="Verdana"/>
                <a:ea typeface="Verdana"/>
              </a:rPr>
              <a:t>We need to use Z</a:t>
            </a:r>
            <a:r>
              <a:rPr lang="en-US" sz="2400" b="0" i="0" baseline="-25000">
                <a:latin typeface="Verdana"/>
                <a:ea typeface="Verdana"/>
              </a:rPr>
              <a:t>n</a:t>
            </a:r>
            <a:r>
              <a:rPr lang="en-US" sz="2400" b="0" i="0">
                <a:latin typeface="Verdana"/>
                <a:ea typeface="Verdana"/>
              </a:rPr>
              <a:t> when additive inverses are needed; we need to use Z</a:t>
            </a:r>
            <a:r>
              <a:rPr lang="en-US" sz="2400" b="0" i="0" baseline="-25000">
                <a:latin typeface="Verdana"/>
                <a:ea typeface="Verdana"/>
              </a:rPr>
              <a:t>n* </a:t>
            </a:r>
            <a:r>
              <a:rPr lang="en-US" sz="2400" b="0" i="0">
                <a:latin typeface="Verdana"/>
                <a:ea typeface="Verdana"/>
              </a:rPr>
              <a:t>when multiplicative inverses are needed.</a:t>
            </a:r>
            <a:endParaRPr/>
          </a:p>
          <a:p>
            <a:pPr lvl="1" algn="just">
              <a:buFont typeface="Wingdings"/>
              <a:buChar char="v"/>
              <a:defRPr/>
            </a:pPr>
            <a:endParaRPr lang="en-US" sz="2400" b="0" i="0">
              <a:latin typeface="Verdana"/>
              <a:ea typeface="Verdana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8100" y="571500"/>
            <a:ext cx="1308371" cy="46166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latin typeface="Verdana"/>
                <a:ea typeface="Verdana"/>
              </a:rPr>
              <a:t>Notes:</a:t>
            </a:r>
            <a:endParaRPr lang="en-US" sz="2400" i="0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68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>
                <a:latin typeface="Verdana"/>
                <a:ea typeface="굴림"/>
              </a:rPr>
              <a:t>Set of Additive and Multiplicative Inverse</a:t>
            </a:r>
            <a:endParaRPr lang="en-US" sz="3000" b="1">
              <a:latin typeface="Verdana"/>
              <a:ea typeface="굴림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30" y="569474"/>
            <a:ext cx="5222905" cy="46166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Some Instances of Z</a:t>
            </a:r>
            <a:r>
              <a:rPr lang="en-US" sz="2400" i="0" baseline="-25000">
                <a:solidFill>
                  <a:schemeClr val="bg1"/>
                </a:solidFill>
                <a:latin typeface="Verdana"/>
                <a:ea typeface="Verdana"/>
              </a:rPr>
              <a:t>n</a:t>
            </a: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 and Z</a:t>
            </a:r>
            <a:r>
              <a:rPr lang="en-US" sz="2400" i="0" baseline="-25000">
                <a:solidFill>
                  <a:schemeClr val="bg1"/>
                </a:solidFill>
                <a:latin typeface="Verdana"/>
                <a:ea typeface="Verdana"/>
              </a:rPr>
              <a:t>n*</a:t>
            </a:r>
            <a:endParaRPr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041980" y="4834048"/>
            <a:ext cx="510909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400" i="0">
                <a:latin typeface="Verdana"/>
                <a:ea typeface="Verdana"/>
              </a:rPr>
              <a:t>Some Z</a:t>
            </a:r>
            <a:r>
              <a:rPr lang="en-US" sz="2400" i="0" baseline="-25000">
                <a:latin typeface="Verdana"/>
                <a:ea typeface="Verdana"/>
              </a:rPr>
              <a:t>n</a:t>
            </a:r>
            <a:r>
              <a:rPr lang="en-US" sz="2400" i="0">
                <a:latin typeface="Verdana"/>
                <a:ea typeface="Verdana"/>
              </a:rPr>
              <a:t> and Z</a:t>
            </a:r>
            <a:r>
              <a:rPr lang="en-US" sz="2400" i="0" baseline="-25000">
                <a:latin typeface="Verdana"/>
                <a:ea typeface="Verdana"/>
              </a:rPr>
              <a:t>n</a:t>
            </a:r>
            <a:r>
              <a:rPr lang="en-US" sz="2400" i="0" baseline="-25000">
                <a:latin typeface="Verdana"/>
                <a:ea typeface="Verdana"/>
              </a:rPr>
              <a:t>*</a:t>
            </a:r>
            <a:r>
              <a:rPr lang="en-US" sz="2400" i="0">
                <a:latin typeface="Verdana"/>
                <a:ea typeface="Verdana"/>
              </a:rPr>
              <a:t> sets</a:t>
            </a:r>
            <a:endParaRPr lang="en-US" sz="2400" i="0" baseline="-25000">
              <a:latin typeface="Verdana"/>
              <a:ea typeface="Verdana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04850" y="1478032"/>
            <a:ext cx="7650366" cy="242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69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>
                <a:latin typeface="Verdana"/>
                <a:ea typeface="굴림"/>
              </a:rPr>
              <a:t>Set of Additive and Multiplicative Inverse</a:t>
            </a:r>
            <a:endParaRPr lang="en-US" sz="3000" b="1">
              <a:latin typeface="Verdana"/>
              <a:ea typeface="굴림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19050" y="611545"/>
            <a:ext cx="4895892" cy="461665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Two More Sets</a:t>
            </a:r>
            <a:r>
              <a:rPr lang="en-US" sz="2400" i="0">
                <a:latin typeface="Verdana"/>
                <a:ea typeface="Verdana"/>
              </a:rPr>
              <a:t>: </a:t>
            </a:r>
            <a:r>
              <a:rPr lang="en-US" sz="2400" i="0">
                <a:latin typeface="Verdana"/>
                <a:ea typeface="Verdana"/>
              </a:rPr>
              <a:t>Z</a:t>
            </a:r>
            <a:r>
              <a:rPr lang="en-US" sz="2400" i="0" baseline="-25000">
                <a:latin typeface="Verdana"/>
                <a:ea typeface="Verdana"/>
              </a:rPr>
              <a:t>p</a:t>
            </a:r>
            <a:r>
              <a:rPr lang="en-US" sz="2400" i="0">
                <a:latin typeface="Verdana"/>
                <a:ea typeface="Verdana"/>
              </a:rPr>
              <a:t> and </a:t>
            </a:r>
            <a:r>
              <a:rPr lang="en-US" sz="2400" i="0">
                <a:latin typeface="Verdana"/>
                <a:ea typeface="Verdana"/>
              </a:rPr>
              <a:t>Z</a:t>
            </a:r>
            <a:r>
              <a:rPr lang="en-US" sz="2400" i="0" baseline="-25000">
                <a:latin typeface="Verdana"/>
                <a:ea typeface="Verdana"/>
              </a:rPr>
              <a:t>p</a:t>
            </a:r>
            <a:r>
              <a:rPr lang="en-US" sz="2400" i="0" baseline="-25000">
                <a:latin typeface="Verdana"/>
                <a:ea typeface="Verdana"/>
              </a:rPr>
              <a:t>*</a:t>
            </a:r>
            <a:r>
              <a:rPr lang="en-US" sz="2400" i="0">
                <a:latin typeface="Verdana"/>
                <a:ea typeface="Verdana"/>
              </a:rPr>
              <a:t> :</a:t>
            </a:r>
            <a:endParaRPr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8596" y="1117610"/>
            <a:ext cx="8848704" cy="83099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Cryptography often uses two more sets: </a:t>
            </a:r>
            <a:r>
              <a:rPr lang="en-US" sz="2400" b="0" i="0">
                <a:latin typeface="Verdana"/>
                <a:ea typeface="Verdana"/>
              </a:rPr>
              <a:t>Z</a:t>
            </a:r>
            <a:r>
              <a:rPr lang="en-US" sz="2400" b="0" i="0" baseline="-25000">
                <a:latin typeface="Verdana"/>
                <a:ea typeface="Verdana"/>
              </a:rPr>
              <a:t>p</a:t>
            </a:r>
            <a:r>
              <a:rPr lang="en-US" sz="2400" b="0" i="0">
                <a:latin typeface="Verdana"/>
                <a:ea typeface="Verdana"/>
              </a:rPr>
              <a:t> and </a:t>
            </a:r>
            <a:r>
              <a:rPr lang="en-US" sz="2400" b="0" i="0">
                <a:latin typeface="Verdana"/>
                <a:ea typeface="Verdana"/>
              </a:rPr>
              <a:t>Z</a:t>
            </a:r>
            <a:r>
              <a:rPr lang="en-US" sz="2400" b="0" i="0" baseline="-25000">
                <a:latin typeface="Verdana"/>
                <a:ea typeface="Verdana"/>
              </a:rPr>
              <a:t>p</a:t>
            </a:r>
            <a:r>
              <a:rPr lang="en-US" sz="2400" b="0" i="0">
                <a:latin typeface="Verdana"/>
                <a:ea typeface="Verdana"/>
              </a:rPr>
              <a:t>*. The modulus in these two sets is a prime number. </a:t>
            </a:r>
            <a:endParaRPr/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443048" y="5432906"/>
            <a:ext cx="6019800" cy="8620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13712" y="1993007"/>
            <a:ext cx="8663588" cy="1631216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</a:rPr>
              <a:t>The set </a:t>
            </a:r>
            <a:r>
              <a:rPr lang="en-US" sz="2000" b="0" i="0">
                <a:latin typeface="Verdana"/>
                <a:ea typeface="Verdana"/>
              </a:rPr>
              <a:t>Z</a:t>
            </a:r>
            <a:r>
              <a:rPr lang="en-US" sz="2000" b="0" i="0" baseline="-25000">
                <a:latin typeface="Verdana"/>
                <a:ea typeface="Verdana"/>
              </a:rPr>
              <a:t>p</a:t>
            </a:r>
            <a:r>
              <a:rPr lang="en-US" sz="2000" b="0" i="0" baseline="-25000">
                <a:latin typeface="Verdana"/>
                <a:ea typeface="Verdana"/>
              </a:rPr>
              <a:t> </a:t>
            </a:r>
            <a:r>
              <a:rPr lang="en-US" sz="2000" b="0" i="0">
                <a:latin typeface="Verdana"/>
                <a:ea typeface="Verdana"/>
              </a:rPr>
              <a:t>is the same as Z</a:t>
            </a:r>
            <a:r>
              <a:rPr lang="en-US" sz="2000" b="0" i="0" baseline="-25000">
                <a:latin typeface="Verdana"/>
                <a:ea typeface="Verdana"/>
              </a:rPr>
              <a:t>n</a:t>
            </a:r>
            <a:r>
              <a:rPr lang="en-US" sz="2000" b="0" i="0">
                <a:latin typeface="Verdana"/>
                <a:ea typeface="Verdana"/>
              </a:rPr>
              <a:t> except that n is a prime. </a:t>
            </a:r>
            <a:endParaRPr lang="en-US" sz="2000" b="0" i="0">
              <a:latin typeface="Verdana"/>
              <a:ea typeface="Verdan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</a:rPr>
              <a:t>Z</a:t>
            </a:r>
            <a:r>
              <a:rPr lang="en-US" sz="2000" b="0" i="0" baseline="-25000">
                <a:latin typeface="Verdana"/>
                <a:ea typeface="Verdana"/>
              </a:rPr>
              <a:t>p</a:t>
            </a:r>
            <a:r>
              <a:rPr lang="en-US" sz="2000" b="0" i="0">
                <a:latin typeface="Verdana"/>
                <a:ea typeface="Verdana"/>
              </a:rPr>
              <a:t> </a:t>
            </a:r>
            <a:r>
              <a:rPr lang="en-US" sz="2000" b="0" i="0">
                <a:latin typeface="Verdana"/>
                <a:ea typeface="Verdana"/>
              </a:rPr>
              <a:t>contains all integers from 0 to p-1. </a:t>
            </a:r>
            <a:endParaRPr lang="en-US" sz="2000" b="0" i="0">
              <a:latin typeface="Verdana"/>
              <a:ea typeface="Verdan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</a:rPr>
              <a:t>Each </a:t>
            </a:r>
            <a:r>
              <a:rPr lang="en-US" sz="2000" b="0" i="0">
                <a:latin typeface="Verdana"/>
                <a:ea typeface="Verdana"/>
              </a:rPr>
              <a:t>member in </a:t>
            </a:r>
            <a:r>
              <a:rPr lang="en-US" sz="2000" b="0" i="0">
                <a:latin typeface="Verdana"/>
                <a:ea typeface="Verdana"/>
              </a:rPr>
              <a:t>Z</a:t>
            </a:r>
            <a:r>
              <a:rPr lang="en-US" sz="2000" b="0" i="0" baseline="-25000">
                <a:latin typeface="Verdana"/>
                <a:ea typeface="Verdana"/>
              </a:rPr>
              <a:t>p</a:t>
            </a:r>
            <a:r>
              <a:rPr lang="en-US" sz="2000" b="0" i="0">
                <a:latin typeface="Verdana"/>
                <a:ea typeface="Verdana"/>
              </a:rPr>
              <a:t> has an additive inverse; each member except 0 has a multiplicative inverse.</a:t>
            </a:r>
            <a:endParaRPr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35454" y="3632215"/>
            <a:ext cx="8663588" cy="163121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 set </a:t>
            </a:r>
            <a:r>
              <a:rPr lang="en-US" sz="2000" b="0" i="0">
                <a:latin typeface="Verdana"/>
                <a:ea typeface="Verdana"/>
              </a:rPr>
              <a:t>Z</a:t>
            </a:r>
            <a:r>
              <a:rPr lang="en-US" sz="2000" b="0" i="0" baseline="-25000">
                <a:latin typeface="Verdana"/>
                <a:ea typeface="Verdana"/>
              </a:rPr>
              <a:t>p</a:t>
            </a:r>
            <a:r>
              <a:rPr lang="en-US" sz="2000" b="0" i="0" baseline="-25000">
                <a:latin typeface="Verdana"/>
                <a:ea typeface="Verdana"/>
              </a:rPr>
              <a:t>* </a:t>
            </a:r>
            <a:r>
              <a:rPr lang="en-US" sz="2000" b="0" i="0">
                <a:latin typeface="Verdana"/>
                <a:ea typeface="Verdana"/>
              </a:rPr>
              <a:t>is the same as Z</a:t>
            </a:r>
            <a:r>
              <a:rPr lang="en-US" sz="2000" b="0" i="0" baseline="-25000">
                <a:latin typeface="Verdana"/>
                <a:ea typeface="Verdana"/>
              </a:rPr>
              <a:t>n* </a:t>
            </a:r>
            <a:r>
              <a:rPr lang="en-US" sz="2000" b="0" i="0">
                <a:latin typeface="Verdana"/>
                <a:ea typeface="Verdana"/>
              </a:rPr>
              <a:t>except that n is a prime. </a:t>
            </a:r>
            <a:endParaRPr lang="en-US" sz="2000" b="0" i="0">
              <a:latin typeface="Verdana"/>
              <a:ea typeface="Verdan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Z</a:t>
            </a:r>
            <a:r>
              <a:rPr lang="en-US" sz="2000" b="0" i="0" baseline="-25000">
                <a:latin typeface="Verdana"/>
                <a:ea typeface="Verdana"/>
              </a:rPr>
              <a:t>p</a:t>
            </a:r>
            <a:r>
              <a:rPr lang="en-US" sz="2000" b="0" i="0" baseline="-25000">
                <a:latin typeface="Verdana"/>
                <a:ea typeface="Verdana"/>
              </a:rPr>
              <a:t>* </a:t>
            </a:r>
            <a:r>
              <a:rPr lang="en-US" sz="2000" b="0" i="0">
                <a:latin typeface="Verdana"/>
                <a:ea typeface="Verdana"/>
              </a:rPr>
              <a:t>contains all integers from 1 to p-1. </a:t>
            </a:r>
            <a:endParaRPr lang="en-US" sz="2000" b="0" i="0">
              <a:latin typeface="Verdana"/>
              <a:ea typeface="Verdan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Each </a:t>
            </a:r>
            <a:r>
              <a:rPr lang="en-US" sz="2000" b="0" i="0">
                <a:latin typeface="Verdana"/>
                <a:ea typeface="Verdana"/>
              </a:rPr>
              <a:t>member in </a:t>
            </a:r>
            <a:r>
              <a:rPr lang="en-US" sz="2000" b="0" i="0">
                <a:latin typeface="Verdana"/>
                <a:ea typeface="Verdana"/>
              </a:rPr>
              <a:t>Z</a:t>
            </a:r>
            <a:r>
              <a:rPr lang="en-US" sz="2000" b="0" i="0" baseline="-25000">
                <a:latin typeface="Verdana"/>
                <a:ea typeface="Verdana"/>
              </a:rPr>
              <a:t>p</a:t>
            </a:r>
            <a:r>
              <a:rPr lang="en-US" sz="2000" b="0" i="0" baseline="-25000">
                <a:latin typeface="Verdana"/>
                <a:ea typeface="Verdana"/>
              </a:rPr>
              <a:t>*</a:t>
            </a:r>
            <a:r>
              <a:rPr lang="en-US" sz="2000" b="0" i="0">
                <a:latin typeface="Verdana"/>
                <a:ea typeface="Verdana"/>
              </a:rPr>
              <a:t> has an additive and a multiplicative inverse; </a:t>
            </a:r>
            <a:endParaRPr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638300" y="6320367"/>
            <a:ext cx="5814412" cy="461665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The set </a:t>
            </a:r>
            <a:r>
              <a:rPr lang="en-US" sz="2000" i="0">
                <a:latin typeface="Verdana"/>
                <a:ea typeface="Verdana"/>
              </a:rPr>
              <a:t>Z</a:t>
            </a:r>
            <a:r>
              <a:rPr lang="en-US" sz="2000" i="0" baseline="-25000">
                <a:latin typeface="Verdana"/>
                <a:ea typeface="Verdana"/>
              </a:rPr>
              <a:t>p</a:t>
            </a:r>
            <a:r>
              <a:rPr lang="en-US" sz="2000" i="0">
                <a:latin typeface="Verdana"/>
                <a:ea typeface="Verdana"/>
              </a:rPr>
              <a:t> and </a:t>
            </a:r>
            <a:r>
              <a:rPr lang="en-US" sz="2000" i="0">
                <a:latin typeface="Verdana"/>
                <a:ea typeface="Verdana"/>
              </a:rPr>
              <a:t>Z</a:t>
            </a:r>
            <a:r>
              <a:rPr lang="en-US" sz="2000" i="0" baseline="-25000">
                <a:latin typeface="Verdana"/>
                <a:ea typeface="Verdana"/>
              </a:rPr>
              <a:t>p</a:t>
            </a:r>
            <a:r>
              <a:rPr lang="en-US" sz="2000" i="0" baseline="-25000">
                <a:latin typeface="Verdana"/>
                <a:ea typeface="Verdana"/>
              </a:rPr>
              <a:t>*</a:t>
            </a:r>
            <a:r>
              <a:rPr lang="en-US" sz="2000" i="0">
                <a:latin typeface="Verdana"/>
                <a:ea typeface="Verdana"/>
              </a:rPr>
              <a:t> when p=13</a:t>
            </a:r>
            <a:endParaRPr lang="en-US" sz="2000" i="0" baseline="-25000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Euler’s Phi (</a:t>
            </a:r>
            <a:r>
              <a:rPr lang="el-GR" sz="3200" b="1">
                <a:latin typeface="Verdana"/>
              </a:rPr>
              <a:t>Φ</a:t>
            </a:r>
            <a:r>
              <a:rPr lang="en-US" sz="3200" b="1">
                <a:latin typeface="Verdana"/>
                <a:ea typeface="굴림"/>
              </a:rPr>
              <a:t>) Function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70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81000" y="3286403"/>
            <a:ext cx="8229600" cy="1785104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/>
              <a:buChar char="Ø"/>
              <a:defRPr/>
            </a:pPr>
            <a:r>
              <a:rPr lang="en-US" sz="2000" b="0" i="0">
                <a:latin typeface="Verdana"/>
              </a:rPr>
              <a:t>We can determine the number of elements in the set Z</a:t>
            </a:r>
            <a:r>
              <a:rPr lang="en-US" sz="2000" b="0" i="0" baseline="-25000">
                <a:latin typeface="Verdana"/>
              </a:rPr>
              <a:t>n</a:t>
            </a:r>
            <a:r>
              <a:rPr lang="en-US" sz="2000" b="0" i="0" baseline="30000">
                <a:latin typeface="Verdana"/>
              </a:rPr>
              <a:t>*</a:t>
            </a:r>
            <a:r>
              <a:rPr lang="en-US" sz="2000" b="0" i="0">
                <a:latin typeface="Verdana"/>
              </a:rPr>
              <a:t> using Euler’s Phi-Function (sometimes called the </a:t>
            </a:r>
            <a:r>
              <a:rPr lang="en-US" sz="2000" b="1" i="0">
                <a:solidFill>
                  <a:srgbClr val="FF0000"/>
                </a:solidFill>
                <a:latin typeface="Verdana"/>
              </a:rPr>
              <a:t>Euler’s </a:t>
            </a:r>
            <a:r>
              <a:rPr lang="en-US" sz="2000" b="1" i="0">
                <a:solidFill>
                  <a:srgbClr val="FF0000"/>
                </a:solidFill>
                <a:latin typeface="Verdana"/>
              </a:rPr>
              <a:t>Totient</a:t>
            </a:r>
            <a:r>
              <a:rPr lang="en-US" sz="2000" b="1" i="0">
                <a:solidFill>
                  <a:srgbClr val="FF0000"/>
                </a:solidFill>
                <a:latin typeface="Verdana"/>
              </a:rPr>
              <a:t> function</a:t>
            </a:r>
            <a:r>
              <a:rPr lang="en-US" sz="2000" b="0" i="0">
                <a:latin typeface="Verdana"/>
              </a:rPr>
              <a:t>), </a:t>
            </a:r>
            <a:r>
              <a:rPr lang="el-GR" sz="2000" b="0" i="0">
                <a:latin typeface="Verdana"/>
              </a:rPr>
              <a:t>Φ</a:t>
            </a:r>
            <a:r>
              <a:rPr lang="en-US" sz="2000" b="0" i="0">
                <a:latin typeface="Verdana"/>
              </a:rPr>
              <a:t>(n) that finds the number of integers that are both smaller than n and relatively prime to n.</a:t>
            </a:r>
            <a:endParaRPr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/>
              <a:buChar char="Ø"/>
              <a:defRPr/>
            </a:pPr>
            <a:r>
              <a:rPr lang="en-US" sz="2000" b="0" i="0">
                <a:latin typeface="Verdana"/>
              </a:rPr>
              <a:t>The following rules helps to find the value of </a:t>
            </a:r>
            <a:r>
              <a:rPr lang="el-GR" sz="2000" b="0" i="0">
                <a:latin typeface="Verdana"/>
              </a:rPr>
              <a:t>Φ</a:t>
            </a:r>
            <a:r>
              <a:rPr lang="en-US" sz="2000" b="0" i="0">
                <a:latin typeface="Verdana"/>
              </a:rPr>
              <a:t>(n):</a:t>
            </a:r>
            <a:endParaRPr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04800" y="2414221"/>
            <a:ext cx="86106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/>
              <a:buChar char="Ø"/>
              <a:defRPr/>
            </a:pPr>
            <a:r>
              <a:rPr lang="en-US" sz="2000" b="0" i="0">
                <a:latin typeface="Verdana"/>
              </a:rPr>
              <a:t>Z</a:t>
            </a:r>
            <a:r>
              <a:rPr lang="en-US" sz="2000" b="0" i="0" baseline="-25000">
                <a:latin typeface="Verdana"/>
              </a:rPr>
              <a:t>n</a:t>
            </a:r>
            <a:r>
              <a:rPr lang="en-US" sz="2000" b="0" i="0">
                <a:latin typeface="Verdana"/>
              </a:rPr>
              <a:t> is a set that contains all integers from 0 to n-1. </a:t>
            </a:r>
            <a:endParaRPr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6200" y="1962150"/>
            <a:ext cx="7543800" cy="461665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</a:rPr>
              <a:t>Finding the number of elements in Z</a:t>
            </a:r>
            <a:r>
              <a:rPr lang="en-US" sz="2400" i="0" baseline="-25000">
                <a:solidFill>
                  <a:schemeClr val="hlink"/>
                </a:solidFill>
                <a:latin typeface="Verdana"/>
              </a:rPr>
              <a:t>n</a:t>
            </a:r>
            <a:r>
              <a:rPr lang="en-US" sz="2400" i="0">
                <a:solidFill>
                  <a:schemeClr val="hlink"/>
                </a:solidFill>
                <a:latin typeface="Verdana"/>
              </a:rPr>
              <a:t> :</a:t>
            </a:r>
            <a:endParaRPr lang="en-US" sz="2400" i="0" baseline="-25000">
              <a:latin typeface="Verdan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6200" y="2857500"/>
            <a:ext cx="7543800" cy="461665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i="0">
                <a:solidFill>
                  <a:schemeClr val="hlink"/>
                </a:solidFill>
                <a:latin typeface="Verdana"/>
              </a:rPr>
              <a:t>Finding the number of elements in </a:t>
            </a:r>
            <a:r>
              <a:rPr lang="en-US" sz="2400" i="0">
                <a:solidFill>
                  <a:srgbClr val="3333FF"/>
                </a:solidFill>
                <a:latin typeface="Verdana"/>
              </a:rPr>
              <a:t>Z</a:t>
            </a:r>
            <a:r>
              <a:rPr lang="en-US" sz="2400" i="0" baseline="-25000">
                <a:solidFill>
                  <a:srgbClr val="3333FF"/>
                </a:solidFill>
                <a:latin typeface="Verdana"/>
              </a:rPr>
              <a:t>n* </a:t>
            </a:r>
            <a:r>
              <a:rPr lang="en-US" sz="2400" i="0">
                <a:solidFill>
                  <a:srgbClr val="3333FF"/>
                </a:solidFill>
                <a:latin typeface="Verdana"/>
              </a:rPr>
              <a:t>:</a:t>
            </a:r>
            <a:r>
              <a:rPr lang="en-US" sz="2400" i="0" baseline="-25000">
                <a:latin typeface="Verdana"/>
              </a:rPr>
              <a:t> </a:t>
            </a:r>
            <a:endParaRPr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44500" y="5179480"/>
            <a:ext cx="4127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68300" y="5949417"/>
            <a:ext cx="7735888" cy="6492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4300" y="700634"/>
            <a:ext cx="8839200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0">
                <a:latin typeface="Verdana"/>
                <a:ea typeface="Verdana"/>
              </a:rPr>
              <a:t>Euler’s </a:t>
            </a:r>
            <a:r>
              <a:rPr lang="en-US" sz="2200">
                <a:latin typeface="Verdana"/>
                <a:ea typeface="Verdana"/>
              </a:rPr>
              <a:t>phi-function, </a:t>
            </a:r>
            <a:r>
              <a:rPr lang="el-GR" sz="2200">
                <a:latin typeface="Verdana"/>
                <a:ea typeface="Verdana"/>
              </a:rPr>
              <a:t>Φ</a:t>
            </a:r>
            <a:r>
              <a:rPr lang="en-US" sz="2200">
                <a:latin typeface="Verdana"/>
                <a:ea typeface="Verdana"/>
              </a:rPr>
              <a:t>(n) which </a:t>
            </a:r>
            <a:r>
              <a:rPr lang="en-US" sz="2200">
                <a:latin typeface="Verdana"/>
                <a:ea typeface="Verdana"/>
              </a:rPr>
              <a:t>is sometimes called the</a:t>
            </a:r>
            <a:endParaRPr/>
          </a:p>
          <a:p>
            <a:pPr algn="just">
              <a:defRPr/>
            </a:pPr>
            <a:r>
              <a:rPr lang="en-US" sz="2200" b="1">
                <a:solidFill>
                  <a:srgbClr val="FF0000"/>
                </a:solidFill>
                <a:latin typeface="Verdana"/>
                <a:ea typeface="Verdana"/>
              </a:rPr>
              <a:t>Euler’s </a:t>
            </a:r>
            <a:r>
              <a:rPr lang="en-US" sz="2200" b="1">
                <a:solidFill>
                  <a:srgbClr val="FF0000"/>
                </a:solidFill>
                <a:latin typeface="Verdana"/>
                <a:ea typeface="Verdana"/>
              </a:rPr>
              <a:t>Totient</a:t>
            </a:r>
            <a:r>
              <a:rPr lang="en-US" sz="2200" b="1">
                <a:solidFill>
                  <a:srgbClr val="FF0000"/>
                </a:solidFill>
                <a:latin typeface="Verdana"/>
                <a:ea typeface="Verdana"/>
              </a:rPr>
              <a:t> function </a:t>
            </a:r>
            <a:r>
              <a:rPr lang="en-US" sz="2200">
                <a:latin typeface="Verdana"/>
                <a:ea typeface="Verdana"/>
              </a:rPr>
              <a:t>plays a very important role in cryptography.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Euler’s Phi Function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71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28600" y="1666875"/>
            <a:ext cx="8610600" cy="7848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b="0" i="0">
                <a:latin typeface="Verdana"/>
              </a:rPr>
              <a:t>Since 13 is a prime, so according to the second rule, </a:t>
            </a:r>
            <a:endParaRPr/>
          </a:p>
          <a:p>
            <a:pPr algn="ctr">
              <a:spcBef>
                <a:spcPts val="600"/>
              </a:spcBef>
              <a:spcAft>
                <a:spcPts val="1800"/>
              </a:spcAft>
              <a:defRPr/>
            </a:pPr>
            <a:r>
              <a:rPr lang="el-GR" sz="2000" b="0" i="0">
                <a:latin typeface="Verdana"/>
              </a:rPr>
              <a:t>Φ</a:t>
            </a:r>
            <a:r>
              <a:rPr lang="en-US" sz="2000" b="0" i="0">
                <a:latin typeface="Verdana"/>
              </a:rPr>
              <a:t>(13)=(13-1)=12</a:t>
            </a:r>
            <a:endParaRPr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4799" y="899289"/>
            <a:ext cx="8708571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000" b="0" i="0">
                <a:latin typeface="Verdana"/>
              </a:rPr>
              <a:t>Find the number of elements in Z</a:t>
            </a:r>
            <a:r>
              <a:rPr lang="en-US" sz="2000" b="0" i="0" baseline="-25000">
                <a:latin typeface="Verdana"/>
              </a:rPr>
              <a:t>13</a:t>
            </a:r>
            <a:r>
              <a:rPr lang="en-US" sz="2000" b="0" i="0">
                <a:latin typeface="Verdana"/>
              </a:rPr>
              <a:t>* using Euler’s Phi-Function.</a:t>
            </a:r>
            <a:endParaRPr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522739"/>
            <a:ext cx="214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0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Example-1:</a:t>
            </a:r>
            <a:endParaRPr lang="en-US" sz="2400" b="1">
              <a:solidFill>
                <a:srgbClr val="3333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1296988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 i="0">
                <a:solidFill>
                  <a:schemeClr val="hlink"/>
                </a:solidFill>
                <a:latin typeface="Verdana"/>
                <a:ea typeface="Verdana"/>
                <a:cs typeface="Verdana"/>
              </a:rPr>
              <a:t>Solution:</a:t>
            </a:r>
            <a:endParaRPr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28600" y="3259137"/>
            <a:ext cx="8610600" cy="7848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b="0" i="0">
                <a:latin typeface="Verdana"/>
              </a:rPr>
              <a:t>Since 10 is not a prime, so according to the third rule, </a:t>
            </a:r>
            <a:endParaRPr/>
          </a:p>
          <a:p>
            <a:pPr algn="ctr">
              <a:spcBef>
                <a:spcPts val="600"/>
              </a:spcBef>
              <a:spcAft>
                <a:spcPts val="1800"/>
              </a:spcAft>
              <a:defRPr/>
            </a:pPr>
            <a:r>
              <a:rPr lang="el-GR" sz="2000" b="0" i="0">
                <a:latin typeface="Verdana"/>
              </a:rPr>
              <a:t>Φ</a:t>
            </a:r>
            <a:r>
              <a:rPr lang="en-US" sz="2000" b="0" i="0">
                <a:latin typeface="Verdana"/>
              </a:rPr>
              <a:t>(10)=</a:t>
            </a:r>
            <a:r>
              <a:rPr lang="el-GR" sz="2000" b="0" i="0">
                <a:latin typeface="Verdana"/>
              </a:rPr>
              <a:t> Φ</a:t>
            </a:r>
            <a:r>
              <a:rPr lang="en-US" sz="2000" b="0" i="0">
                <a:latin typeface="Verdana"/>
              </a:rPr>
              <a:t>(5x2)=</a:t>
            </a:r>
            <a:r>
              <a:rPr lang="el-GR" sz="2000" b="0" i="0">
                <a:latin typeface="Verdana"/>
              </a:rPr>
              <a:t> Φ</a:t>
            </a:r>
            <a:r>
              <a:rPr lang="en-US" sz="2000" b="0" i="0">
                <a:latin typeface="Verdana"/>
              </a:rPr>
              <a:t>(2) x </a:t>
            </a:r>
            <a:r>
              <a:rPr lang="el-GR" sz="2000" b="0" i="0">
                <a:latin typeface="Verdana"/>
              </a:rPr>
              <a:t>Φ</a:t>
            </a:r>
            <a:r>
              <a:rPr lang="en-US" sz="2000" b="0" i="0">
                <a:latin typeface="Verdana"/>
              </a:rPr>
              <a:t>(5)=(2-1) x (5-1)= 1 x 4 =4</a:t>
            </a:r>
            <a:endParaRPr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04800" y="2554826"/>
            <a:ext cx="85344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000" b="0" i="0">
                <a:latin typeface="Verdana"/>
              </a:rPr>
              <a:t>Find the number of elements in Z</a:t>
            </a:r>
            <a:r>
              <a:rPr lang="en-US" sz="2000" b="0" i="0" baseline="-25000">
                <a:latin typeface="Verdana"/>
              </a:rPr>
              <a:t>10</a:t>
            </a:r>
            <a:r>
              <a:rPr lang="en-US" sz="2000" b="0" i="0">
                <a:latin typeface="Verdana"/>
              </a:rPr>
              <a:t>* using Euler’s Phi-Function.</a:t>
            </a:r>
            <a:endParaRPr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2139950"/>
            <a:ext cx="214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0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Example-2:</a:t>
            </a:r>
            <a:endParaRPr lang="en-US" sz="2400" b="1">
              <a:solidFill>
                <a:srgbClr val="3333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288925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 i="0">
                <a:solidFill>
                  <a:schemeClr val="hlink"/>
                </a:solidFill>
                <a:latin typeface="Verdana"/>
                <a:ea typeface="Verdana"/>
                <a:cs typeface="Verdana"/>
              </a:rPr>
              <a:t>Solution:</a:t>
            </a:r>
            <a:endParaRPr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8600" y="5180013"/>
            <a:ext cx="8784770" cy="10926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b="0" i="0">
                <a:latin typeface="Verdana"/>
              </a:rPr>
              <a:t>Since 49 is not a prime and it can not be factored as the product of two relatively primes, so according to the fourth rule, </a:t>
            </a:r>
            <a:endParaRPr/>
          </a:p>
          <a:p>
            <a:pPr algn="ctr">
              <a:spcBef>
                <a:spcPts val="600"/>
              </a:spcBef>
              <a:spcAft>
                <a:spcPts val="1800"/>
              </a:spcAft>
              <a:defRPr/>
            </a:pPr>
            <a:r>
              <a:rPr lang="el-GR" sz="2000" b="0" i="0">
                <a:latin typeface="Verdana"/>
              </a:rPr>
              <a:t>Φ</a:t>
            </a:r>
            <a:r>
              <a:rPr lang="en-US" sz="2000" b="0" i="0">
                <a:latin typeface="Verdana"/>
              </a:rPr>
              <a:t>(49)=</a:t>
            </a:r>
            <a:r>
              <a:rPr lang="el-GR" sz="2000" b="0" i="0">
                <a:latin typeface="Verdana"/>
              </a:rPr>
              <a:t> Φ</a:t>
            </a:r>
            <a:r>
              <a:rPr lang="en-US" sz="2000" b="0" i="0">
                <a:latin typeface="Verdana"/>
              </a:rPr>
              <a:t>(7</a:t>
            </a:r>
            <a:r>
              <a:rPr lang="en-US" sz="2000" b="0" i="0" baseline="30000">
                <a:latin typeface="Verdana"/>
              </a:rPr>
              <a:t>2</a:t>
            </a:r>
            <a:r>
              <a:rPr lang="en-US" sz="2000" b="0" i="0">
                <a:latin typeface="Verdana"/>
              </a:rPr>
              <a:t>)=</a:t>
            </a:r>
            <a:r>
              <a:rPr lang="el-GR" sz="2000" b="0" i="0">
                <a:latin typeface="Verdana"/>
              </a:rPr>
              <a:t> </a:t>
            </a:r>
            <a:r>
              <a:rPr lang="en-US" sz="2000" b="0" i="0">
                <a:latin typeface="Verdana"/>
              </a:rPr>
              <a:t>7</a:t>
            </a:r>
            <a:r>
              <a:rPr lang="en-US" sz="2000" b="0" i="0" baseline="30000">
                <a:latin typeface="Verdana"/>
              </a:rPr>
              <a:t>2</a:t>
            </a:r>
            <a:r>
              <a:rPr lang="en-US" sz="2000" b="0" i="0">
                <a:latin typeface="Verdana"/>
              </a:rPr>
              <a:t> – 7</a:t>
            </a:r>
            <a:r>
              <a:rPr lang="en-US" sz="2000" b="0" i="0" baseline="30000">
                <a:latin typeface="Verdana"/>
              </a:rPr>
              <a:t>2-1</a:t>
            </a:r>
            <a:r>
              <a:rPr lang="en-US" sz="2000" b="0" i="0">
                <a:latin typeface="Verdana"/>
              </a:rPr>
              <a:t>= 49 – 7 = 42</a:t>
            </a:r>
            <a:endParaRPr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04800" y="4404489"/>
            <a:ext cx="84455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000" b="0" i="0">
                <a:latin typeface="Verdana"/>
              </a:rPr>
              <a:t>Find the number of elements in Z</a:t>
            </a:r>
            <a:r>
              <a:rPr lang="en-US" sz="2000" b="0" i="0" baseline="-25000">
                <a:latin typeface="Verdana"/>
              </a:rPr>
              <a:t>49</a:t>
            </a:r>
            <a:r>
              <a:rPr lang="en-US" sz="2000" b="0" i="0">
                <a:latin typeface="Verdana"/>
              </a:rPr>
              <a:t>* using Euler’s Phi-Function.</a:t>
            </a:r>
            <a:endParaRPr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0" y="4038600"/>
            <a:ext cx="214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0">
                <a:solidFill>
                  <a:srgbClr val="3333FF"/>
                </a:solidFill>
                <a:latin typeface="Verdana"/>
                <a:ea typeface="Verdana"/>
                <a:cs typeface="Verdana"/>
              </a:rPr>
              <a:t>Example-3:</a:t>
            </a:r>
            <a:endParaRPr lang="en-US" sz="2400" b="1">
              <a:solidFill>
                <a:srgbClr val="3333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4876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i="0">
                <a:solidFill>
                  <a:schemeClr val="hlink"/>
                </a:solidFill>
                <a:latin typeface="Verdana"/>
                <a:ea typeface="Verdana"/>
                <a:cs typeface="Verdana"/>
              </a:rPr>
              <a:t>Solution:</a:t>
            </a:r>
            <a:endParaRPr/>
          </a:p>
        </p:txBody>
      </p:sp>
      <p:sp>
        <p:nvSpPr>
          <p:cNvPr id="3" name="Rectangle 2"/>
          <p:cNvSpPr/>
          <p:nvPr/>
        </p:nvSpPr>
        <p:spPr bwMode="auto">
          <a:xfrm>
            <a:off x="304799" y="6325232"/>
            <a:ext cx="8232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00B050"/>
                </a:solidFill>
                <a:latin typeface="Verdana"/>
                <a:ea typeface="Verdana"/>
              </a:rPr>
              <a:t>Interesting point: If </a:t>
            </a:r>
            <a:r>
              <a:rPr lang="en-US" sz="2000" b="1" i="1">
                <a:solidFill>
                  <a:srgbClr val="00B050"/>
                </a:solidFill>
                <a:latin typeface="Verdana"/>
                <a:ea typeface="Verdana"/>
              </a:rPr>
              <a:t>n</a:t>
            </a:r>
            <a:r>
              <a:rPr lang="en-US" sz="2000" b="1">
                <a:solidFill>
                  <a:srgbClr val="00B050"/>
                </a:solidFill>
                <a:latin typeface="Verdana"/>
                <a:ea typeface="Verdana"/>
              </a:rPr>
              <a:t> &gt; 2, the value of f(</a:t>
            </a:r>
            <a:r>
              <a:rPr lang="en-US" sz="2000" b="1" i="1">
                <a:solidFill>
                  <a:srgbClr val="00B050"/>
                </a:solidFill>
                <a:latin typeface="Verdana"/>
                <a:ea typeface="Verdana"/>
              </a:rPr>
              <a:t>n</a:t>
            </a:r>
            <a:r>
              <a:rPr lang="en-US" sz="2000" b="1">
                <a:solidFill>
                  <a:srgbClr val="00B050"/>
                </a:solidFill>
                <a:latin typeface="Verdana"/>
                <a:ea typeface="Verdana"/>
              </a:rPr>
              <a:t>) is even.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Matrices</a:t>
            </a:r>
            <a:endParaRPr lang="en-US" sz="3200" b="1">
              <a:solidFill>
                <a:srgbClr val="6600FF"/>
              </a:solidFill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72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636022"/>
            <a:ext cx="8515350" cy="2431435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800" i="0">
                <a:latin typeface="Verdana"/>
                <a:ea typeface="Verdana"/>
              </a:rPr>
              <a:t>In cryptography </a:t>
            </a:r>
            <a:r>
              <a:rPr lang="en-US" sz="2800" b="0" i="0">
                <a:latin typeface="Verdana"/>
                <a:ea typeface="Verdana"/>
              </a:rPr>
              <a:t>we need to handle matrices. </a:t>
            </a:r>
            <a:endParaRPr lang="en-US" sz="2800" b="0" i="0">
              <a:latin typeface="Verdana"/>
              <a:ea typeface="Verdana"/>
            </a:endParaRPr>
          </a:p>
          <a:p>
            <a:pPr marL="746125" indent="-407988" algn="just">
              <a:buClr>
                <a:srgbClr val="FF0000"/>
              </a:buClr>
              <a:buFont typeface="Wingdings"/>
              <a:buChar char="v"/>
              <a:defRPr/>
            </a:pPr>
            <a:r>
              <a:rPr lang="en-US" sz="2400" b="0" i="0">
                <a:latin typeface="Verdana"/>
                <a:ea typeface="Verdana"/>
              </a:rPr>
              <a:t>Although </a:t>
            </a:r>
            <a:r>
              <a:rPr lang="en-US" sz="2400" b="0" i="0">
                <a:latin typeface="Verdana"/>
                <a:ea typeface="Verdana"/>
              </a:rPr>
              <a:t>this topic belongs to a special branch of algebra called linear algebra, the following brief review of matrices is necessary preparation for the study of cryptography.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73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162300" y="6304443"/>
            <a:ext cx="461697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A matrix of size </a:t>
            </a:r>
            <a:r>
              <a:rPr lang="en-US" sz="2000" i="0">
                <a:solidFill>
                  <a:schemeClr val="hlink"/>
                </a:solidFill>
                <a:latin typeface="Verdana"/>
                <a:ea typeface="Verdana"/>
              </a:rPr>
              <a:t>l </a:t>
            </a: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×</a:t>
            </a:r>
            <a:r>
              <a:rPr lang="en-US" sz="2000" i="0">
                <a:latin typeface="Verdana"/>
                <a:ea typeface="Verdana"/>
              </a:rPr>
              <a:t> </a:t>
            </a:r>
            <a:r>
              <a:rPr lang="en-US" sz="2000" i="0">
                <a:solidFill>
                  <a:schemeClr val="hlink"/>
                </a:solidFill>
                <a:latin typeface="Verdana"/>
                <a:ea typeface="Verdana"/>
              </a:rPr>
              <a:t>m</a:t>
            </a:r>
            <a:endParaRPr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817687" y="2983440"/>
            <a:ext cx="5508625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668222"/>
            <a:ext cx="8705850" cy="2123658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0" indent="0" algn="just">
              <a:defRPr/>
            </a:pPr>
            <a:r>
              <a:rPr lang="en-US" sz="2400" b="0" i="0">
                <a:latin typeface="Verdana"/>
                <a:ea typeface="Verdana"/>
              </a:rPr>
              <a:t>A matrix is a </a:t>
            </a:r>
            <a:r>
              <a:rPr lang="en-US" sz="2400" i="0">
                <a:ln>
                  <a:solidFill>
                    <a:srgbClr val="00B050"/>
                  </a:solidFill>
                </a:ln>
                <a:latin typeface="Verdana"/>
                <a:ea typeface="Verdana"/>
              </a:rPr>
              <a:t>rectangular array </a:t>
            </a:r>
            <a:r>
              <a:rPr lang="en-US" sz="2400" b="0" i="0">
                <a:latin typeface="Verdana"/>
                <a:ea typeface="Verdana"/>
              </a:rPr>
              <a:t>of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l </a:t>
            </a:r>
            <a:r>
              <a:rPr lang="en-US" sz="2400">
                <a:latin typeface="Verdana"/>
                <a:ea typeface="Verdana"/>
                <a:cs typeface="Times New Roman"/>
              </a:rPr>
              <a:t>×</a:t>
            </a:r>
            <a:r>
              <a:rPr lang="en-US" sz="2400"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 </a:t>
            </a:r>
            <a:r>
              <a:rPr lang="en-US" sz="2400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m</a:t>
            </a:r>
            <a:r>
              <a:rPr lang="en-US" sz="2400">
                <a:latin typeface="Verdana"/>
                <a:ea typeface="Verdana"/>
                <a:cs typeface="Times New Roman"/>
              </a:rPr>
              <a:t> 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elements, in which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l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 is the number of rows and </a:t>
            </a:r>
            <a:r>
              <a:rPr lang="en-US" sz="2400">
                <a:solidFill>
                  <a:srgbClr val="0000CC"/>
                </a:solidFill>
                <a:latin typeface="Verdana"/>
                <a:ea typeface="Verdana"/>
                <a:cs typeface="Times New Roman"/>
              </a:rPr>
              <a:t>m</a:t>
            </a:r>
            <a:r>
              <a:rPr lang="en-US" sz="2400" b="0" i="0">
                <a:latin typeface="Verdana"/>
                <a:ea typeface="Verdana"/>
                <a:cs typeface="Times New Roman"/>
              </a:rPr>
              <a:t> is the number of columns.</a:t>
            </a:r>
            <a:endParaRPr/>
          </a:p>
          <a:p>
            <a:pPr marL="971550" algn="just"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It is normally denoted with a boldface uppercase letter such as </a:t>
            </a:r>
            <a:r>
              <a:rPr lang="en-US" sz="2000" i="0">
                <a:solidFill>
                  <a:srgbClr val="00B050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.</a:t>
            </a:r>
            <a:endParaRPr/>
          </a:p>
          <a:p>
            <a:pPr marL="971550" algn="just"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  <a:cs typeface="Times New Roman"/>
              </a:rPr>
              <a:t>The element </a:t>
            </a:r>
            <a:r>
              <a:rPr lang="en-US" sz="2000" b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a</a:t>
            </a:r>
            <a:r>
              <a:rPr lang="en-US" sz="2000" b="0" baseline="-2500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ij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is located in the </a:t>
            </a:r>
            <a:r>
              <a:rPr lang="en-US" sz="2000" b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i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th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row and </a:t>
            </a:r>
            <a:r>
              <a:rPr lang="en-US" sz="2000" b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  <a:cs typeface="Times New Roman"/>
              </a:rPr>
              <a:t>j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th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column.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707" name="Rectangle 10"/>
          <p:cNvSpPr>
            <a:spLocks noChangeArrowheads="1"/>
          </p:cNvSpPr>
          <p:nvPr/>
        </p:nvSpPr>
        <p:spPr bwMode="auto">
          <a:xfrm>
            <a:off x="228600" y="2819400"/>
            <a:ext cx="3581400" cy="36941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339725" indent="-339725">
              <a:spcBef>
                <a:spcPts val="600"/>
              </a:spcBef>
              <a:spcAft>
                <a:spcPts val="600"/>
              </a:spcAft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Thus, the plaintext characters can be represented by a 3 × 4 matrix P.</a:t>
            </a:r>
            <a:endParaRPr/>
          </a:p>
          <a:p>
            <a:pPr marL="339725" indent="-339725">
              <a:spcBef>
                <a:spcPts val="600"/>
              </a:spcBef>
              <a:spcAft>
                <a:spcPts val="600"/>
              </a:spcAft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Hence, the key will be a     4 x 4 square matrix K.</a:t>
            </a:r>
            <a:endParaRPr/>
          </a:p>
          <a:p>
            <a:pPr marL="339725" indent="-339725">
              <a:spcBef>
                <a:spcPts val="600"/>
              </a:spcBef>
              <a:spcAft>
                <a:spcPts val="600"/>
              </a:spcAft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The ciphertext is obtained from ciphertext matrix C as “</a:t>
            </a:r>
            <a:r>
              <a:rPr lang="en-US" sz="1700" b="0" i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OHKNIHGKLISS</a:t>
            </a:r>
            <a:r>
              <a:rPr lang="en-US" sz="1700" b="0" i="0">
                <a:latin typeface="Verdana"/>
                <a:ea typeface="Verdana"/>
                <a:cs typeface="Verdana"/>
              </a:rPr>
              <a:t>”.</a:t>
            </a:r>
            <a:endParaRPr/>
          </a:p>
          <a:p>
            <a:pPr marL="339725" indent="-339725">
              <a:spcBef>
                <a:spcPts val="600"/>
              </a:spcBef>
              <a:spcAft>
                <a:spcPts val="600"/>
              </a:spcAft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Decryption is done using the inverse of the key matrix.</a:t>
            </a:r>
            <a:endParaRPr/>
          </a:p>
        </p:txBody>
      </p:sp>
      <p:pic>
        <p:nvPicPr>
          <p:cNvPr id="72708" name="Picture 13"/>
          <p:cNvPicPr>
            <a:picLocks noChangeAspect="1" noChangeArrowheads="1"/>
          </p:cNvPicPr>
          <p:nvPr/>
        </p:nvPicPr>
        <p:blipFill>
          <a:blip r:embed="rId3"/>
          <a:srcRect l="34926" t="0" r="0" b="0"/>
          <a:stretch/>
        </p:blipFill>
        <p:spPr bwMode="auto">
          <a:xfrm>
            <a:off x="3810000" y="2835275"/>
            <a:ext cx="3265488" cy="34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709" name="Text Box 14"/>
          <p:cNvSpPr txBox="1">
            <a:spLocks noChangeArrowheads="1"/>
          </p:cNvSpPr>
          <p:nvPr/>
        </p:nvSpPr>
        <p:spPr bwMode="auto">
          <a:xfrm>
            <a:off x="5867399" y="6324600"/>
            <a:ext cx="2805113" cy="3540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1700" i="0">
                <a:solidFill>
                  <a:schemeClr val="folHlink"/>
                </a:solidFill>
                <a:latin typeface="Verdana"/>
                <a:ea typeface="Verdana"/>
                <a:cs typeface="Verdana"/>
              </a:rPr>
              <a:t>Example:   </a:t>
            </a:r>
            <a:r>
              <a:rPr lang="en-US" sz="1700">
                <a:latin typeface="Verdana"/>
                <a:ea typeface="Verdana"/>
                <a:cs typeface="Verdana"/>
              </a:rPr>
              <a:t>Hill Cipher</a:t>
            </a:r>
            <a:endParaRPr/>
          </a:p>
        </p:txBody>
      </p:sp>
      <p:sp>
        <p:nvSpPr>
          <p:cNvPr id="72710" name="Text Box 11"/>
          <p:cNvSpPr txBox="1">
            <a:spLocks noChangeArrowheads="1"/>
          </p:cNvSpPr>
          <p:nvPr/>
        </p:nvSpPr>
        <p:spPr bwMode="auto">
          <a:xfrm>
            <a:off x="0" y="514350"/>
            <a:ext cx="1314450" cy="35401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1700" i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Example:</a:t>
            </a:r>
            <a:endParaRPr lang="en-US" sz="1700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2711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i="0">
                <a:solidFill>
                  <a:srgbClr val="6600FF"/>
                </a:solidFill>
                <a:latin typeface="Verdana"/>
                <a:ea typeface="Verdana"/>
                <a:cs typeface="Verdana"/>
              </a:rPr>
              <a:t>Hill Cipher</a:t>
            </a:r>
            <a:endParaRPr/>
          </a:p>
        </p:txBody>
      </p:sp>
      <p:sp>
        <p:nvSpPr>
          <p:cNvPr id="72712" name="Rectangle 10"/>
          <p:cNvSpPr>
            <a:spLocks noChangeArrowheads="1"/>
          </p:cNvSpPr>
          <p:nvPr/>
        </p:nvSpPr>
        <p:spPr bwMode="auto">
          <a:xfrm>
            <a:off x="1600200" y="533400"/>
            <a:ext cx="7315200" cy="3540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Encrypt the message “</a:t>
            </a:r>
            <a:r>
              <a:rPr lang="en-US" sz="1700" b="0" i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code is ready</a:t>
            </a:r>
            <a:r>
              <a:rPr lang="en-US" sz="1700" b="0" i="0">
                <a:latin typeface="Verdana"/>
                <a:ea typeface="Verdana"/>
                <a:cs typeface="Verdana"/>
              </a:rPr>
              <a:t>” using Hill cipher.</a:t>
            </a:r>
            <a:endParaRPr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28600" y="990600"/>
            <a:ext cx="8229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1700" i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Solution:</a:t>
            </a:r>
            <a:endParaRPr/>
          </a:p>
          <a:p>
            <a:pPr marL="339725" indent="-339725" algn="just">
              <a:spcBef>
                <a:spcPts val="600"/>
              </a:spcBef>
              <a:spcAft>
                <a:spcPts val="600"/>
              </a:spcAft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There are 11 characters in the plaintext message. </a:t>
            </a:r>
            <a:endParaRPr/>
          </a:p>
          <a:p>
            <a:pPr marL="339725" indent="-339725" algn="just">
              <a:spcBef>
                <a:spcPts val="600"/>
              </a:spcBef>
              <a:spcAft>
                <a:spcPts val="600"/>
              </a:spcAft>
              <a:buFont typeface="Wingdings"/>
              <a:buChar char="Ø"/>
              <a:defRPr/>
            </a:pPr>
            <a:r>
              <a:rPr lang="en-US" sz="1700" b="0" i="0">
                <a:latin typeface="Verdana"/>
                <a:ea typeface="Verdana"/>
                <a:cs typeface="Verdana"/>
              </a:rPr>
              <a:t>For dividing it into equal-size blocks (here, 3 blocks with 4 characters per block), add an extra bogus character “z” to the last block, and then remove the spaces.</a:t>
            </a:r>
            <a:endParaRPr/>
          </a:p>
        </p:txBody>
      </p:sp>
      <p:pic>
        <p:nvPicPr>
          <p:cNvPr id="72714" name="Picture 13"/>
          <p:cNvPicPr>
            <a:picLocks noChangeAspect="1" noChangeArrowheads="1"/>
          </p:cNvPicPr>
          <p:nvPr/>
        </p:nvPicPr>
        <p:blipFill>
          <a:blip r:embed="rId3"/>
          <a:srcRect l="0" t="0" r="68111" b="0"/>
          <a:stretch/>
        </p:blipFill>
        <p:spPr bwMode="auto">
          <a:xfrm>
            <a:off x="7380288" y="2759075"/>
            <a:ext cx="1600200" cy="34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15" name="Picture 13"/>
          <p:cNvPicPr>
            <a:picLocks noChangeAspect="1" noChangeArrowheads="1"/>
          </p:cNvPicPr>
          <p:nvPr/>
        </p:nvPicPr>
        <p:blipFill>
          <a:blip r:embed="rId3"/>
          <a:srcRect l="31252" t="0" r="64928" b="0"/>
          <a:stretch/>
        </p:blipFill>
        <p:spPr bwMode="auto">
          <a:xfrm>
            <a:off x="7075488" y="2981325"/>
            <a:ext cx="192087" cy="34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Slide-</a:t>
            </a:r>
            <a:fld id="{6033FBBF-C419-4CFC-867F-2097CA681351}" type="slidenum">
              <a:rPr lang="en-US">
                <a:solidFill>
                  <a:srgbClr val="3333FF"/>
                </a:solidFill>
              </a:rPr>
              <a:t>74</a:t>
            </a:fld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75</a:t>
            </a:fld>
            <a:endParaRPr lang="en-US">
              <a:solidFill>
                <a:srgbClr val="6600FF"/>
              </a:solidFill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/>
          <a:srcRect l="0" t="0" r="76326" b="41374"/>
          <a:stretch/>
        </p:blipFill>
        <p:spPr bwMode="auto">
          <a:xfrm>
            <a:off x="1676400" y="4625975"/>
            <a:ext cx="24765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1127990"/>
            <a:ext cx="8477250" cy="120032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buFont typeface="Wingdings"/>
              <a:buChar char="Ø"/>
              <a:defRPr/>
            </a:pPr>
            <a:r>
              <a:rPr lang="en-US" sz="2400" i="0">
                <a:ln>
                  <a:solidFill>
                    <a:srgbClr val="6600FF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Row matrix:</a:t>
            </a:r>
            <a:endParaRPr/>
          </a:p>
          <a:p>
            <a:pPr algn="just">
              <a:buFont typeface="Wingdings"/>
              <a:buNone/>
              <a:defRPr/>
            </a:pPr>
            <a:r>
              <a:rPr lang="en-US" sz="2400" b="0" i="0">
                <a:latin typeface="Verdana"/>
                <a:ea typeface="Verdana"/>
              </a:rPr>
              <a:t>	If a matrix has only one row (</a:t>
            </a:r>
            <a:r>
              <a:rPr lang="en-US" sz="2400" b="0">
                <a:solidFill>
                  <a:schemeClr val="folHlink"/>
                </a:solidFill>
                <a:latin typeface="Verdana"/>
                <a:ea typeface="Verdana"/>
              </a:rPr>
              <a:t>l</a:t>
            </a:r>
            <a:r>
              <a:rPr lang="en-US" sz="2400" b="0" i="0">
                <a:latin typeface="Verdana"/>
                <a:ea typeface="Verdana"/>
              </a:rPr>
              <a:t>), then it is called a row matrix.</a:t>
            </a:r>
            <a:endParaRPr lang="en-US" sz="24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669976"/>
            <a:ext cx="8477250" cy="120032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buFont typeface="Wingdings"/>
              <a:buChar char="Ø"/>
              <a:defRPr/>
            </a:pPr>
            <a:r>
              <a:rPr lang="en-US" sz="2400" i="0">
                <a:ln>
                  <a:solidFill>
                    <a:srgbClr val="00B050"/>
                  </a:solidFill>
                </a:ln>
                <a:solidFill>
                  <a:schemeClr val="hlink"/>
                </a:solidFill>
                <a:latin typeface="Verdana"/>
                <a:ea typeface="Verdana"/>
              </a:rPr>
              <a:t>Column matrix:</a:t>
            </a:r>
            <a:endParaRPr/>
          </a:p>
          <a:p>
            <a:pPr algn="just">
              <a:buFont typeface="Wingdings"/>
              <a:buNone/>
              <a:defRPr/>
            </a:pPr>
            <a:r>
              <a:rPr lang="en-US" sz="2400" b="0" i="0">
                <a:latin typeface="Verdana"/>
                <a:ea typeface="Verdana"/>
              </a:rPr>
              <a:t>	If a matrix has only one column (</a:t>
            </a:r>
            <a:r>
              <a:rPr lang="en-US" sz="2400" b="0">
                <a:solidFill>
                  <a:schemeClr val="folHlink"/>
                </a:solidFill>
                <a:latin typeface="Verdana"/>
                <a:ea typeface="Verdana"/>
              </a:rPr>
              <a:t>m</a:t>
            </a:r>
            <a:r>
              <a:rPr lang="en-US" sz="2400" b="0" i="0">
                <a:latin typeface="Verdana"/>
                <a:ea typeface="Verdana"/>
              </a:rPr>
              <a:t>), then it is called a column matrix.</a:t>
            </a:r>
            <a:endParaRPr lang="en-US" sz="24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58427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buFont typeface="Wingdings"/>
              <a:buNone/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Example of Matrices:</a:t>
            </a:r>
            <a:endParaRPr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 l="23674" t="0" r="61530" b="0"/>
          <a:stretch/>
        </p:blipFill>
        <p:spPr bwMode="auto">
          <a:xfrm>
            <a:off x="6324600" y="4092575"/>
            <a:ext cx="1524000" cy="277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414974"/>
            <a:ext cx="846613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/>
                <a:ea typeface="SimSun"/>
              </a:rPr>
              <a:t>What are the two kinds of Modular Inverse?</a:t>
            </a:r>
            <a:endParaRPr/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endParaRPr lang="en-US" sz="2400" b="1">
              <a:ln>
                <a:solidFill>
                  <a:srgbClr val="00B050"/>
                </a:solidFill>
              </a:ln>
              <a:solidFill>
                <a:schemeClr val="tx2"/>
              </a:solidFill>
              <a:latin typeface="Verdana"/>
              <a:ea typeface="SimSun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/>
                <a:ea typeface="SimSun"/>
              </a:rPr>
              <a:t>Consider two integers x and y in N modulus.  What are the criteria such that x is the additive inverse of y and vice versa?</a:t>
            </a:r>
            <a:endParaRPr/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endParaRPr lang="en-US" sz="2400" b="1">
              <a:ln>
                <a:solidFill>
                  <a:srgbClr val="00B050"/>
                </a:solidFill>
              </a:ln>
              <a:solidFill>
                <a:schemeClr val="tx2"/>
              </a:solidFill>
              <a:latin typeface="Verdana"/>
              <a:ea typeface="SimSun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/>
                <a:ea typeface="SimSun"/>
              </a:rPr>
              <a:t>Which values should be considered in N modulus while determining the additive inverse?</a:t>
            </a:r>
            <a:endParaRPr/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endParaRPr lang="en-US" sz="2400" b="1">
              <a:ln>
                <a:solidFill>
                  <a:srgbClr val="00B050"/>
                </a:solidFill>
              </a:ln>
              <a:solidFill>
                <a:schemeClr val="tx2"/>
              </a:solidFill>
              <a:latin typeface="Verdana"/>
              <a:ea typeface="SimSun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/>
                <a:ea typeface="SimSun"/>
              </a:rPr>
              <a:t>Which integers have additive inverse in N modulus?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47650" y="987425"/>
            <a:ext cx="8591550" cy="13112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buFont typeface="Wingdings"/>
              <a:buChar char="Ø"/>
              <a:defRPr/>
            </a:pP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Square </a:t>
            </a: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Matrix</a:t>
            </a: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:</a:t>
            </a:r>
            <a:endParaRPr/>
          </a:p>
          <a:p>
            <a:pPr algn="just">
              <a:buFont typeface="Wingdings"/>
              <a:buNone/>
              <a:defRPr/>
            </a:pPr>
            <a:r>
              <a:rPr lang="en-US" sz="2000" b="0" i="0">
                <a:latin typeface="Verdana"/>
                <a:ea typeface="Verdana"/>
              </a:rPr>
              <a:t>	If a matrix has same number of rows and columns (</a:t>
            </a:r>
            <a:r>
              <a:rPr lang="en-US" sz="2000" b="0">
                <a:solidFill>
                  <a:schemeClr val="folHlink"/>
                </a:solidFill>
                <a:latin typeface="Verdana"/>
                <a:ea typeface="Verdana"/>
              </a:rPr>
              <a:t>l = m</a:t>
            </a:r>
            <a:r>
              <a:rPr lang="en-US" sz="2000" b="0" i="0">
                <a:latin typeface="Verdana"/>
                <a:ea typeface="Verdana"/>
              </a:rPr>
              <a:t>), then it is called a square matrix. In a square matrix, the elements a</a:t>
            </a:r>
            <a:r>
              <a:rPr lang="en-US" sz="2000" b="0" i="0" baseline="-25000">
                <a:latin typeface="Verdana"/>
                <a:ea typeface="Verdana"/>
              </a:rPr>
              <a:t>11</a:t>
            </a:r>
            <a:r>
              <a:rPr lang="en-US" sz="2000" b="0" i="0">
                <a:latin typeface="Verdana"/>
                <a:ea typeface="Verdana"/>
              </a:rPr>
              <a:t>, a</a:t>
            </a:r>
            <a:r>
              <a:rPr lang="en-US" sz="2000" b="0" i="0" baseline="-25000">
                <a:latin typeface="Verdana"/>
                <a:ea typeface="Verdana"/>
              </a:rPr>
              <a:t>22</a:t>
            </a:r>
            <a:r>
              <a:rPr lang="en-US" sz="2000" b="0" i="0">
                <a:latin typeface="Verdana"/>
                <a:ea typeface="Verdana"/>
              </a:rPr>
              <a:t>, ….. ,</a:t>
            </a:r>
            <a:r>
              <a:rPr lang="en-US" sz="2000" b="0" i="0">
                <a:latin typeface="Verdana"/>
                <a:ea typeface="Verdana"/>
              </a:rPr>
              <a:t>a</a:t>
            </a:r>
            <a:r>
              <a:rPr lang="en-US" sz="2000" b="0" i="0" baseline="-25000">
                <a:latin typeface="Verdana"/>
                <a:ea typeface="Verdana"/>
              </a:rPr>
              <a:t>mm</a:t>
            </a:r>
            <a:r>
              <a:rPr lang="en-US" sz="2000" b="0" i="0" baseline="-25000">
                <a:latin typeface="Verdana"/>
                <a:ea typeface="Verdana"/>
              </a:rPr>
              <a:t> </a:t>
            </a:r>
            <a:r>
              <a:rPr lang="en-US" sz="2000" b="0" i="0">
                <a:latin typeface="Verdana"/>
                <a:ea typeface="Verdana"/>
              </a:rPr>
              <a:t>make the main diagonal.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6224" y="2390775"/>
            <a:ext cx="8429625" cy="100647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buFont typeface="Wingdings"/>
              <a:buChar char="Ø"/>
              <a:defRPr/>
            </a:pP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Additive Identity </a:t>
            </a: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Matrix</a:t>
            </a: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:</a:t>
            </a:r>
            <a:endParaRPr/>
          </a:p>
          <a:p>
            <a:pPr algn="just">
              <a:buFont typeface="Wingdings"/>
              <a:buNone/>
              <a:defRPr/>
            </a:pPr>
            <a:r>
              <a:rPr lang="en-US" sz="2000" b="0" i="0">
                <a:latin typeface="Verdana"/>
                <a:ea typeface="Verdana"/>
              </a:rPr>
              <a:t>	It is a kind of matrix with all rows and columns set to 0’s. It is denoted as </a:t>
            </a:r>
            <a:r>
              <a:rPr lang="en-US" sz="2000" i="0">
                <a:latin typeface="Verdana"/>
                <a:ea typeface="Verdana"/>
              </a:rPr>
              <a:t>O</a:t>
            </a:r>
            <a:r>
              <a:rPr lang="en-US" sz="2000" b="0" i="0">
                <a:latin typeface="Verdana"/>
                <a:ea typeface="Verdana"/>
              </a:rPr>
              <a:t>. </a:t>
            </a:r>
            <a:endParaRPr lang="en-US" sz="2000" b="0" i="0">
              <a:latin typeface="Verdana"/>
              <a:ea typeface="Verdana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096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buFont typeface="Wingdings"/>
              <a:buNone/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Example of Matrices:</a:t>
            </a:r>
            <a:endParaRPr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 l="38470" t="0" r="34895" b="0"/>
          <a:stretch/>
        </p:blipFill>
        <p:spPr bwMode="auto">
          <a:xfrm>
            <a:off x="1676400" y="4778375"/>
            <a:ext cx="2057400" cy="20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 l="67078" t="0" r="16152" b="26718"/>
          <a:stretch/>
        </p:blipFill>
        <p:spPr bwMode="auto">
          <a:xfrm>
            <a:off x="5486400" y="4724399"/>
            <a:ext cx="12954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 l="86806" t="0" r="0" b="37711"/>
          <a:stretch/>
        </p:blipFill>
        <p:spPr bwMode="auto">
          <a:xfrm>
            <a:off x="7467600" y="4953000"/>
            <a:ext cx="1019174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599" y="3581400"/>
            <a:ext cx="8477249" cy="100647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buFont typeface="Wingdings"/>
              <a:buChar char="Ø"/>
              <a:defRPr/>
            </a:pP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Identity </a:t>
            </a: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Matrix</a:t>
            </a:r>
            <a:r>
              <a:rPr lang="en-US" sz="20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:</a:t>
            </a:r>
            <a:endParaRPr/>
          </a:p>
          <a:p>
            <a:pPr algn="just">
              <a:buFont typeface="Wingdings"/>
              <a:buNone/>
              <a:defRPr/>
            </a:pPr>
            <a:r>
              <a:rPr lang="en-US" sz="2000" b="0" i="0">
                <a:latin typeface="Verdana"/>
                <a:ea typeface="Verdana"/>
              </a:rPr>
              <a:t>	It is a kind of square matrix with 1’s on the main diagonal and 0’s elsewhere. It is denoted as </a:t>
            </a:r>
            <a:r>
              <a:rPr lang="en-US" sz="2000" i="0">
                <a:latin typeface="Verdana"/>
                <a:ea typeface="Verdana"/>
              </a:rPr>
              <a:t>I.</a:t>
            </a:r>
            <a:endParaRPr lang="en-US" sz="2000" i="0">
              <a:latin typeface="Verdana"/>
              <a:ea typeface="Verdan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Operations and Relations in </a:t>
            </a:r>
            <a:r>
              <a:rPr lang="en-US" sz="3200" b="1">
                <a:latin typeface="Verdana"/>
                <a:ea typeface="굴림"/>
              </a:rPr>
              <a:t>Matrices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77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8100" y="2003387"/>
            <a:ext cx="887730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Equality:</a:t>
            </a:r>
            <a:endParaRPr/>
          </a:p>
          <a:p>
            <a:pPr marL="457200" indent="-457200" algn="just">
              <a:buClr>
                <a:srgbClr val="FF0000"/>
              </a:buClr>
              <a:buFont typeface="Wingdings"/>
              <a:buChar char="v"/>
              <a:defRPr/>
            </a:pPr>
            <a:r>
              <a:rPr lang="en-US" sz="2400" b="0" i="0">
                <a:latin typeface="Verdana"/>
                <a:ea typeface="Verdana"/>
              </a:rPr>
              <a:t>Two matrices are equal if they have the </a:t>
            </a:r>
            <a:r>
              <a:rPr lang="en-US" sz="2400" b="0" i="0">
                <a:latin typeface="Verdana"/>
                <a:ea typeface="Verdana"/>
              </a:rPr>
              <a:t>same number </a:t>
            </a:r>
            <a:r>
              <a:rPr lang="en-US" sz="2400" b="0" i="0">
                <a:latin typeface="Verdana"/>
                <a:ea typeface="Verdana"/>
              </a:rPr>
              <a:t>of rows and columns and the corresponding elements are equal. </a:t>
            </a:r>
            <a:endParaRPr lang="en-US" sz="2400" b="0" i="0">
              <a:latin typeface="Verdana"/>
              <a:ea typeface="Verdana"/>
            </a:endParaRPr>
          </a:p>
          <a:p>
            <a:pPr marL="457200" indent="-457200" algn="just">
              <a:buClr>
                <a:srgbClr val="FF0000"/>
              </a:buClr>
              <a:buFont typeface="Wingdings"/>
              <a:buChar char="v"/>
              <a:defRPr/>
            </a:pPr>
            <a:r>
              <a:rPr lang="en-US" sz="2400" b="0" i="0">
                <a:latin typeface="Verdana"/>
                <a:ea typeface="Verdana"/>
              </a:rPr>
              <a:t>In </a:t>
            </a:r>
            <a:r>
              <a:rPr lang="en-US" sz="2400" b="0" i="0">
                <a:latin typeface="Verdana"/>
                <a:ea typeface="Verdana"/>
              </a:rPr>
              <a:t>other words, </a:t>
            </a:r>
            <a:r>
              <a:rPr lang="en-US" sz="2400" i="0">
                <a:latin typeface="Verdana"/>
                <a:ea typeface="Verdana"/>
              </a:rPr>
              <a:t>A = B</a:t>
            </a:r>
            <a:r>
              <a:rPr lang="en-US" sz="2400" b="0" i="0">
                <a:latin typeface="Verdana"/>
                <a:ea typeface="Verdana"/>
              </a:rPr>
              <a:t> if we have </a:t>
            </a:r>
            <a:r>
              <a:rPr lang="en-US" sz="2400" b="0" i="0">
                <a:latin typeface="Verdana"/>
                <a:ea typeface="Verdana"/>
              </a:rPr>
              <a:t>aij</a:t>
            </a:r>
            <a:r>
              <a:rPr lang="en-US" sz="2400" b="0" i="0">
                <a:latin typeface="Verdana"/>
                <a:ea typeface="Verdana"/>
              </a:rPr>
              <a:t> = </a:t>
            </a:r>
            <a:r>
              <a:rPr lang="en-US" sz="2400" b="0" i="0">
                <a:latin typeface="Verdana"/>
                <a:ea typeface="Verdana"/>
              </a:rPr>
              <a:t>B</a:t>
            </a:r>
            <a:r>
              <a:rPr lang="en-US" sz="2400" b="0" i="0" baseline="-25000">
                <a:latin typeface="Verdana"/>
                <a:ea typeface="Verdana"/>
              </a:rPr>
              <a:t>ij</a:t>
            </a:r>
            <a:r>
              <a:rPr lang="en-US" sz="2400" b="0" i="0">
                <a:latin typeface="Verdana"/>
                <a:ea typeface="Verdana"/>
              </a:rPr>
              <a:t> for all i’s and j’s.</a:t>
            </a:r>
            <a:endParaRPr lang="en-US" sz="2400" b="0">
              <a:latin typeface="Verdana"/>
              <a:ea typeface="Verdan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80012"/>
            <a:ext cx="8915400" cy="120032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marL="53974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buFont typeface="Wingdings"/>
              <a:buNone/>
              <a:defRPr/>
            </a:pPr>
            <a:r>
              <a:rPr lang="en-US" sz="2400" b="0" i="0">
                <a:latin typeface="Verdana"/>
                <a:ea typeface="Verdana"/>
              </a:rPr>
              <a:t>In linear algebra, </a:t>
            </a:r>
            <a:r>
              <a:rPr lang="en-US" sz="2400" i="0">
                <a:ln>
                  <a:solidFill>
                    <a:srgbClr val="FF0000"/>
                  </a:solidFill>
                </a:ln>
                <a:latin typeface="Verdana"/>
                <a:ea typeface="Verdana"/>
              </a:rPr>
              <a:t>one relation </a:t>
            </a:r>
            <a:r>
              <a:rPr lang="en-US" sz="2400" b="0" i="0">
                <a:latin typeface="Verdana"/>
                <a:ea typeface="Verdana"/>
              </a:rPr>
              <a:t>(equality) and </a:t>
            </a:r>
            <a:r>
              <a:rPr lang="en-US" sz="240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four operations</a:t>
            </a:r>
            <a:r>
              <a:rPr lang="en-US" sz="2400" b="0" i="0">
                <a:latin typeface="Verdana"/>
                <a:ea typeface="Verdana"/>
              </a:rPr>
              <a:t> (addition, subtraction, multiplication and scalar multiplication) are defined for matrices.</a:t>
            </a:r>
            <a:endParaRPr lang="en-US" sz="2400" b="0" i="0">
              <a:latin typeface="Verdana"/>
              <a:ea typeface="Verdana"/>
              <a:cs typeface="Times New Roman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133600" y="4591050"/>
          <a:ext cx="2286000" cy="2032000"/>
        </p:xfrm>
        <a:graphic>
          <a:graphicData uri="http://schemas.openxmlformats.org/presentationml/2006/ole">
            <p:oleObj name="oleObj" r:id="rId4" imgW="799465" imgH="710565" progId="Equation.3">
              <p:embed/>
              <p:pic>
                <p:nvPicPr>
                  <p:cNvPr id="880644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133600" y="4591050"/>
                    <a:ext cx="2286000" cy="20320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953000" y="4591050"/>
          <a:ext cx="2324100" cy="2065338"/>
        </p:xfrm>
        <a:graphic>
          <a:graphicData uri="http://schemas.openxmlformats.org/presentationml/2006/ole">
            <p:oleObj name="oleObj" r:id="rId6" imgW="799465" imgH="710565" progId="Equation.3">
              <p:embed/>
              <p:pic>
                <p:nvPicPr>
                  <p:cNvPr id="880645" name=""/>
                  <p:cNvPicPr/>
                  <p:nvPr/>
                </p:nvPicPr>
                <p:blipFill>
                  <a:blip r:embed="rId5"/>
                  <a:stretch/>
                </p:blipFill>
                <p:spPr bwMode="auto">
                  <a:xfrm>
                    <a:off x="4953000" y="4591050"/>
                    <a:ext cx="2324100" cy="2065338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78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0" y="664559"/>
            <a:ext cx="887730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Addition and Subtraction:</a:t>
            </a:r>
            <a:endParaRPr/>
          </a:p>
          <a:p>
            <a:pPr marL="457200" indent="-457200" algn="just">
              <a:buClr>
                <a:srgbClr val="FF0000"/>
              </a:buClr>
              <a:buFont typeface="Wingdings"/>
              <a:buChar char="v"/>
              <a:defRPr/>
            </a:pPr>
            <a:r>
              <a:rPr lang="en-US" sz="2400" b="0" i="0">
                <a:latin typeface="Verdana"/>
                <a:ea typeface="Verdana"/>
              </a:rPr>
              <a:t>Two matrices can be added </a:t>
            </a:r>
            <a:r>
              <a:rPr lang="en-US" sz="240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if they have the same number of rows </a:t>
            </a:r>
            <a:r>
              <a:rPr lang="en-US" sz="2400" i="0">
                <a:ln>
                  <a:solidFill>
                    <a:srgbClr val="FF0000"/>
                  </a:solidFill>
                </a:ln>
                <a:latin typeface="Verdana"/>
                <a:ea typeface="Verdana"/>
              </a:rPr>
              <a:t>and</a:t>
            </a:r>
            <a:r>
              <a:rPr lang="en-US" sz="240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 columns</a:t>
            </a:r>
            <a:r>
              <a:rPr lang="en-US" sz="2400" b="0" i="0">
                <a:latin typeface="Verdana"/>
                <a:ea typeface="Verdana"/>
              </a:rPr>
              <a:t>. The resulting matrix has also the same number of rows and columns, e.g. </a:t>
            </a:r>
            <a:r>
              <a:rPr lang="en-US" sz="2400" i="0">
                <a:latin typeface="Verdana"/>
                <a:ea typeface="Verdana"/>
              </a:rPr>
              <a:t>A + B = C</a:t>
            </a:r>
            <a:r>
              <a:rPr lang="en-US" sz="2400" b="0" i="0">
                <a:latin typeface="Verdana"/>
                <a:ea typeface="Verdana"/>
              </a:rPr>
              <a:t>. </a:t>
            </a:r>
            <a:endParaRPr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8880" y="2603551"/>
            <a:ext cx="1958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b="1" i="0">
                <a:solidFill>
                  <a:srgbClr val="FF0000"/>
                </a:solidFill>
                <a:latin typeface="Verdana"/>
                <a:ea typeface="Verdana"/>
              </a:rPr>
              <a:t>Example:</a:t>
            </a:r>
            <a:endParaRPr lang="en-US" sz="2400" b="1">
              <a:solidFill>
                <a:srgbClr val="FF0000"/>
              </a:solidFill>
              <a:latin typeface="Verdana"/>
              <a:ea typeface="Verdana"/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/>
          <a:srcRect l="0" t="0" r="0" b="52942"/>
          <a:stretch/>
        </p:blipFill>
        <p:spPr bwMode="auto">
          <a:xfrm>
            <a:off x="2057400" y="3105149"/>
            <a:ext cx="6427828" cy="14242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358950" y="6324600"/>
            <a:ext cx="656782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Addition and subtraction of matrices</a:t>
            </a:r>
            <a:endParaRPr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/>
          <a:srcRect l="0" t="47058" r="0" b="0"/>
          <a:stretch/>
        </p:blipFill>
        <p:spPr bwMode="auto">
          <a:xfrm>
            <a:off x="1341414" y="4631782"/>
            <a:ext cx="6408762" cy="159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79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76200" y="647700"/>
            <a:ext cx="8915400" cy="20005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Multiplication:</a:t>
            </a:r>
            <a:endParaRPr/>
          </a:p>
          <a:p>
            <a:pPr marL="457200" indent="-457200" algn="just"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Two matrices can be multiplied </a:t>
            </a:r>
            <a:r>
              <a:rPr lang="en-US" sz="2000" b="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if the number of </a:t>
            </a:r>
            <a:r>
              <a:rPr lang="en-US" sz="200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columns of the first matrix</a:t>
            </a:r>
            <a:r>
              <a:rPr lang="en-US" sz="2000" b="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 is the </a:t>
            </a:r>
            <a:r>
              <a:rPr lang="en-US" sz="2000" i="0">
                <a:ln>
                  <a:solidFill>
                    <a:srgbClr val="FF0000"/>
                  </a:solidFill>
                </a:ln>
                <a:latin typeface="Verdana"/>
                <a:ea typeface="Verdana"/>
              </a:rPr>
              <a:t>same as </a:t>
            </a:r>
            <a:r>
              <a:rPr lang="en-US" sz="2000" b="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the number of </a:t>
            </a:r>
            <a:r>
              <a:rPr lang="en-US" sz="200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rows of the second matrix</a:t>
            </a:r>
            <a:r>
              <a:rPr lang="en-US" sz="2000" b="0" i="0">
                <a:latin typeface="Verdana"/>
                <a:ea typeface="Verdana"/>
              </a:rPr>
              <a:t>. </a:t>
            </a:r>
            <a:endParaRPr lang="en-US" sz="2000" b="0" i="0">
              <a:latin typeface="Verdana"/>
              <a:ea typeface="Verdana"/>
            </a:endParaRPr>
          </a:p>
          <a:p>
            <a:pPr marL="457200" indent="-457200" algn="just"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If </a:t>
            </a:r>
            <a:r>
              <a:rPr lang="en-US" sz="2000" i="0">
                <a:solidFill>
                  <a:schemeClr val="hlink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is an </a:t>
            </a:r>
            <a:r>
              <a:rPr lang="en-US" sz="2000" b="0">
                <a:solidFill>
                  <a:srgbClr val="3333FF"/>
                </a:solidFill>
                <a:latin typeface="Verdana"/>
                <a:ea typeface="Verdana"/>
              </a:rPr>
              <a:t>l</a:t>
            </a:r>
            <a:r>
              <a:rPr lang="en-US" sz="2000" b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×m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matrix and </a:t>
            </a:r>
            <a:r>
              <a:rPr lang="en-US" sz="2000" i="0">
                <a:solidFill>
                  <a:schemeClr val="hlink"/>
                </a:solidFill>
                <a:latin typeface="Verdana"/>
                <a:ea typeface="Verdana"/>
                <a:cs typeface="Times New Roman"/>
              </a:rPr>
              <a:t>B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is an </a:t>
            </a:r>
            <a:r>
              <a:rPr lang="en-US" sz="2000" b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m×p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matrix, then their product is a matrix </a:t>
            </a:r>
            <a:r>
              <a:rPr lang="en-US" sz="2000" i="0">
                <a:solidFill>
                  <a:schemeClr val="hlink"/>
                </a:solidFill>
                <a:latin typeface="Verdana"/>
                <a:ea typeface="Verdana"/>
                <a:cs typeface="Times New Roman"/>
              </a:rPr>
              <a:t>C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of size </a:t>
            </a:r>
            <a:r>
              <a:rPr lang="en-US" sz="2000" b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l×p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. </a:t>
            </a:r>
            <a:endParaRPr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2840694"/>
            <a:ext cx="22966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b="1" i="0">
                <a:solidFill>
                  <a:srgbClr val="FF0000"/>
                </a:solidFill>
                <a:latin typeface="Verdana"/>
                <a:ea typeface="Verdana"/>
              </a:rPr>
              <a:t>Example-1</a:t>
            </a:r>
            <a:r>
              <a:rPr lang="en-US" sz="2400" b="1">
                <a:solidFill>
                  <a:srgbClr val="FF0000"/>
                </a:solidFill>
                <a:latin typeface="Verdana"/>
                <a:ea typeface="Verdana"/>
              </a:rPr>
              <a:t>:</a:t>
            </a:r>
            <a:endParaRPr lang="en-US" sz="2400" b="1">
              <a:solidFill>
                <a:srgbClr val="FF0000"/>
              </a:solidFill>
              <a:latin typeface="Verdana"/>
              <a:ea typeface="Verdan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53354" y="3038691"/>
            <a:ext cx="4685846" cy="132343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Figure </a:t>
            </a:r>
            <a:r>
              <a:rPr lang="en-US" sz="2000" b="0" i="0">
                <a:latin typeface="Verdana"/>
                <a:ea typeface="Verdana"/>
              </a:rPr>
              <a:t>shows </a:t>
            </a:r>
            <a:r>
              <a:rPr lang="en-US" sz="2000" b="0" i="0">
                <a:latin typeface="Verdana"/>
                <a:ea typeface="Verdana"/>
              </a:rPr>
              <a:t>the product of a row matrix (1 × 3) by a column matrix (3 × 1). The result is a matrix of size 1 × 1.</a:t>
            </a:r>
            <a:endParaRPr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/>
          <a:srcRect l="28616" t="0" r="0" b="0"/>
          <a:stretch/>
        </p:blipFill>
        <p:spPr bwMode="auto">
          <a:xfrm>
            <a:off x="121104" y="3452761"/>
            <a:ext cx="2851150" cy="22367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42900" y="6138812"/>
            <a:ext cx="843532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Multiplication of a row matrix by a column matrix</a:t>
            </a:r>
            <a:endParaRPr/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/>
          <a:srcRect l="0" t="0" r="76312" b="47693"/>
          <a:stretch/>
        </p:blipFill>
        <p:spPr bwMode="auto">
          <a:xfrm>
            <a:off x="2559504" y="3654374"/>
            <a:ext cx="946150" cy="116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80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09550" y="1118382"/>
            <a:ext cx="8705850" cy="83099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Figure </a:t>
            </a:r>
            <a:r>
              <a:rPr lang="en-US" sz="2400" b="0" i="0">
                <a:latin typeface="Verdana"/>
                <a:ea typeface="Verdana"/>
              </a:rPr>
              <a:t>shows </a:t>
            </a:r>
            <a:r>
              <a:rPr lang="en-US" sz="2400" b="0" i="0">
                <a:latin typeface="Verdana"/>
                <a:ea typeface="Verdana"/>
              </a:rPr>
              <a:t>the product of a 2 × 3 matrix by a </a:t>
            </a:r>
            <a:br>
              <a:rPr lang="en-US" sz="2400" b="0" i="0">
                <a:latin typeface="Verdana"/>
                <a:ea typeface="Verdana"/>
              </a:rPr>
            </a:br>
            <a:r>
              <a:rPr lang="en-US" sz="2400" b="0" i="0">
                <a:latin typeface="Verdana"/>
                <a:ea typeface="Verdana"/>
              </a:rPr>
              <a:t>3 × 4 matrix. The result is a 2 × 4 matrix.</a:t>
            </a:r>
            <a:endParaRPr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09550" y="4834469"/>
            <a:ext cx="8356775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Multiplication of a 2 × 3 matrix by a 3 × 4 matrix</a:t>
            </a:r>
            <a:endParaRPr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58813" y="2340262"/>
            <a:ext cx="7513637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214674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FF0000"/>
                </a:solidFill>
                <a:latin typeface="Verdana"/>
                <a:ea typeface="Verdana"/>
              </a:rPr>
              <a:t>Example-2:</a:t>
            </a:r>
            <a:endParaRPr lang="en-US" sz="2400">
              <a:solidFill>
                <a:srgbClr val="FF0000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81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91316" y="2621213"/>
            <a:ext cx="84716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Figure below shows an example of scalar multiplication.</a:t>
            </a:r>
            <a:endParaRPr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/>
          <a:srcRect l="40652" t="0" r="52661" b="0"/>
          <a:stretch/>
        </p:blipFill>
        <p:spPr bwMode="auto">
          <a:xfrm>
            <a:off x="4343400" y="3619500"/>
            <a:ext cx="381000" cy="15922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314574" y="5809940"/>
            <a:ext cx="448231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>
                <a:latin typeface="Verdana"/>
                <a:ea typeface="Verdana"/>
              </a:rPr>
              <a:t>Scalar multiplication</a:t>
            </a:r>
            <a:endParaRPr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42874" y="646721"/>
            <a:ext cx="8772525" cy="10668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/>
                <a:ea typeface="Verdana"/>
              </a:rPr>
              <a:t>Scalar Multiplication:</a:t>
            </a:r>
            <a:endParaRPr/>
          </a:p>
          <a:p>
            <a:pPr>
              <a:defRPr/>
            </a:pPr>
            <a:r>
              <a:rPr lang="en-US" sz="2000" b="0" i="0">
                <a:latin typeface="Verdana"/>
                <a:ea typeface="Verdana"/>
              </a:rPr>
              <a:t>We can multiply a matrix by a number (called a scalar). If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is an </a:t>
            </a:r>
            <a:r>
              <a:rPr lang="en-US" sz="2000" b="0">
                <a:solidFill>
                  <a:srgbClr val="3333FF"/>
                </a:solidFill>
                <a:latin typeface="Verdana"/>
                <a:ea typeface="Verdana"/>
              </a:rPr>
              <a:t>l</a:t>
            </a:r>
            <a:r>
              <a:rPr lang="en-US" sz="2000" b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×m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matrix and </a:t>
            </a:r>
            <a:r>
              <a:rPr lang="en-US" sz="2000" b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x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is a scalar, then </a:t>
            </a:r>
            <a:r>
              <a:rPr lang="en-US" sz="2000" i="0">
                <a:latin typeface="Verdana"/>
                <a:ea typeface="Verdana"/>
                <a:cs typeface="Times New Roman"/>
              </a:rPr>
              <a:t>C = </a:t>
            </a:r>
            <a:r>
              <a:rPr lang="en-US" sz="2000" i="0">
                <a:latin typeface="Verdana"/>
                <a:ea typeface="Verdana"/>
                <a:cs typeface="Times New Roman"/>
              </a:rPr>
              <a:t>xA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is a matrix of size </a:t>
            </a:r>
            <a:r>
              <a:rPr lang="en-US" sz="2000" b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l×m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.</a:t>
            </a:r>
            <a:endParaRPr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2874" y="1909110"/>
            <a:ext cx="2171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800" b="1" i="0">
                <a:solidFill>
                  <a:srgbClr val="FF0000"/>
                </a:solidFill>
                <a:latin typeface="Verdana"/>
                <a:ea typeface="Verdana"/>
              </a:rPr>
              <a:t>Example:</a:t>
            </a:r>
            <a:endParaRPr lang="en-US" sz="2800" b="1">
              <a:solidFill>
                <a:srgbClr val="FF0000"/>
              </a:solidFill>
              <a:latin typeface="Verdana"/>
              <a:ea typeface="Verdana"/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/>
          <a:srcRect l="0" t="0" r="57202" b="0"/>
          <a:stretch/>
        </p:blipFill>
        <p:spPr bwMode="auto">
          <a:xfrm>
            <a:off x="5105400" y="3619500"/>
            <a:ext cx="2438400" cy="159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3"/>
          <a:srcRect l="48677" t="0" r="0" b="0"/>
          <a:stretch/>
        </p:blipFill>
        <p:spPr bwMode="auto">
          <a:xfrm>
            <a:off x="1295400" y="3619500"/>
            <a:ext cx="2924175" cy="15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82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609600"/>
            <a:ext cx="549220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3200" i="0">
                <a:solidFill>
                  <a:srgbClr val="6600FF"/>
                </a:solidFill>
                <a:latin typeface="Verdana"/>
                <a:ea typeface="Verdana"/>
              </a:rPr>
              <a:t>Transpose</a:t>
            </a:r>
            <a:r>
              <a:rPr lang="en-US" sz="3200" i="0">
                <a:solidFill>
                  <a:schemeClr val="hlink"/>
                </a:solidFill>
                <a:latin typeface="Verdana"/>
                <a:ea typeface="Verdana"/>
              </a:rPr>
              <a:t> of a Matrix:</a:t>
            </a:r>
            <a:r>
              <a:rPr lang="en-US" sz="3200" i="0">
                <a:latin typeface="Verdana"/>
                <a:ea typeface="Verdana"/>
              </a:rPr>
              <a:t> </a:t>
            </a:r>
            <a:endParaRPr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95274" y="1188481"/>
            <a:ext cx="8658225" cy="101566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latin typeface="Verdana"/>
                <a:ea typeface="Verdana"/>
              </a:rPr>
              <a:t>A matrix which is formed by </a:t>
            </a:r>
            <a:r>
              <a:rPr lang="en-US" sz="2000" i="0">
                <a:ln>
                  <a:solidFill>
                    <a:srgbClr val="00B050"/>
                  </a:solidFill>
                </a:ln>
                <a:latin typeface="Verdana"/>
                <a:ea typeface="Verdana"/>
              </a:rPr>
              <a:t>turning all the rows </a:t>
            </a:r>
            <a:r>
              <a:rPr lang="en-US" sz="2000" b="0" i="0">
                <a:latin typeface="Verdana"/>
                <a:ea typeface="Verdana"/>
              </a:rPr>
              <a:t>of a given matrix </a:t>
            </a:r>
            <a:r>
              <a:rPr lang="en-US" sz="2000" i="0">
                <a:ln>
                  <a:solidFill>
                    <a:srgbClr val="00B050"/>
                  </a:solidFill>
                </a:ln>
                <a:latin typeface="Verdana"/>
                <a:ea typeface="Verdana"/>
              </a:rPr>
              <a:t>into columns </a:t>
            </a:r>
            <a:r>
              <a:rPr lang="en-US" sz="2000" i="0">
                <a:ln>
                  <a:solidFill>
                    <a:schemeClr val="tx1"/>
                  </a:solidFill>
                </a:ln>
                <a:latin typeface="Verdana"/>
                <a:ea typeface="Verdana"/>
              </a:rPr>
              <a:t>and vice-versa </a:t>
            </a:r>
            <a:r>
              <a:rPr lang="en-US" sz="2000" b="0" i="0">
                <a:latin typeface="Verdana"/>
                <a:ea typeface="Verdana"/>
              </a:rPr>
              <a:t>is called the transpose of the original matrix. The transpose of matrix A is written A</a:t>
            </a:r>
            <a:r>
              <a:rPr lang="en-US" sz="2000" b="0" i="0" baseline="30000">
                <a:latin typeface="Verdana"/>
                <a:ea typeface="Verdana"/>
              </a:rPr>
              <a:t>T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75180" y="2304910"/>
            <a:ext cx="5848350" cy="426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83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685800"/>
            <a:ext cx="3223959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3200" i="0">
                <a:solidFill>
                  <a:srgbClr val="6600FF"/>
                </a:solidFill>
                <a:latin typeface="Verdana"/>
                <a:ea typeface="Verdana"/>
              </a:rPr>
              <a:t>Determinant </a:t>
            </a:r>
            <a:endParaRPr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6700" y="1226632"/>
            <a:ext cx="8458200" cy="7016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b="0" i="0">
                <a:latin typeface="Verdana"/>
                <a:ea typeface="Verdana"/>
              </a:rPr>
              <a:t>The determinant of a </a:t>
            </a:r>
            <a:r>
              <a:rPr lang="en-US" sz="2000" i="0">
                <a:solidFill>
                  <a:srgbClr val="6600FF"/>
                </a:solidFill>
                <a:latin typeface="Verdana"/>
                <a:ea typeface="Verdana"/>
              </a:rPr>
              <a:t>square matrix</a:t>
            </a:r>
            <a:r>
              <a:rPr lang="en-US" sz="2000">
                <a:solidFill>
                  <a:srgbClr val="6600FF"/>
                </a:solidFill>
                <a:latin typeface="Verdana"/>
                <a:ea typeface="Verdana"/>
              </a:rPr>
              <a:t>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000" b="0">
                <a:latin typeface="Verdana"/>
                <a:ea typeface="Verdana"/>
              </a:rPr>
              <a:t> </a:t>
            </a:r>
            <a:r>
              <a:rPr lang="en-US" sz="2000" b="0" i="0">
                <a:latin typeface="Verdana"/>
                <a:ea typeface="Verdana"/>
              </a:rPr>
              <a:t>of size </a:t>
            </a:r>
            <a:r>
              <a:rPr lang="en-US" sz="2000" b="0">
                <a:solidFill>
                  <a:srgbClr val="3333FF"/>
                </a:solidFill>
                <a:latin typeface="Verdana"/>
                <a:ea typeface="Verdana"/>
              </a:rPr>
              <a:t>m × m</a:t>
            </a:r>
            <a:r>
              <a:rPr lang="en-US" sz="2000" b="0" i="0">
                <a:latin typeface="Verdana"/>
                <a:ea typeface="Verdana"/>
              </a:rPr>
              <a:t> denoted as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det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 (A)</a:t>
            </a:r>
            <a:r>
              <a:rPr lang="en-US" sz="2000" b="0" i="0">
                <a:latin typeface="Verdana"/>
                <a:ea typeface="Verdana"/>
              </a:rPr>
              <a:t> is a </a:t>
            </a:r>
            <a:r>
              <a:rPr lang="en-US" sz="2000" i="0">
                <a:latin typeface="Verdana"/>
                <a:ea typeface="Verdana"/>
              </a:rPr>
              <a:t>scalar</a:t>
            </a:r>
            <a:r>
              <a:rPr lang="en-US" sz="2000" b="0" i="0">
                <a:latin typeface="Verdana"/>
                <a:ea typeface="Verdana"/>
              </a:rPr>
              <a:t> calculated recursively as shown below:</a:t>
            </a:r>
            <a:endParaRPr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609600" y="5257800"/>
            <a:ext cx="8153399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609600" y="6477000"/>
            <a:ext cx="8153399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SG">
              <a:latin typeface="Verdana"/>
              <a:ea typeface="Verdana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47700" y="5319713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defRPr/>
            </a:pPr>
            <a:r>
              <a:rPr lang="en-US" sz="3200" i="0">
                <a:solidFill>
                  <a:srgbClr val="6600FF"/>
                </a:solidFill>
                <a:latin typeface="Verdana"/>
                <a:ea typeface="Verdana"/>
              </a:rPr>
              <a:t>The determinant is defined only for a square matrix.</a:t>
            </a:r>
            <a:endParaRPr/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119981" y="2115630"/>
            <a:ext cx="6904037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295400" y="3521075"/>
            <a:ext cx="5030788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1371600" y="3973512"/>
            <a:ext cx="5342448" cy="36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Matrices: </a:t>
            </a: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Determinant</a:t>
            </a:r>
            <a:r>
              <a:rPr lang="en-US" sz="3200">
                <a:latin typeface="Verdana"/>
                <a:ea typeface="Verdana"/>
              </a:rPr>
              <a:t> 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84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77824" y="1172867"/>
            <a:ext cx="8461375" cy="120032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Figure below shows how we can calculate the determinant of a 2 × 2 matrix based on the determinant of a 1 × 1 matrix. </a:t>
            </a:r>
            <a:endParaRPr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25425" y="2866082"/>
            <a:ext cx="86931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96836" y="5313925"/>
            <a:ext cx="823655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Calculating the determinant of a 2 </a:t>
            </a:r>
            <a:r>
              <a:rPr lang="en-US" sz="2000"/>
              <a:t>× </a:t>
            </a:r>
            <a:r>
              <a:rPr lang="en-US" sz="2000" i="0">
                <a:latin typeface="Verdana"/>
                <a:ea typeface="Verdana"/>
              </a:rPr>
              <a:t> </a:t>
            </a:r>
            <a:r>
              <a:rPr lang="en-US" sz="2000" i="0">
                <a:latin typeface="Verdana"/>
                <a:ea typeface="Verdana"/>
              </a:rPr>
              <a:t>2 matrix</a:t>
            </a:r>
            <a:endParaRPr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Example-1: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Matrices: </a:t>
            </a: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Determinant</a:t>
            </a:r>
            <a:r>
              <a:rPr lang="en-US" sz="3200">
                <a:latin typeface="Verdana"/>
                <a:ea typeface="Verdana"/>
              </a:rPr>
              <a:t> 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85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04800" y="1276776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Figure below shows the calculation of the determinant of a 3 × 3 matrix.</a:t>
            </a:r>
            <a:endParaRPr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98076" y="3238500"/>
            <a:ext cx="8272837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19323" y="5382567"/>
            <a:ext cx="815159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folHlink"/>
                </a:solidFill>
                <a:latin typeface="Verdana"/>
                <a:ea typeface="Verdana"/>
              </a:rPr>
              <a:t>Figure: </a:t>
            </a:r>
            <a:r>
              <a:rPr lang="en-US" sz="2000" i="0">
                <a:latin typeface="Verdana"/>
                <a:ea typeface="Verdana"/>
              </a:rPr>
              <a:t>Calculating the determinant of a 3 </a:t>
            </a:r>
            <a:r>
              <a:rPr lang="en-US" sz="2000" i="0">
                <a:latin typeface="Verdana"/>
                <a:ea typeface="Verdana"/>
              </a:rPr>
              <a:t>× </a:t>
            </a:r>
            <a:r>
              <a:rPr lang="en-US" sz="2000" i="0">
                <a:latin typeface="Verdana"/>
                <a:ea typeface="Verdana"/>
              </a:rPr>
              <a:t> </a:t>
            </a:r>
            <a:r>
              <a:rPr lang="en-US" sz="2000" i="0">
                <a:latin typeface="Verdana"/>
                <a:ea typeface="Verdana"/>
              </a:rPr>
              <a:t>3 matrix</a:t>
            </a:r>
            <a:endParaRPr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Example-2: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3"/>
            <a:ext cx="8478737" cy="655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sz="2400" b="1">
              <a:ln>
                <a:solidFill>
                  <a:srgbClr val="00B050"/>
                </a:solidFill>
              </a:ln>
              <a:solidFill>
                <a:schemeClr val="tx1"/>
              </a:solidFill>
              <a:latin typeface="Verdana"/>
              <a:ea typeface="SimSun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</a:rPr>
              <a:t> What is GCD? What rules are used to determine the GCD of two integers? List an algorithm to determine GCD.</a:t>
            </a:r>
            <a:endParaRPr>
              <a:solidFill>
                <a:schemeClr val="tx1"/>
              </a:solidFill>
            </a:endParaRPr>
          </a:p>
          <a:p>
            <a:pPr marL="673099" lvl="1" indent="-457200" algn="just">
              <a:spcBef>
                <a:spcPts val="599"/>
              </a:spcBef>
              <a:spcAft>
                <a:spcPts val="599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What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do you mean by Co-prime or mutually prime? When is integer x a co-prime of integer y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?</a:t>
            </a:r>
            <a:endParaRPr sz="2400" b="1">
              <a:ln>
                <a:solidFill>
                  <a:srgbClr val="00B050"/>
                </a:solidFill>
              </a:ln>
              <a:solidFill>
                <a:schemeClr val="tx1"/>
              </a:solidFill>
              <a:latin typeface="Verdana"/>
              <a:ea typeface="SimSun"/>
            </a:endParaRPr>
          </a:p>
          <a:p>
            <a:pPr marL="673099" lvl="1" indent="-457200" algn="just">
              <a:spcBef>
                <a:spcPts val="599"/>
              </a:spcBef>
              <a:spcAft>
                <a:spcPts val="599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Consider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two integers x and y in N modulus.  What are the criteria such that x is the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multiplicative inverse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of y and vice versa?</a:t>
            </a:r>
            <a:endParaRPr sz="2400" b="1">
              <a:ln>
                <a:solidFill>
                  <a:srgbClr val="00B050"/>
                </a:solidFill>
              </a:ln>
              <a:solidFill>
                <a:schemeClr val="tx1"/>
              </a:solidFill>
              <a:latin typeface="Verdana"/>
              <a:ea typeface="SimSun"/>
            </a:endParaRPr>
          </a:p>
          <a:p>
            <a:pPr marL="673099" lvl="1" indent="-457200" algn="just">
              <a:spcBef>
                <a:spcPts val="599"/>
              </a:spcBef>
              <a:spcAft>
                <a:spcPts val="599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Which values should be considered in N modulus while determining the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multiplicative inverse?</a:t>
            </a:r>
            <a:endParaRPr sz="2400" b="1">
              <a:ln>
                <a:solidFill>
                  <a:srgbClr val="00B050"/>
                </a:solidFill>
              </a:ln>
              <a:solidFill>
                <a:schemeClr val="tx1"/>
              </a:solidFill>
              <a:latin typeface="Verdana"/>
              <a:ea typeface="SimSun"/>
            </a:endParaRPr>
          </a:p>
          <a:p>
            <a:pPr marL="673099" lvl="1" indent="-457200" algn="just">
              <a:spcBef>
                <a:spcPts val="599"/>
              </a:spcBef>
              <a:spcAft>
                <a:spcPts val="599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Which integers have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multiplicative inverse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in N modulus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  <a:cs typeface="Verdana"/>
              </a:rPr>
              <a:t>?</a:t>
            </a:r>
            <a:endParaRPr sz="2400" b="1">
              <a:ln>
                <a:solidFill>
                  <a:srgbClr val="00B050"/>
                </a:solidFill>
              </a:ln>
              <a:solidFill>
                <a:schemeClr val="tx1"/>
              </a:solidFill>
              <a:latin typeface="Verdana"/>
              <a:ea typeface="SimSun"/>
            </a:endParaRPr>
          </a:p>
          <a:p>
            <a:pPr marL="673099" lvl="1" indent="-457200" algn="just">
              <a:spcBef>
                <a:spcPts val="599"/>
              </a:spcBef>
              <a:spcAft>
                <a:spcPts val="599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</a:rPr>
              <a:t>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Multiplicative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inverse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?</a:t>
            </a:r>
            <a:endParaRPr sz="2400" b="1">
              <a:ln>
                <a:solidFill>
                  <a:srgbClr val="00B050"/>
                </a:solidFill>
              </a:ln>
              <a:solidFill>
                <a:schemeClr val="tx1"/>
              </a:solidFill>
              <a:latin typeface="Verdana"/>
              <a:ea typeface="SimSun"/>
            </a:endParaRPr>
          </a:p>
          <a:p>
            <a:pPr marL="673099" lvl="1" indent="-457200" algn="just">
              <a:spcBef>
                <a:spcPts val="599"/>
              </a:spcBef>
              <a:spcAft>
                <a:spcPts val="599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</a:rPr>
              <a:t> 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Can it be negative?</a:t>
            </a:r>
            <a:endParaRPr lang="en-US" sz="2400" b="1">
              <a:ln>
                <a:solidFill>
                  <a:srgbClr val="00B050"/>
                </a:solidFill>
              </a:ln>
              <a:solidFill>
                <a:schemeClr val="tx1"/>
              </a:solidFill>
              <a:latin typeface="Verdana"/>
              <a:ea typeface="SimSun"/>
            </a:endParaRPr>
          </a:p>
          <a:p>
            <a:pPr marL="673099" lvl="1" indent="-457200" algn="just">
              <a:spcBef>
                <a:spcPts val="599"/>
              </a:spcBef>
              <a:spcAft>
                <a:spcPts val="599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Verdana"/>
                <a:ea typeface="SimSun"/>
              </a:rPr>
              <a:t>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Does multiplicative inverse of 7 exist in 26 modulus?</a:t>
            </a:r>
            <a:endParaRPr lang="en-US" sz="2400" b="1">
              <a:ln>
                <a:solidFill>
                  <a:srgbClr val="00B050"/>
                </a:solidFill>
              </a:ln>
              <a:latin typeface="Verdana"/>
              <a:ea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Matrices: </a:t>
            </a: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Determinant</a:t>
            </a:r>
            <a:r>
              <a:rPr lang="en-US" sz="3200">
                <a:latin typeface="Verdana"/>
                <a:ea typeface="Verdana"/>
              </a:rPr>
              <a:t> 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28600" y="1097905"/>
            <a:ext cx="8229600" cy="46166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Calculate the determinant of  the following matrix.</a:t>
            </a:r>
            <a:endParaRPr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575604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Example-3:</a:t>
            </a:r>
            <a:endParaRPr lang="en-US" sz="20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6019800" y="1733550"/>
          <a:ext cx="1676400" cy="1323974"/>
        </p:xfrm>
        <a:graphic>
          <a:graphicData uri="http://schemas.openxmlformats.org/presentationml/2006/ole">
            <p:oleObj name="oleObj" r:id="rId4" imgW="901065" imgH="710565" progId="Equation.3">
              <p:embed/>
              <p:pic>
                <p:nvPicPr>
                  <p:cNvPr id="880646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6019800" y="1733550"/>
                    <a:ext cx="1676400" cy="1323974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8575" y="2616017"/>
          <a:ext cx="1844675" cy="1143000"/>
        </p:xfrm>
        <a:graphic>
          <a:graphicData uri="http://schemas.openxmlformats.org/presentationml/2006/ole">
            <p:oleObj name="oleObj" r:id="rId6" imgW="1155700" imgH="711200" progId="Equation.3">
              <p:embed/>
              <p:pic>
                <p:nvPicPr>
                  <p:cNvPr id="880647" name=""/>
                  <p:cNvPicPr/>
                  <p:nvPr/>
                </p:nvPicPr>
                <p:blipFill>
                  <a:blip r:embed="rId5"/>
                  <a:stretch/>
                </p:blipFill>
                <p:spPr bwMode="auto">
                  <a:xfrm>
                    <a:off x="28575" y="2616017"/>
                    <a:ext cx="1844675" cy="11430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0" y="3905250"/>
          <a:ext cx="9037638" cy="304800"/>
        </p:xfrm>
        <a:graphic>
          <a:graphicData uri="http://schemas.openxmlformats.org/presentationml/2006/ole">
            <p:oleObj name="oleObj" r:id="rId8" imgW="6007100" imgH="203200" progId="Equation.3">
              <p:embed/>
              <p:pic>
                <p:nvPicPr>
                  <p:cNvPr id="880648" name=""/>
                  <p:cNvPicPr/>
                  <p:nvPr/>
                </p:nvPicPr>
                <p:blipFill>
                  <a:blip r:embed="rId7"/>
                  <a:stretch/>
                </p:blipFill>
                <p:spPr bwMode="auto">
                  <a:xfrm>
                    <a:off x="0" y="3905250"/>
                    <a:ext cx="9037638" cy="3048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0" y="4324350"/>
          <a:ext cx="5045075" cy="304800"/>
        </p:xfrm>
        <a:graphic>
          <a:graphicData uri="http://schemas.openxmlformats.org/presentationml/2006/ole">
            <p:oleObj name="oleObj" r:id="rId10" imgW="3352800" imgH="203200" progId="Equation.3">
              <p:embed/>
              <p:pic>
                <p:nvPicPr>
                  <p:cNvPr id="880649" name=""/>
                  <p:cNvPicPr/>
                  <p:nvPr/>
                </p:nvPicPr>
                <p:blipFill>
                  <a:blip r:embed="rId9"/>
                  <a:stretch/>
                </p:blipFill>
                <p:spPr bwMode="auto">
                  <a:xfrm>
                    <a:off x="0" y="4324350"/>
                    <a:ext cx="5045075" cy="3048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8575" y="4781550"/>
          <a:ext cx="3611563" cy="304800"/>
        </p:xfrm>
        <a:graphic>
          <a:graphicData uri="http://schemas.openxmlformats.org/presentationml/2006/ole">
            <p:oleObj name="oleObj" r:id="rId12" imgW="2400300" imgH="203200" progId="Equation.3">
              <p:embed/>
              <p:pic>
                <p:nvPicPr>
                  <p:cNvPr id="880650" name=""/>
                  <p:cNvPicPr/>
                  <p:nvPr/>
                </p:nvPicPr>
                <p:blipFill>
                  <a:blip r:embed="rId11"/>
                  <a:stretch/>
                </p:blipFill>
                <p:spPr bwMode="auto">
                  <a:xfrm>
                    <a:off x="28575" y="4781550"/>
                    <a:ext cx="3611563" cy="3048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0" y="5200650"/>
          <a:ext cx="2468563" cy="304800"/>
        </p:xfrm>
        <a:graphic>
          <a:graphicData uri="http://schemas.openxmlformats.org/presentationml/2006/ole">
            <p:oleObj name="oleObj" r:id="rId14" imgW="1637030" imgH="202565" progId="Equation.3">
              <p:embed/>
              <p:pic>
                <p:nvPicPr>
                  <p:cNvPr id="880651" name=""/>
                  <p:cNvPicPr/>
                  <p:nvPr/>
                </p:nvPicPr>
                <p:blipFill>
                  <a:blip r:embed="rId13"/>
                  <a:stretch/>
                </p:blipFill>
                <p:spPr bwMode="auto">
                  <a:xfrm>
                    <a:off x="0" y="5200650"/>
                    <a:ext cx="2468563" cy="3048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0" y="5657850"/>
          <a:ext cx="1279525" cy="304800"/>
        </p:xfrm>
        <a:graphic>
          <a:graphicData uri="http://schemas.openxmlformats.org/presentationml/2006/ole">
            <p:oleObj name="oleObj" r:id="rId16" imgW="850265" imgH="202565" progId="Equation.3">
              <p:embed/>
              <p:pic>
                <p:nvPicPr>
                  <p:cNvPr id="880652" name=""/>
                  <p:cNvPicPr/>
                  <p:nvPr/>
                </p:nvPicPr>
                <p:blipFill>
                  <a:blip r:embed="rId15"/>
                  <a:stretch/>
                </p:blipFill>
                <p:spPr bwMode="auto">
                  <a:xfrm>
                    <a:off x="0" y="5657850"/>
                    <a:ext cx="1279525" cy="3048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295400" y="5649913"/>
          <a:ext cx="655638" cy="304800"/>
        </p:xfrm>
        <a:graphic>
          <a:graphicData uri="http://schemas.openxmlformats.org/presentationml/2006/ole">
            <p:oleObj name="oleObj" r:id="rId18" imgW="431165" imgH="202565" progId="Equation.3">
              <p:embed/>
              <p:pic>
                <p:nvPicPr>
                  <p:cNvPr id="880653" name=""/>
                  <p:cNvPicPr/>
                  <p:nvPr/>
                </p:nvPicPr>
                <p:blipFill>
                  <a:blip r:embed="rId17"/>
                  <a:stretch/>
                </p:blipFill>
                <p:spPr bwMode="auto">
                  <a:xfrm>
                    <a:off x="1295400" y="5649913"/>
                    <a:ext cx="655638" cy="3048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87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1913" y="609600"/>
            <a:ext cx="589456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6600FF"/>
                </a:solidFill>
                <a:latin typeface="Verdana"/>
                <a:ea typeface="Verdana"/>
              </a:rPr>
              <a:t>Cofactor</a:t>
            </a: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 Matrix of a Given Matrix</a:t>
            </a:r>
            <a:endParaRPr lang="en-US" sz="2400" i="0">
              <a:latin typeface="Verdana"/>
              <a:ea typeface="Verdan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5250" y="1143000"/>
            <a:ext cx="8205788" cy="534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924550" y="4562475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88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609600"/>
            <a:ext cx="4488729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6600FF"/>
                </a:solidFill>
                <a:latin typeface="Verdana"/>
                <a:ea typeface="Verdana"/>
              </a:rPr>
              <a:t>Adjoint</a:t>
            </a:r>
            <a:r>
              <a:rPr lang="en-US" sz="2400" i="0">
                <a:solidFill>
                  <a:srgbClr val="00CC00"/>
                </a:solidFill>
                <a:latin typeface="Verdana"/>
                <a:ea typeface="Verdana"/>
              </a:rPr>
              <a:t> of a Given Matrix</a:t>
            </a:r>
            <a:endParaRPr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28600" y="1041400"/>
            <a:ext cx="8686800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000" i="0">
                <a:latin typeface="Verdana"/>
                <a:ea typeface="Verdana"/>
              </a:rPr>
              <a:t>The matrix formed by taking the transpose of the cofactor matrix of a given original matrix is called the </a:t>
            </a:r>
            <a:r>
              <a:rPr lang="en-US" sz="2000" i="0">
                <a:latin typeface="Verdana"/>
                <a:ea typeface="Verdana"/>
              </a:rPr>
              <a:t>adjoint</a:t>
            </a:r>
            <a:r>
              <a:rPr lang="en-US" sz="2000" i="0">
                <a:latin typeface="Verdana"/>
                <a:ea typeface="Verdana"/>
              </a:rPr>
              <a:t> of the given matrix. The </a:t>
            </a:r>
            <a:r>
              <a:rPr lang="en-US" sz="2000" i="0">
                <a:latin typeface="Verdana"/>
                <a:ea typeface="Verdana"/>
              </a:rPr>
              <a:t>adjoint</a:t>
            </a:r>
            <a:r>
              <a:rPr lang="en-US" sz="2000" i="0">
                <a:latin typeface="Verdana"/>
                <a:ea typeface="Verdana"/>
              </a:rPr>
              <a:t> of matrix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en-US" sz="2000" i="0">
                <a:latin typeface="Verdana"/>
                <a:ea typeface="Verdana"/>
              </a:rPr>
              <a:t> is often written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adj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 A</a:t>
            </a:r>
            <a:r>
              <a:rPr lang="en-US" sz="2000" i="0">
                <a:latin typeface="Verdana"/>
                <a:ea typeface="Verdana"/>
              </a:rPr>
              <a:t>.</a:t>
            </a:r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28601" y="2057400"/>
            <a:ext cx="5867399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6096000" y="2790149"/>
            <a:ext cx="2819400" cy="10156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latin typeface="Verdana"/>
                <a:ea typeface="Verdana"/>
              </a:rPr>
              <a:t>Finally the </a:t>
            </a:r>
            <a:r>
              <a:rPr lang="en-US" sz="2000" b="0" i="0">
                <a:latin typeface="Verdana"/>
                <a:ea typeface="Verdana"/>
              </a:rPr>
              <a:t>adjoint</a:t>
            </a:r>
            <a:r>
              <a:rPr lang="en-US" sz="2000" b="0" i="0">
                <a:latin typeface="Verdana"/>
                <a:ea typeface="Verdana"/>
              </a:rPr>
              <a:t> of A is the transpose of the cofactor matrix:</a:t>
            </a:r>
            <a:endParaRPr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065045" y="4040279"/>
            <a:ext cx="2881312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89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74625" y="609600"/>
            <a:ext cx="3276859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FF0000"/>
                </a:solidFill>
                <a:latin typeface="Verdana"/>
                <a:ea typeface="Verdana"/>
              </a:rPr>
              <a:t>Inverse</a:t>
            </a:r>
            <a:r>
              <a:rPr lang="en-US" sz="2400" i="0">
                <a:solidFill>
                  <a:schemeClr val="hlink"/>
                </a:solidFill>
                <a:latin typeface="Verdana"/>
                <a:ea typeface="Verdana"/>
              </a:rPr>
              <a:t> of Matrix</a:t>
            </a:r>
            <a:r>
              <a:rPr lang="en-US" sz="2400" i="0">
                <a:latin typeface="Verdana"/>
                <a:ea typeface="Verdana"/>
              </a:rPr>
              <a:t> </a:t>
            </a:r>
            <a:endParaRPr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74625" y="1028700"/>
            <a:ext cx="8645525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571500" indent="-400050" algn="just"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For an 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</a:rPr>
              <a:t>n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  <a:cs typeface="Times New Roman"/>
              </a:rPr>
              <a:t>×n</a:t>
            </a:r>
            <a:r>
              <a:rPr lang="en-US" sz="2000" b="0" i="0">
                <a:latin typeface="Verdana"/>
                <a:ea typeface="Verdana"/>
              </a:rPr>
              <a:t> square matrix 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, the inverse of 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(written as  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</a:rPr>
              <a:t>A</a:t>
            </a:r>
            <a:r>
              <a:rPr lang="en-US" sz="2000" b="0" i="0" baseline="30000">
                <a:solidFill>
                  <a:srgbClr val="FF00FF"/>
                </a:solidFill>
                <a:latin typeface="Verdana"/>
                <a:ea typeface="Verdana"/>
              </a:rPr>
              <a:t>-1</a:t>
            </a:r>
            <a:r>
              <a:rPr lang="en-US" sz="2000" b="0" i="0">
                <a:latin typeface="Verdana"/>
                <a:ea typeface="Verdana"/>
              </a:rPr>
              <a:t>) is another 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</a:rPr>
              <a:t>n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  <a:cs typeface="Times New Roman"/>
              </a:rPr>
              <a:t>×n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</a:t>
            </a:r>
            <a:r>
              <a:rPr lang="en-US" sz="2000" b="0" i="0">
                <a:latin typeface="Verdana"/>
                <a:ea typeface="Verdana"/>
              </a:rPr>
              <a:t>square matrix such that when 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is multiplied by 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</a:rPr>
              <a:t>A</a:t>
            </a:r>
            <a:r>
              <a:rPr lang="en-US" sz="2000" b="0" i="0" baseline="30000">
                <a:solidFill>
                  <a:srgbClr val="FF00FF"/>
                </a:solidFill>
                <a:latin typeface="Verdana"/>
                <a:ea typeface="Verdana"/>
              </a:rPr>
              <a:t>-1</a:t>
            </a:r>
            <a:r>
              <a:rPr lang="en-US" sz="2000" b="0" i="0">
                <a:latin typeface="Verdana"/>
                <a:ea typeface="Verdana"/>
              </a:rPr>
              <a:t> the result is an 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</a:rPr>
              <a:t>n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  <a:cs typeface="Times New Roman"/>
              </a:rPr>
              <a:t>×n</a:t>
            </a:r>
            <a:r>
              <a:rPr lang="en-US" sz="2000" b="0" i="0">
                <a:latin typeface="Verdana"/>
                <a:ea typeface="Verdana"/>
                <a:cs typeface="Times New Roman"/>
              </a:rPr>
              <a:t> </a:t>
            </a:r>
            <a:r>
              <a:rPr lang="en-US" sz="2000" b="0" i="0">
                <a:latin typeface="Verdana"/>
                <a:ea typeface="Verdana"/>
              </a:rPr>
              <a:t>identity matrix </a:t>
            </a:r>
            <a:r>
              <a:rPr lang="en-US" sz="2000" b="0" i="0">
                <a:solidFill>
                  <a:srgbClr val="FF00FF"/>
                </a:solidFill>
                <a:latin typeface="Verdana"/>
                <a:ea typeface="Verdana"/>
              </a:rPr>
              <a:t>I</a:t>
            </a:r>
            <a:r>
              <a:rPr lang="en-US" sz="2000" b="0" i="0">
                <a:latin typeface="Verdana"/>
                <a:ea typeface="Verdana"/>
              </a:rPr>
              <a:t>. </a:t>
            </a:r>
            <a:endParaRPr lang="en-US" sz="2000" b="0" i="0">
              <a:latin typeface="Verdana"/>
              <a:ea typeface="Verdana"/>
            </a:endParaRPr>
          </a:p>
          <a:p>
            <a:pPr marL="571500" indent="-400050" algn="just"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i="0">
                <a:solidFill>
                  <a:srgbClr val="6600FF"/>
                </a:solidFill>
                <a:latin typeface="Verdana"/>
                <a:ea typeface="Verdana"/>
              </a:rPr>
              <a:t>Not </a:t>
            </a:r>
            <a:r>
              <a:rPr lang="en-US" sz="2000" i="0">
                <a:solidFill>
                  <a:srgbClr val="6600FF"/>
                </a:solidFill>
                <a:latin typeface="Verdana"/>
                <a:ea typeface="Verdana"/>
              </a:rPr>
              <a:t>all </a:t>
            </a:r>
            <a:r>
              <a:rPr lang="en-US" sz="2000" i="0">
                <a:solidFill>
                  <a:srgbClr val="6600FF"/>
                </a:solidFill>
                <a:latin typeface="Verdana"/>
                <a:ea typeface="Verdana"/>
              </a:rPr>
              <a:t>n</a:t>
            </a:r>
            <a:r>
              <a:rPr lang="en-US" sz="2000" i="0">
                <a:solidFill>
                  <a:srgbClr val="6600FF"/>
                </a:solidFill>
                <a:latin typeface="Verdana"/>
                <a:ea typeface="Verdana"/>
                <a:cs typeface="Times New Roman"/>
              </a:rPr>
              <a:t>×</a:t>
            </a:r>
            <a:r>
              <a:rPr lang="en-US" sz="2000" i="0">
                <a:solidFill>
                  <a:srgbClr val="6600FF"/>
                </a:solidFill>
                <a:latin typeface="Verdana"/>
                <a:ea typeface="Verdana"/>
              </a:rPr>
              <a:t>n</a:t>
            </a:r>
            <a:r>
              <a:rPr lang="en-US" sz="2000" i="0">
                <a:solidFill>
                  <a:srgbClr val="6600FF"/>
                </a:solidFill>
                <a:latin typeface="Verdana"/>
                <a:ea typeface="Verdana"/>
              </a:rPr>
              <a:t> matrices are invertible</a:t>
            </a:r>
            <a:r>
              <a:rPr lang="en-US" sz="2000" b="0" i="0">
                <a:latin typeface="Verdana"/>
                <a:ea typeface="Verdana"/>
              </a:rPr>
              <a:t>. </a:t>
            </a:r>
            <a:r>
              <a:rPr lang="en-US" sz="2000" i="0">
                <a:ln>
                  <a:solidFill>
                    <a:srgbClr val="6600FF"/>
                  </a:solidFill>
                </a:ln>
                <a:solidFill>
                  <a:srgbClr val="FF0000"/>
                </a:solidFill>
                <a:latin typeface="Verdana"/>
                <a:ea typeface="Verdana"/>
              </a:rPr>
              <a:t>Non-square </a:t>
            </a:r>
            <a:r>
              <a:rPr lang="en-US" sz="2000" i="0">
                <a:solidFill>
                  <a:srgbClr val="FF0000"/>
                </a:solidFill>
                <a:latin typeface="Verdana"/>
                <a:ea typeface="Verdana"/>
              </a:rPr>
              <a:t>matrices do not have inverses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  <a:p>
            <a:pPr marL="571500" indent="-400050" algn="just">
              <a:buClr>
                <a:srgbClr val="0000CC"/>
              </a:buClr>
              <a:buFont typeface="Wingdings"/>
              <a:buChar char="v"/>
              <a:defRPr/>
            </a:pPr>
            <a:endParaRPr lang="en-US" sz="2000" b="0" i="0">
              <a:latin typeface="Verdana"/>
              <a:ea typeface="Verdana"/>
            </a:endParaRPr>
          </a:p>
          <a:p>
            <a:pPr algn="ctr">
              <a:defRPr/>
            </a:pPr>
            <a:r>
              <a:rPr lang="en-US" sz="2000" b="0" i="0">
                <a:latin typeface="Verdana"/>
                <a:ea typeface="Verdana"/>
              </a:rPr>
              <a:t>AA</a:t>
            </a:r>
            <a:r>
              <a:rPr lang="en-US" sz="2000" b="0" i="0" baseline="30000">
                <a:latin typeface="Verdana"/>
                <a:ea typeface="Verdana"/>
              </a:rPr>
              <a:t>-1</a:t>
            </a:r>
            <a:r>
              <a:rPr lang="en-US" sz="2000" b="0" i="0">
                <a:latin typeface="Verdana"/>
                <a:ea typeface="Verdana"/>
              </a:rPr>
              <a:t> = A</a:t>
            </a:r>
            <a:r>
              <a:rPr lang="en-US" sz="2000" b="0" i="0" baseline="30000">
                <a:latin typeface="Verdana"/>
                <a:ea typeface="Verdana"/>
              </a:rPr>
              <a:t>-1</a:t>
            </a:r>
            <a:r>
              <a:rPr lang="en-US" sz="2000" b="0" i="0">
                <a:latin typeface="Verdana"/>
                <a:ea typeface="Verdana"/>
              </a:rPr>
              <a:t>A = I</a:t>
            </a:r>
            <a:endParaRPr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6200" y="3516683"/>
            <a:ext cx="8743950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5143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lvl="1" algn="just"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</a:rPr>
              <a:t>A matrix which is </a:t>
            </a:r>
            <a:r>
              <a:rPr lang="en-US" sz="2000" i="0">
                <a:ln>
                  <a:solidFill>
                    <a:srgbClr val="00B050"/>
                  </a:solidFill>
                </a:ln>
                <a:latin typeface="Verdana"/>
                <a:ea typeface="Verdana"/>
              </a:rPr>
              <a:t>not invertible </a:t>
            </a:r>
            <a:r>
              <a:rPr lang="en-US" sz="2000" b="0" i="0">
                <a:latin typeface="Verdana"/>
                <a:ea typeface="Verdana"/>
              </a:rPr>
              <a:t>is sometimes called a </a:t>
            </a:r>
            <a:r>
              <a:rPr lang="en-US" sz="200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singular matrix</a:t>
            </a:r>
            <a:r>
              <a:rPr lang="en-US" sz="2000" b="0" i="0">
                <a:latin typeface="Verdana"/>
                <a:ea typeface="Verdana"/>
              </a:rPr>
              <a:t>. </a:t>
            </a:r>
            <a:endParaRPr lang="en-US" sz="2000" b="0" i="0">
              <a:latin typeface="Verdana"/>
              <a:ea typeface="Verdana"/>
            </a:endParaRPr>
          </a:p>
          <a:p>
            <a:pPr lvl="1" algn="just"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 b="0" i="0">
                <a:latin typeface="Verdana"/>
                <a:ea typeface="Verdana"/>
              </a:rPr>
              <a:t>An </a:t>
            </a:r>
            <a:r>
              <a:rPr lang="en-US" sz="2000" i="0">
                <a:ln>
                  <a:solidFill>
                    <a:srgbClr val="FF0000"/>
                  </a:solidFill>
                </a:ln>
                <a:latin typeface="Verdana"/>
                <a:ea typeface="Verdana"/>
              </a:rPr>
              <a:t>invertible </a:t>
            </a:r>
            <a:r>
              <a:rPr lang="en-US" sz="2000" b="0" i="0">
                <a:latin typeface="Verdana"/>
                <a:ea typeface="Verdana"/>
              </a:rPr>
              <a:t>matrix is called a </a:t>
            </a:r>
            <a:r>
              <a:rPr lang="en-US" sz="2000" i="0">
                <a:ln>
                  <a:solidFill>
                    <a:srgbClr val="6600FF"/>
                  </a:solidFill>
                </a:ln>
                <a:latin typeface="Verdana"/>
                <a:ea typeface="Verdana"/>
              </a:rPr>
              <a:t>nonsingular matrix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Matrices: </a:t>
            </a: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Inverse </a:t>
            </a:r>
            <a:endParaRPr lang="en-US" sz="3200" b="1">
              <a:solidFill>
                <a:srgbClr val="6600FF"/>
              </a:solidFill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90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52400" y="577667"/>
            <a:ext cx="182614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hlink"/>
                </a:solidFill>
              </a:rPr>
              <a:t>Examples-1:</a:t>
            </a:r>
            <a:endParaRPr lang="en-US" sz="2400" i="0">
              <a:solidFill>
                <a:schemeClr val="hlink"/>
              </a:solidFill>
            </a:endParaRP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041980" y="806267"/>
            <a:ext cx="6594475" cy="243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3225" y="3747376"/>
          <a:ext cx="6400800" cy="3124200"/>
        </p:xfrm>
        <a:graphic>
          <a:graphicData uri="http://schemas.openxmlformats.org/presentationml/2006/ole">
            <p:oleObj name="oleObj" r:id="rId5" imgW="5218430" imgH="2971165" progId="Paint.Picture">
              <p:embed/>
              <p:pic>
                <p:nvPicPr>
                  <p:cNvPr id="880654" name="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1673225" y="3747376"/>
                    <a:ext cx="6400800" cy="3124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2109" y="3481438"/>
            <a:ext cx="182614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hlink"/>
                </a:solidFill>
              </a:rPr>
              <a:t>Examples-2:</a:t>
            </a:r>
            <a:endParaRPr lang="en-US" sz="2400" i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Matrices: </a:t>
            </a: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Inverse 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91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20650" y="685800"/>
            <a:ext cx="820609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3200" i="0">
                <a:solidFill>
                  <a:schemeClr val="hlink"/>
                </a:solidFill>
                <a:latin typeface="Verdana"/>
                <a:ea typeface="Verdana"/>
              </a:rPr>
              <a:t>Determining the Inverse of Matrix</a:t>
            </a:r>
            <a:r>
              <a:rPr lang="en-US" sz="3200" i="0">
                <a:latin typeface="Verdana"/>
                <a:ea typeface="Verdana"/>
              </a:rPr>
              <a:t> </a:t>
            </a:r>
            <a:endParaRPr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04800" y="1536549"/>
            <a:ext cx="4368504" cy="461665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</a:rPr>
              <a:t>When A is a 2</a:t>
            </a: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×2 Matrix:</a:t>
            </a:r>
            <a:endParaRPr lang="en-US" sz="2400" i="0">
              <a:solidFill>
                <a:srgbClr val="3333FF"/>
              </a:solidFill>
              <a:latin typeface="Verdana"/>
              <a:ea typeface="Verdana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914400" y="2133600"/>
          <a:ext cx="6858000" cy="811212"/>
        </p:xfrm>
        <a:graphic>
          <a:graphicData uri="http://schemas.openxmlformats.org/presentationml/2006/ole">
            <p:oleObj name="oleObj" r:id="rId4" imgW="4723765" imgH="1533525" progId="Paint.Picture">
              <p:embed/>
              <p:pic>
                <p:nvPicPr>
                  <p:cNvPr id="880655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914400" y="2133600"/>
                    <a:ext cx="6858000" cy="811212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914400" y="4248150"/>
          <a:ext cx="4724399" cy="609600"/>
        </p:xfrm>
        <a:graphic>
          <a:graphicData uri="http://schemas.openxmlformats.org/presentationml/2006/ole">
            <p:oleObj name="oleObj" r:id="rId6" imgW="4723765" imgH="1533525" progId="Paint.Picture">
              <p:embed/>
              <p:pic>
                <p:nvPicPr>
                  <p:cNvPr id="880656" name=""/>
                  <p:cNvPicPr/>
                  <p:nvPr/>
                </p:nvPicPr>
                <p:blipFill>
                  <a:blip r:embed="rId5"/>
                  <a:stretch/>
                </p:blipFill>
                <p:spPr bwMode="auto">
                  <a:xfrm>
                    <a:off x="914400" y="4248150"/>
                    <a:ext cx="4724399" cy="6096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pSp>
        <p:nvGrpSpPr>
          <p:cNvPr id="8" name="Group 21"/>
          <p:cNvGrpSpPr/>
          <p:nvPr/>
        </p:nvGrpSpPr>
        <p:grpSpPr bwMode="auto">
          <a:xfrm>
            <a:off x="1143000" y="3152775"/>
            <a:ext cx="5791200" cy="866775"/>
            <a:chOff x="624" y="1296"/>
            <a:chExt cx="3648" cy="546"/>
          </a:xfrm>
        </p:grpSpPr>
        <p:graphicFrame>
          <p:nvGraphicFramePr>
            <p:cNvPr id="0" name=""/>
            <p:cNvGraphicFramePr>
              <a:graphicFrameLocks xmlns:a="http://schemas.openxmlformats.org/drawingml/2006/main" noChangeAspect="1"/>
            </p:cNvGraphicFramePr>
            <p:nvPr>
              <p:extLst>
                <p:ext uri="{D42A27DB-BD31-4B8C-83A1-F6EECF244321}">
                  <p14:modId xmlns:p14="http://schemas.microsoft.com/office/powerpoint/2010/main" val="2157879785"/>
                </p:ext>
              </p:extLst>
            </p:nvPr>
          </p:nvGraphicFramePr>
          <p:xfrm>
            <a:off x="624" y="1298"/>
            <a:ext cx="1926" cy="526"/>
          </p:xfrm>
          <a:graphic>
            <a:graphicData uri="http://schemas.openxmlformats.org/presentationml/2006/ole">
              <p:oleObj name="oleObj" r:id="rId8" imgW="4723765" imgH="1533525" progId="Paint.Picture">
                <p:embed/>
                <p:pic>
                  <p:nvPicPr>
                    <p:cNvPr id="880657" name=""/>
                    <p:cNvPicPr/>
                    <p:nvPr/>
                  </p:nvPicPr>
                  <p:blipFill>
                    <a:blip r:embed="rId7"/>
                    <a:stretch/>
                  </p:blipFill>
                  <p:spPr bwMode="auto">
                    <a:xfrm>
                      <a:off x="624" y="1298"/>
                      <a:ext cx="1926" cy="526"/>
                    </a:xfrm>
                    <a:prstGeom prst="rect">
                      <a:avLst/>
                    </a:prstGeom>
                  </p:spPr>
                </p:pic>
              </p:oleObj>
            </a:graphicData>
          </a:graphic>
        </p:graphicFrame>
        <p:graphicFrame>
          <p:nvGraphicFramePr>
            <p:cNvPr id="0" name=""/>
            <p:cNvGraphicFramePr>
              <a:graphicFrameLocks xmlns:a="http://schemas.openxmlformats.org/drawingml/2006/main" noChangeAspect="1"/>
            </p:cNvGraphicFramePr>
            <p:nvPr>
              <p:extLst>
                <p:ext uri="{D42A27DB-BD31-4B8C-83A1-F6EECF244321}">
                  <p14:modId xmlns:p14="http://schemas.microsoft.com/office/powerpoint/2010/main" val="2157879785"/>
                </p:ext>
              </p:extLst>
            </p:nvPr>
          </p:nvGraphicFramePr>
          <p:xfrm>
            <a:off x="2784" y="1296"/>
            <a:ext cx="1488" cy="546"/>
          </p:xfrm>
          <a:graphic>
            <a:graphicData uri="http://schemas.openxmlformats.org/presentationml/2006/ole">
              <p:oleObj name="oleObj" r:id="rId10" imgW="1243965" imgH="457200" progId="Equation.3">
                <p:embed/>
                <p:pic>
                  <p:nvPicPr>
                    <p:cNvPr id="880658" name=""/>
                    <p:cNvPicPr/>
                    <p:nvPr/>
                  </p:nvPicPr>
                  <p:blipFill>
                    <a:blip r:embed="rId9"/>
                    <a:stretch/>
                  </p:blipFill>
                  <p:spPr bwMode="auto">
                    <a:xfrm>
                      <a:off x="2784" y="1296"/>
                      <a:ext cx="1488" cy="546"/>
                    </a:xfrm>
                    <a:prstGeom prst="rect">
                      <a:avLst/>
                    </a:prstGeom>
                  </p:spPr>
                </p:pic>
              </p:oleObj>
            </a:graphicData>
          </a:graphic>
        </p:graphicFrame>
        <p:graphicFrame>
          <p:nvGraphicFramePr>
            <p:cNvPr id="0" name=""/>
            <p:cNvGraphicFramePr>
              <a:graphicFrameLocks xmlns:a="http://schemas.openxmlformats.org/drawingml/2006/main" noChangeAspect="1"/>
            </p:cNvGraphicFramePr>
            <p:nvPr>
              <p:extLst>
                <p:ext uri="{D42A27DB-BD31-4B8C-83A1-F6EECF244321}">
                  <p14:modId xmlns:p14="http://schemas.microsoft.com/office/powerpoint/2010/main" val="2157879785"/>
                </p:ext>
              </p:extLst>
            </p:nvPr>
          </p:nvGraphicFramePr>
          <p:xfrm>
            <a:off x="2592" y="1344"/>
            <a:ext cx="192" cy="432"/>
          </p:xfrm>
          <a:graphic>
            <a:graphicData uri="http://schemas.openxmlformats.org/presentationml/2006/ole">
              <p:oleObj name="oleObj" r:id="rId12" imgW="4723765" imgH="1533525" progId="Paint.Picture">
                <p:embed/>
                <p:pic>
                  <p:nvPicPr>
                    <p:cNvPr id="880659" name=""/>
                    <p:cNvPicPr/>
                    <p:nvPr/>
                  </p:nvPicPr>
                  <p:blipFill>
                    <a:blip r:embed="rId11"/>
                    <a:stretch/>
                  </p:blipFill>
                  <p:spPr bwMode="auto">
                    <a:xfrm>
                      <a:off x="2592" y="1344"/>
                      <a:ext cx="192" cy="432"/>
                    </a:xfrm>
                    <a:prstGeom prst="rect">
                      <a:avLst/>
                    </a:prstGeom>
                  </p:spPr>
                </p:pic>
              </p:oleObj>
            </a:graphicData>
          </a:graphic>
        </p:graphicFrame>
      </p:grp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13"/>
          <a:stretch/>
        </p:blipFill>
        <p:spPr bwMode="auto">
          <a:xfrm>
            <a:off x="2001838" y="5867399"/>
            <a:ext cx="5008562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04800" y="5334000"/>
            <a:ext cx="2146742" cy="461665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FF0000"/>
                </a:solidFill>
                <a:latin typeface="Verdana"/>
                <a:ea typeface="Verdana"/>
              </a:rPr>
              <a:t>Example-1</a:t>
            </a:r>
            <a:r>
              <a:rPr lang="en-US" sz="240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:</a:t>
            </a:r>
            <a:endParaRPr lang="en-US" sz="2400" i="0">
              <a:solidFill>
                <a:srgbClr val="FF0000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Matrices: </a:t>
            </a: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Inverse 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92</a:t>
            </a:fld>
            <a:endParaRPr lang="en-US">
              <a:solidFill>
                <a:srgbClr val="6600FF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 l="0" t="39189" r="0" b="0"/>
          <a:stretch/>
        </p:blipFill>
        <p:spPr bwMode="auto">
          <a:xfrm>
            <a:off x="405902" y="1860699"/>
            <a:ext cx="8327973" cy="37355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-34470" y="548124"/>
            <a:ext cx="4368504" cy="461665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</a:rPr>
              <a:t>When A is a 2</a:t>
            </a: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×2 Matrix:</a:t>
            </a:r>
            <a:endParaRPr lang="en-US" sz="2400" i="0">
              <a:solidFill>
                <a:srgbClr val="3333FF"/>
              </a:solidFill>
              <a:latin typeface="Verdana"/>
              <a:ea typeface="Verdana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36538" y="1249039"/>
            <a:ext cx="2146742" cy="461665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FF0000"/>
                </a:solidFill>
                <a:latin typeface="Verdana"/>
                <a:ea typeface="Verdana"/>
              </a:rPr>
              <a:t>Example-2</a:t>
            </a:r>
            <a:r>
              <a:rPr lang="en-US" sz="2400" i="0">
                <a:solidFill>
                  <a:srgbClr val="FF0000"/>
                </a:solidFill>
                <a:latin typeface="Verdana"/>
                <a:ea typeface="Verdana"/>
                <a:cs typeface="Times New Roman"/>
              </a:rPr>
              <a:t>:</a:t>
            </a:r>
            <a:endParaRPr lang="en-US" sz="2400" i="0">
              <a:solidFill>
                <a:srgbClr val="FF0000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Matrices: </a:t>
            </a:r>
            <a:r>
              <a:rPr lang="en-US" sz="3200" b="1">
                <a:solidFill>
                  <a:srgbClr val="6600FF"/>
                </a:solidFill>
                <a:latin typeface="Verdana"/>
                <a:ea typeface="굴림"/>
              </a:rPr>
              <a:t>Inverse 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93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33350" y="2538047"/>
            <a:ext cx="8801100" cy="83099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b="0" i="0">
                <a:latin typeface="Verdana"/>
                <a:ea typeface="Verdana"/>
              </a:rPr>
              <a:t>To find the inverse of an </a:t>
            </a:r>
            <a:r>
              <a:rPr lang="en-US" sz="2400" b="0" i="0">
                <a:latin typeface="Verdana"/>
                <a:ea typeface="Verdana"/>
              </a:rPr>
              <a:t>m×m</a:t>
            </a:r>
            <a:r>
              <a:rPr lang="en-US" sz="2400" b="0" i="0">
                <a:latin typeface="Verdana"/>
                <a:ea typeface="Verdana"/>
              </a:rPr>
              <a:t> </a:t>
            </a:r>
            <a:r>
              <a:rPr lang="en-US" sz="2400" b="0" i="0">
                <a:latin typeface="Verdana"/>
                <a:ea typeface="Verdana"/>
              </a:rPr>
              <a:t>matrix, follow the steps given below:</a:t>
            </a:r>
            <a:endParaRPr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0" y="605135"/>
            <a:ext cx="5011308" cy="461665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</a:rPr>
              <a:t>When A is an </a:t>
            </a:r>
            <a:r>
              <a:rPr lang="en-US" sz="2400" i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Verdana"/>
                <a:ea typeface="Verdana"/>
              </a:rPr>
              <a:t>m </a:t>
            </a:r>
            <a:r>
              <a:rPr lang="en-US" sz="2400" i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× m </a:t>
            </a: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Matrix:</a:t>
            </a:r>
            <a:endParaRPr lang="en-US" sz="2400" i="0">
              <a:solidFill>
                <a:srgbClr val="3333FF"/>
              </a:solidFill>
              <a:latin typeface="Verdana"/>
              <a:ea typeface="Verdana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62000" y="3500587"/>
            <a:ext cx="7924800" cy="461665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en-US" sz="2400" i="0">
                <a:latin typeface="Verdana"/>
                <a:ea typeface="Verdana"/>
              </a:rPr>
              <a:t>Find </a:t>
            </a:r>
            <a:r>
              <a:rPr lang="en-US" sz="2400" i="0">
                <a:latin typeface="Verdana"/>
                <a:ea typeface="Verdana"/>
              </a:rPr>
              <a:t>the </a:t>
            </a:r>
            <a:r>
              <a:rPr lang="en-US" sz="2400" i="0">
                <a:latin typeface="Verdana"/>
                <a:ea typeface="Verdana"/>
              </a:rPr>
              <a:t>adjoint</a:t>
            </a:r>
            <a:r>
              <a:rPr lang="en-US" sz="2400" i="0">
                <a:latin typeface="Verdana"/>
                <a:ea typeface="Verdana"/>
              </a:rPr>
              <a:t> of the given matrix.</a:t>
            </a:r>
            <a:endParaRPr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95300" y="1233378"/>
            <a:ext cx="78867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62000" y="4325146"/>
            <a:ext cx="7924800" cy="461665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457200" indent="-457200">
              <a:buFont typeface="+mj-lt"/>
              <a:buAutoNum type="arabicPeriod" startAt="2"/>
              <a:defRPr/>
            </a:pPr>
            <a:r>
              <a:rPr lang="en-US" sz="2400" i="0">
                <a:latin typeface="Verdana"/>
                <a:ea typeface="Verdana"/>
              </a:rPr>
              <a:t>Find </a:t>
            </a:r>
            <a:r>
              <a:rPr lang="en-US" sz="2400" i="0">
                <a:latin typeface="Verdana"/>
                <a:ea typeface="Verdana"/>
              </a:rPr>
              <a:t>the determinant of the given matrix.</a:t>
            </a:r>
            <a:endParaRPr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62000" y="5149705"/>
            <a:ext cx="7924800" cy="830997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i="0">
                <a:latin typeface="Verdana"/>
                <a:ea typeface="Verdana"/>
              </a:rPr>
              <a:t>Now</a:t>
            </a:r>
            <a:r>
              <a:rPr lang="en-US" sz="2400" i="0">
                <a:latin typeface="Verdana"/>
                <a:ea typeface="Verdana"/>
              </a:rPr>
              <a:t>, determine the inverse using the above formula.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94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defRPr/>
            </a:pPr>
            <a:endParaRPr lang="en-US" sz="2400" b="0" i="0">
              <a:latin typeface="Tahom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defRPr/>
            </a:pPr>
            <a:endParaRPr lang="en-US" sz="2400" b="0" i="0">
              <a:latin typeface="Tahom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defRPr/>
            </a:pPr>
            <a:endParaRPr lang="en-US" sz="2400" b="0" i="0">
              <a:latin typeface="Tahoma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228726" y="2674442"/>
            <a:ext cx="341074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b="0" i="0">
                <a:latin typeface="Verdana"/>
                <a:ea typeface="Verdana"/>
              </a:rPr>
              <a:t>The </a:t>
            </a:r>
            <a:r>
              <a:rPr lang="en-US" sz="2400" b="0" i="0">
                <a:latin typeface="Verdana"/>
                <a:ea typeface="Verdana"/>
              </a:rPr>
              <a:t>adjoint</a:t>
            </a:r>
            <a:r>
              <a:rPr lang="en-US" sz="2400" b="0" i="0">
                <a:latin typeface="Verdana"/>
                <a:ea typeface="Verdana"/>
              </a:rPr>
              <a:t> of A is :</a:t>
            </a:r>
            <a:endParaRPr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906168" y="2297907"/>
            <a:ext cx="2881312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28600" y="457200"/>
            <a:ext cx="6324600" cy="1752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3467100" y="4214813"/>
          <a:ext cx="3413125" cy="1066800"/>
        </p:xfrm>
        <a:graphic>
          <a:graphicData uri="http://schemas.openxmlformats.org/presentationml/2006/ole">
            <p:oleObj name="oleObj" r:id="rId6" imgW="2286000" imgH="711200" progId="Equation.3">
              <p:embed/>
              <p:pic>
                <p:nvPicPr>
                  <p:cNvPr id="880660" name=""/>
                  <p:cNvPicPr/>
                  <p:nvPr/>
                </p:nvPicPr>
                <p:blipFill>
                  <a:blip r:embed="rId5"/>
                  <a:stretch/>
                </p:blipFill>
                <p:spPr bwMode="auto">
                  <a:xfrm>
                    <a:off x="3467100" y="4214813"/>
                    <a:ext cx="3413125" cy="10668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9050" y="4525963"/>
            <a:ext cx="34099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b="0" i="0">
                <a:latin typeface="Verdana"/>
                <a:ea typeface="Verdana"/>
              </a:rPr>
              <a:t>The determinant of A is :</a:t>
            </a:r>
            <a:endParaRPr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/>
          <a:stretch/>
        </p:blipFill>
        <p:spPr bwMode="auto">
          <a:xfrm>
            <a:off x="2952750" y="5448300"/>
            <a:ext cx="60674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0" y="2209800"/>
            <a:ext cx="1739579" cy="461665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</a:rPr>
              <a:t>Solution</a:t>
            </a: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:</a:t>
            </a:r>
            <a:endParaRPr lang="en-US" sz="2400" i="0">
              <a:solidFill>
                <a:srgbClr val="3333FF"/>
              </a:solidFill>
              <a:latin typeface="Verdana"/>
              <a:ea typeface="Verdana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-23811" y="5795846"/>
            <a:ext cx="27432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b="0" i="0">
                <a:latin typeface="Verdana"/>
                <a:ea typeface="Verdana"/>
              </a:rPr>
              <a:t>The inverse of A is 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386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900" b="1">
                <a:latin typeface="Verdana"/>
                <a:ea typeface="굴림"/>
              </a:rPr>
              <a:t>Additive &amp; Multiplicative Inverse of </a:t>
            </a:r>
            <a:r>
              <a:rPr lang="en-US" sz="2900" b="1">
                <a:latin typeface="Verdana"/>
                <a:ea typeface="굴림"/>
              </a:rPr>
              <a:t>Matrix</a:t>
            </a:r>
            <a:endParaRPr lang="en-US" sz="29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95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33350" y="680571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algn="just">
              <a:defRPr/>
            </a:pPr>
            <a:r>
              <a:rPr lang="en-US" sz="2400" b="0" i="0">
                <a:latin typeface="Verdana"/>
                <a:ea typeface="Verdana"/>
              </a:rPr>
              <a:t>Matrices have both additive and multiplicative inverses.</a:t>
            </a:r>
            <a:endParaRPr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33350" y="1644690"/>
            <a:ext cx="5136342" cy="461665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3333FF"/>
                </a:solidFill>
                <a:latin typeface="Verdana"/>
                <a:ea typeface="Verdana"/>
              </a:rPr>
              <a:t>Additive Inverse of a Matrix:</a:t>
            </a:r>
            <a:endParaRPr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2074517"/>
            <a:ext cx="8401050" cy="1477328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 additive inverse of a matrix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is another matrix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B</a:t>
            </a:r>
            <a:r>
              <a:rPr lang="en-US" sz="2000" b="0" i="0">
                <a:latin typeface="Verdana"/>
                <a:ea typeface="Verdana"/>
              </a:rPr>
              <a:t> such that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A + B = 0</a:t>
            </a:r>
            <a:r>
              <a:rPr lang="en-US" sz="2000" b="0" i="0">
                <a:latin typeface="Verdana"/>
                <a:ea typeface="Verdana"/>
              </a:rPr>
              <a:t>. </a:t>
            </a:r>
            <a:endParaRPr lang="en-US" sz="2000" b="0" i="0">
              <a:latin typeface="Verdana"/>
              <a:ea typeface="Verdan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In </a:t>
            </a:r>
            <a:r>
              <a:rPr lang="en-US" sz="2000" b="0" i="0">
                <a:latin typeface="Verdana"/>
                <a:ea typeface="Verdana"/>
              </a:rPr>
              <a:t>other words, we have 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Verdana"/>
              </a:rPr>
              <a:t>a</a:t>
            </a:r>
            <a:r>
              <a:rPr lang="en-US" sz="2000" b="0" i="0" baseline="-25000">
                <a:solidFill>
                  <a:srgbClr val="3333FF"/>
                </a:solidFill>
                <a:latin typeface="Verdana"/>
                <a:ea typeface="Verdana"/>
              </a:rPr>
              <a:t>ij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Verdana"/>
              </a:rPr>
              <a:t> = - 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Verdana"/>
              </a:rPr>
              <a:t>b</a:t>
            </a:r>
            <a:r>
              <a:rPr lang="en-US" sz="2000" b="0" i="0" baseline="-25000">
                <a:solidFill>
                  <a:srgbClr val="3333FF"/>
                </a:solidFill>
                <a:latin typeface="Verdana"/>
                <a:ea typeface="Verdana"/>
              </a:rPr>
              <a:t>ij</a:t>
            </a:r>
            <a:r>
              <a:rPr lang="en-US" sz="2000" b="0" i="0">
                <a:latin typeface="Verdana"/>
                <a:ea typeface="Verdana"/>
              </a:rPr>
              <a:t> for all values of 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Verdana"/>
              </a:rPr>
              <a:t>i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Verdana"/>
              </a:rPr>
              <a:t> </a:t>
            </a:r>
            <a:r>
              <a:rPr lang="en-US" sz="2000" b="0" i="0">
                <a:latin typeface="Verdana"/>
                <a:ea typeface="Verdana"/>
              </a:rPr>
              <a:t>and 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Verdana"/>
              </a:rPr>
              <a:t>j</a:t>
            </a:r>
            <a:r>
              <a:rPr lang="en-US" sz="2000" b="0" i="0">
                <a:latin typeface="Verdana"/>
                <a:ea typeface="Verdana"/>
              </a:rPr>
              <a:t>. Normally the additive inverse of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A </a:t>
            </a:r>
            <a:r>
              <a:rPr lang="en-US" sz="2000" b="0" i="0">
                <a:latin typeface="Verdana"/>
                <a:ea typeface="Verdana"/>
              </a:rPr>
              <a:t>is denoted by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–A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33350" y="3960392"/>
            <a:ext cx="603723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rgbClr val="FF0000"/>
                </a:solidFill>
                <a:latin typeface="Verdana"/>
                <a:ea typeface="Verdana"/>
              </a:rPr>
              <a:t>Multiplicative Inverse of a Matrix:</a:t>
            </a:r>
            <a:endParaRPr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04800" y="4428848"/>
            <a:ext cx="8553450" cy="2092881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 multiplicative inverse of a square matrix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A</a:t>
            </a:r>
            <a:r>
              <a:rPr lang="en-US" sz="2000" b="0" i="0">
                <a:latin typeface="Verdana"/>
                <a:ea typeface="Verdana"/>
              </a:rPr>
              <a:t> is another square matrix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B</a:t>
            </a:r>
            <a:r>
              <a:rPr lang="en-US" sz="2000" b="0" i="0">
                <a:latin typeface="Verdana"/>
                <a:ea typeface="Verdana"/>
              </a:rPr>
              <a:t> such that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A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  <a:cs typeface="Times New Roman"/>
              </a:rPr>
              <a:t>×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 B = B </a:t>
            </a:r>
            <a:r>
              <a:rPr lang="en-US" i="0">
                <a:solidFill>
                  <a:srgbClr val="3333FF"/>
                </a:solidFill>
                <a:latin typeface="Verdana"/>
                <a:ea typeface="Verdana"/>
              </a:rPr>
              <a:t>× A = I</a:t>
            </a:r>
            <a:r>
              <a:rPr lang="en-US" sz="2000" b="0" i="0">
                <a:latin typeface="Verdana"/>
                <a:ea typeface="Verdana"/>
              </a:rPr>
              <a:t>. Normally the multiplicative inverse of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A </a:t>
            </a:r>
            <a:r>
              <a:rPr lang="en-US" sz="2000" b="0" i="0">
                <a:latin typeface="Verdana"/>
                <a:ea typeface="Verdana"/>
              </a:rPr>
              <a:t>is denoted by </a:t>
            </a:r>
            <a:r>
              <a:rPr lang="en-US" sz="2000" i="0">
                <a:solidFill>
                  <a:srgbClr val="3333FF"/>
                </a:solidFill>
                <a:latin typeface="Verdana"/>
                <a:ea typeface="Verdana"/>
              </a:rPr>
              <a:t>A</a:t>
            </a:r>
            <a:r>
              <a:rPr lang="en-US" sz="2000" i="0" baseline="30000">
                <a:solidFill>
                  <a:srgbClr val="3333FF"/>
                </a:solidFill>
                <a:latin typeface="Verdana"/>
                <a:ea typeface="Verdana"/>
              </a:rPr>
              <a:t>-1</a:t>
            </a:r>
            <a:r>
              <a:rPr lang="en-US" sz="2000" b="0" i="0">
                <a:latin typeface="Verdana"/>
                <a:ea typeface="Verdana"/>
              </a:rPr>
              <a:t>.</a:t>
            </a:r>
            <a:endParaRPr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/>
              <a:buChar char="v"/>
              <a:defRPr/>
            </a:pPr>
            <a:r>
              <a:rPr lang="en-US" sz="2000" b="0" i="0">
                <a:latin typeface="Verdana"/>
                <a:ea typeface="Verdana"/>
              </a:rPr>
              <a:t>The multiplicative inverse </a:t>
            </a:r>
            <a:r>
              <a:rPr lang="en-US" sz="2000" b="0" i="0">
                <a:latin typeface="Verdana"/>
                <a:ea typeface="Verdana"/>
              </a:rPr>
              <a:t>is </a:t>
            </a:r>
            <a:r>
              <a:rPr lang="en-US" sz="2000">
                <a:latin typeface="Verdana"/>
                <a:ea typeface="Verdana"/>
              </a:rPr>
              <a:t>only defined for square matrices </a:t>
            </a:r>
            <a:r>
              <a:rPr lang="en-US" sz="2000" b="0" i="0">
                <a:latin typeface="Verdana"/>
                <a:ea typeface="Verdana"/>
              </a:rPr>
              <a:t>and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b="0" i="0">
                <a:latin typeface="Verdana"/>
                <a:ea typeface="Verdana"/>
              </a:rPr>
              <a:t>exists </a:t>
            </a:r>
            <a:r>
              <a:rPr lang="en-US" sz="2000" b="0" i="0">
                <a:latin typeface="Verdana"/>
                <a:ea typeface="Verdana"/>
              </a:rPr>
              <a:t>only if the 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Verdana"/>
              </a:rPr>
              <a:t>det</a:t>
            </a:r>
            <a:r>
              <a:rPr lang="en-US" sz="2000" b="0" i="0">
                <a:solidFill>
                  <a:srgbClr val="3333FF"/>
                </a:solidFill>
                <a:latin typeface="Verdana"/>
                <a:ea typeface="Verdana"/>
              </a:rPr>
              <a:t>(A)</a:t>
            </a:r>
            <a:r>
              <a:rPr lang="en-US" sz="2000" b="0" i="0">
                <a:latin typeface="Verdana"/>
                <a:ea typeface="Verdana"/>
              </a:rPr>
              <a:t> has a multiplicative inverse in the corresponding set.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12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259772" y="93514"/>
            <a:ext cx="8725581" cy="623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What does Z</a:t>
            </a:r>
            <a:r>
              <a:rPr lang="en-US" sz="2400" b="1" i="0" u="none" strike="noStrike" cap="none" spc="0" baseline="-2500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26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 and Z</a:t>
            </a:r>
            <a:r>
              <a:rPr lang="en-US" sz="2400" b="1" i="0" u="none" strike="noStrike" cap="none" spc="0" baseline="3000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*</a:t>
            </a:r>
            <a:r>
              <a:rPr lang="en-US" sz="2400" b="1" i="0" u="none" strike="noStrike" cap="none" spc="0" baseline="-2500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26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 mean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?</a:t>
            </a:r>
            <a:endParaRPr lang="en-US" sz="2400" b="1">
              <a:ln>
                <a:solidFill>
                  <a:srgbClr val="FF000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>
                <a:ln>
                  <a:solidFill>
                    <a:srgbClr val="FF0000"/>
                  </a:solidFill>
                </a:ln>
                <a:latin typeface="Arial Rounded MT Bold"/>
              </a:rPr>
              <a:t> 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GCD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?</a:t>
            </a:r>
            <a:endParaRPr lang="en-US" sz="2400" b="1">
              <a:ln>
                <a:solidFill>
                  <a:srgbClr val="FF000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Two </a:t>
            </a: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Fact about GCD</a:t>
            </a: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?</a:t>
            </a:r>
            <a:endParaRPr/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>
                <a:ln>
                  <a:solidFill>
                    <a:srgbClr val="FF0000"/>
                  </a:solidFill>
                </a:ln>
                <a:latin typeface="Arial Rounded MT Bold"/>
              </a:rPr>
              <a:t>Euclidean GCD Algorithm</a:t>
            </a:r>
            <a:r>
              <a:rPr lang="en-US" sz="2400" b="1">
                <a:ln>
                  <a:solidFill>
                    <a:srgbClr val="FF0000"/>
                  </a:solidFill>
                </a:ln>
                <a:latin typeface="Arial Rounded MT Bold"/>
              </a:rPr>
              <a:t>?</a:t>
            </a:r>
            <a:endParaRPr/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Determine GCD using Euclidean Algorithm. (How many columns are required, what are the label of each column</a:t>
            </a: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?)</a:t>
            </a:r>
            <a:endParaRPr lang="en-US" sz="2400" b="1">
              <a:ln>
                <a:solidFill>
                  <a:srgbClr val="00B05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 </a:t>
            </a:r>
            <a:r>
              <a:rPr lang="en-US" sz="2400" b="1" i="0" u="none" strike="noStrike" cap="none" spc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Extended </a:t>
            </a:r>
            <a:r>
              <a:rPr lang="en-US" sz="2400" b="1" i="0" u="none" strike="noStrike" cap="none" spc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Euclidean Algorithm? </a:t>
            </a:r>
            <a:endParaRPr lang="en-US" sz="2400" b="1">
              <a:ln>
                <a:solidFill>
                  <a:srgbClr val="00B05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(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How many columns are required, what are the label of each column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?)</a:t>
            </a:r>
            <a:endParaRPr lang="en-US" sz="2400" b="1">
              <a:ln>
                <a:solidFill>
                  <a:srgbClr val="00B05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 </a:t>
            </a:r>
            <a:r>
              <a:rPr lang="en-US" sz="2400" b="1" i="0" u="none" strike="noStrike" cap="none" spc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What will be the values of S1, S2, T1 and T2?</a:t>
            </a:r>
            <a:endParaRPr lang="en-US" sz="2400" b="1">
              <a:ln>
                <a:solidFill>
                  <a:srgbClr val="00B05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Relationship among the parameters of Extended Euclidean 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Algorithm</a:t>
            </a:r>
            <a:endParaRPr lang="en-US" sz="2400" b="1">
              <a:ln>
                <a:solidFill>
                  <a:srgbClr val="00B05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 </a:t>
            </a:r>
            <a:r>
              <a:rPr lang="en-US" sz="2400" b="1" i="0" u="none" strike="noStrike" cap="none" spc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Formula </a:t>
            </a:r>
            <a:r>
              <a:rPr lang="en-US" sz="2400" b="1" i="0" u="none" strike="noStrike" cap="none" spc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for determine the value of S</a:t>
            </a:r>
            <a:r>
              <a:rPr lang="en-US" sz="2400" b="1" i="0" u="none" strike="noStrike" cap="none" spc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?</a:t>
            </a:r>
            <a:endParaRPr lang="en-US" sz="2400" b="1">
              <a:ln>
                <a:solidFill>
                  <a:srgbClr val="00B05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Formula for determine the value of T</a:t>
            </a:r>
            <a:r>
              <a:rPr lang="en-US" sz="2400" b="1" i="0" u="none" strike="noStrike" cap="none" spc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?</a:t>
            </a:r>
            <a:endParaRPr lang="en-US" sz="2400" b="1">
              <a:ln>
                <a:solidFill>
                  <a:srgbClr val="00B05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 </a:t>
            </a:r>
            <a:r>
              <a:rPr lang="en-US" sz="2400" b="1" i="0" u="none" strike="noStrike" cap="none" spc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Linear </a:t>
            </a:r>
            <a:r>
              <a:rPr lang="en-US" sz="2400" b="1" i="0" u="none" strike="noStrike" cap="none" spc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Diophantine equations</a:t>
            </a:r>
            <a:r>
              <a:rPr lang="en-US" sz="2400" b="1" i="0" u="none" strike="noStrike" cap="none" spc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?</a:t>
            </a:r>
            <a:endParaRPr lang="en-US" sz="2400" b="1">
              <a:ln>
                <a:solidFill>
                  <a:srgbClr val="00B050"/>
                </a:solidFill>
              </a:ln>
              <a:latin typeface="Arial Rounded MT Bold"/>
            </a:endParaRPr>
          </a:p>
          <a:p>
            <a:pPr marL="457200" indent="-457200">
              <a:buFont typeface="+mj-lt"/>
              <a:buAutoNum type="arabicPeriod" startAt="26"/>
              <a:defRPr/>
            </a:pPr>
            <a:r>
              <a:rPr lang="en-US" sz="2400" b="1">
                <a:ln>
                  <a:solidFill>
                    <a:srgbClr val="00B050"/>
                  </a:solidFill>
                </a:ln>
                <a:latin typeface="Arial Rounded MT Bold"/>
              </a:rPr>
              <a:t> 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Euler’s 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Phi (</a:t>
            </a:r>
            <a:r>
              <a:rPr lang="el-GR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"/>
                <a:ea typeface="+mn-ea"/>
                <a:cs typeface="Arial"/>
              </a:rPr>
              <a:t>Φ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) Function/ Euler’s 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Totient</a:t>
            </a:r>
            <a:r>
              <a:rPr lang="en-US" sz="2400" b="1" i="0" u="none" strike="noStrike" cap="none" spc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Rounded MT Bold"/>
                <a:ea typeface="Arial Rounded MT Bold"/>
                <a:cs typeface="Arial Rounded MT Bold"/>
              </a:rPr>
              <a:t> Function?</a:t>
            </a:r>
            <a:endParaRPr lang="en-US" sz="2400" b="1">
              <a:ln>
                <a:solidFill>
                  <a:srgbClr val="00B050"/>
                </a:solidFill>
              </a:ln>
              <a:latin typeface="Arial Rounded MT Bold"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Residue </a:t>
            </a:r>
            <a:r>
              <a:rPr lang="en-US" sz="3200" b="1">
                <a:latin typeface="Verdana"/>
                <a:ea typeface="굴림"/>
              </a:rPr>
              <a:t>Matrices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96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9830" y="607446"/>
            <a:ext cx="87403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>
              <a:defRPr/>
            </a:pPr>
            <a:r>
              <a:rPr lang="en-US" sz="2400" b="0">
                <a:latin typeface="Verdana"/>
                <a:ea typeface="Verdana"/>
              </a:rPr>
              <a:t>Residue matrix is a kind of square matrix in which all </a:t>
            </a:r>
            <a:r>
              <a:rPr lang="en-US" sz="2400" b="0">
                <a:latin typeface="Verdana"/>
                <a:ea typeface="Verdana"/>
              </a:rPr>
              <a:t>elements are in Z</a:t>
            </a:r>
            <a:r>
              <a:rPr lang="en-US" sz="2400" b="0" baseline="-25000">
                <a:latin typeface="Verdana"/>
                <a:ea typeface="Verdana"/>
              </a:rPr>
              <a:t>n</a:t>
            </a:r>
            <a:r>
              <a:rPr lang="en-US" sz="2400" b="0">
                <a:latin typeface="Verdana"/>
                <a:ea typeface="Verdana"/>
              </a:rPr>
              <a:t>. </a:t>
            </a:r>
            <a:endParaRPr lang="en-US" sz="2400" b="0">
              <a:latin typeface="Verdana"/>
              <a:ea typeface="Verdana"/>
            </a:endParaRPr>
          </a:p>
          <a:p>
            <a:pPr marL="914400" indent="-457200" algn="just"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>
                <a:latin typeface="Verdana"/>
                <a:ea typeface="Verdana"/>
              </a:rPr>
              <a:t>Cryptography uses residue </a:t>
            </a:r>
            <a:r>
              <a:rPr lang="en-US" sz="2000">
                <a:latin typeface="Verdana"/>
                <a:ea typeface="Verdana"/>
              </a:rPr>
              <a:t>matrices.</a:t>
            </a:r>
            <a:endParaRPr lang="en-US" sz="2000" b="0">
              <a:latin typeface="Verdana"/>
              <a:ea typeface="Verdana"/>
            </a:endParaRPr>
          </a:p>
          <a:p>
            <a:pPr marL="914400" indent="-457200" algn="just"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 b="0">
                <a:latin typeface="Verdana"/>
                <a:ea typeface="Verdana"/>
              </a:rPr>
              <a:t>A </a:t>
            </a:r>
            <a:r>
              <a:rPr lang="en-US" sz="2000" b="0">
                <a:latin typeface="Verdana"/>
                <a:ea typeface="Verdana"/>
              </a:rPr>
              <a:t>residue matrix has a multiplicative inverse if </a:t>
            </a:r>
            <a:r>
              <a:rPr lang="en-US" sz="2000" b="0">
                <a:latin typeface="Verdana"/>
                <a:ea typeface="Verdana"/>
              </a:rPr>
              <a:t>gcd</a:t>
            </a:r>
            <a:r>
              <a:rPr lang="en-US" sz="2000" b="0">
                <a:latin typeface="Verdana"/>
                <a:ea typeface="Verdana"/>
              </a:rPr>
              <a:t> (</a:t>
            </a:r>
            <a:r>
              <a:rPr lang="en-US" sz="2000" b="0">
                <a:latin typeface="Verdana"/>
                <a:ea typeface="Verdana"/>
              </a:rPr>
              <a:t>det</a:t>
            </a:r>
            <a:r>
              <a:rPr lang="en-US" sz="2000" b="0">
                <a:latin typeface="Verdana"/>
                <a:ea typeface="Verdana"/>
              </a:rPr>
              <a:t>(A), n) = 1</a:t>
            </a:r>
            <a:r>
              <a:rPr lang="en-US" sz="2000" b="0">
                <a:latin typeface="Verdana"/>
                <a:ea typeface="Verdana"/>
              </a:rPr>
              <a:t>.</a:t>
            </a:r>
            <a:endParaRPr lang="en-US" sz="2000" b="0">
              <a:latin typeface="Verdana"/>
              <a:ea typeface="Verdana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54376" y="2774858"/>
            <a:ext cx="1779653" cy="4616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400" i="0">
                <a:solidFill>
                  <a:schemeClr val="bg1"/>
                </a:solidFill>
                <a:latin typeface="Verdana"/>
                <a:ea typeface="Verdana"/>
              </a:rPr>
              <a:t>Example:</a:t>
            </a:r>
            <a:endParaRPr lang="en-US" sz="2000" i="0">
              <a:solidFill>
                <a:schemeClr val="bg1"/>
              </a:solidFill>
              <a:latin typeface="Verdana"/>
              <a:ea typeface="Verdana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934030" y="3244842"/>
            <a:ext cx="6051549" cy="20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40319" y="5569334"/>
            <a:ext cx="804098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b="1" i="1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2000" i="0">
                <a:solidFill>
                  <a:schemeClr val="folHlink"/>
                </a:solidFill>
                <a:latin typeface="Verdana"/>
                <a:ea typeface="Verdana"/>
              </a:rPr>
              <a:t>Figure:  </a:t>
            </a:r>
            <a:r>
              <a:rPr lang="en-US" sz="2000" i="0">
                <a:latin typeface="Verdana"/>
                <a:ea typeface="Verdana"/>
              </a:rPr>
              <a:t>A residue matrix and its multiplicative inverse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Prime Number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97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9830" y="607446"/>
            <a:ext cx="883557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>
                <a:latin typeface="Verdana"/>
                <a:ea typeface="Verdana"/>
              </a:rPr>
              <a:t>Prime number is a type of positive integers in which each integers has exactly two divisors 1 and itself.  </a:t>
            </a:r>
            <a:endParaRPr/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>
                <a:latin typeface="Verdana"/>
                <a:ea typeface="Verdana"/>
              </a:rPr>
              <a:t>2 is the smallest prime which has two divisors only, 1 and 2.</a:t>
            </a:r>
            <a:endParaRPr/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>
                <a:latin typeface="Verdana"/>
                <a:ea typeface="Verdana"/>
              </a:rPr>
              <a:t>Asymmetric-key </a:t>
            </a:r>
            <a:r>
              <a:rPr lang="en-US" sz="2000">
                <a:latin typeface="Verdana"/>
                <a:ea typeface="Verdana"/>
              </a:rPr>
              <a:t>cryptography uses primes extensively. </a:t>
            </a:r>
            <a:endParaRPr lang="en-US" sz="2000">
              <a:latin typeface="Verdana"/>
              <a:ea typeface="Verdana"/>
            </a:endParaRP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Ø"/>
              <a:defRPr/>
            </a:pPr>
            <a:r>
              <a:rPr lang="en-US" sz="2000">
                <a:latin typeface="Verdana"/>
                <a:ea typeface="Verdana"/>
              </a:rPr>
              <a:t>Any composite number can be uniquely expresses as a product of prime, where the prime factors are written in order of increasing size. Example: 26 = 2 × 13; 100 = 2 × 2 × 5 × 5 = 2</a:t>
            </a:r>
            <a:r>
              <a:rPr lang="en-US" sz="2000" baseline="30000">
                <a:latin typeface="Verdana"/>
                <a:ea typeface="Verdana"/>
              </a:rPr>
              <a:t>2</a:t>
            </a:r>
            <a:r>
              <a:rPr lang="en-US" sz="2000">
                <a:latin typeface="Verdana"/>
                <a:ea typeface="Verdana"/>
              </a:rPr>
              <a:t> × 5</a:t>
            </a:r>
            <a:r>
              <a:rPr lang="en-US" sz="2000" baseline="30000">
                <a:latin typeface="Verdana"/>
                <a:ea typeface="Verdana"/>
              </a:rPr>
              <a:t>2</a:t>
            </a:r>
            <a:r>
              <a:rPr lang="en-US" sz="2000">
                <a:latin typeface="Verdana"/>
                <a:ea typeface="Verdana"/>
              </a:rPr>
              <a:t>.</a:t>
            </a:r>
            <a:endParaRPr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859484" y="3959138"/>
            <a:ext cx="667339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List the primes smaller than 10.</a:t>
            </a:r>
            <a:endParaRPr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9830" y="3954673"/>
            <a:ext cx="1779653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Verdana"/>
                <a:ea typeface="Verdana"/>
              </a:rPr>
              <a:t>Example:</a:t>
            </a:r>
            <a:endParaRPr lang="en-US" sz="2000" b="1" i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9830" y="4488270"/>
            <a:ext cx="8839200" cy="1923604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anchorCtr="0">
            <a:spAutoFit/>
          </a:bodyPr>
          <a:lstStyle/>
          <a:p>
            <a:pPr algn="just">
              <a:defRPr/>
            </a:pPr>
            <a:r>
              <a:rPr lang="en-US" sz="2400">
                <a:solidFill>
                  <a:schemeClr val="hlink"/>
                </a:solidFill>
                <a:latin typeface="Verdana"/>
                <a:ea typeface="Verdana"/>
              </a:rPr>
              <a:t>Solution</a:t>
            </a:r>
            <a:endParaRPr/>
          </a:p>
          <a:p>
            <a:pPr marL="571500" indent="-3937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There are four primes less than </a:t>
            </a:r>
            <a:r>
              <a:rPr lang="en-US" sz="2000">
                <a:latin typeface="Verdana"/>
                <a:ea typeface="Verdana"/>
              </a:rPr>
              <a:t>10. These are </a:t>
            </a:r>
            <a:r>
              <a:rPr lang="en-US" sz="2000">
                <a:latin typeface="Verdana"/>
                <a:ea typeface="Verdana"/>
              </a:rPr>
              <a:t>2, 3, 5, and 7. </a:t>
            </a:r>
            <a:endParaRPr lang="en-US" sz="2000">
              <a:latin typeface="Verdana"/>
              <a:ea typeface="Verdana"/>
            </a:endParaRPr>
          </a:p>
          <a:p>
            <a:pPr marL="571500" indent="-3937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It </a:t>
            </a:r>
            <a:r>
              <a:rPr lang="en-US" sz="2000">
                <a:latin typeface="Verdana"/>
                <a:ea typeface="Verdana"/>
              </a:rPr>
              <a:t>is </a:t>
            </a:r>
            <a:r>
              <a:rPr lang="en-US" sz="2000" b="1">
                <a:solidFill>
                  <a:srgbClr val="0000CC"/>
                </a:solidFill>
                <a:latin typeface="Verdana"/>
                <a:ea typeface="Verdana"/>
              </a:rPr>
              <a:t>interesting to note </a:t>
            </a:r>
            <a:r>
              <a:rPr lang="en-US" sz="2000">
                <a:latin typeface="Verdana"/>
                <a:ea typeface="Verdana"/>
              </a:rPr>
              <a:t>that the percentage of primes in the range 1 to 10 is 40%. The percentage decreases as the range increases.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Cardinality of Primes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98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778719"/>
            <a:ext cx="60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latin typeface="Verdana"/>
                <a:ea typeface="Verdana"/>
              </a:rPr>
              <a:t>There is an infinite number of primes.</a:t>
            </a:r>
            <a:endParaRPr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1546046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0000CC"/>
                </a:solidFill>
                <a:latin typeface="Verdana"/>
                <a:ea typeface="Verdana"/>
              </a:rPr>
              <a:t>Number of </a:t>
            </a:r>
            <a:r>
              <a:rPr lang="en-US" sz="2400" b="1">
                <a:solidFill>
                  <a:srgbClr val="0000CC"/>
                </a:solidFill>
                <a:latin typeface="Verdana"/>
                <a:ea typeface="Verdana"/>
              </a:rPr>
              <a:t>Primes </a:t>
            </a:r>
            <a:r>
              <a:rPr lang="el-GR" sz="2400" b="1">
                <a:solidFill>
                  <a:srgbClr val="0000CC"/>
                </a:solidFill>
                <a:latin typeface="Verdana"/>
                <a:ea typeface="Verdana"/>
              </a:rPr>
              <a:t>ϖ</a:t>
            </a:r>
            <a:r>
              <a:rPr lang="en-US" sz="2400" b="1">
                <a:solidFill>
                  <a:srgbClr val="0000CC"/>
                </a:solidFill>
                <a:latin typeface="Verdana"/>
                <a:ea typeface="Verdana"/>
              </a:rPr>
              <a:t>(n):</a:t>
            </a:r>
            <a:endParaRPr lang="en-US" sz="2400" b="1">
              <a:solidFill>
                <a:srgbClr val="0000CC"/>
              </a:solidFill>
              <a:latin typeface="Verdana"/>
              <a:ea typeface="Verdana"/>
            </a:endParaRPr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98714" y="2206418"/>
            <a:ext cx="7010399" cy="5667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6200" y="3350817"/>
            <a:ext cx="883920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>
                <a:latin typeface="Verdana"/>
                <a:ea typeface="Verdana"/>
              </a:rPr>
              <a:t>As a trivial example, assume that the only primes are in the set </a:t>
            </a:r>
            <a:r>
              <a:rPr lang="en-US" sz="2000">
                <a:latin typeface="Verdana"/>
                <a:ea typeface="Verdana"/>
              </a:rPr>
              <a:t>{</a:t>
            </a:r>
            <a:r>
              <a:rPr lang="en-US" sz="2000">
                <a:latin typeface="Verdana"/>
                <a:ea typeface="Verdana"/>
              </a:rPr>
              <a:t>2, 3, 5, 7, 11, 13, 17}. Here P = 510510 and P + 1 = 510511. However, 510511 = 19 × 97 × 277; none of these primes were in </a:t>
            </a:r>
            <a:r>
              <a:rPr lang="en-US" sz="2000">
                <a:latin typeface="Verdana"/>
                <a:ea typeface="Verdana"/>
              </a:rPr>
              <a:t>the original </a:t>
            </a:r>
            <a:r>
              <a:rPr lang="en-US" sz="2000">
                <a:latin typeface="Verdana"/>
                <a:ea typeface="Verdana"/>
              </a:rPr>
              <a:t>list. Therefore, there are three primes greater than 17.</a:t>
            </a:r>
            <a:endParaRPr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6200" y="2874519"/>
            <a:ext cx="2023311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Verdana"/>
                <a:ea typeface="Verdana"/>
              </a:rPr>
              <a:t>Example-1</a:t>
            </a:r>
            <a:endParaRPr lang="en-US" sz="2000" b="1" i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6199" y="5230626"/>
            <a:ext cx="889301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000">
                <a:latin typeface="Verdana"/>
                <a:ea typeface="Verdana"/>
              </a:rPr>
              <a:t>Find the number of primes less than 1,000,000.</a:t>
            </a:r>
            <a:endParaRPr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2400" y="4778516"/>
            <a:ext cx="2035629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Verdana"/>
                <a:ea typeface="Verdana"/>
              </a:rPr>
              <a:t>Example-2</a:t>
            </a:r>
            <a:endParaRPr lang="en-US" sz="2000" b="1" i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6199" y="5658899"/>
            <a:ext cx="88392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>
                <a:solidFill>
                  <a:schemeClr val="hlink"/>
                </a:solidFill>
                <a:latin typeface="Verdana"/>
                <a:ea typeface="Verdana"/>
              </a:rPr>
              <a:t>Solution</a:t>
            </a:r>
            <a:endParaRPr/>
          </a:p>
          <a:p>
            <a:pPr algn="just">
              <a:defRPr/>
            </a:pPr>
            <a:r>
              <a:rPr lang="en-US" sz="2000">
                <a:latin typeface="Verdana"/>
                <a:ea typeface="Verdana"/>
              </a:rPr>
              <a:t>The approximation gives the range 72,383 to 78,543. The actual number of primes is 78,498.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latin typeface="Verdana"/>
                <a:ea typeface="굴림"/>
              </a:rPr>
              <a:t>Checking for </a:t>
            </a:r>
            <a:r>
              <a:rPr lang="en-US" sz="2800" b="1">
                <a:latin typeface="Verdana"/>
                <a:ea typeface="굴림"/>
              </a:rPr>
              <a:t>Primeness</a:t>
            </a:r>
            <a:r>
              <a:rPr lang="en-US" sz="2800" b="1">
                <a:latin typeface="Verdana"/>
                <a:ea typeface="굴림"/>
              </a:rPr>
              <a:t> (</a:t>
            </a:r>
            <a:r>
              <a:rPr lang="en-US" sz="2800" b="1">
                <a:latin typeface="Verdana"/>
                <a:ea typeface="굴림"/>
              </a:rPr>
              <a:t>Primality</a:t>
            </a:r>
            <a:r>
              <a:rPr lang="en-US" sz="2800" b="1">
                <a:latin typeface="Verdana"/>
                <a:ea typeface="굴림"/>
              </a:rPr>
              <a:t> Testing)</a:t>
            </a:r>
            <a:endParaRPr lang="en-US" sz="28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99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6200" y="591910"/>
            <a:ext cx="8839200" cy="1856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>
                <a:latin typeface="Verdana"/>
                <a:ea typeface="Verdana"/>
              </a:rPr>
              <a:t>Given a number n, how can we determine if n is a prime? </a:t>
            </a:r>
            <a:endParaRPr lang="en-US" sz="2400">
              <a:latin typeface="Verdana"/>
              <a:ea typeface="Verdana"/>
            </a:endParaRPr>
          </a:p>
          <a:p>
            <a:pPr marL="571500" indent="-514350" algn="just"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The </a:t>
            </a:r>
            <a:r>
              <a:rPr lang="en-US" sz="2000">
                <a:latin typeface="Verdana"/>
                <a:ea typeface="Verdana"/>
              </a:rPr>
              <a:t>answer is that we need to see if the number is divisible by all primes less </a:t>
            </a:r>
            <a:r>
              <a:rPr lang="en-US" sz="2000">
                <a:latin typeface="Verdana"/>
                <a:ea typeface="Verdana"/>
              </a:rPr>
              <a:t>than √n.</a:t>
            </a:r>
            <a:endParaRPr/>
          </a:p>
          <a:p>
            <a:pPr marL="571500" indent="-514350" algn="just"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We know that this method is inefficient, but it is a good start</a:t>
            </a:r>
            <a:r>
              <a:rPr lang="en-US" sz="2000">
                <a:latin typeface="Verdana"/>
                <a:ea typeface="Verdana"/>
              </a:rPr>
              <a:t>.</a:t>
            </a:r>
            <a:endParaRPr lang="en-US" sz="2000">
              <a:latin typeface="Verdana"/>
              <a:ea typeface="Verdana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52700" y="2480964"/>
            <a:ext cx="548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anchorCtr="0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Is 97 a prime?</a:t>
            </a:r>
            <a:endParaRPr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9050" y="249555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t" anchorCtr="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Verdana"/>
                <a:ea typeface="Verdana"/>
              </a:rPr>
              <a:t>Example-1:</a:t>
            </a:r>
            <a:endParaRPr lang="en-US" sz="2000" b="1" i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8600" y="3060701"/>
            <a:ext cx="8839200" cy="1692771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anchorCtr="0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 lang="en-US" sz="2400" b="1">
              <a:solidFill>
                <a:schemeClr val="hlink"/>
              </a:solidFill>
              <a:latin typeface="Verdana"/>
              <a:ea typeface="Verdana"/>
            </a:endParaRPr>
          </a:p>
          <a:p>
            <a:pPr marL="914400" indent="-457200" algn="just"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The floor of </a:t>
            </a:r>
            <a:r>
              <a:rPr lang="en-US" sz="2000">
                <a:latin typeface="Verdana"/>
                <a:ea typeface="Verdana"/>
              </a:rPr>
              <a:t>√97 </a:t>
            </a:r>
            <a:r>
              <a:rPr lang="en-US" sz="2000">
                <a:latin typeface="Verdana"/>
                <a:ea typeface="Verdana"/>
              </a:rPr>
              <a:t>= 9. </a:t>
            </a:r>
            <a:endParaRPr lang="en-US" sz="2000">
              <a:latin typeface="Verdana"/>
              <a:ea typeface="Verdana"/>
            </a:endParaRPr>
          </a:p>
          <a:p>
            <a:pPr marL="914400" indent="-457200" algn="just"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The </a:t>
            </a:r>
            <a:r>
              <a:rPr lang="en-US" sz="2000">
                <a:latin typeface="Verdana"/>
                <a:ea typeface="Verdana"/>
              </a:rPr>
              <a:t>primes less than 9 are 2, 3, 5, and 7. </a:t>
            </a:r>
            <a:endParaRPr lang="en-US" sz="2000">
              <a:latin typeface="Verdana"/>
              <a:ea typeface="Verdana"/>
            </a:endParaRPr>
          </a:p>
          <a:p>
            <a:pPr marL="914400" indent="-457200" algn="just"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We </a:t>
            </a:r>
            <a:r>
              <a:rPr lang="en-US" sz="2000">
                <a:latin typeface="Verdana"/>
                <a:ea typeface="Verdana"/>
              </a:rPr>
              <a:t>need to see if 97 is divisible by any of these numbers. It is not, so 97 is a prime.</a:t>
            </a:r>
            <a:endParaRPr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590800" y="4786014"/>
            <a:ext cx="548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anchorCtr="0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Is </a:t>
            </a:r>
            <a:r>
              <a:rPr lang="en-US" sz="2400">
                <a:latin typeface="Verdana"/>
                <a:ea typeface="Verdana"/>
              </a:rPr>
              <a:t>301 a </a:t>
            </a:r>
            <a:r>
              <a:rPr lang="en-US" sz="2400">
                <a:latin typeface="Verdana"/>
                <a:ea typeface="Verdana"/>
              </a:rPr>
              <a:t>prime?</a:t>
            </a:r>
            <a:endParaRPr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9050" y="480060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t" anchorCtr="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Verdana"/>
                <a:ea typeface="Verdana"/>
              </a:rPr>
              <a:t>Example-2:</a:t>
            </a:r>
            <a:endParaRPr lang="en-US" sz="2000" b="1" i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66700" y="5365751"/>
            <a:ext cx="8839200" cy="1564724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anchorCtr="0">
            <a:spAutoFit/>
          </a:bodyPr>
          <a:lstStyle/>
          <a:p>
            <a:pPr algn="just">
              <a:lnSpc>
                <a:spcPct val="92000"/>
              </a:lnSpc>
              <a:defRPr/>
            </a:pPr>
            <a:r>
              <a:rPr lang="en-US" sz="2400" b="1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 lang="en-US" sz="2400" b="1">
              <a:solidFill>
                <a:schemeClr val="hlink"/>
              </a:solidFill>
              <a:latin typeface="Verdana"/>
              <a:ea typeface="Verdana"/>
            </a:endParaRPr>
          </a:p>
          <a:p>
            <a:pPr marL="914400" indent="-457200" algn="just">
              <a:lnSpc>
                <a:spcPct val="92000"/>
              </a:lnSpc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The floor of </a:t>
            </a:r>
            <a:r>
              <a:rPr lang="en-US" sz="2000">
                <a:latin typeface="Verdana"/>
                <a:ea typeface="Verdana"/>
              </a:rPr>
              <a:t>√301= 17. </a:t>
            </a:r>
            <a:endParaRPr/>
          </a:p>
          <a:p>
            <a:pPr marL="914400" indent="-457200" algn="just">
              <a:lnSpc>
                <a:spcPct val="92000"/>
              </a:lnSpc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The </a:t>
            </a:r>
            <a:r>
              <a:rPr lang="en-US" sz="2000">
                <a:latin typeface="Verdana"/>
                <a:ea typeface="Verdana"/>
              </a:rPr>
              <a:t>primes less than </a:t>
            </a:r>
            <a:r>
              <a:rPr lang="en-US" sz="2000">
                <a:latin typeface="Verdana"/>
                <a:ea typeface="Verdana"/>
              </a:rPr>
              <a:t>17 </a:t>
            </a:r>
            <a:r>
              <a:rPr lang="en-US" sz="2000">
                <a:latin typeface="Verdana"/>
                <a:ea typeface="Verdana"/>
              </a:rPr>
              <a:t>are 2, 3, 5, and 7. </a:t>
            </a:r>
            <a:endParaRPr lang="en-US" sz="2000">
              <a:latin typeface="Verdana"/>
              <a:ea typeface="Verdana"/>
            </a:endParaRPr>
          </a:p>
          <a:p>
            <a:pPr marL="914400" indent="-457200" algn="just">
              <a:lnSpc>
                <a:spcPct val="92000"/>
              </a:lnSpc>
              <a:buFont typeface="Wingdings"/>
              <a:buChar char="v"/>
              <a:defRPr/>
            </a:pPr>
            <a:r>
              <a:rPr lang="en-US" sz="2000">
                <a:latin typeface="Verdana"/>
                <a:ea typeface="Verdana"/>
              </a:rPr>
              <a:t>We </a:t>
            </a:r>
            <a:r>
              <a:rPr lang="en-US" sz="2000">
                <a:latin typeface="Verdana"/>
                <a:ea typeface="Verdana"/>
              </a:rPr>
              <a:t>need to see if </a:t>
            </a:r>
            <a:r>
              <a:rPr lang="en-US" sz="2000">
                <a:latin typeface="Verdana"/>
                <a:ea typeface="Verdana"/>
              </a:rPr>
              <a:t>301 is </a:t>
            </a:r>
            <a:r>
              <a:rPr lang="en-US" sz="2000">
                <a:latin typeface="Verdana"/>
                <a:ea typeface="Verdana"/>
              </a:rPr>
              <a:t>divisible by any of these numbers. </a:t>
            </a:r>
            <a:r>
              <a:rPr lang="en-US" sz="2000">
                <a:latin typeface="Verdana"/>
                <a:ea typeface="Verdana"/>
              </a:rPr>
              <a:t>Since 7 | 301, so 301 is not a prime.</a:t>
            </a:r>
            <a:endParaRPr lang="en-US" sz="2000"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latin typeface="Verdana"/>
                <a:ea typeface="굴림"/>
              </a:rPr>
              <a:t>Checking for </a:t>
            </a:r>
            <a:r>
              <a:rPr lang="en-US" sz="2800" b="1">
                <a:latin typeface="Verdana"/>
                <a:ea typeface="굴림"/>
              </a:rPr>
              <a:t>Primeness</a:t>
            </a:r>
            <a:r>
              <a:rPr lang="en-US" sz="2800" b="1">
                <a:latin typeface="Verdana"/>
                <a:ea typeface="굴림"/>
              </a:rPr>
              <a:t> (</a:t>
            </a:r>
            <a:r>
              <a:rPr lang="en-US" sz="2800" b="1">
                <a:latin typeface="Verdana"/>
                <a:ea typeface="굴림"/>
              </a:rPr>
              <a:t>Primality</a:t>
            </a:r>
            <a:r>
              <a:rPr lang="en-US" sz="2800" b="1">
                <a:latin typeface="Verdana"/>
                <a:ea typeface="굴림"/>
              </a:rPr>
              <a:t> Testing)</a:t>
            </a:r>
            <a:endParaRPr lang="en-US" sz="28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100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576583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b="1">
                <a:solidFill>
                  <a:srgbClr val="FF0000"/>
                </a:solidFill>
                <a:latin typeface="Verdana"/>
                <a:ea typeface="Verdana"/>
              </a:rPr>
              <a:t>Sieve of </a:t>
            </a:r>
            <a:r>
              <a:rPr lang="en-US" sz="2800" b="1">
                <a:solidFill>
                  <a:srgbClr val="FF0000"/>
                </a:solidFill>
                <a:latin typeface="Verdana"/>
                <a:ea typeface="Verdana"/>
              </a:rPr>
              <a:t>Eratosthenes:</a:t>
            </a:r>
            <a:endParaRPr lang="en-US" sz="2800" b="1">
              <a:solidFill>
                <a:srgbClr val="FF0000"/>
              </a:solidFill>
              <a:latin typeface="Verdana"/>
              <a:ea typeface="Verdana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/>
          <a:srcRect l="0" t="6847" r="0" b="0"/>
          <a:stretch/>
        </p:blipFill>
        <p:spPr bwMode="auto">
          <a:xfrm>
            <a:off x="604837" y="1234350"/>
            <a:ext cx="7934325" cy="4038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Chinese Remainder Theorem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101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350" y="580012"/>
            <a:ext cx="878205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800">
                <a:latin typeface="Verdana"/>
                <a:ea typeface="Verdana"/>
              </a:rPr>
              <a:t>The Chinese remainder theorem (CRT) is used to solve a set of congruent equations with one variable but different moduli, which are relatively prime, as shown</a:t>
            </a:r>
            <a:endParaRPr/>
          </a:p>
          <a:p>
            <a:pPr algn="just">
              <a:defRPr/>
            </a:pPr>
            <a:r>
              <a:rPr lang="en-US" sz="2800">
                <a:latin typeface="Verdana"/>
                <a:ea typeface="Verdana"/>
              </a:rPr>
              <a:t>below:</a:t>
            </a:r>
            <a:endParaRPr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041980" y="3411556"/>
            <a:ext cx="4370696" cy="24463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Chinese Remainder Theorem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102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1083245"/>
            <a:ext cx="88392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The following is an example of a set of equations with different moduli:</a:t>
            </a:r>
            <a:endParaRPr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19050" y="571500"/>
            <a:ext cx="1779653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Verdana"/>
                <a:ea typeface="Verdana"/>
              </a:rPr>
              <a:t>Example:</a:t>
            </a:r>
            <a:endParaRPr lang="en-US" sz="2000" b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3746014"/>
            <a:ext cx="88392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The solution to this set of equations is given in the next section; for the moment, note that the answer to this set of equations is x = 23. This value satisfies all equations: 23 ≡ 2 (mod 3), 23 ≡ 3 (mod 5), and 23 ≡ 2 (mod 7).</a:t>
            </a:r>
            <a:endParaRPr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938463" y="2019300"/>
            <a:ext cx="3267075" cy="12604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Chinese Remainder Theorem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103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724446"/>
            <a:ext cx="8839200" cy="2846933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anchorCtr="0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00B050"/>
                </a:solidFill>
                <a:latin typeface="Verdana"/>
                <a:ea typeface="Verdana"/>
              </a:rPr>
              <a:t>Solution </a:t>
            </a:r>
            <a:r>
              <a:rPr lang="en-US" sz="2400" b="1">
                <a:solidFill>
                  <a:srgbClr val="00B050"/>
                </a:solidFill>
                <a:latin typeface="Verdana"/>
                <a:ea typeface="Verdana"/>
              </a:rPr>
              <a:t>to </a:t>
            </a:r>
            <a:r>
              <a:rPr lang="en-US" sz="2400" b="1">
                <a:solidFill>
                  <a:srgbClr val="00B050"/>
                </a:solidFill>
                <a:latin typeface="Verdana"/>
                <a:ea typeface="Verdana"/>
              </a:rPr>
              <a:t>Chinese Remainder </a:t>
            </a:r>
            <a:r>
              <a:rPr lang="en-US" sz="2400" b="1">
                <a:solidFill>
                  <a:srgbClr val="00B050"/>
                </a:solidFill>
                <a:latin typeface="Verdana"/>
                <a:ea typeface="Verdana"/>
              </a:rPr>
              <a:t>Theorem:</a:t>
            </a:r>
            <a:endParaRPr lang="en-US" sz="2400" b="1">
              <a:solidFill>
                <a:srgbClr val="00B050"/>
              </a:solidFill>
              <a:latin typeface="Verdana"/>
              <a:ea typeface="Verdana"/>
            </a:endParaRPr>
          </a:p>
          <a:p>
            <a:pPr marL="914400" indent="-5715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>
                <a:latin typeface="Verdana"/>
                <a:ea typeface="Verdana"/>
              </a:rPr>
              <a:t>Find </a:t>
            </a:r>
            <a:r>
              <a:rPr lang="en-US" sz="2000">
                <a:latin typeface="Verdana"/>
                <a:ea typeface="Verdana"/>
              </a:rPr>
              <a:t>M = m</a:t>
            </a:r>
            <a:r>
              <a:rPr lang="en-US" sz="2000" baseline="-25000">
                <a:latin typeface="Verdana"/>
                <a:ea typeface="Verdana"/>
              </a:rPr>
              <a:t>1</a:t>
            </a:r>
            <a:r>
              <a:rPr lang="en-US" sz="2000">
                <a:latin typeface="Verdana"/>
                <a:ea typeface="Verdana"/>
              </a:rPr>
              <a:t> × m</a:t>
            </a:r>
            <a:r>
              <a:rPr lang="en-US" sz="2000" baseline="-25000">
                <a:latin typeface="Verdana"/>
                <a:ea typeface="Verdana"/>
              </a:rPr>
              <a:t>2</a:t>
            </a:r>
            <a:r>
              <a:rPr lang="en-US" sz="2000">
                <a:latin typeface="Verdana"/>
                <a:ea typeface="Verdana"/>
              </a:rPr>
              <a:t> × … × m</a:t>
            </a:r>
            <a:r>
              <a:rPr lang="en-US" sz="2000" baseline="-25000">
                <a:latin typeface="Verdana"/>
                <a:ea typeface="Verdana"/>
              </a:rPr>
              <a:t>k</a:t>
            </a:r>
            <a:r>
              <a:rPr lang="en-US" sz="2000">
                <a:latin typeface="Verdana"/>
                <a:ea typeface="Verdana"/>
              </a:rPr>
              <a:t>. This is the common modulus.</a:t>
            </a:r>
            <a:endParaRPr/>
          </a:p>
          <a:p>
            <a:pPr marL="914400" indent="-5715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>
                <a:latin typeface="Verdana"/>
                <a:ea typeface="Verdana"/>
              </a:rPr>
              <a:t>Find </a:t>
            </a:r>
            <a:r>
              <a:rPr lang="en-US" sz="2000">
                <a:latin typeface="Verdana"/>
                <a:ea typeface="Verdana"/>
              </a:rPr>
              <a:t>M</a:t>
            </a:r>
            <a:r>
              <a:rPr lang="en-US" sz="2000" baseline="-25000">
                <a:latin typeface="Verdana"/>
                <a:ea typeface="Verdana"/>
              </a:rPr>
              <a:t>1</a:t>
            </a:r>
            <a:r>
              <a:rPr lang="en-US" sz="2000">
                <a:latin typeface="Verdana"/>
                <a:ea typeface="Verdana"/>
              </a:rPr>
              <a:t> = M/m</a:t>
            </a:r>
            <a:r>
              <a:rPr lang="en-US" sz="2000" baseline="-25000">
                <a:latin typeface="Verdana"/>
                <a:ea typeface="Verdana"/>
              </a:rPr>
              <a:t>1</a:t>
            </a:r>
            <a:r>
              <a:rPr lang="en-US" sz="2000">
                <a:latin typeface="Verdana"/>
                <a:ea typeface="Verdana"/>
              </a:rPr>
              <a:t>, M</a:t>
            </a:r>
            <a:r>
              <a:rPr lang="en-US" sz="2000" baseline="-25000">
                <a:latin typeface="Verdana"/>
                <a:ea typeface="Verdana"/>
              </a:rPr>
              <a:t>2</a:t>
            </a:r>
            <a:r>
              <a:rPr lang="en-US" sz="2000">
                <a:latin typeface="Verdana"/>
                <a:ea typeface="Verdana"/>
              </a:rPr>
              <a:t> = M/m</a:t>
            </a:r>
            <a:r>
              <a:rPr lang="en-US" sz="2000" baseline="-25000">
                <a:latin typeface="Verdana"/>
                <a:ea typeface="Verdana"/>
              </a:rPr>
              <a:t>2</a:t>
            </a:r>
            <a:r>
              <a:rPr lang="en-US" sz="2000">
                <a:latin typeface="Verdana"/>
                <a:ea typeface="Verdana"/>
              </a:rPr>
              <a:t>, …, M</a:t>
            </a:r>
            <a:r>
              <a:rPr lang="en-US" sz="2000" baseline="-25000">
                <a:latin typeface="Verdana"/>
                <a:ea typeface="Verdana"/>
              </a:rPr>
              <a:t>k</a:t>
            </a:r>
            <a:r>
              <a:rPr lang="en-US" sz="2000">
                <a:latin typeface="Verdana"/>
                <a:ea typeface="Verdana"/>
              </a:rPr>
              <a:t> = M/m</a:t>
            </a:r>
            <a:r>
              <a:rPr lang="en-US" sz="2000" baseline="-25000">
                <a:latin typeface="Verdana"/>
                <a:ea typeface="Verdana"/>
              </a:rPr>
              <a:t>k</a:t>
            </a:r>
            <a:r>
              <a:rPr lang="en-US" sz="2000">
                <a:latin typeface="Verdana"/>
                <a:ea typeface="Verdana"/>
              </a:rPr>
              <a:t>.</a:t>
            </a:r>
            <a:endParaRPr/>
          </a:p>
          <a:p>
            <a:pPr marL="914400" indent="-5715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>
                <a:latin typeface="Verdana"/>
                <a:ea typeface="Verdana"/>
              </a:rPr>
              <a:t>Find </a:t>
            </a:r>
            <a:r>
              <a:rPr lang="en-US" sz="2000">
                <a:latin typeface="Verdana"/>
                <a:ea typeface="Verdana"/>
              </a:rPr>
              <a:t>the multiplicative inverse of M</a:t>
            </a:r>
            <a:r>
              <a:rPr lang="en-US" sz="2000" baseline="-25000">
                <a:latin typeface="Verdana"/>
                <a:ea typeface="Verdana"/>
              </a:rPr>
              <a:t>1</a:t>
            </a:r>
            <a:r>
              <a:rPr lang="en-US" sz="2000">
                <a:latin typeface="Verdana"/>
                <a:ea typeface="Verdana"/>
              </a:rPr>
              <a:t>, M</a:t>
            </a:r>
            <a:r>
              <a:rPr lang="en-US" sz="2000" baseline="-25000">
                <a:latin typeface="Verdana"/>
                <a:ea typeface="Verdana"/>
              </a:rPr>
              <a:t>2</a:t>
            </a:r>
            <a:r>
              <a:rPr lang="en-US" sz="2000">
                <a:latin typeface="Verdana"/>
                <a:ea typeface="Verdana"/>
              </a:rPr>
              <a:t>, …, M</a:t>
            </a:r>
            <a:r>
              <a:rPr lang="en-US" sz="2000" baseline="-25000">
                <a:latin typeface="Verdana"/>
                <a:ea typeface="Verdana"/>
              </a:rPr>
              <a:t>k</a:t>
            </a:r>
            <a:r>
              <a:rPr lang="en-US" sz="2000">
                <a:latin typeface="Verdana"/>
                <a:ea typeface="Verdana"/>
              </a:rPr>
              <a:t> using </a:t>
            </a:r>
            <a:r>
              <a:rPr lang="en-US" sz="2000">
                <a:latin typeface="Verdana"/>
                <a:ea typeface="Verdana"/>
              </a:rPr>
              <a:t>the </a:t>
            </a:r>
            <a:r>
              <a:rPr lang="en-US" sz="2000">
                <a:latin typeface="Verdana"/>
                <a:ea typeface="Verdana"/>
              </a:rPr>
              <a:t>corresponding moduli (m</a:t>
            </a:r>
            <a:r>
              <a:rPr lang="en-US" sz="2000" baseline="-25000">
                <a:latin typeface="Verdana"/>
                <a:ea typeface="Verdana"/>
              </a:rPr>
              <a:t>1</a:t>
            </a:r>
            <a:r>
              <a:rPr lang="en-US" sz="2000">
                <a:latin typeface="Verdana"/>
                <a:ea typeface="Verdana"/>
              </a:rPr>
              <a:t>, m</a:t>
            </a:r>
            <a:r>
              <a:rPr lang="en-US" sz="2000" baseline="-25000">
                <a:latin typeface="Verdana"/>
                <a:ea typeface="Verdana"/>
              </a:rPr>
              <a:t>2</a:t>
            </a:r>
            <a:r>
              <a:rPr lang="en-US" sz="2000">
                <a:latin typeface="Verdana"/>
                <a:ea typeface="Verdana"/>
              </a:rPr>
              <a:t>, …, </a:t>
            </a:r>
            <a:r>
              <a:rPr lang="en-US" sz="2000">
                <a:latin typeface="Verdana"/>
                <a:ea typeface="Verdana"/>
              </a:rPr>
              <a:t>m</a:t>
            </a:r>
            <a:r>
              <a:rPr lang="en-US" sz="2000" baseline="-25000">
                <a:latin typeface="Verdana"/>
                <a:ea typeface="Verdana"/>
              </a:rPr>
              <a:t>k</a:t>
            </a:r>
            <a:r>
              <a:rPr lang="en-US" sz="2000">
                <a:latin typeface="Verdana"/>
                <a:ea typeface="Verdana"/>
              </a:rPr>
              <a:t>). Call the </a:t>
            </a:r>
            <a:r>
              <a:rPr lang="en-US" sz="2000">
                <a:latin typeface="Verdana"/>
                <a:ea typeface="Verdana"/>
              </a:rPr>
              <a:t>inverses </a:t>
            </a:r>
            <a:r>
              <a:rPr lang="en-US" sz="2000">
                <a:latin typeface="Verdana"/>
                <a:ea typeface="Verdana"/>
              </a:rPr>
              <a:t>M</a:t>
            </a:r>
            <a:r>
              <a:rPr lang="en-US" sz="2000" baseline="-25000">
                <a:latin typeface="Verdana"/>
                <a:ea typeface="Verdana"/>
              </a:rPr>
              <a:t>1</a:t>
            </a:r>
            <a:r>
              <a:rPr lang="en-US" sz="2000" baseline="30000">
                <a:latin typeface="Verdana"/>
                <a:ea typeface="Verdana"/>
              </a:rPr>
              <a:t>−1</a:t>
            </a:r>
            <a:r>
              <a:rPr lang="en-US" sz="2000">
                <a:latin typeface="Verdana"/>
                <a:ea typeface="Verdana"/>
              </a:rPr>
              <a:t>, M</a:t>
            </a:r>
            <a:r>
              <a:rPr lang="en-US" sz="2000" baseline="-25000">
                <a:latin typeface="Verdana"/>
                <a:ea typeface="Verdana"/>
              </a:rPr>
              <a:t>2</a:t>
            </a:r>
            <a:r>
              <a:rPr lang="en-US" sz="2000" baseline="30000">
                <a:latin typeface="Verdana"/>
                <a:ea typeface="Verdana"/>
              </a:rPr>
              <a:t>−1</a:t>
            </a:r>
            <a:r>
              <a:rPr lang="en-US" sz="2000">
                <a:latin typeface="Verdana"/>
                <a:ea typeface="Verdana"/>
              </a:rPr>
              <a:t>, …, M</a:t>
            </a:r>
            <a:r>
              <a:rPr lang="en-US" sz="2000" baseline="-25000">
                <a:latin typeface="Verdana"/>
                <a:ea typeface="Verdana"/>
              </a:rPr>
              <a:t>k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baseline="30000">
                <a:latin typeface="Verdana"/>
                <a:ea typeface="Verdana"/>
              </a:rPr>
              <a:t>−1</a:t>
            </a:r>
            <a:r>
              <a:rPr lang="en-US" sz="2000">
                <a:latin typeface="Verdana"/>
                <a:ea typeface="Verdana"/>
              </a:rPr>
              <a:t>.</a:t>
            </a:r>
            <a:endParaRPr/>
          </a:p>
          <a:p>
            <a:pPr marL="914400" indent="-5715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>
                <a:latin typeface="Verdana"/>
                <a:ea typeface="Verdana"/>
              </a:rPr>
              <a:t>The </a:t>
            </a:r>
            <a:r>
              <a:rPr lang="en-US" sz="2000">
                <a:latin typeface="Verdana"/>
                <a:ea typeface="Verdana"/>
              </a:rPr>
              <a:t>solution to the simultaneous equations is</a:t>
            </a:r>
            <a:endParaRPr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63157" y="4076701"/>
            <a:ext cx="7989086" cy="55244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Chinese Remainder Theorem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104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6250" y="1070277"/>
            <a:ext cx="8839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Find the solution to the simultaneous equations:</a:t>
            </a:r>
            <a:endParaRPr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200" y="55224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Verdana"/>
                <a:ea typeface="Verdana"/>
              </a:rPr>
              <a:t>Example-1:</a:t>
            </a:r>
            <a:endParaRPr lang="en-US" sz="2000" b="1" i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" y="3083862"/>
            <a:ext cx="8572500" cy="2985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br>
              <a:rPr lang="en-US" sz="2400">
                <a:latin typeface="Verdana"/>
                <a:ea typeface="Verdana"/>
              </a:rPr>
            </a:br>
            <a:r>
              <a:rPr lang="en-US" sz="2400">
                <a:latin typeface="Verdana"/>
                <a:ea typeface="Verdana"/>
              </a:rPr>
              <a:t>We follow the four steps.</a:t>
            </a:r>
            <a:endParaRPr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>
                <a:latin typeface="Verdana"/>
                <a:ea typeface="Verdana"/>
              </a:rPr>
              <a:t>M </a:t>
            </a:r>
            <a:r>
              <a:rPr lang="en-US" sz="2000">
                <a:latin typeface="Verdana"/>
                <a:ea typeface="Verdana"/>
              </a:rPr>
              <a:t>= 3 × 5 × 7 = 105</a:t>
            </a:r>
            <a:endParaRPr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>
                <a:latin typeface="Verdana"/>
                <a:ea typeface="Verdana"/>
              </a:rPr>
              <a:t>M</a:t>
            </a:r>
            <a:r>
              <a:rPr lang="en-US" sz="2000" baseline="-25000">
                <a:latin typeface="Verdana"/>
                <a:ea typeface="Verdana"/>
              </a:rPr>
              <a:t>1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>
                <a:latin typeface="Verdana"/>
                <a:ea typeface="Verdana"/>
              </a:rPr>
              <a:t>= 105 / 3 = 35, M</a:t>
            </a:r>
            <a:r>
              <a:rPr lang="en-US" sz="2000" baseline="-25000">
                <a:latin typeface="Verdana"/>
                <a:ea typeface="Verdana"/>
              </a:rPr>
              <a:t>2</a:t>
            </a:r>
            <a:r>
              <a:rPr lang="en-US" sz="2000">
                <a:latin typeface="Verdana"/>
                <a:ea typeface="Verdana"/>
              </a:rPr>
              <a:t> = 105 / 5 = 21, M</a:t>
            </a:r>
            <a:r>
              <a:rPr lang="en-US" sz="2000" baseline="-25000">
                <a:latin typeface="Verdana"/>
                <a:ea typeface="Verdana"/>
              </a:rPr>
              <a:t>3</a:t>
            </a:r>
            <a:r>
              <a:rPr lang="en-US" sz="2000">
                <a:latin typeface="Verdana"/>
                <a:ea typeface="Verdana"/>
              </a:rPr>
              <a:t> = 105 / 7 = 15</a:t>
            </a:r>
            <a:endParaRPr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>
                <a:latin typeface="Verdana"/>
                <a:ea typeface="Verdana"/>
              </a:rPr>
              <a:t>The </a:t>
            </a:r>
            <a:r>
              <a:rPr lang="en-US" sz="2000">
                <a:latin typeface="Verdana"/>
                <a:ea typeface="Verdana"/>
              </a:rPr>
              <a:t>inverses are M</a:t>
            </a:r>
            <a:r>
              <a:rPr lang="en-US" sz="2000" baseline="-25000">
                <a:latin typeface="Verdana"/>
                <a:ea typeface="Verdana"/>
              </a:rPr>
              <a:t>1</a:t>
            </a:r>
            <a:r>
              <a:rPr lang="en-US" sz="2000" baseline="30000">
                <a:latin typeface="Verdana"/>
                <a:ea typeface="Verdana"/>
              </a:rPr>
              <a:t>−1</a:t>
            </a:r>
            <a:r>
              <a:rPr lang="en-US" sz="2000">
                <a:latin typeface="Verdana"/>
                <a:ea typeface="Verdana"/>
              </a:rPr>
              <a:t> = 2, M</a:t>
            </a:r>
            <a:r>
              <a:rPr lang="en-US" sz="2000" baseline="-25000">
                <a:latin typeface="Verdana"/>
                <a:ea typeface="Verdana"/>
              </a:rPr>
              <a:t>2</a:t>
            </a:r>
            <a:r>
              <a:rPr lang="en-US" sz="2000" baseline="30000">
                <a:latin typeface="Verdana"/>
                <a:ea typeface="Verdana"/>
              </a:rPr>
              <a:t>−1</a:t>
            </a:r>
            <a:r>
              <a:rPr lang="en-US" sz="2000">
                <a:latin typeface="Verdana"/>
                <a:ea typeface="Verdana"/>
              </a:rPr>
              <a:t> = 1, M</a:t>
            </a:r>
            <a:r>
              <a:rPr lang="en-US" sz="2000" baseline="-25000">
                <a:latin typeface="Verdana"/>
                <a:ea typeface="Verdana"/>
              </a:rPr>
              <a:t>3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baseline="30000">
                <a:latin typeface="Verdana"/>
                <a:ea typeface="Verdana"/>
              </a:rPr>
              <a:t>−1</a:t>
            </a:r>
            <a:r>
              <a:rPr lang="en-US" sz="2000">
                <a:latin typeface="Verdana"/>
                <a:ea typeface="Verdana"/>
              </a:rPr>
              <a:t> = 1</a:t>
            </a:r>
            <a:endParaRPr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>
                <a:latin typeface="Verdana"/>
                <a:ea typeface="Verdana"/>
              </a:rPr>
              <a:t>x </a:t>
            </a:r>
            <a:r>
              <a:rPr lang="en-US" sz="2000">
                <a:latin typeface="Verdana"/>
                <a:ea typeface="Verdana"/>
              </a:rPr>
              <a:t>= (2 × 35 × 2 + 3 × 21 × 1 + 2 × 15 × 1) mod 105 = </a:t>
            </a:r>
            <a:r>
              <a:rPr lang="en-US" sz="2000">
                <a:latin typeface="Verdana"/>
                <a:ea typeface="Verdana"/>
              </a:rPr>
              <a:t>23 mod </a:t>
            </a:r>
            <a:r>
              <a:rPr lang="en-US" sz="2000">
                <a:latin typeface="Verdana"/>
                <a:ea typeface="Verdana"/>
              </a:rPr>
              <a:t>105</a:t>
            </a:r>
            <a:endParaRPr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264693" y="1660702"/>
            <a:ext cx="3040857" cy="117240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latin typeface="Verdana"/>
                <a:ea typeface="굴림"/>
              </a:rPr>
              <a:t>Chinese Remainder Theorem</a:t>
            </a:r>
            <a:endParaRPr lang="en-US" sz="3200" b="1">
              <a:latin typeface="Verdana"/>
              <a:ea typeface="굴림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</a:rPr>
              <a:t>Slide</a:t>
            </a:r>
            <a:r>
              <a:rPr lang="en-US"/>
              <a:t>-</a:t>
            </a:r>
            <a:fld id="{FCFF135A-902E-4CEE-A769-6297F0D52EC6}" type="slidenum">
              <a:rPr lang="en-US">
                <a:solidFill>
                  <a:srgbClr val="6600FF"/>
                </a:solidFill>
              </a:rPr>
              <a:t>105</a:t>
            </a:fld>
            <a:endParaRPr lang="en-US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1051352"/>
            <a:ext cx="88392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Find an integer that has a remainder of 3 when divided by 7 and 13, but is divisible by 12.</a:t>
            </a:r>
            <a:endParaRPr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" y="580012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Verdana"/>
                <a:ea typeface="Verdana"/>
              </a:rPr>
              <a:t>Example-2:</a:t>
            </a:r>
            <a:endParaRPr lang="en-US" sz="2000" b="1" i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6200" y="1927480"/>
            <a:ext cx="883920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hlink"/>
                </a:solidFill>
                <a:latin typeface="Verdana"/>
                <a:ea typeface="Verdana"/>
              </a:rPr>
              <a:t>Solution:</a:t>
            </a:r>
            <a:endParaRPr/>
          </a:p>
          <a:p>
            <a:pPr algn="just">
              <a:defRPr/>
            </a:pPr>
            <a:r>
              <a:rPr lang="en-US" sz="2400">
                <a:latin typeface="Verdana"/>
                <a:ea typeface="Verdana"/>
              </a:rPr>
              <a:t>This </a:t>
            </a:r>
            <a:r>
              <a:rPr lang="en-US" sz="2400">
                <a:latin typeface="Verdana"/>
                <a:ea typeface="Verdana"/>
              </a:rPr>
              <a:t>is a CRT problem. We can form three equations and solve them to find the value of x.</a:t>
            </a:r>
            <a:endParaRPr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405981" y="3172940"/>
            <a:ext cx="2332037" cy="137636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399" y="5024606"/>
            <a:ext cx="88392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>
                <a:latin typeface="Verdana"/>
                <a:ea typeface="Verdana"/>
              </a:rPr>
              <a:t>If we follow the four steps, we find x = 276. We can check that </a:t>
            </a:r>
            <a:r>
              <a:rPr lang="en-US" sz="2000">
                <a:latin typeface="Verdana"/>
                <a:ea typeface="Verdana"/>
              </a:rPr>
              <a:t>276 </a:t>
            </a:r>
            <a:r>
              <a:rPr lang="en-US" sz="2000">
                <a:latin typeface="Verdana"/>
                <a:ea typeface="Verdana"/>
              </a:rPr>
              <a:t>= 3 mod 7, 276 = 3 mod 13 and 276 is divisible by 12 (the quotient is 23 and the remainder is zero).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ONLYOFFICE/7.5.1.23</Application>
  <DocSecurity>0</DocSecurity>
  <PresentationFormat>On-screen Show (4:3)</PresentationFormat>
  <Paragraphs>0</Paragraphs>
  <Slides>102</Slides>
  <Notes>102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/>
  <dc:creator>Togor</dc:creator>
  <cp:keywords/>
  <dc:description/>
  <dc:identifier/>
  <dc:language/>
  <cp:lastModifiedBy/>
  <cp:revision>1018</cp:revision>
  <dcterms:created xsi:type="dcterms:W3CDTF">2010-06-15T01:30:07Z</dcterms:created>
  <dcterms:modified xsi:type="dcterms:W3CDTF">2023-12-11T14:06:38Z</dcterms:modified>
  <cp:category/>
  <cp:contentStatus/>
  <cp:version/>
</cp:coreProperties>
</file>