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2"/>
  </p:sldMasterIdLst>
  <p:notesMasterIdLst>
    <p:notesMasterId r:id="rId31"/>
  </p:notesMasterIdLst>
  <p:handoutMasterIdLst>
    <p:handoutMasterId r:id="rId32"/>
  </p:handoutMasterIdLst>
  <p:sldIdLst>
    <p:sldId id="426" r:id="rId3"/>
    <p:sldId id="535" r:id="rId4"/>
    <p:sldId id="437" r:id="rId5"/>
    <p:sldId id="592" r:id="rId6"/>
    <p:sldId id="649" r:id="rId7"/>
    <p:sldId id="667" r:id="rId8"/>
    <p:sldId id="668" r:id="rId9"/>
    <p:sldId id="669" r:id="rId10"/>
    <p:sldId id="670" r:id="rId11"/>
    <p:sldId id="609" r:id="rId12"/>
    <p:sldId id="608" r:id="rId13"/>
    <p:sldId id="580" r:id="rId14"/>
    <p:sldId id="546" r:id="rId15"/>
    <p:sldId id="635" r:id="rId16"/>
    <p:sldId id="634" r:id="rId17"/>
    <p:sldId id="653" r:id="rId18"/>
    <p:sldId id="654" r:id="rId19"/>
    <p:sldId id="656" r:id="rId20"/>
    <p:sldId id="658" r:id="rId21"/>
    <p:sldId id="660" r:id="rId22"/>
    <p:sldId id="673" r:id="rId23"/>
    <p:sldId id="672" r:id="rId24"/>
    <p:sldId id="674" r:id="rId25"/>
    <p:sldId id="675" r:id="rId26"/>
    <p:sldId id="676" r:id="rId27"/>
    <p:sldId id="677" r:id="rId28"/>
    <p:sldId id="471" r:id="rId29"/>
    <p:sldId id="671" r:id="rId30"/>
  </p:sldIdLst>
  <p:sldSz cx="12192000" cy="6858000"/>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192" userDrawn="1">
          <p15:clr>
            <a:srgbClr val="A4A3A4"/>
          </p15:clr>
        </p15:guide>
        <p15:guide id="4" pos="74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0C8E"/>
    <a:srgbClr val="FF3300"/>
    <a:srgbClr val="FF0066"/>
    <a:srgbClr val="FFFFFF"/>
    <a:srgbClr val="FF3399"/>
    <a:srgbClr val="009900"/>
    <a:srgbClr val="D60093"/>
    <a:srgbClr val="CC0066"/>
    <a:srgbClr val="FF00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38" autoAdjust="0"/>
    <p:restoredTop sz="93988" autoAdjust="0"/>
  </p:normalViewPr>
  <p:slideViewPr>
    <p:cSldViewPr showGuides="1">
      <p:cViewPr varScale="1">
        <p:scale>
          <a:sx n="79" d="100"/>
          <a:sy n="79" d="100"/>
        </p:scale>
        <p:origin x="696" y="48"/>
      </p:cViewPr>
      <p:guideLst>
        <p:guide orient="horz" pos="2160"/>
        <p:guide pos="3840"/>
        <p:guide pos="192"/>
        <p:guide pos="7488"/>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2971372" cy="46784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295" y="3"/>
            <a:ext cx="2972539" cy="467849"/>
          </a:xfrm>
          <a:prstGeom prst="rect">
            <a:avLst/>
          </a:prstGeom>
        </p:spPr>
        <p:txBody>
          <a:bodyPr vert="horz" lIns="91440" tIns="45720" rIns="91440" bIns="45720" rtlCol="0"/>
          <a:lstStyle>
            <a:lvl1pPr algn="r">
              <a:defRPr sz="1200"/>
            </a:lvl1pPr>
          </a:lstStyle>
          <a:p>
            <a:fld id="{52B78F2A-59AF-4063-8247-742340A61E80}" type="datetimeFigureOut">
              <a:rPr lang="en-US" smtClean="0"/>
              <a:pPr/>
              <a:t>12/4/2023</a:t>
            </a:fld>
            <a:endParaRPr lang="en-US"/>
          </a:p>
        </p:txBody>
      </p:sp>
      <p:sp>
        <p:nvSpPr>
          <p:cNvPr id="4" name="Footer Placeholder 3"/>
          <p:cNvSpPr>
            <a:spLocks noGrp="1"/>
          </p:cNvSpPr>
          <p:nvPr>
            <p:ph type="ftr" sz="quarter" idx="2"/>
          </p:nvPr>
        </p:nvSpPr>
        <p:spPr>
          <a:xfrm>
            <a:off x="2" y="8846022"/>
            <a:ext cx="2971372" cy="46784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295" y="8846022"/>
            <a:ext cx="2972539" cy="467847"/>
          </a:xfrm>
          <a:prstGeom prst="rect">
            <a:avLst/>
          </a:prstGeom>
        </p:spPr>
        <p:txBody>
          <a:bodyPr vert="horz" lIns="91440" tIns="45720" rIns="91440" bIns="45720" rtlCol="0" anchor="b"/>
          <a:lstStyle>
            <a:lvl1pPr algn="r">
              <a:defRPr sz="1200"/>
            </a:lvl1pPr>
          </a:lstStyle>
          <a:p>
            <a:fld id="{28C46BC3-909A-40F1-9CA9-EF91CBAB4D9E}" type="slidenum">
              <a:rPr lang="en-US" smtClean="0"/>
              <a:pPr/>
              <a:t>‹#›</a:t>
            </a:fld>
            <a:endParaRPr lang="en-US"/>
          </a:p>
        </p:txBody>
      </p:sp>
    </p:spTree>
    <p:extLst>
      <p:ext uri="{BB962C8B-B14F-4D97-AF65-F5344CB8AC3E}">
        <p14:creationId xmlns:p14="http://schemas.microsoft.com/office/powerpoint/2010/main" val="211358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5"/>
            <a:ext cx="2971799" cy="465693"/>
          </a:xfrm>
          <a:prstGeom prst="rect">
            <a:avLst/>
          </a:prstGeom>
        </p:spPr>
        <p:txBody>
          <a:bodyPr vert="horz" lIns="88642" tIns="44321" rIns="88642" bIns="44321" rtlCol="0"/>
          <a:lstStyle>
            <a:lvl1pPr algn="l">
              <a:defRPr sz="1200"/>
            </a:lvl1pPr>
          </a:lstStyle>
          <a:p>
            <a:endParaRPr lang="en-US"/>
          </a:p>
        </p:txBody>
      </p:sp>
      <p:sp>
        <p:nvSpPr>
          <p:cNvPr id="3" name="Date Placeholder 2"/>
          <p:cNvSpPr>
            <a:spLocks noGrp="1"/>
          </p:cNvSpPr>
          <p:nvPr>
            <p:ph type="dt" idx="1"/>
          </p:nvPr>
        </p:nvSpPr>
        <p:spPr>
          <a:xfrm>
            <a:off x="3884619" y="5"/>
            <a:ext cx="2971799" cy="465693"/>
          </a:xfrm>
          <a:prstGeom prst="rect">
            <a:avLst/>
          </a:prstGeom>
        </p:spPr>
        <p:txBody>
          <a:bodyPr vert="horz" lIns="88642" tIns="44321" rIns="88642" bIns="44321" rtlCol="0"/>
          <a:lstStyle>
            <a:lvl1pPr algn="r">
              <a:defRPr sz="1200"/>
            </a:lvl1pPr>
          </a:lstStyle>
          <a:p>
            <a:fld id="{592A0791-6B8A-4268-B9A9-5477EC471AC4}" type="datetimeFigureOut">
              <a:rPr lang="en-US" smtClean="0"/>
              <a:pPr/>
              <a:t>12/4/2023</a:t>
            </a:fld>
            <a:endParaRPr lang="en-US"/>
          </a:p>
        </p:txBody>
      </p:sp>
      <p:sp>
        <p:nvSpPr>
          <p:cNvPr id="4" name="Slide Image Placeholder 3"/>
          <p:cNvSpPr>
            <a:spLocks noGrp="1" noRot="1" noChangeAspect="1"/>
          </p:cNvSpPr>
          <p:nvPr>
            <p:ph type="sldImg" idx="2"/>
          </p:nvPr>
        </p:nvSpPr>
        <p:spPr>
          <a:xfrm>
            <a:off x="327025" y="700088"/>
            <a:ext cx="6203950" cy="3490912"/>
          </a:xfrm>
          <a:prstGeom prst="rect">
            <a:avLst/>
          </a:prstGeom>
          <a:noFill/>
          <a:ln w="12700">
            <a:solidFill>
              <a:prstClr val="black"/>
            </a:solidFill>
          </a:ln>
        </p:spPr>
        <p:txBody>
          <a:bodyPr vert="horz" lIns="88642" tIns="44321" rIns="88642" bIns="44321" rtlCol="0" anchor="ctr"/>
          <a:lstStyle/>
          <a:p>
            <a:endParaRPr lang="en-US"/>
          </a:p>
        </p:txBody>
      </p:sp>
      <p:sp>
        <p:nvSpPr>
          <p:cNvPr id="5" name="Notes Placeholder 4"/>
          <p:cNvSpPr>
            <a:spLocks noGrp="1"/>
          </p:cNvSpPr>
          <p:nvPr>
            <p:ph type="body" sz="quarter" idx="3"/>
          </p:nvPr>
        </p:nvSpPr>
        <p:spPr>
          <a:xfrm>
            <a:off x="685801" y="4424095"/>
            <a:ext cx="5486400" cy="4191237"/>
          </a:xfrm>
          <a:prstGeom prst="rect">
            <a:avLst/>
          </a:prstGeom>
        </p:spPr>
        <p:txBody>
          <a:bodyPr vert="horz" lIns="88642" tIns="44321" rIns="88642" bIns="4432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5" y="8846557"/>
            <a:ext cx="2971799" cy="465693"/>
          </a:xfrm>
          <a:prstGeom prst="rect">
            <a:avLst/>
          </a:prstGeom>
        </p:spPr>
        <p:txBody>
          <a:bodyPr vert="horz" lIns="88642" tIns="44321" rIns="88642" bIns="44321" rtlCol="0" anchor="b"/>
          <a:lstStyle>
            <a:lvl1pPr algn="l">
              <a:defRPr sz="1200"/>
            </a:lvl1pPr>
          </a:lstStyle>
          <a:p>
            <a:endParaRPr lang="en-US"/>
          </a:p>
        </p:txBody>
      </p:sp>
      <p:sp>
        <p:nvSpPr>
          <p:cNvPr id="7" name="Slide Number Placeholder 6"/>
          <p:cNvSpPr>
            <a:spLocks noGrp="1"/>
          </p:cNvSpPr>
          <p:nvPr>
            <p:ph type="sldNum" sz="quarter" idx="5"/>
          </p:nvPr>
        </p:nvSpPr>
        <p:spPr>
          <a:xfrm>
            <a:off x="3884619" y="8846557"/>
            <a:ext cx="2971799" cy="465693"/>
          </a:xfrm>
          <a:prstGeom prst="rect">
            <a:avLst/>
          </a:prstGeom>
        </p:spPr>
        <p:txBody>
          <a:bodyPr vert="horz" lIns="88642" tIns="44321" rIns="88642" bIns="44321" rtlCol="0" anchor="b"/>
          <a:lstStyle>
            <a:lvl1pPr algn="r">
              <a:defRPr sz="1200"/>
            </a:lvl1pPr>
          </a:lstStyle>
          <a:p>
            <a:fld id="{AB5B076A-BCD3-43DB-B626-89538CF1BE16}" type="slidenum">
              <a:rPr lang="en-US" smtClean="0"/>
              <a:pPr/>
              <a:t>‹#›</a:t>
            </a:fld>
            <a:endParaRPr lang="en-US"/>
          </a:p>
        </p:txBody>
      </p:sp>
    </p:spTree>
    <p:extLst>
      <p:ext uri="{BB962C8B-B14F-4D97-AF65-F5344CB8AC3E}">
        <p14:creationId xmlns:p14="http://schemas.microsoft.com/office/powerpoint/2010/main" val="911539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Supervised - </a:t>
            </a:r>
            <a:r>
              <a:rPr lang="en-US" dirty="0" err="1" smtClean="0"/>
              <a:t>Adaboost</a:t>
            </a:r>
            <a:r>
              <a:rPr lang="en-US" dirty="0" smtClean="0"/>
              <a:t> Gradient boosting </a:t>
            </a:r>
            <a:r>
              <a:rPr lang="en-US" dirty="0" err="1" smtClean="0"/>
              <a:t>Xgboost</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2</a:t>
            </a:fld>
            <a:endParaRPr lang="en-US"/>
          </a:p>
        </p:txBody>
      </p:sp>
    </p:spTree>
    <p:extLst>
      <p:ext uri="{BB962C8B-B14F-4D97-AF65-F5344CB8AC3E}">
        <p14:creationId xmlns:p14="http://schemas.microsoft.com/office/powerpoint/2010/main" val="2164960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4</a:t>
            </a:fld>
            <a:endParaRPr lang="en-US"/>
          </a:p>
        </p:txBody>
      </p:sp>
    </p:spTree>
    <p:extLst>
      <p:ext uri="{BB962C8B-B14F-4D97-AF65-F5344CB8AC3E}">
        <p14:creationId xmlns:p14="http://schemas.microsoft.com/office/powerpoint/2010/main" val="1142786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In this algorithm, data is divided into a specific number of groups or clusters. It is achieved by minimizing the total squared distances between the data points and the centers of each cluster.</a:t>
            </a:r>
          </a:p>
          <a:p>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7</a:t>
            </a:fld>
            <a:endParaRPr lang="en-US"/>
          </a:p>
        </p:txBody>
      </p:sp>
    </p:spTree>
    <p:extLst>
      <p:ext uri="{BB962C8B-B14F-4D97-AF65-F5344CB8AC3E}">
        <p14:creationId xmlns:p14="http://schemas.microsoft.com/office/powerpoint/2010/main" val="526529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8</a:t>
            </a:fld>
            <a:endParaRPr lang="en-US"/>
          </a:p>
        </p:txBody>
      </p:sp>
    </p:spTree>
    <p:extLst>
      <p:ext uri="{BB962C8B-B14F-4D97-AF65-F5344CB8AC3E}">
        <p14:creationId xmlns:p14="http://schemas.microsoft.com/office/powerpoint/2010/main" val="2482317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model learns as it goes by using trial and error. </a:t>
            </a:r>
          </a:p>
          <a:p>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13</a:t>
            </a:fld>
            <a:endParaRPr lang="en-US"/>
          </a:p>
        </p:txBody>
      </p:sp>
    </p:spTree>
    <p:extLst>
      <p:ext uri="{BB962C8B-B14F-4D97-AF65-F5344CB8AC3E}">
        <p14:creationId xmlns:p14="http://schemas.microsoft.com/office/powerpoint/2010/main" val="3741626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17</a:t>
            </a:fld>
            <a:endParaRPr lang="en-US"/>
          </a:p>
        </p:txBody>
      </p:sp>
    </p:spTree>
    <p:extLst>
      <p:ext uri="{BB962C8B-B14F-4D97-AF65-F5344CB8AC3E}">
        <p14:creationId xmlns:p14="http://schemas.microsoft.com/office/powerpoint/2010/main" val="1760099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lvl1pPr>
              <a:defRPr b="1">
                <a:solidFill>
                  <a:srgbClr val="004274"/>
                </a:solidFill>
              </a:defRPr>
            </a:lvl1pPr>
          </a:lstStyle>
          <a:p>
            <a:r>
              <a:rPr lang="en-US" dirty="0"/>
              <a:t>Click to edit Master title style</a:t>
            </a:r>
          </a:p>
        </p:txBody>
      </p:sp>
      <p:sp>
        <p:nvSpPr>
          <p:cNvPr id="7" name="Footer Placeholder 2"/>
          <p:cNvSpPr txBox="1">
            <a:spLocks/>
          </p:cNvSpPr>
          <p:nvPr userDrawn="1"/>
        </p:nvSpPr>
        <p:spPr>
          <a:xfrm>
            <a:off x="304800" y="6492876"/>
            <a:ext cx="1046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04274"/>
                </a:solidFill>
              </a:rPr>
              <a:t>Traffic modeling of 4G network under LTE and WiMAX network platform</a:t>
            </a:r>
          </a:p>
        </p:txBody>
      </p:sp>
      <p:sp>
        <p:nvSpPr>
          <p:cNvPr id="8" name="Slide Number Placeholder 3"/>
          <p:cNvSpPr txBox="1">
            <a:spLocks/>
          </p:cNvSpPr>
          <p:nvPr userDrawn="1"/>
        </p:nvSpPr>
        <p:spPr>
          <a:xfrm>
            <a:off x="10769600" y="6492876"/>
            <a:ext cx="110684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DC8AA99-7238-42D3-B68A-A4E1B56FEE73}" type="slidenum">
              <a:rPr lang="en-US" sz="1200" smtClean="0">
                <a:solidFill>
                  <a:srgbClr val="004274"/>
                </a:solidFill>
              </a:rPr>
              <a:pPr/>
              <a:t>‹#›</a:t>
            </a:fld>
            <a:endParaRPr lang="en-US" sz="1200">
              <a:solidFill>
                <a:srgbClr val="004274"/>
              </a:solidFill>
            </a:endParaRPr>
          </a:p>
        </p:txBody>
      </p:sp>
    </p:spTree>
    <p:extLst>
      <p:ext uri="{BB962C8B-B14F-4D97-AF65-F5344CB8AC3E}">
        <p14:creationId xmlns:p14="http://schemas.microsoft.com/office/powerpoint/2010/main" val="392104932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663228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2904314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10363200" cy="1143000"/>
          </a:xfrm>
          <a:prstGeom prst="rect">
            <a:avLst/>
          </a:prstGeo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Traffic modeling of 4G network under LTE and WiMAX network platform</a:t>
            </a:r>
            <a:endParaRPr lang="en-US" dirty="0"/>
          </a:p>
        </p:txBody>
      </p:sp>
      <p:sp>
        <p:nvSpPr>
          <p:cNvPr id="4" name="Slide Number Placeholder 3"/>
          <p:cNvSpPr>
            <a:spLocks noGrp="1"/>
          </p:cNvSpPr>
          <p:nvPr>
            <p:ph type="sldNum" sz="quarter" idx="11"/>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276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sz="4000">
                <a:latin typeface="Gill Sans MT" panose="020B05020201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ü"/>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2550125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EE55C-EFC8-49AB-BB12-5AC9DE5C1596}"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589654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3EE55C-EFC8-49AB-BB12-5AC9DE5C1596}"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95174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3EE55C-EFC8-49AB-BB12-5AC9DE5C1596}" type="datetimeFigureOut">
              <a:rPr lang="en-US" smtClean="0"/>
              <a:pPr/>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719680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03EE55C-EFC8-49AB-BB12-5AC9DE5C1596}" type="datetimeFigureOut">
              <a:rPr lang="en-US" smtClean="0"/>
              <a:pPr/>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373522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3EE55C-EFC8-49AB-BB12-5AC9DE5C1596}" type="datetimeFigureOut">
              <a:rPr lang="en-US" smtClean="0"/>
              <a:pPr/>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384570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EE55C-EFC8-49AB-BB12-5AC9DE5C1596}"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523096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EE55C-EFC8-49AB-BB12-5AC9DE5C1596}"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98598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EE55C-EFC8-49AB-BB12-5AC9DE5C1596}" type="datetimeFigureOut">
              <a:rPr lang="en-US" smtClean="0"/>
              <a:pPr/>
              <a:t>12/4/2023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24D71-41C7-42A6-B50A-BDF41338C8EE}" type="slidenum">
              <a:rPr lang="en-US" smtClean="0"/>
              <a:pPr/>
              <a:t>‹#›</a:t>
            </a:fld>
            <a:endParaRPr lang="en-US"/>
          </a:p>
        </p:txBody>
      </p:sp>
    </p:spTree>
    <p:extLst>
      <p:ext uri="{BB962C8B-B14F-4D97-AF65-F5344CB8AC3E}">
        <p14:creationId xmlns:p14="http://schemas.microsoft.com/office/powerpoint/2010/main" val="5179635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upload.wikimedia.org/wikipedia/en/0/0a/JU-logo.pn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microsoft.com/office/2007/relationships/hdphoto" Target="../media/hdphoto6.wdp"/><Relationship Id="rId5" Type="http://schemas.openxmlformats.org/officeDocument/2006/relationships/image" Target="../media/image20.png"/><Relationship Id="rId4" Type="http://schemas.microsoft.com/office/2007/relationships/hdphoto" Target="../media/hdphoto5.wdp"/></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2227006" y="3815082"/>
            <a:ext cx="7924800" cy="1477328"/>
          </a:xfrm>
          <a:prstGeom prst="rect">
            <a:avLst/>
          </a:prstGeom>
          <a:noFill/>
          <a:ln w="9525">
            <a:noFill/>
            <a:miter lim="800000"/>
            <a:headEnd/>
            <a:tailEnd/>
          </a:ln>
        </p:spPr>
        <p:txBody>
          <a:bodyPr>
            <a:spAutoFit/>
          </a:bodyPr>
          <a:lstStyle/>
          <a:p>
            <a:pPr algn="ctr"/>
            <a:r>
              <a:rPr lang="en-US" b="1" dirty="0">
                <a:solidFill>
                  <a:schemeClr val="accent2"/>
                </a:solidFill>
                <a:cs typeface="Arial" charset="0"/>
              </a:rPr>
              <a:t>By-</a:t>
            </a:r>
          </a:p>
          <a:p>
            <a:pPr algn="ctr"/>
            <a:r>
              <a:rPr lang="en-US" b="1" dirty="0">
                <a:solidFill>
                  <a:schemeClr val="accent2"/>
                </a:solidFill>
                <a:cs typeface="Arial" charset="0"/>
              </a:rPr>
              <a:t>Dr. </a:t>
            </a:r>
            <a:r>
              <a:rPr lang="en-US" b="1" dirty="0" err="1">
                <a:solidFill>
                  <a:schemeClr val="accent2"/>
                </a:solidFill>
                <a:cs typeface="Arial" charset="0"/>
              </a:rPr>
              <a:t>Jesmin</a:t>
            </a:r>
            <a:r>
              <a:rPr lang="en-US" b="1" dirty="0">
                <a:solidFill>
                  <a:schemeClr val="accent2"/>
                </a:solidFill>
                <a:cs typeface="Arial" charset="0"/>
              </a:rPr>
              <a:t> Akhter</a:t>
            </a:r>
            <a:endParaRPr lang="en-US" dirty="0">
              <a:solidFill>
                <a:schemeClr val="accent2"/>
              </a:solidFill>
              <a:cs typeface="Arial" charset="0"/>
            </a:endParaRPr>
          </a:p>
          <a:p>
            <a:pPr algn="ctr"/>
            <a:r>
              <a:rPr lang="en-US" dirty="0">
                <a:cs typeface="Arial" charset="0"/>
              </a:rPr>
              <a:t>Professor</a:t>
            </a:r>
          </a:p>
          <a:p>
            <a:pPr algn="ctr"/>
            <a:r>
              <a:rPr lang="en-US" dirty="0">
                <a:cs typeface="Arial" charset="0"/>
              </a:rPr>
              <a:t>Institute of Information Technology</a:t>
            </a:r>
          </a:p>
          <a:p>
            <a:pPr algn="ctr"/>
            <a:r>
              <a:rPr lang="en-US" dirty="0">
                <a:cs typeface="Arial" charset="0"/>
              </a:rPr>
              <a:t>Jahangirnagar University </a:t>
            </a:r>
          </a:p>
        </p:txBody>
      </p:sp>
      <p:sp>
        <p:nvSpPr>
          <p:cNvPr id="11268" name="TextBox 3"/>
          <p:cNvSpPr txBox="1">
            <a:spLocks noChangeArrowheads="1"/>
          </p:cNvSpPr>
          <p:nvPr/>
        </p:nvSpPr>
        <p:spPr bwMode="auto">
          <a:xfrm>
            <a:off x="2705100" y="2886670"/>
            <a:ext cx="6781800" cy="923330"/>
          </a:xfrm>
          <a:prstGeom prst="rect">
            <a:avLst/>
          </a:prstGeom>
          <a:noFill/>
          <a:ln w="9525">
            <a:noFill/>
            <a:miter lim="800000"/>
            <a:headEnd/>
            <a:tailEnd/>
          </a:ln>
        </p:spPr>
        <p:txBody>
          <a:bodyPr>
            <a:spAutoFit/>
          </a:bodyPr>
          <a:lstStyle/>
          <a:p>
            <a:pPr algn="ctr"/>
            <a:r>
              <a:rPr lang="en-US" b="1" dirty="0" smtClean="0">
                <a:solidFill>
                  <a:srgbClr val="FF0000"/>
                </a:solidFill>
              </a:rPr>
              <a:t>Machine Learning</a:t>
            </a:r>
            <a:endParaRPr lang="en-US" b="1" dirty="0">
              <a:solidFill>
                <a:srgbClr val="FF0000"/>
              </a:solidFill>
            </a:endParaRPr>
          </a:p>
          <a:p>
            <a:pPr algn="ctr"/>
            <a:r>
              <a:rPr lang="en-US" b="1" dirty="0" smtClean="0">
                <a:solidFill>
                  <a:srgbClr val="FF0000"/>
                </a:solidFill>
              </a:rPr>
              <a:t>ICT-4261</a:t>
            </a:r>
            <a:endParaRPr lang="en-US" b="1" dirty="0">
              <a:solidFill>
                <a:srgbClr val="FF0000"/>
              </a:solidFill>
            </a:endParaRPr>
          </a:p>
          <a:p>
            <a:pPr algn="ctr"/>
            <a:endParaRPr lang="en-US" b="1" dirty="0"/>
          </a:p>
        </p:txBody>
      </p:sp>
      <p:pic>
        <p:nvPicPr>
          <p:cNvPr id="11269" name="il_fi" descr="http://upload.wikimedia.org/wikipedia/en/0/0a/JU-logo.png"/>
          <p:cNvPicPr>
            <a:picLocks noChangeAspect="1" noChangeArrowheads="1"/>
          </p:cNvPicPr>
          <p:nvPr/>
        </p:nvPicPr>
        <p:blipFill>
          <a:blip r:embed="rId2" r:link="rId3"/>
          <a:srcRect/>
          <a:stretch>
            <a:fillRect/>
          </a:stretch>
        </p:blipFill>
        <p:spPr bwMode="auto">
          <a:xfrm>
            <a:off x="5486400" y="1400685"/>
            <a:ext cx="1025156" cy="1206695"/>
          </a:xfrm>
          <a:prstGeom prst="rect">
            <a:avLst/>
          </a:prstGeom>
          <a:noFill/>
          <a:ln w="9525">
            <a:noFill/>
            <a:miter lim="800000"/>
            <a:headEnd/>
            <a:tailEnd/>
          </a:ln>
        </p:spPr>
      </p:pic>
    </p:spTree>
    <p:extLst>
      <p:ext uri="{BB962C8B-B14F-4D97-AF65-F5344CB8AC3E}">
        <p14:creationId xmlns:p14="http://schemas.microsoft.com/office/powerpoint/2010/main" val="2468661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r>
              <a:rPr lang="en-US" b="1" dirty="0"/>
              <a:t>Types of Unsupervised Learning</a:t>
            </a:r>
            <a:br>
              <a:rPr lang="en-US" b="1" dirty="0"/>
            </a:br>
            <a:endParaRPr lang="en-US" dirty="0"/>
          </a:p>
        </p:txBody>
      </p:sp>
      <p:sp>
        <p:nvSpPr>
          <p:cNvPr id="3" name="Content Placeholder 2"/>
          <p:cNvSpPr>
            <a:spLocks noGrp="1"/>
          </p:cNvSpPr>
          <p:nvPr>
            <p:ph idx="1"/>
          </p:nvPr>
        </p:nvSpPr>
        <p:spPr>
          <a:xfrm>
            <a:off x="0" y="1646237"/>
            <a:ext cx="7924800" cy="4678363"/>
          </a:xfrm>
        </p:spPr>
        <p:txBody>
          <a:bodyPr/>
          <a:lstStyle/>
          <a:p>
            <a:pPr algn="just"/>
            <a:r>
              <a:rPr lang="en-US" b="1" dirty="0"/>
              <a:t>Association Rule Mining</a:t>
            </a:r>
          </a:p>
          <a:p>
            <a:pPr lvl="1" algn="just"/>
            <a:r>
              <a:rPr lang="en-US" dirty="0"/>
              <a:t>Association rule mining focuses on discovering interesting relationships or patterns between variables in the large database</a:t>
            </a:r>
            <a:r>
              <a:rPr lang="en-US" dirty="0" smtClean="0"/>
              <a:t>. </a:t>
            </a:r>
            <a:r>
              <a:rPr lang="en-US" dirty="0"/>
              <a:t>It determines the set of items that occurs together in the dataset. Association rule makes marketing strategy more effective. Such as people who </a:t>
            </a:r>
            <a:r>
              <a:rPr lang="en-US" dirty="0" smtClean="0"/>
              <a:t>buy </a:t>
            </a:r>
            <a:r>
              <a:rPr lang="en-US" dirty="0"/>
              <a:t>X (suppose a bread) also tend purchase Y (Butter/Jam) </a:t>
            </a:r>
            <a:r>
              <a:rPr lang="en-US" dirty="0" smtClean="0"/>
              <a:t>item. The </a:t>
            </a:r>
            <a:r>
              <a:rPr lang="en-US" dirty="0"/>
              <a:t>widely used algorithm for association rule mining is the </a:t>
            </a:r>
            <a:r>
              <a:rPr lang="en-US" b="1" dirty="0" err="1"/>
              <a:t>Apriori</a:t>
            </a:r>
            <a:r>
              <a:rPr lang="en-US" dirty="0"/>
              <a:t> algorithm</a:t>
            </a:r>
            <a:r>
              <a:rPr lang="en-US" dirty="0" smtClean="0"/>
              <a:t>.</a:t>
            </a:r>
          </a:p>
          <a:p>
            <a:pPr lvl="1" algn="just"/>
            <a:endParaRPr lang="en-US" sz="1400" dirty="0"/>
          </a:p>
          <a:p>
            <a:pPr lvl="2" algn="just"/>
            <a:r>
              <a:rPr lang="en-US" dirty="0"/>
              <a:t>A real-life example of this is market basket analysis, where retailers analyze customer purchase data to identify relationships between products frequently bought together. For instance, this analysis might reveal that customers who purchase diapers also tend to buy baby wipes</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Lst>
          </a:blip>
          <a:stretch>
            <a:fillRect/>
          </a:stretch>
        </p:blipFill>
        <p:spPr>
          <a:xfrm>
            <a:off x="8001000" y="2133600"/>
            <a:ext cx="4175154" cy="2886361"/>
          </a:xfrm>
          <a:prstGeom prst="rect">
            <a:avLst/>
          </a:prstGeom>
        </p:spPr>
      </p:pic>
    </p:spTree>
    <p:extLst>
      <p:ext uri="{BB962C8B-B14F-4D97-AF65-F5344CB8AC3E}">
        <p14:creationId xmlns:p14="http://schemas.microsoft.com/office/powerpoint/2010/main" val="2151564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r>
              <a:rPr lang="en-US" b="1" dirty="0"/>
              <a:t>Types of Unsupervised Learning</a:t>
            </a:r>
            <a:br>
              <a:rPr lang="en-US" b="1" dirty="0"/>
            </a:br>
            <a:endParaRPr lang="en-US" dirty="0"/>
          </a:p>
        </p:txBody>
      </p:sp>
      <p:sp>
        <p:nvSpPr>
          <p:cNvPr id="3" name="Content Placeholder 2"/>
          <p:cNvSpPr>
            <a:spLocks noGrp="1"/>
          </p:cNvSpPr>
          <p:nvPr>
            <p:ph idx="1"/>
          </p:nvPr>
        </p:nvSpPr>
        <p:spPr>
          <a:xfrm>
            <a:off x="762000" y="1447800"/>
            <a:ext cx="10439400" cy="4571999"/>
          </a:xfrm>
        </p:spPr>
        <p:txBody>
          <a:bodyPr>
            <a:normAutofit/>
          </a:bodyPr>
          <a:lstStyle/>
          <a:p>
            <a:pPr algn="just"/>
            <a:r>
              <a:rPr lang="en-US" b="1" dirty="0" smtClean="0"/>
              <a:t>Dimensionality </a:t>
            </a:r>
            <a:r>
              <a:rPr lang="en-US" b="1" dirty="0"/>
              <a:t>Reduction </a:t>
            </a:r>
            <a:r>
              <a:rPr lang="en-US" b="1" dirty="0" smtClean="0"/>
              <a:t>Algorithms </a:t>
            </a:r>
            <a:r>
              <a:rPr lang="en-US" dirty="0" smtClean="0"/>
              <a:t>Dimensionality </a:t>
            </a:r>
            <a:r>
              <a:rPr lang="en-US" dirty="0"/>
              <a:t>reduction techniques are used to reduce the number of input variables or features while retaining meaningful information. Some popular dimensionality reduction algorithms include</a:t>
            </a:r>
            <a:r>
              <a:rPr lang="en-US" dirty="0" smtClean="0"/>
              <a:t>:</a:t>
            </a:r>
          </a:p>
          <a:p>
            <a:pPr algn="just"/>
            <a:endParaRPr lang="en-US" sz="1050" dirty="0"/>
          </a:p>
          <a:p>
            <a:pPr lvl="1" algn="just"/>
            <a:r>
              <a:rPr lang="en-US" b="1" dirty="0"/>
              <a:t>Principal Component Analysis (PCA):</a:t>
            </a:r>
            <a:r>
              <a:rPr lang="en-US" dirty="0"/>
              <a:t> PCA transforms the original features into a lower-dimensional space while preserving the maximum amount of information</a:t>
            </a:r>
            <a:r>
              <a:rPr lang="en-US" dirty="0" smtClean="0"/>
              <a:t>.</a:t>
            </a:r>
            <a:r>
              <a:rPr lang="en-US" dirty="0"/>
              <a:t> </a:t>
            </a:r>
            <a:endParaRPr lang="en-US" dirty="0" smtClean="0"/>
          </a:p>
          <a:p>
            <a:pPr lvl="1" algn="just"/>
            <a:r>
              <a:rPr lang="en-US" dirty="0" smtClean="0"/>
              <a:t>The </a:t>
            </a:r>
            <a:r>
              <a:rPr lang="en-US" dirty="0"/>
              <a:t>PCA method is particularly useful when the variables within the data set are highly correlated. Correlation indicates that there is redundancy in the data. Due to this redundancy, PCA can be used to reduce the original variables into a smaller number of new variables ( </a:t>
            </a:r>
            <a:r>
              <a:rPr lang="en-US" b="1" dirty="0" smtClean="0"/>
              <a:t>principal </a:t>
            </a:r>
            <a:r>
              <a:rPr lang="en-US" b="1" dirty="0"/>
              <a:t>components</a:t>
            </a:r>
            <a:r>
              <a:rPr lang="en-US" dirty="0"/>
              <a:t>) explaining most of the variance in the original variables.</a:t>
            </a:r>
          </a:p>
        </p:txBody>
      </p:sp>
      <p:pic>
        <p:nvPicPr>
          <p:cNvPr id="4" name="Picture 3"/>
          <p:cNvPicPr>
            <a:picLocks noChangeAspect="1"/>
          </p:cNvPicPr>
          <p:nvPr/>
        </p:nvPicPr>
        <p:blipFill>
          <a:blip r:embed="rId2"/>
          <a:stretch>
            <a:fillRect/>
          </a:stretch>
        </p:blipFill>
        <p:spPr>
          <a:xfrm>
            <a:off x="3429000" y="4676076"/>
            <a:ext cx="4462872" cy="2155487"/>
          </a:xfrm>
          <a:prstGeom prst="rect">
            <a:avLst/>
          </a:prstGeom>
        </p:spPr>
      </p:pic>
    </p:spTree>
    <p:extLst>
      <p:ext uri="{BB962C8B-B14F-4D97-AF65-F5344CB8AC3E}">
        <p14:creationId xmlns:p14="http://schemas.microsoft.com/office/powerpoint/2010/main" val="202767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sz="3600" b="1" dirty="0"/>
              <a:t>What is the difference between supervised and unsupervised learning?</a:t>
            </a:r>
            <a:br>
              <a:rPr lang="en-US" sz="3600" b="1" dirty="0"/>
            </a:br>
            <a:endParaRPr lang="en-US" sz="3600" dirty="0"/>
          </a:p>
        </p:txBody>
      </p:sp>
      <p:sp>
        <p:nvSpPr>
          <p:cNvPr id="3" name="Content Placeholder 2"/>
          <p:cNvSpPr>
            <a:spLocks noGrp="1"/>
          </p:cNvSpPr>
          <p:nvPr>
            <p:ph idx="1"/>
          </p:nvPr>
        </p:nvSpPr>
        <p:spPr>
          <a:xfrm>
            <a:off x="609600" y="2255837"/>
            <a:ext cx="10972800" cy="4525963"/>
          </a:xfrm>
        </p:spPr>
        <p:txBody>
          <a:bodyPr/>
          <a:lstStyle/>
          <a:p>
            <a:r>
              <a:rPr lang="en-US" dirty="0" smtClean="0"/>
              <a:t>Supervised </a:t>
            </a:r>
            <a:r>
              <a:rPr lang="en-US" dirty="0"/>
              <a:t>learning requires labeled data with input features and corresponding output labels, while unsupervised learning aims to discover patterns or structures in unlabeled data without predefined output labels.</a:t>
            </a:r>
          </a:p>
        </p:txBody>
      </p:sp>
    </p:spTree>
    <p:extLst>
      <p:ext uri="{BB962C8B-B14F-4D97-AF65-F5344CB8AC3E}">
        <p14:creationId xmlns:p14="http://schemas.microsoft.com/office/powerpoint/2010/main" val="2458060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143000"/>
          </a:xfrm>
        </p:spPr>
        <p:txBody>
          <a:bodyPr/>
          <a:lstStyle/>
          <a:p>
            <a:r>
              <a:rPr lang="en-US" sz="3600" b="1" dirty="0">
                <a:latin typeface="Gill Sans MT" panose="020B0502020104020203" pitchFamily="34" charset="0"/>
              </a:rPr>
              <a:t>Reinforcement machine learning</a:t>
            </a:r>
            <a:br>
              <a:rPr lang="en-US" sz="3600" b="1" dirty="0">
                <a:latin typeface="Gill Sans MT" panose="020B0502020104020203" pitchFamily="34" charset="0"/>
              </a:rPr>
            </a:br>
            <a:endParaRPr lang="en-US" sz="3600" dirty="0">
              <a:latin typeface="Gill Sans MT" panose="020B0502020104020203" pitchFamily="34" charset="0"/>
            </a:endParaRPr>
          </a:p>
        </p:txBody>
      </p:sp>
      <p:sp>
        <p:nvSpPr>
          <p:cNvPr id="3" name="Content Placeholder 2"/>
          <p:cNvSpPr>
            <a:spLocks noGrp="1"/>
          </p:cNvSpPr>
          <p:nvPr>
            <p:ph idx="1"/>
          </p:nvPr>
        </p:nvSpPr>
        <p:spPr>
          <a:xfrm>
            <a:off x="609600" y="1417636"/>
            <a:ext cx="10972800" cy="4983164"/>
          </a:xfrm>
        </p:spPr>
        <p:txBody>
          <a:bodyPr>
            <a:normAutofit/>
          </a:bodyPr>
          <a:lstStyle/>
          <a:p>
            <a:pPr fontAlgn="base"/>
            <a:r>
              <a:rPr lang="en-US" dirty="0"/>
              <a:t>Reinforcement Learning(RL</a:t>
            </a:r>
            <a:r>
              <a:rPr lang="en-US" dirty="0" smtClean="0"/>
              <a:t>) </a:t>
            </a:r>
            <a:r>
              <a:rPr lang="en-US" dirty="0"/>
              <a:t>enables an agent to learn in an interactive environment by trial and error using feedback from its own actions and experiences</a:t>
            </a:r>
            <a:r>
              <a:rPr lang="en-US" dirty="0" smtClean="0"/>
              <a:t>.</a:t>
            </a:r>
          </a:p>
          <a:p>
            <a:pPr fontAlgn="base"/>
            <a:r>
              <a:rPr lang="en-US" dirty="0" smtClean="0"/>
              <a:t>Here</a:t>
            </a:r>
            <a:r>
              <a:rPr lang="en-US" dirty="0"/>
              <a:t>, agents are self-trained on reward and punishment mechanisms. </a:t>
            </a:r>
            <a:endParaRPr lang="en-US" dirty="0" smtClean="0"/>
          </a:p>
          <a:p>
            <a:pPr fontAlgn="base"/>
            <a:r>
              <a:rPr lang="en-US" dirty="0" smtClean="0"/>
              <a:t>It </a:t>
            </a:r>
            <a:r>
              <a:rPr lang="en-US" dirty="0"/>
              <a:t>can take actions and interact with it.</a:t>
            </a:r>
            <a:endParaRPr lang="en-US" dirty="0" smtClean="0"/>
          </a:p>
          <a:p>
            <a:pPr fontAlgn="base"/>
            <a:r>
              <a:rPr lang="en-US" dirty="0" smtClean="0"/>
              <a:t>Reinforcement machine learning algorithm isn’t trained using sample data. </a:t>
            </a:r>
          </a:p>
          <a:p>
            <a:pPr fontAlgn="base"/>
            <a:r>
              <a:rPr lang="en-US" dirty="0" smtClean="0"/>
              <a:t>A sequence of successful outcomes will be reinforced to develop the best recommendation or policy for a given problem.</a:t>
            </a:r>
            <a:endParaRPr lang="en-US" dirty="0"/>
          </a:p>
        </p:txBody>
      </p:sp>
      <p:pic>
        <p:nvPicPr>
          <p:cNvPr id="12290" name="Picture 2" descr="Basic Diagram of Reinforcement Learning - KDNugg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4890" y="3886200"/>
            <a:ext cx="5729110" cy="2209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417280" y="6518834"/>
            <a:ext cx="4532010" cy="369332"/>
          </a:xfrm>
          <a:prstGeom prst="rect">
            <a:avLst/>
          </a:prstGeom>
        </p:spPr>
        <p:txBody>
          <a:bodyPr wrap="none">
            <a:spAutoFit/>
          </a:bodyPr>
          <a:lstStyle/>
          <a:p>
            <a:r>
              <a:rPr lang="en-US" dirty="0">
                <a:solidFill>
                  <a:srgbClr val="222222"/>
                </a:solidFill>
                <a:latin typeface="Lato"/>
              </a:rPr>
              <a:t>Basic Diagram of Reinforcement Learning </a:t>
            </a:r>
            <a:endParaRPr lang="en-US" dirty="0"/>
          </a:p>
        </p:txBody>
      </p:sp>
    </p:spTree>
    <p:extLst>
      <p:ext uri="{BB962C8B-B14F-4D97-AF65-F5344CB8AC3E}">
        <p14:creationId xmlns:p14="http://schemas.microsoft.com/office/powerpoint/2010/main" val="2982075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r>
              <a:rPr lang="en-US" b="1" dirty="0"/>
              <a:t>Reinforcement machine learning</a:t>
            </a:r>
            <a:br>
              <a:rPr lang="en-US" b="1" dirty="0"/>
            </a:br>
            <a:endParaRPr lang="en-US" dirty="0"/>
          </a:p>
        </p:txBody>
      </p:sp>
      <p:sp>
        <p:nvSpPr>
          <p:cNvPr id="3" name="Content Placeholder 2"/>
          <p:cNvSpPr>
            <a:spLocks noGrp="1"/>
          </p:cNvSpPr>
          <p:nvPr>
            <p:ph idx="1"/>
          </p:nvPr>
        </p:nvSpPr>
        <p:spPr>
          <a:xfrm>
            <a:off x="600456" y="1600200"/>
            <a:ext cx="6714744" cy="4724400"/>
          </a:xfrm>
        </p:spPr>
        <p:txBody>
          <a:bodyPr>
            <a:normAutofit/>
          </a:bodyPr>
          <a:lstStyle/>
          <a:p>
            <a:pPr algn="just"/>
            <a:r>
              <a:rPr lang="en-US" dirty="0" smtClean="0"/>
              <a:t>Through </a:t>
            </a:r>
            <a:r>
              <a:rPr lang="en-US" dirty="0"/>
              <a:t>a series of Trial and Error methods, an agent keeps learning continuously in an interactive environment from its own actions and experiences. </a:t>
            </a:r>
            <a:endParaRPr lang="en-US" dirty="0" smtClean="0"/>
          </a:p>
          <a:p>
            <a:pPr algn="just"/>
            <a:r>
              <a:rPr lang="en-US" dirty="0" smtClean="0"/>
              <a:t>The </a:t>
            </a:r>
            <a:r>
              <a:rPr lang="en-US" dirty="0"/>
              <a:t>only goal of it is to find a suitable action model which would increase the total cumulative reward of the agent. </a:t>
            </a:r>
            <a:endParaRPr lang="en-US" dirty="0" smtClean="0"/>
          </a:p>
          <a:p>
            <a:pPr algn="just"/>
            <a:r>
              <a:rPr lang="en-US" dirty="0" smtClean="0"/>
              <a:t>It </a:t>
            </a:r>
            <a:r>
              <a:rPr lang="en-US" dirty="0"/>
              <a:t>learns via interaction and feedback</a:t>
            </a:r>
            <a:r>
              <a:rPr lang="en-US" dirty="0" smtClean="0"/>
              <a:t>.</a:t>
            </a:r>
          </a:p>
          <a:p>
            <a:pPr algn="just"/>
            <a:r>
              <a:rPr lang="en-US" dirty="0" smtClean="0"/>
              <a:t>You </a:t>
            </a:r>
            <a:r>
              <a:rPr lang="en-US" dirty="0"/>
              <a:t>can see a dog and a master. Let’s imagine you are training your dog to get the stick. Each time the dog gets a stick successfully, you offered him a feast (a bone </a:t>
            </a:r>
            <a:r>
              <a:rPr lang="en-US" dirty="0" smtClean="0"/>
              <a:t>). </a:t>
            </a:r>
          </a:p>
          <a:p>
            <a:pPr algn="just"/>
            <a:r>
              <a:rPr lang="en-US" dirty="0" smtClean="0"/>
              <a:t>Eventually</a:t>
            </a:r>
            <a:r>
              <a:rPr lang="en-US" dirty="0"/>
              <a:t>, the dog understands the pattern, that whenever the master throws a stick, it should get it as early as it can to gain a reward (a bone) from a master in a lesser time.</a:t>
            </a:r>
          </a:p>
          <a:p>
            <a:pPr algn="just"/>
            <a:endParaRPr lang="en-US" dirty="0"/>
          </a:p>
        </p:txBody>
      </p:sp>
      <p:pic>
        <p:nvPicPr>
          <p:cNvPr id="13314" name="Picture 2" descr="Reinforcement Learning Example - KDNugg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6182" y="2362200"/>
            <a:ext cx="4546879" cy="2286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973720" y="6520934"/>
            <a:ext cx="3608680" cy="369332"/>
          </a:xfrm>
          <a:prstGeom prst="rect">
            <a:avLst/>
          </a:prstGeom>
        </p:spPr>
        <p:txBody>
          <a:bodyPr wrap="none">
            <a:spAutoFit/>
          </a:bodyPr>
          <a:lstStyle/>
          <a:p>
            <a:r>
              <a:rPr lang="en-US" dirty="0">
                <a:solidFill>
                  <a:srgbClr val="222222"/>
                </a:solidFill>
                <a:latin typeface="Lato"/>
              </a:rPr>
              <a:t>Reinforcement Learning Example</a:t>
            </a:r>
            <a:endParaRPr lang="en-US" dirty="0"/>
          </a:p>
        </p:txBody>
      </p:sp>
    </p:spTree>
    <p:extLst>
      <p:ext uri="{BB962C8B-B14F-4D97-AF65-F5344CB8AC3E}">
        <p14:creationId xmlns:p14="http://schemas.microsoft.com/office/powerpoint/2010/main" val="9788845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Important Terms in Reinforcement Learning</a:t>
            </a:r>
            <a:br>
              <a:rPr lang="en-US" sz="3600" b="1" dirty="0"/>
            </a:br>
            <a:endParaRPr lang="en-US" sz="3600" b="1" dirty="0"/>
          </a:p>
        </p:txBody>
      </p:sp>
      <p:sp>
        <p:nvSpPr>
          <p:cNvPr id="3" name="Content Placeholder 2"/>
          <p:cNvSpPr>
            <a:spLocks noGrp="1"/>
          </p:cNvSpPr>
          <p:nvPr>
            <p:ph idx="1"/>
          </p:nvPr>
        </p:nvSpPr>
        <p:spPr>
          <a:xfrm>
            <a:off x="609600" y="1371600"/>
            <a:ext cx="10820400" cy="4572000"/>
          </a:xfrm>
        </p:spPr>
        <p:txBody>
          <a:bodyPr>
            <a:normAutofit/>
          </a:bodyPr>
          <a:lstStyle/>
          <a:p>
            <a:pPr algn="just"/>
            <a:r>
              <a:rPr lang="en-US" sz="1900" dirty="0" smtClean="0"/>
              <a:t>Agent</a:t>
            </a:r>
            <a:r>
              <a:rPr lang="en-US" sz="1900" dirty="0"/>
              <a:t>: Agent is the model that is being trained via reinforcement </a:t>
            </a:r>
            <a:r>
              <a:rPr lang="en-US" sz="1900" dirty="0" smtClean="0"/>
              <a:t>learning. It is </a:t>
            </a:r>
            <a:r>
              <a:rPr lang="en-US" sz="1900" dirty="0"/>
              <a:t>the sole decision-maker and learner</a:t>
            </a:r>
          </a:p>
          <a:p>
            <a:pPr algn="just"/>
            <a:r>
              <a:rPr lang="en-US" sz="1900" dirty="0"/>
              <a:t>Environment: a physical world where an agent learns and decides the actions to be performed</a:t>
            </a:r>
          </a:p>
          <a:p>
            <a:pPr algn="just"/>
            <a:r>
              <a:rPr lang="en-US" sz="1900" dirty="0" smtClean="0"/>
              <a:t>Action</a:t>
            </a:r>
            <a:r>
              <a:rPr lang="en-US" sz="1900" dirty="0"/>
              <a:t>: All possible steps that can be taken by the </a:t>
            </a:r>
            <a:r>
              <a:rPr lang="en-US" sz="1900" dirty="0" smtClean="0"/>
              <a:t>model/agent</a:t>
            </a:r>
            <a:r>
              <a:rPr lang="en-US" sz="1900" dirty="0"/>
              <a:t>  </a:t>
            </a:r>
          </a:p>
          <a:p>
            <a:pPr algn="just"/>
            <a:r>
              <a:rPr lang="en-US" sz="1900" dirty="0"/>
              <a:t>State: The current position/ condition returned by the </a:t>
            </a:r>
            <a:r>
              <a:rPr lang="en-US" sz="1900" dirty="0" smtClean="0"/>
              <a:t>model/</a:t>
            </a:r>
            <a:r>
              <a:rPr lang="en-US" sz="1900" dirty="0"/>
              <a:t>the current situation of the agent in the environment</a:t>
            </a:r>
          </a:p>
          <a:p>
            <a:pPr algn="just"/>
            <a:r>
              <a:rPr lang="en-US" sz="1900" dirty="0" smtClean="0"/>
              <a:t>Reward</a:t>
            </a:r>
            <a:r>
              <a:rPr lang="en-US" sz="1900" dirty="0"/>
              <a:t>: To help the model move in the right direction, it is rewarded/points are given to it to appraise some </a:t>
            </a:r>
            <a:r>
              <a:rPr lang="en-US" sz="1900" dirty="0" smtClean="0"/>
              <a:t>action. </a:t>
            </a:r>
            <a:r>
              <a:rPr lang="en-US" sz="1900" dirty="0"/>
              <a:t>It’s usually a scalar value and nothing but feedback from the environment</a:t>
            </a:r>
          </a:p>
          <a:p>
            <a:pPr algn="just"/>
            <a:r>
              <a:rPr lang="en-US" sz="1900" dirty="0"/>
              <a:t>Policy: Policy determines how an agent will behave at any time. It acts as a mapping between Action and present </a:t>
            </a:r>
            <a:r>
              <a:rPr lang="en-US" sz="1900" dirty="0" smtClean="0"/>
              <a:t>State. The </a:t>
            </a:r>
            <a:r>
              <a:rPr lang="en-US" sz="1900" dirty="0"/>
              <a:t>agent prepares strategy(decision-making) to map situations to actions</a:t>
            </a:r>
            <a:r>
              <a:rPr lang="en-US" sz="1900" dirty="0" smtClean="0"/>
              <a:t>.</a:t>
            </a:r>
          </a:p>
          <a:p>
            <a:pPr algn="just"/>
            <a:r>
              <a:rPr lang="en-US" sz="1900" b="1" dirty="0"/>
              <a:t>Value — </a:t>
            </a:r>
            <a:r>
              <a:rPr lang="en-US" sz="1900" dirty="0"/>
              <a:t>Future reward that an agent would receive by taking an action in a particular state</a:t>
            </a:r>
          </a:p>
          <a:p>
            <a:pPr algn="just"/>
            <a:endParaRPr lang="en-US" sz="1900" dirty="0"/>
          </a:p>
          <a:p>
            <a:pPr algn="just"/>
            <a:endParaRPr lang="en-US" sz="1900" dirty="0"/>
          </a:p>
        </p:txBody>
      </p:sp>
      <p:pic>
        <p:nvPicPr>
          <p:cNvPr id="11266" name="Picture 2" descr="ImportanttermsinReinforcement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9" y="5029200"/>
            <a:ext cx="3987001" cy="1931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751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pPr algn="l"/>
            <a:r>
              <a:rPr lang="en-US" b="1" dirty="0"/>
              <a:t>Outline</a:t>
            </a:r>
          </a:p>
        </p:txBody>
      </p:sp>
      <p:sp>
        <p:nvSpPr>
          <p:cNvPr id="3" name="Content Placeholder 2"/>
          <p:cNvSpPr>
            <a:spLocks noGrp="1"/>
          </p:cNvSpPr>
          <p:nvPr>
            <p:ph idx="1"/>
          </p:nvPr>
        </p:nvSpPr>
        <p:spPr/>
        <p:txBody>
          <a:bodyPr>
            <a:normAutofit/>
          </a:bodyPr>
          <a:lstStyle/>
          <a:p>
            <a:r>
              <a:rPr lang="en-US" sz="2400" dirty="0"/>
              <a:t>Linear Regression</a:t>
            </a:r>
          </a:p>
          <a:p>
            <a:pPr lvl="1"/>
            <a:r>
              <a:rPr lang="en-US" dirty="0"/>
              <a:t>Linear </a:t>
            </a:r>
            <a:r>
              <a:rPr lang="en-US" dirty="0" smtClean="0"/>
              <a:t>models</a:t>
            </a:r>
          </a:p>
          <a:p>
            <a:pPr lvl="1"/>
            <a:r>
              <a:rPr lang="en-US" dirty="0"/>
              <a:t>A </a:t>
            </a:r>
            <a:r>
              <a:rPr lang="en-US" dirty="0" err="1"/>
              <a:t>bidimensional</a:t>
            </a:r>
            <a:r>
              <a:rPr lang="en-US" dirty="0"/>
              <a:t> </a:t>
            </a:r>
            <a:r>
              <a:rPr lang="en-US" dirty="0" smtClean="0"/>
              <a:t>example</a:t>
            </a:r>
          </a:p>
          <a:p>
            <a:pPr lvl="1"/>
            <a:r>
              <a:rPr lang="en-US" b="1" dirty="0"/>
              <a:t>Hypothesis function for Linear </a:t>
            </a:r>
            <a:r>
              <a:rPr lang="en-US" b="1" dirty="0" smtClean="0"/>
              <a:t>Regression</a:t>
            </a:r>
          </a:p>
          <a:p>
            <a:pPr lvl="1"/>
            <a:r>
              <a:rPr lang="en-US" b="1" dirty="0"/>
              <a:t>Cost function</a:t>
            </a:r>
            <a:r>
              <a:rPr lang="en-US" dirty="0" smtClean="0"/>
              <a:t> </a:t>
            </a:r>
          </a:p>
        </p:txBody>
      </p:sp>
    </p:spTree>
    <p:extLst>
      <p:ext uri="{BB962C8B-B14F-4D97-AF65-F5344CB8AC3E}">
        <p14:creationId xmlns:p14="http://schemas.microsoft.com/office/powerpoint/2010/main" val="17754724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Regression</a:t>
            </a:r>
          </a:p>
        </p:txBody>
      </p:sp>
      <p:sp>
        <p:nvSpPr>
          <p:cNvPr id="3" name="Content Placeholder 2"/>
          <p:cNvSpPr>
            <a:spLocks noGrp="1"/>
          </p:cNvSpPr>
          <p:nvPr>
            <p:ph idx="1"/>
          </p:nvPr>
        </p:nvSpPr>
        <p:spPr>
          <a:xfrm>
            <a:off x="838200" y="1527366"/>
            <a:ext cx="10439400" cy="4263834"/>
          </a:xfrm>
        </p:spPr>
        <p:txBody>
          <a:bodyPr>
            <a:noAutofit/>
          </a:bodyPr>
          <a:lstStyle/>
          <a:p>
            <a:pPr algn="just" fontAlgn="base"/>
            <a:r>
              <a:rPr lang="en-US" dirty="0"/>
              <a:t>Linear regression is a type of supervised machine learning algorithm that computes the linear relationship between a dependent variable and one or more independent features. </a:t>
            </a:r>
          </a:p>
          <a:p>
            <a:pPr algn="just" fontAlgn="base"/>
            <a:r>
              <a:rPr lang="en-US" dirty="0"/>
              <a:t>When the number of the independent feature, is 1 then it is known as </a:t>
            </a:r>
            <a:r>
              <a:rPr lang="en-US" dirty="0" err="1"/>
              <a:t>Univariate</a:t>
            </a:r>
            <a:r>
              <a:rPr lang="en-US" dirty="0"/>
              <a:t> Linear regression, and in the case of more than one feature, it is known as multivariate linear regression. </a:t>
            </a:r>
          </a:p>
          <a:p>
            <a:pPr algn="just"/>
            <a:r>
              <a:rPr lang="en-US" dirty="0" smtClean="0"/>
              <a:t>It </a:t>
            </a:r>
            <a:r>
              <a:rPr lang="en-US" dirty="0"/>
              <a:t>predicts the continuous output variables based on the independent input </a:t>
            </a:r>
            <a:r>
              <a:rPr lang="en-US" dirty="0" smtClean="0"/>
              <a:t>variable like </a:t>
            </a:r>
            <a:r>
              <a:rPr lang="en-US" dirty="0"/>
              <a:t>the prediction of house prices based on different parameters like house age, distance from the main road, location, area, size etc</a:t>
            </a:r>
            <a:r>
              <a:rPr lang="en-US" dirty="0" smtClean="0"/>
              <a:t>.</a:t>
            </a:r>
            <a:r>
              <a:rPr lang="en-US" dirty="0"/>
              <a:t> </a:t>
            </a:r>
          </a:p>
          <a:p>
            <a:pPr algn="just"/>
            <a:endParaRPr lang="en-US" dirty="0" smtClean="0"/>
          </a:p>
          <a:p>
            <a:pPr marL="0" indent="0" algn="just">
              <a:buNone/>
            </a:pPr>
            <a:endParaRPr lang="en-US" dirty="0"/>
          </a:p>
          <a:p>
            <a:pPr algn="just"/>
            <a:endParaRPr lang="en-US" dirty="0" smtClean="0"/>
          </a:p>
        </p:txBody>
      </p:sp>
    </p:spTree>
    <p:extLst>
      <p:ext uri="{BB962C8B-B14F-4D97-AF65-F5344CB8AC3E}">
        <p14:creationId xmlns:p14="http://schemas.microsoft.com/office/powerpoint/2010/main" val="26344775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Linear Regression</a:t>
            </a:r>
          </a:p>
        </p:txBody>
      </p:sp>
      <p:sp>
        <p:nvSpPr>
          <p:cNvPr id="3" name="Content Placeholder 2"/>
          <p:cNvSpPr>
            <a:spLocks noGrp="1"/>
          </p:cNvSpPr>
          <p:nvPr>
            <p:ph idx="1"/>
          </p:nvPr>
        </p:nvSpPr>
        <p:spPr/>
        <p:txBody>
          <a:bodyPr>
            <a:normAutofit/>
          </a:bodyPr>
          <a:lstStyle/>
          <a:p>
            <a:pPr algn="just" fontAlgn="base"/>
            <a:r>
              <a:rPr lang="en-US" dirty="0" smtClean="0"/>
              <a:t>The </a:t>
            </a:r>
            <a:r>
              <a:rPr lang="en-US" dirty="0"/>
              <a:t>goal of the algorithm is to find the best linear equation that can predict the value of the dependent variable based on the independent variables. </a:t>
            </a:r>
            <a:endParaRPr lang="en-US" dirty="0" smtClean="0"/>
          </a:p>
          <a:p>
            <a:pPr algn="just" fontAlgn="base"/>
            <a:r>
              <a:rPr lang="en-US" dirty="0" smtClean="0"/>
              <a:t>The </a:t>
            </a:r>
            <a:r>
              <a:rPr lang="en-US" dirty="0"/>
              <a:t>equation provides a straight line that represents the relationship between the dependent and independent variables. </a:t>
            </a:r>
            <a:endParaRPr lang="en-US" dirty="0" smtClean="0"/>
          </a:p>
          <a:p>
            <a:pPr algn="just" fontAlgn="base"/>
            <a:r>
              <a:rPr lang="en-US" dirty="0" smtClean="0"/>
              <a:t>The </a:t>
            </a:r>
            <a:r>
              <a:rPr lang="en-US" dirty="0"/>
              <a:t>slope of the line indicates how much the dependent variable changes for a unit change in the independent variable(s</a:t>
            </a:r>
            <a:r>
              <a:rPr lang="en-US" dirty="0" smtClean="0"/>
              <a:t>).</a:t>
            </a:r>
          </a:p>
          <a:p>
            <a:pPr algn="just" fontAlgn="base"/>
            <a:r>
              <a:rPr lang="en-US" dirty="0"/>
              <a:t>Linear regression is used in many different fields, including finance, economics, and psychology, to understand and predict the behavior of a particular variable. </a:t>
            </a:r>
            <a:endParaRPr lang="en-US" dirty="0" smtClean="0"/>
          </a:p>
          <a:p>
            <a:pPr lvl="1" algn="just" fontAlgn="base"/>
            <a:r>
              <a:rPr lang="en-US" dirty="0" smtClean="0"/>
              <a:t>For </a:t>
            </a:r>
            <a:r>
              <a:rPr lang="en-US" dirty="0"/>
              <a:t>example, in finance, linear regression might be used to understand the </a:t>
            </a:r>
            <a:r>
              <a:rPr lang="en-US" b="1" dirty="0"/>
              <a:t>relationship</a:t>
            </a:r>
            <a:r>
              <a:rPr lang="en-US" dirty="0"/>
              <a:t> between a </a:t>
            </a:r>
            <a:r>
              <a:rPr lang="en-US" b="1" dirty="0"/>
              <a:t>company’s stock price and its earnings </a:t>
            </a:r>
            <a:r>
              <a:rPr lang="en-US" dirty="0"/>
              <a:t>or to predict the future value of a currency based on its past performance</a:t>
            </a:r>
            <a:r>
              <a:rPr lang="en-US" dirty="0" smtClean="0"/>
              <a:t>.</a:t>
            </a:r>
            <a:endParaRPr lang="en-US" dirty="0"/>
          </a:p>
        </p:txBody>
      </p:sp>
    </p:spTree>
    <p:extLst>
      <p:ext uri="{BB962C8B-B14F-4D97-AF65-F5344CB8AC3E}">
        <p14:creationId xmlns:p14="http://schemas.microsoft.com/office/powerpoint/2010/main" val="35650058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Linear Regression</a:t>
            </a:r>
            <a:endParaRPr lang="en-US" dirty="0"/>
          </a:p>
        </p:txBody>
      </p:sp>
      <p:sp>
        <p:nvSpPr>
          <p:cNvPr id="3" name="Content Placeholder 2"/>
          <p:cNvSpPr>
            <a:spLocks noGrp="1"/>
          </p:cNvSpPr>
          <p:nvPr>
            <p:ph idx="1"/>
          </p:nvPr>
        </p:nvSpPr>
        <p:spPr>
          <a:xfrm>
            <a:off x="838200" y="1600201"/>
            <a:ext cx="10515600" cy="2743199"/>
          </a:xfrm>
        </p:spPr>
        <p:txBody>
          <a:bodyPr>
            <a:normAutofit lnSpcReduction="10000"/>
          </a:bodyPr>
          <a:lstStyle/>
          <a:p>
            <a:pPr algn="just" fontAlgn="base"/>
            <a:r>
              <a:rPr lang="en-US" dirty="0" smtClean="0"/>
              <a:t>Y is </a:t>
            </a:r>
            <a:r>
              <a:rPr lang="en-US" dirty="0"/>
              <a:t>a dependent or target variable and X </a:t>
            </a:r>
            <a:r>
              <a:rPr lang="en-US" dirty="0" smtClean="0"/>
              <a:t>is an </a:t>
            </a:r>
            <a:r>
              <a:rPr lang="en-US" dirty="0"/>
              <a:t>independent variable also known as the predictor of Y. </a:t>
            </a:r>
            <a:endParaRPr lang="en-US" dirty="0" smtClean="0"/>
          </a:p>
          <a:p>
            <a:pPr algn="just" fontAlgn="base"/>
            <a:r>
              <a:rPr lang="en-US" dirty="0" smtClean="0"/>
              <a:t>There </a:t>
            </a:r>
            <a:r>
              <a:rPr lang="en-US" dirty="0"/>
              <a:t>are many types of functions or modules that can be used for regression. </a:t>
            </a:r>
            <a:endParaRPr lang="en-US" dirty="0" smtClean="0"/>
          </a:p>
          <a:p>
            <a:pPr lvl="1" algn="just" fontAlgn="base"/>
            <a:r>
              <a:rPr lang="en-US" dirty="0" smtClean="0"/>
              <a:t>A </a:t>
            </a:r>
            <a:r>
              <a:rPr lang="en-US" dirty="0"/>
              <a:t>linear function is the simplest type of function. </a:t>
            </a:r>
            <a:endParaRPr lang="en-US" dirty="0" smtClean="0"/>
          </a:p>
          <a:p>
            <a:pPr algn="just" fontAlgn="base"/>
            <a:r>
              <a:rPr lang="en-US" dirty="0" smtClean="0"/>
              <a:t>X </a:t>
            </a:r>
            <a:r>
              <a:rPr lang="en-US" dirty="0"/>
              <a:t>may be a single feature or multiple features representing the problem</a:t>
            </a:r>
            <a:r>
              <a:rPr lang="en-US" dirty="0" smtClean="0"/>
              <a:t>.</a:t>
            </a:r>
          </a:p>
          <a:p>
            <a:pPr algn="just" fontAlgn="base"/>
            <a:r>
              <a:rPr lang="en-US" dirty="0"/>
              <a:t>Linear regression performs the task to predict a dependent variable value (y) based on a given independent variable (x)). Hence, the name is Linear Regression. </a:t>
            </a:r>
            <a:endParaRPr lang="en-US" dirty="0" smtClean="0"/>
          </a:p>
          <a:p>
            <a:pPr algn="just" fontAlgn="base"/>
            <a:r>
              <a:rPr lang="en-US" dirty="0" smtClean="0"/>
              <a:t>In </a:t>
            </a:r>
            <a:r>
              <a:rPr lang="en-US" dirty="0"/>
              <a:t>the </a:t>
            </a:r>
            <a:r>
              <a:rPr lang="en-US" dirty="0" smtClean="0"/>
              <a:t>figure, </a:t>
            </a:r>
            <a:r>
              <a:rPr lang="en-US" dirty="0"/>
              <a:t>X (input) is the work experience and Y (output) is the salary of a person</a:t>
            </a:r>
            <a:r>
              <a:rPr lang="en-US" dirty="0" smtClean="0"/>
              <a:t>.</a:t>
            </a:r>
          </a:p>
        </p:txBody>
      </p:sp>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4213381"/>
            <a:ext cx="3866147" cy="2568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457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143000"/>
          </a:xfrm>
        </p:spPr>
        <p:txBody>
          <a:bodyPr/>
          <a:lstStyle/>
          <a:p>
            <a:pPr algn="l"/>
            <a:r>
              <a:rPr lang="en-US" dirty="0" smtClean="0">
                <a:latin typeface="Gill Sans MT" panose="020B0502020104020203" pitchFamily="34" charset="0"/>
              </a:rPr>
              <a:t>Contents</a:t>
            </a:r>
            <a:endParaRPr lang="en-US" dirty="0">
              <a:latin typeface="Gill Sans MT" panose="020B0502020104020203" pitchFamily="34" charset="0"/>
            </a:endParaRPr>
          </a:p>
        </p:txBody>
      </p:sp>
      <p:sp>
        <p:nvSpPr>
          <p:cNvPr id="3" name="Content Placeholder 2"/>
          <p:cNvSpPr>
            <a:spLocks noGrp="1"/>
          </p:cNvSpPr>
          <p:nvPr>
            <p:ph idx="1"/>
          </p:nvPr>
        </p:nvSpPr>
        <p:spPr>
          <a:xfrm>
            <a:off x="609600" y="1066800"/>
            <a:ext cx="10972800" cy="5791200"/>
          </a:xfrm>
        </p:spPr>
        <p:txBody>
          <a:bodyPr>
            <a:noAutofit/>
          </a:bodyPr>
          <a:lstStyle/>
          <a:p>
            <a:pPr marL="0" indent="0">
              <a:buNone/>
            </a:pPr>
            <a:r>
              <a:rPr lang="en-US" sz="1700" b="1" dirty="0"/>
              <a:t>The course will mainly cover the following topics:</a:t>
            </a:r>
          </a:p>
          <a:p>
            <a:pPr>
              <a:buFont typeface="Wingdings" panose="05000000000000000000" pitchFamily="2" charset="2"/>
              <a:buChar char="ü"/>
            </a:pPr>
            <a:r>
              <a:rPr lang="en-US" sz="1800" dirty="0"/>
              <a:t>A Gentle Introduction to Machine </a:t>
            </a:r>
            <a:r>
              <a:rPr lang="en-US" sz="1800" dirty="0" smtClean="0"/>
              <a:t>Learning</a:t>
            </a:r>
          </a:p>
          <a:p>
            <a:pPr>
              <a:buFont typeface="Wingdings" panose="05000000000000000000" pitchFamily="2" charset="2"/>
              <a:buChar char="ü"/>
            </a:pPr>
            <a:r>
              <a:rPr lang="en-US" sz="1800" dirty="0" smtClean="0"/>
              <a:t>Linear Regression</a:t>
            </a:r>
          </a:p>
          <a:p>
            <a:pPr>
              <a:buFont typeface="Wingdings" panose="05000000000000000000" pitchFamily="2" charset="2"/>
              <a:buChar char="ü"/>
            </a:pPr>
            <a:r>
              <a:rPr lang="en-US" sz="1800" dirty="0"/>
              <a:t>Logistic Regression</a:t>
            </a:r>
            <a:endParaRPr lang="en-US" sz="1800" dirty="0" smtClean="0"/>
          </a:p>
          <a:p>
            <a:pPr>
              <a:buFont typeface="Wingdings" panose="05000000000000000000" pitchFamily="2" charset="2"/>
              <a:buChar char="ü"/>
            </a:pPr>
            <a:r>
              <a:rPr lang="en-US" sz="1800" dirty="0" smtClean="0"/>
              <a:t>Naive Bayes</a:t>
            </a:r>
          </a:p>
          <a:p>
            <a:pPr>
              <a:buFont typeface="Wingdings" panose="05000000000000000000" pitchFamily="2" charset="2"/>
              <a:buChar char="ü"/>
            </a:pPr>
            <a:r>
              <a:rPr lang="en-US" sz="1800" dirty="0"/>
              <a:t>Support Vector Machines</a:t>
            </a:r>
            <a:endParaRPr lang="en-US" sz="1800" dirty="0" smtClean="0"/>
          </a:p>
          <a:p>
            <a:pPr>
              <a:buFont typeface="Wingdings" panose="05000000000000000000" pitchFamily="2" charset="2"/>
              <a:buChar char="ü"/>
            </a:pPr>
            <a:r>
              <a:rPr lang="en-US" sz="1800" dirty="0"/>
              <a:t>Decision Trees and Ensemble </a:t>
            </a:r>
            <a:r>
              <a:rPr lang="en-US" sz="1800" dirty="0" smtClean="0"/>
              <a:t>Learning</a:t>
            </a:r>
          </a:p>
          <a:p>
            <a:pPr>
              <a:buFont typeface="Wingdings" panose="05000000000000000000" pitchFamily="2" charset="2"/>
              <a:buChar char="ü"/>
            </a:pPr>
            <a:r>
              <a:rPr lang="en-US" sz="1800" dirty="0"/>
              <a:t>Clustering </a:t>
            </a:r>
            <a:r>
              <a:rPr lang="en-US" sz="1800" dirty="0" smtClean="0"/>
              <a:t>Fundamentals</a:t>
            </a:r>
          </a:p>
          <a:p>
            <a:pPr>
              <a:buFont typeface="Wingdings" panose="05000000000000000000" pitchFamily="2" charset="2"/>
              <a:buChar char="ü"/>
            </a:pPr>
            <a:r>
              <a:rPr lang="en-US" sz="1800" dirty="0"/>
              <a:t>Hierarchical Clustering</a:t>
            </a:r>
            <a:endParaRPr lang="en-US" sz="1800" dirty="0" smtClean="0"/>
          </a:p>
          <a:p>
            <a:pPr>
              <a:buFont typeface="Wingdings" panose="05000000000000000000" pitchFamily="2" charset="2"/>
              <a:buChar char="ü"/>
            </a:pPr>
            <a:r>
              <a:rPr lang="en-US" sz="1800" dirty="0"/>
              <a:t>Neural Networks and Deep Learning</a:t>
            </a:r>
          </a:p>
          <a:p>
            <a:pPr>
              <a:buFont typeface="Wingdings" panose="05000000000000000000" pitchFamily="2" charset="2"/>
              <a:buChar char="ü"/>
            </a:pPr>
            <a:r>
              <a:rPr lang="en-US" sz="1800" dirty="0" smtClean="0"/>
              <a:t>Unsupervised Learning……</a:t>
            </a:r>
            <a:endParaRPr lang="en-US" sz="1700" dirty="0"/>
          </a:p>
          <a:p>
            <a:pPr lvl="1">
              <a:buFont typeface="Gill Sans MT" panose="020B0502020104020203" pitchFamily="34" charset="0"/>
              <a:buChar char="–"/>
            </a:pPr>
            <a:endParaRPr lang="en-US" sz="1700" dirty="0"/>
          </a:p>
        </p:txBody>
      </p:sp>
    </p:spTree>
    <p:extLst>
      <p:ext uri="{BB962C8B-B14F-4D97-AF65-F5344CB8AC3E}">
        <p14:creationId xmlns:p14="http://schemas.microsoft.com/office/powerpoint/2010/main" val="22273332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Hypothesis function for Linear </a:t>
            </a:r>
            <a:r>
              <a:rPr lang="en-US" b="1" dirty="0" smtClean="0"/>
              <a:t>Regression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295400"/>
                <a:ext cx="10668000" cy="5638800"/>
              </a:xfrm>
            </p:spPr>
            <p:txBody>
              <a:bodyPr>
                <a:noAutofit/>
              </a:bodyPr>
              <a:lstStyle/>
              <a:p>
                <a:r>
                  <a:rPr lang="en-US" dirty="0"/>
                  <a:t>salary of a person</a:t>
                </a:r>
                <a:endParaRPr lang="en-US" dirty="0" smtClean="0"/>
              </a:p>
              <a:p>
                <a:pPr lvl="1"/>
                <a:r>
                  <a:rPr lang="en-US" dirty="0" smtClean="0"/>
                  <a:t>m </a:t>
                </a:r>
                <a:r>
                  <a:rPr lang="en-US" dirty="0"/>
                  <a:t>= number of training examples</a:t>
                </a:r>
              </a:p>
              <a:p>
                <a:pPr lvl="1"/>
                <a:r>
                  <a:rPr lang="en-US" dirty="0" smtClean="0"/>
                  <a:t>x </a:t>
                </a:r>
                <a:r>
                  <a:rPr lang="en-US" dirty="0"/>
                  <a:t>= input variables / features</a:t>
                </a:r>
              </a:p>
              <a:p>
                <a:pPr lvl="1"/>
                <a:r>
                  <a:rPr lang="en-US" dirty="0" smtClean="0"/>
                  <a:t>y </a:t>
                </a:r>
                <a:r>
                  <a:rPr lang="en-US" dirty="0"/>
                  <a:t>= output variable "target" variables</a:t>
                </a:r>
              </a:p>
              <a:p>
                <a:pPr lvl="2"/>
                <a:r>
                  <a:rPr lang="en-US" dirty="0"/>
                  <a:t>(</a:t>
                </a:r>
                <a:r>
                  <a:rPr lang="en-US" dirty="0" err="1"/>
                  <a:t>x,y</a:t>
                </a:r>
                <a:r>
                  <a:rPr lang="en-US" dirty="0"/>
                  <a:t>) - single training example</a:t>
                </a:r>
              </a:p>
              <a:p>
                <a:pPr lvl="2"/>
                <a:r>
                  <a:rPr lang="en-US" dirty="0"/>
                  <a:t>(xi, </a:t>
                </a:r>
                <a:r>
                  <a:rPr lang="en-US" dirty="0" err="1"/>
                  <a:t>yj</a:t>
                </a:r>
                <a:r>
                  <a:rPr lang="en-US" dirty="0"/>
                  <a:t>) - specific example (</a:t>
                </a:r>
                <a:r>
                  <a:rPr lang="en-US" dirty="0" err="1"/>
                  <a:t>ith</a:t>
                </a:r>
                <a:r>
                  <a:rPr lang="en-US" dirty="0"/>
                  <a:t> training example)</a:t>
                </a:r>
              </a:p>
              <a:p>
                <a:r>
                  <a:rPr lang="en-US" dirty="0"/>
                  <a:t>W</a:t>
                </a:r>
                <a:r>
                  <a:rPr lang="en-US" dirty="0" smtClean="0"/>
                  <a:t>e </a:t>
                </a:r>
                <a:r>
                  <a:rPr lang="en-US" dirty="0"/>
                  <a:t>have </a:t>
                </a:r>
                <a:r>
                  <a:rPr lang="en-US" dirty="0" smtClean="0"/>
                  <a:t>assumed </a:t>
                </a:r>
                <a:r>
                  <a:rPr lang="en-US" dirty="0"/>
                  <a:t>that our independent feature is the </a:t>
                </a:r>
                <a:r>
                  <a:rPr lang="en-US" dirty="0" smtClean="0"/>
                  <a:t>experience </a:t>
                </a:r>
                <a14:m>
                  <m:oMath xmlns:m="http://schemas.openxmlformats.org/officeDocument/2006/math">
                    <m:r>
                      <a:rPr lang="en-US" i="1">
                        <a:latin typeface="Cambria Math" panose="02040503050406030204" pitchFamily="18" charset="0"/>
                        <a:ea typeface="Cambria Math" panose="02040503050406030204" pitchFamily="18" charset="0"/>
                      </a:rPr>
                      <m:t>𝑥</m:t>
                    </m:r>
                  </m:oMath>
                </a14:m>
                <a:r>
                  <a:rPr lang="en-US" dirty="0" smtClean="0"/>
                  <a:t> </a:t>
                </a:r>
                <a:r>
                  <a:rPr lang="en-US" dirty="0"/>
                  <a:t>and the respective salary </a:t>
                </a:r>
                <a:r>
                  <a:rPr lang="en-US" dirty="0" smtClean="0"/>
                  <a:t>y </a:t>
                </a:r>
                <a:r>
                  <a:rPr lang="en-US" dirty="0"/>
                  <a:t>is the dependent variable. </a:t>
                </a:r>
                <a:endParaRPr lang="en-US" dirty="0" smtClean="0"/>
              </a:p>
              <a:p>
                <a:endParaRPr lang="en-US" dirty="0" smtClean="0"/>
              </a:p>
              <a:p>
                <a:endParaRPr lang="en-US" dirty="0"/>
              </a:p>
              <a:p>
                <a:endParaRPr lang="en-US" dirty="0"/>
              </a:p>
              <a:p>
                <a:endParaRPr lang="en-US" dirty="0" smtClean="0"/>
              </a:p>
              <a:p>
                <a:endParaRPr lang="en-US" dirty="0"/>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295400"/>
                <a:ext cx="10668000" cy="5638800"/>
              </a:xfrm>
              <a:blipFill rotWithShape="0">
                <a:blip r:embed="rId2"/>
                <a:stretch>
                  <a:fillRect l="-514" t="-649"/>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3200055586"/>
              </p:ext>
            </p:extLst>
          </p:nvPr>
        </p:nvGraphicFramePr>
        <p:xfrm>
          <a:off x="4038600" y="4038600"/>
          <a:ext cx="4543362" cy="2560320"/>
        </p:xfrm>
        <a:graphic>
          <a:graphicData uri="http://schemas.openxmlformats.org/drawingml/2006/table">
            <a:tbl>
              <a:tblPr firstRow="1" bandRow="1">
                <a:tableStyleId>{7E9639D4-E3E2-4D34-9284-5A2195B3D0D7}</a:tableStyleId>
              </a:tblPr>
              <a:tblGrid>
                <a:gridCol w="2917762"/>
                <a:gridCol w="1625600"/>
              </a:tblGrid>
              <a:tr h="358987">
                <a:tc>
                  <a:txBody>
                    <a:bodyPr/>
                    <a:lstStyle/>
                    <a:p>
                      <a:pPr algn="ctr"/>
                      <a:r>
                        <a:rPr lang="en-US" dirty="0" smtClean="0"/>
                        <a:t>x(Work experience in years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y(salary)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987">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987">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987">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987">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987">
                <a:tc>
                  <a:txBody>
                    <a:bodyPr/>
                    <a:lstStyle/>
                    <a:p>
                      <a:pPr algn="ctr"/>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11000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987">
                <a:tc>
                  <a:txBody>
                    <a:bodyPr/>
                    <a:lstStyle/>
                    <a:p>
                      <a:pPr algn="ctr"/>
                      <a:r>
                        <a:rPr lang="en-US" dirty="0" smtClean="0"/>
                        <a:t>12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13000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626981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Hypothesis function for Linear </a:t>
            </a:r>
            <a:r>
              <a:rPr lang="en-US" b="1" dirty="0" smtClean="0"/>
              <a:t>Regression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295400"/>
                <a:ext cx="10668000" cy="5638800"/>
              </a:xfrm>
            </p:spPr>
            <p:txBody>
              <a:bodyPr>
                <a:noAutofit/>
              </a:bodyPr>
              <a:lstStyle/>
              <a:p>
                <a:r>
                  <a:rPr lang="en-US" dirty="0" smtClean="0"/>
                  <a:t>Let’s </a:t>
                </a:r>
                <a:r>
                  <a:rPr lang="en-US" dirty="0"/>
                  <a:t>assume there is a linear relationship between X and Y then the salary can be predicted using</a:t>
                </a:r>
                <a:r>
                  <a:rPr lang="en-US" dirty="0" smtClean="0"/>
                  <a:t>:</a:t>
                </a:r>
              </a:p>
              <a:p>
                <a:endParaRPr lang="en-US" sz="1100" dirty="0"/>
              </a:p>
              <a:p>
                <a:pPr marL="0" indent="0">
                  <a:buNone/>
                </a:pP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𝑥</m:t>
                    </m:r>
                  </m:oMath>
                </a14:m>
                <a:endParaRPr lang="en-US" dirty="0"/>
              </a:p>
              <a:p>
                <a:pPr fontAlgn="base"/>
                <a:endParaRPr lang="en-US" sz="1000" dirty="0" smtClean="0"/>
              </a:p>
              <a:p>
                <a:pPr fontAlgn="base"/>
                <a:r>
                  <a:rPr lang="en-US" dirty="0" smtClean="0"/>
                  <a:t>The </a:t>
                </a:r>
                <a:r>
                  <a:rPr lang="en-US" dirty="0"/>
                  <a:t>model gets the best regression fit line by finding the best </a:t>
                </a:r>
                <a:r>
                  <a:rPr lang="en-US" dirty="0" smtClean="0"/>
                  <a:t>θ</a:t>
                </a:r>
                <a:r>
                  <a:rPr lang="en-US" baseline="-25000" dirty="0" smtClean="0"/>
                  <a:t>0</a:t>
                </a:r>
                <a:r>
                  <a:rPr lang="en-US" dirty="0"/>
                  <a:t> and </a:t>
                </a:r>
                <a:r>
                  <a:rPr lang="en-US" dirty="0" smtClean="0"/>
                  <a:t>θ</a:t>
                </a:r>
                <a:r>
                  <a:rPr lang="en-US" baseline="-25000" dirty="0" smtClean="0"/>
                  <a:t>1</a:t>
                </a:r>
                <a:r>
                  <a:rPr lang="en-US" dirty="0"/>
                  <a:t> values. </a:t>
                </a:r>
              </a:p>
              <a:p>
                <a:pPr fontAlgn="base"/>
                <a:r>
                  <a:rPr lang="en-US" b="1" dirty="0" smtClean="0"/>
                  <a:t>θ</a:t>
                </a:r>
                <a:r>
                  <a:rPr lang="en-US" b="1" baseline="-25000" dirty="0" smtClean="0"/>
                  <a:t>0</a:t>
                </a:r>
                <a:r>
                  <a:rPr lang="en-US" b="1" dirty="0" smtClean="0"/>
                  <a:t>:</a:t>
                </a:r>
                <a:r>
                  <a:rPr lang="en-US" dirty="0"/>
                  <a:t> intercept </a:t>
                </a:r>
              </a:p>
              <a:p>
                <a:pPr fontAlgn="base"/>
                <a:r>
                  <a:rPr lang="en-US" b="1" dirty="0" smtClean="0"/>
                  <a:t>θ</a:t>
                </a:r>
                <a:r>
                  <a:rPr lang="en-US" b="1" baseline="-25000" dirty="0" smtClean="0"/>
                  <a:t>1</a:t>
                </a:r>
                <a:r>
                  <a:rPr lang="en-US" b="1" dirty="0" smtClean="0"/>
                  <a:t>:</a:t>
                </a:r>
                <a:r>
                  <a:rPr lang="en-US" dirty="0"/>
                  <a:t> coefficient of x </a:t>
                </a:r>
                <a:r>
                  <a:rPr lang="en-US" dirty="0" smtClean="0"/>
                  <a:t>or gradient</a:t>
                </a:r>
              </a:p>
              <a:p>
                <a:pPr marL="342900" lvl="1" indent="-342900" fontAlgn="base">
                  <a:buFont typeface="Wingdings" panose="05000000000000000000" pitchFamily="2" charset="2"/>
                  <a:buChar char="ü"/>
                </a:pPr>
                <a:r>
                  <a:rPr lang="en-US" dirty="0"/>
                  <a:t>Chosen these parameters so </a:t>
                </a:r>
                <a:r>
                  <a:rPr lang="en-US" dirty="0" err="1"/>
                  <a:t>h</a:t>
                </a:r>
                <a:r>
                  <a:rPr lang="en-US" baseline="-25000" dirty="0" err="1"/>
                  <a:t>θ</a:t>
                </a:r>
                <a:r>
                  <a:rPr lang="en-US" dirty="0"/>
                  <a:t>(x) is close to y for our training examples</a:t>
                </a:r>
              </a:p>
              <a:p>
                <a:pPr fontAlgn="base"/>
                <a:r>
                  <a:rPr lang="en-US" dirty="0" smtClean="0"/>
                  <a:t>Once </a:t>
                </a:r>
                <a:r>
                  <a:rPr lang="en-US" dirty="0"/>
                  <a:t>we find the best </a:t>
                </a:r>
                <a:r>
                  <a:rPr lang="en-US" dirty="0" smtClean="0"/>
                  <a:t>θ</a:t>
                </a:r>
                <a:r>
                  <a:rPr lang="en-US" baseline="-25000" dirty="0" smtClean="0"/>
                  <a:t>0</a:t>
                </a:r>
                <a:r>
                  <a:rPr lang="en-US" dirty="0"/>
                  <a:t> and </a:t>
                </a:r>
                <a:r>
                  <a:rPr lang="en-US" dirty="0" smtClean="0"/>
                  <a:t>θ</a:t>
                </a:r>
                <a:r>
                  <a:rPr lang="en-US" baseline="-25000" dirty="0" smtClean="0"/>
                  <a:t>1</a:t>
                </a:r>
                <a:r>
                  <a:rPr lang="en-US" dirty="0"/>
                  <a:t> values, we get the best-fit line. So when we are finally using our model for prediction, it will predict the value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rPr>
                      <m:t>)</m:t>
                    </m:r>
                  </m:oMath>
                </a14:m>
                <a:r>
                  <a:rPr lang="en-US" dirty="0" smtClean="0"/>
                  <a:t> </a:t>
                </a:r>
                <a:r>
                  <a:rPr lang="en-US" dirty="0"/>
                  <a:t>for the input value of x. </a:t>
                </a:r>
                <a:endParaRPr lang="en-US" dirty="0" smtClean="0"/>
              </a:p>
              <a:p>
                <a:pPr lvl="1">
                  <a:lnSpc>
                    <a:spcPct val="120000"/>
                  </a:lnSpc>
                </a:pPr>
                <a:r>
                  <a:rPr lang="en-US" dirty="0"/>
                  <a:t>Different values give you different functions</a:t>
                </a:r>
              </a:p>
              <a:p>
                <a:pPr lvl="2">
                  <a:lnSpc>
                    <a:spcPct val="120000"/>
                  </a:lnSpc>
                </a:pPr>
                <a:r>
                  <a:rPr lang="en-US" dirty="0"/>
                  <a:t>If θ</a:t>
                </a:r>
                <a:r>
                  <a:rPr lang="en-US" baseline="-25000" dirty="0"/>
                  <a:t>0</a:t>
                </a:r>
                <a:r>
                  <a:rPr lang="en-US" dirty="0"/>
                  <a:t> is 1.5 and θ</a:t>
                </a:r>
                <a:r>
                  <a:rPr lang="en-US" baseline="-25000" dirty="0"/>
                  <a:t>1</a:t>
                </a:r>
                <a:r>
                  <a:rPr lang="en-US" dirty="0"/>
                  <a:t> is 0 then we get straight line parallel with X along 1.5</a:t>
                </a:r>
              </a:p>
              <a:p>
                <a:pPr lvl="2">
                  <a:lnSpc>
                    <a:spcPct val="120000"/>
                  </a:lnSpc>
                </a:pPr>
                <a:r>
                  <a:rPr lang="en-US" dirty="0"/>
                  <a:t>If θ</a:t>
                </a:r>
                <a:r>
                  <a:rPr lang="en-US" baseline="-25000" dirty="0"/>
                  <a:t>1</a:t>
                </a:r>
                <a:r>
                  <a:rPr lang="en-US" dirty="0"/>
                  <a:t> is &gt; 0 then we get a positive </a:t>
                </a:r>
                <a:r>
                  <a:rPr lang="en-US" dirty="0" smtClean="0"/>
                  <a:t>slope</a:t>
                </a:r>
              </a:p>
              <a:p>
                <a:pPr lvl="1">
                  <a:lnSpc>
                    <a:spcPct val="120000"/>
                  </a:lnSpc>
                </a:pPr>
                <a:r>
                  <a:rPr lang="en-US" dirty="0"/>
                  <a:t>Think of </a:t>
                </a:r>
                <a:r>
                  <a:rPr lang="en-US" dirty="0" err="1"/>
                  <a:t>h</a:t>
                </a:r>
                <a:r>
                  <a:rPr lang="en-US" baseline="-25000" dirty="0" err="1"/>
                  <a:t>θ</a:t>
                </a:r>
                <a:r>
                  <a:rPr lang="en-US" dirty="0"/>
                  <a:t>(x) as a "y imitator" - it tries to convert the x into y, and considering we already have y we can evaluate how well </a:t>
                </a:r>
                <a:r>
                  <a:rPr lang="en-US" dirty="0" err="1"/>
                  <a:t>h</a:t>
                </a:r>
                <a:r>
                  <a:rPr lang="en-US" baseline="-25000" dirty="0" err="1"/>
                  <a:t>θ</a:t>
                </a:r>
                <a:r>
                  <a:rPr lang="en-US" dirty="0"/>
                  <a:t>(x) does this</a:t>
                </a:r>
              </a:p>
              <a:p>
                <a:pPr lvl="1">
                  <a:lnSpc>
                    <a:spcPct val="120000"/>
                  </a:lnSpc>
                </a:pPr>
                <a:endParaRPr lang="en-US" dirty="0"/>
              </a:p>
              <a:p>
                <a:pPr fontAlgn="base"/>
                <a:endParaRPr lang="en-US" dirty="0"/>
              </a:p>
              <a:p>
                <a:endParaRPr lang="en-US" dirty="0" smtClean="0"/>
              </a:p>
              <a:p>
                <a:endParaRPr lang="en-US" dirty="0"/>
              </a:p>
              <a:p>
                <a:endParaRPr lang="en-US" dirty="0" smtClean="0"/>
              </a:p>
              <a:p>
                <a:endParaRPr lang="en-US" dirty="0"/>
              </a:p>
              <a:p>
                <a:endParaRPr lang="en-US" dirty="0"/>
              </a:p>
              <a:p>
                <a:endParaRPr lang="en-US" dirty="0" smtClean="0"/>
              </a:p>
              <a:p>
                <a:endParaRPr lang="en-US" dirty="0"/>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295400"/>
                <a:ext cx="10668000" cy="5638800"/>
              </a:xfrm>
              <a:blipFill rotWithShape="0">
                <a:blip r:embed="rId2"/>
                <a:stretch>
                  <a:fillRect l="-514" t="-649"/>
                </a:stretch>
              </a:blipFill>
            </p:spPr>
            <p:txBody>
              <a:bodyPr/>
              <a:lstStyle/>
              <a:p>
                <a:r>
                  <a:rPr lang="en-US">
                    <a:noFill/>
                  </a:rPr>
                  <a:t> </a:t>
                </a:r>
              </a:p>
            </p:txBody>
          </p:sp>
        </mc:Fallback>
      </mc:AlternateContent>
    </p:spTree>
    <p:extLst>
      <p:ext uri="{BB962C8B-B14F-4D97-AF65-F5344CB8AC3E}">
        <p14:creationId xmlns:p14="http://schemas.microsoft.com/office/powerpoint/2010/main" val="18302305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Linear models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smtClean="0"/>
                  <a:t>We can learn with a larger number of features</a:t>
                </a:r>
              </a:p>
              <a:p>
                <a:pPr lvl="1"/>
                <a:r>
                  <a:rPr lang="en-US" dirty="0"/>
                  <a:t>So may have other parameters which contribute towards a </a:t>
                </a:r>
                <a:r>
                  <a:rPr lang="en-US" dirty="0" smtClean="0"/>
                  <a:t>price of </a:t>
                </a:r>
                <a:r>
                  <a:rPr lang="en-US" dirty="0"/>
                  <a:t>houses</a:t>
                </a:r>
              </a:p>
              <a:p>
                <a:pPr lvl="3"/>
                <a:r>
                  <a:rPr lang="en-US" dirty="0"/>
                  <a:t>Size</a:t>
                </a:r>
              </a:p>
              <a:p>
                <a:pPr lvl="3"/>
                <a:r>
                  <a:rPr lang="en-US" dirty="0"/>
                  <a:t>Age</a:t>
                </a:r>
              </a:p>
              <a:p>
                <a:pPr lvl="3"/>
                <a:r>
                  <a:rPr lang="en-US" dirty="0"/>
                  <a:t>Number bedrooms</a:t>
                </a:r>
              </a:p>
              <a:p>
                <a:pPr lvl="3"/>
                <a:r>
                  <a:rPr lang="en-US" dirty="0"/>
                  <a:t>Number floors</a:t>
                </a:r>
              </a:p>
              <a:p>
                <a:pPr lvl="1"/>
                <a:r>
                  <a:rPr lang="en-US" dirty="0"/>
                  <a:t>x</a:t>
                </a:r>
                <a:r>
                  <a:rPr lang="en-US" baseline="-25000" dirty="0"/>
                  <a:t>1</a:t>
                </a:r>
                <a:r>
                  <a:rPr lang="en-US" dirty="0"/>
                  <a:t>, x</a:t>
                </a:r>
                <a:r>
                  <a:rPr lang="en-US" baseline="-25000" dirty="0"/>
                  <a:t>2</a:t>
                </a:r>
                <a:r>
                  <a:rPr lang="en-US" dirty="0"/>
                  <a:t>, x</a:t>
                </a:r>
                <a:r>
                  <a:rPr lang="en-US" baseline="-25000" dirty="0"/>
                  <a:t>3</a:t>
                </a:r>
                <a:r>
                  <a:rPr lang="en-US" dirty="0"/>
                  <a:t>, x</a:t>
                </a:r>
                <a:r>
                  <a:rPr lang="en-US" baseline="-25000" dirty="0"/>
                  <a:t>4</a:t>
                </a:r>
              </a:p>
              <a:p>
                <a:pPr lvl="1"/>
                <a:r>
                  <a:rPr lang="en-US" dirty="0"/>
                  <a:t>With multiple features becomes hard to plot</a:t>
                </a:r>
              </a:p>
              <a:p>
                <a:pPr lvl="2"/>
                <a:r>
                  <a:rPr lang="en-US" dirty="0"/>
                  <a:t>Can't really plot in more than 3 dimensions</a:t>
                </a:r>
              </a:p>
              <a:p>
                <a:pPr lvl="2"/>
                <a:r>
                  <a:rPr lang="en-US" dirty="0"/>
                  <a:t>Notation becomes more complicated too</a:t>
                </a:r>
              </a:p>
              <a:p>
                <a:pPr lvl="3"/>
                <a:r>
                  <a:rPr lang="en-US" dirty="0"/>
                  <a:t>Best way to get around with this is the notation of linear algebra</a:t>
                </a:r>
              </a:p>
              <a:p>
                <a:pPr lvl="3"/>
                <a:r>
                  <a:rPr lang="en-US" dirty="0"/>
                  <a:t>Gives notation and set of things you can do with matrices and vectors</a:t>
                </a:r>
              </a:p>
              <a:p>
                <a:r>
                  <a:rPr lang="en-US" dirty="0" smtClean="0"/>
                  <a:t>Now we have multiple features. </a:t>
                </a:r>
                <a:r>
                  <a:rPr lang="en-US" dirty="0"/>
                  <a:t>A linear model is based on the assumption that it's possible to approximate the output values through a regression process based on the </a:t>
                </a:r>
                <a:r>
                  <a:rPr lang="en-US" dirty="0" smtClean="0"/>
                  <a:t>rule. Hypothesis can be written</a:t>
                </a:r>
                <a:endParaRPr lang="en-US" dirty="0"/>
              </a:p>
              <a:p>
                <a:pPr lvl="2"/>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oMath>
                </a14:m>
                <a:r>
                  <a:rPr lang="en-US" dirty="0" smtClean="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3</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4</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4</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nary>
                      <m:naryPr>
                        <m:chr m:val="∑"/>
                        <m:ctrlPr>
                          <a:rPr lang="en-US"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𝑚</m:t>
                        </m:r>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𝑖</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e>
                    </m:nary>
                  </m:oMath>
                </a14:m>
                <a:endParaRPr lang="en-US" dirty="0"/>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89" t="-2022" b="-11051"/>
                </a:stretch>
              </a:blipFill>
            </p:spPr>
            <p:txBody>
              <a:bodyPr/>
              <a:lstStyle/>
              <a:p>
                <a:r>
                  <a:rPr lang="en-US">
                    <a:noFill/>
                  </a:rPr>
                  <a:t> </a:t>
                </a:r>
              </a:p>
            </p:txBody>
          </p:sp>
        </mc:Fallback>
      </mc:AlternateContent>
    </p:spTree>
    <p:extLst>
      <p:ext uri="{BB962C8B-B14F-4D97-AF65-F5344CB8AC3E}">
        <p14:creationId xmlns:p14="http://schemas.microsoft.com/office/powerpoint/2010/main" val="442485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3CAF8B-055C-B709-08B2-82E1F3AF3A89}"/>
              </a:ext>
            </a:extLst>
          </p:cNvPr>
          <p:cNvSpPr>
            <a:spLocks noGrp="1"/>
          </p:cNvSpPr>
          <p:nvPr>
            <p:ph type="title"/>
          </p:nvPr>
        </p:nvSpPr>
        <p:spPr/>
        <p:txBody>
          <a:bodyPr/>
          <a:lstStyle/>
          <a:p>
            <a:r>
              <a:rPr lang="en-US" dirty="0"/>
              <a:t>Implementation: cost function(Cont.)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97CAB1EE-63F3-365E-8CD5-B27B6C2BB4A3}"/>
                  </a:ext>
                </a:extLst>
              </p:cNvPr>
              <p:cNvSpPr>
                <a:spLocks noGrp="1"/>
              </p:cNvSpPr>
              <p:nvPr>
                <p:ph idx="1"/>
              </p:nvPr>
            </p:nvSpPr>
            <p:spPr>
              <a:xfrm>
                <a:off x="581192" y="1266825"/>
                <a:ext cx="7410115" cy="5076825"/>
              </a:xfrm>
            </p:spPr>
            <p:txBody>
              <a:bodyPr>
                <a:normAutofit/>
              </a:bodyPr>
              <a:lstStyle/>
              <a:p>
                <a:pPr algn="just">
                  <a:lnSpc>
                    <a:spcPct val="120000"/>
                  </a:lnSpc>
                </a:pPr>
                <a:r>
                  <a:rPr lang="en-US" b="1" dirty="0" smtClean="0"/>
                  <a:t>Hypothesis</a:t>
                </a:r>
                <a:r>
                  <a:rPr lang="en-US" dirty="0"/>
                  <a:t> - is like your prediction machine, throw in an x value, get a putative y value</a:t>
                </a:r>
              </a:p>
              <a:p>
                <a:pPr algn="just">
                  <a:lnSpc>
                    <a:spcPct val="120000"/>
                  </a:lnSpc>
                </a:pPr>
                <a:r>
                  <a:rPr lang="en-US" dirty="0"/>
                  <a:t>The cost function or the loss function is nothing but the error or difference between the predicted value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oMath>
                </a14:m>
                <a:r>
                  <a:rPr lang="en-US" dirty="0" smtClean="0"/>
                  <a:t> and </a:t>
                </a:r>
                <a:r>
                  <a:rPr lang="en-US" dirty="0"/>
                  <a:t>the true value Y. It is the</a:t>
                </a:r>
                <a:r>
                  <a:rPr lang="en-US" b="1" dirty="0"/>
                  <a:t> Mean Squared Error (MSE)</a:t>
                </a:r>
                <a:r>
                  <a:rPr lang="en-US" dirty="0"/>
                  <a:t> between the predicted value and the true value. </a:t>
                </a:r>
              </a:p>
              <a:p>
                <a:pPr algn="just">
                  <a:lnSpc>
                    <a:spcPct val="120000"/>
                  </a:lnSpc>
                </a:pPr>
                <a:r>
                  <a:rPr lang="en-US" b="1" dirty="0" smtClean="0"/>
                  <a:t>Cost</a:t>
                </a:r>
                <a:r>
                  <a:rPr lang="en-US" b="1" dirty="0"/>
                  <a:t> function </a:t>
                </a:r>
                <a:r>
                  <a:rPr lang="en-US" dirty="0"/>
                  <a:t>- is a way to, </a:t>
                </a:r>
                <a:r>
                  <a:rPr lang="en-US" dirty="0" smtClean="0"/>
                  <a:t>use </a:t>
                </a:r>
                <a:r>
                  <a:rPr lang="en-US" dirty="0"/>
                  <a:t>your training data, determine values for your θ values which make the hypothesis as accurate as possible</a:t>
                </a:r>
              </a:p>
              <a:p>
                <a:pPr marL="1143000" lvl="2" indent="-228600" algn="just">
                  <a:lnSpc>
                    <a:spcPct val="120000"/>
                  </a:lnSpc>
                  <a:buFont typeface="Arial" panose="020B0604020202020204" pitchFamily="34" charset="0"/>
                  <a:buChar char="•"/>
                </a:pPr>
                <a:r>
                  <a:rPr lang="en-US" b="0" i="0" dirty="0" smtClean="0">
                    <a:solidFill>
                      <a:srgbClr val="000000"/>
                    </a:solidFill>
                    <a:effectLst/>
                    <a:latin typeface="Georgia" panose="02040502050405020303" pitchFamily="18" charset="0"/>
                  </a:rPr>
                  <a:t>This </a:t>
                </a:r>
                <a:r>
                  <a:rPr lang="en-US" b="0" i="0" dirty="0">
                    <a:solidFill>
                      <a:srgbClr val="000000"/>
                    </a:solidFill>
                    <a:effectLst/>
                    <a:latin typeface="Georgia" panose="02040502050405020303" pitchFamily="18" charset="0"/>
                  </a:rPr>
                  <a:t>cost function is reasonable choice for most regression functions</a:t>
                </a:r>
              </a:p>
              <a:p>
                <a:pPr marL="1143000" lvl="2" indent="-228600" algn="just">
                  <a:lnSpc>
                    <a:spcPct val="120000"/>
                  </a:lnSpc>
                  <a:buFont typeface="Arial" panose="020B0604020202020204" pitchFamily="34" charset="0"/>
                  <a:buChar char="•"/>
                </a:pPr>
                <a:r>
                  <a:rPr lang="en-US" b="0" i="0" dirty="0">
                    <a:solidFill>
                      <a:srgbClr val="000000"/>
                    </a:solidFill>
                    <a:effectLst/>
                    <a:latin typeface="Georgia" panose="02040502050405020303" pitchFamily="18" charset="0"/>
                  </a:rPr>
                  <a:t>Probably most commonly used function</a:t>
                </a:r>
              </a:p>
              <a:p>
                <a:pPr algn="just">
                  <a:lnSpc>
                    <a:spcPct val="120000"/>
                  </a:lnSpc>
                  <a:buFont typeface="Arial" panose="020B0604020202020204" pitchFamily="34" charset="0"/>
                  <a:buChar char="•"/>
                </a:pPr>
                <a:endParaRPr lang="en-US" b="0" i="0" dirty="0">
                  <a:solidFill>
                    <a:srgbClr val="000000"/>
                  </a:solidFill>
                  <a:effectLst/>
                  <a:latin typeface="Georgia" panose="02040502050405020303" pitchFamily="18" charset="0"/>
                </a:endParaRPr>
              </a:p>
              <a:p>
                <a:pPr algn="just">
                  <a:lnSpc>
                    <a:spcPct val="120000"/>
                  </a:lnSpc>
                </a:pPr>
                <a:endParaRPr lang="en-US" dirty="0"/>
              </a:p>
            </p:txBody>
          </p:sp>
        </mc:Choice>
        <mc:Fallback xmlns="">
          <p:sp>
            <p:nvSpPr>
              <p:cNvPr id="3" name="Content Placeholder 2">
                <a:extLst>
                  <a:ext uri="{FF2B5EF4-FFF2-40B4-BE49-F238E27FC236}">
                    <a16:creationId xmlns:a16="http://schemas.microsoft.com/office/drawing/2014/main" xmlns="" id="{97CAB1EE-63F3-365E-8CD5-B27B6C2BB4A3}"/>
                  </a:ext>
                </a:extLst>
              </p:cNvPr>
              <p:cNvSpPr>
                <a:spLocks noGrp="1" noRot="1" noChangeAspect="1" noMove="1" noResize="1" noEditPoints="1" noAdjustHandles="1" noChangeArrowheads="1" noChangeShapeType="1" noTextEdit="1"/>
              </p:cNvSpPr>
              <p:nvPr>
                <p:ph idx="1"/>
              </p:nvPr>
            </p:nvSpPr>
            <p:spPr>
              <a:xfrm>
                <a:off x="581192" y="1266825"/>
                <a:ext cx="7410115" cy="5076825"/>
              </a:xfrm>
              <a:blipFill rotWithShape="0">
                <a:blip r:embed="rId2"/>
                <a:stretch>
                  <a:fillRect l="-740" t="-120" r="-822"/>
                </a:stretch>
              </a:blipFill>
            </p:spPr>
            <p:txBody>
              <a:bodyPr/>
              <a:lstStyle/>
              <a:p>
                <a:r>
                  <a:rPr lang="en-US">
                    <a:noFill/>
                  </a:rPr>
                  <a:t> </a:t>
                </a:r>
              </a:p>
            </p:txBody>
          </p:sp>
        </mc:Fallback>
      </mc:AlternateContent>
      <p:pic>
        <p:nvPicPr>
          <p:cNvPr id="6148" name="Picture 4">
            <a:extLst>
              <a:ext uri="{FF2B5EF4-FFF2-40B4-BE49-F238E27FC236}">
                <a16:creationId xmlns="" xmlns:a16="http://schemas.microsoft.com/office/drawing/2014/main" id="{510F44D8-D9AA-98A8-F250-AC20B395546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8147758" y="1367544"/>
            <a:ext cx="3743325" cy="256222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 xmlns:a16="http://schemas.microsoft.com/office/drawing/2014/main" id="{0ED110F4-F1BF-59E2-E311-CFB8792FC731}"/>
              </a:ext>
            </a:extLst>
          </p:cNvPr>
          <p:cNvPicPr>
            <a:picLocks noChangeAspect="1" noChangeArrowheads="1"/>
          </p:cNvPicPr>
          <p:nvPr/>
        </p:nvPicPr>
        <p:blipFill>
          <a:blip r:embed="rId5">
            <a:duotone>
              <a:prstClr val="black"/>
              <a:schemeClr val="accent1">
                <a:tint val="45000"/>
                <a:satMod val="400000"/>
              </a:schemeClr>
            </a:duotone>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147758" y="4166207"/>
            <a:ext cx="3619500"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083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020C57-6720-EAA1-9F76-C5639F06E563}"/>
              </a:ext>
            </a:extLst>
          </p:cNvPr>
          <p:cNvSpPr>
            <a:spLocks noGrp="1"/>
          </p:cNvSpPr>
          <p:nvPr>
            <p:ph type="title"/>
          </p:nvPr>
        </p:nvSpPr>
        <p:spPr/>
        <p:txBody>
          <a:bodyPr/>
          <a:lstStyle/>
          <a:p>
            <a:r>
              <a:rPr lang="en-US" b="1" i="0" dirty="0">
                <a:solidFill>
                  <a:srgbClr val="000000"/>
                </a:solidFill>
                <a:effectLst/>
                <a:latin typeface="Georgia" panose="02040502050405020303" pitchFamily="18" charset="0"/>
              </a:rPr>
              <a:t>Cost function - a deeper look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D765B657-45F0-7DB2-6A76-83E183BFBC2A}"/>
                  </a:ext>
                </a:extLst>
              </p:cNvPr>
              <p:cNvSpPr>
                <a:spLocks noGrp="1"/>
              </p:cNvSpPr>
              <p:nvPr>
                <p:ph idx="1"/>
              </p:nvPr>
            </p:nvSpPr>
            <p:spPr>
              <a:xfrm>
                <a:off x="457200" y="1219200"/>
                <a:ext cx="7543800" cy="5486399"/>
              </a:xfrm>
            </p:spPr>
            <p:txBody>
              <a:bodyPr>
                <a:noAutofit/>
              </a:bodyPr>
              <a:lstStyle/>
              <a:p>
                <a:pPr algn="just"/>
                <a:r>
                  <a:rPr lang="en-US" dirty="0" smtClean="0"/>
                  <a:t>Lets consider some intuition about the cost function and why we want to use it</a:t>
                </a:r>
              </a:p>
              <a:p>
                <a:pPr lvl="1" algn="just"/>
                <a:r>
                  <a:rPr lang="en-US" dirty="0"/>
                  <a:t>The cost function determines </a:t>
                </a:r>
                <a:r>
                  <a:rPr lang="en-US" dirty="0" smtClean="0"/>
                  <a:t>parameters</a:t>
                </a:r>
              </a:p>
              <a:p>
                <a:pPr lvl="1" algn="just"/>
                <a:r>
                  <a:rPr lang="en-US" dirty="0" smtClean="0"/>
                  <a:t>The value associated with the parameters determines how your hypothesis behaves, with </a:t>
                </a:r>
                <a:r>
                  <a:rPr lang="en-US" dirty="0"/>
                  <a:t>different </a:t>
                </a:r>
                <a:r>
                  <a:rPr lang="en-US" dirty="0" smtClean="0"/>
                  <a:t>values</a:t>
                </a:r>
              </a:p>
              <a:p>
                <a:pPr lvl="1" algn="just"/>
                <a:r>
                  <a:rPr lang="en-US" dirty="0" smtClean="0"/>
                  <a:t>To </a:t>
                </a:r>
                <a:r>
                  <a:rPr lang="en-US" dirty="0"/>
                  <a:t>achieve the best-fit regression line, the model aims to predict the target </a:t>
                </a:r>
                <a:r>
                  <a:rPr lang="en-US" dirty="0" smtClean="0"/>
                  <a:t>value. So the </a:t>
                </a:r>
                <a:r>
                  <a:rPr lang="en-US" b="1" dirty="0">
                    <a:solidFill>
                      <a:srgbClr val="000000"/>
                    </a:solidFill>
                    <a:latin typeface="Georgia" panose="02040502050405020303" pitchFamily="18" charset="0"/>
                  </a:rPr>
                  <a:t>Cost function</a:t>
                </a:r>
                <a:r>
                  <a:rPr lang="en-US" dirty="0" smtClean="0"/>
                  <a:t> updates </a:t>
                </a:r>
                <a:r>
                  <a:rPr lang="en-US" dirty="0"/>
                  <a:t>the θ</a:t>
                </a:r>
                <a:r>
                  <a:rPr lang="en-US" baseline="-25000" dirty="0"/>
                  <a:t>0</a:t>
                </a:r>
                <a:r>
                  <a:rPr lang="en-US" dirty="0"/>
                  <a:t> and θ</a:t>
                </a:r>
                <a:r>
                  <a:rPr lang="en-US" baseline="-25000" dirty="0"/>
                  <a:t>1</a:t>
                </a:r>
                <a:r>
                  <a:rPr lang="en-US" dirty="0"/>
                  <a:t> values, to reach the best value that minimizes the error between the predicted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oMath>
                </a14:m>
                <a:r>
                  <a:rPr lang="en-US" dirty="0" smtClean="0"/>
                  <a:t> value and </a:t>
                </a:r>
                <a:r>
                  <a:rPr lang="en-US" dirty="0"/>
                  <a:t>the true y </a:t>
                </a:r>
                <a:r>
                  <a:rPr lang="en-US" dirty="0" smtClean="0"/>
                  <a:t>value.</a:t>
                </a:r>
                <a:r>
                  <a:rPr lang="en-US" dirty="0"/>
                  <a:t>  </a:t>
                </a:r>
                <a:endParaRPr lang="en-US" dirty="0" smtClean="0"/>
              </a:p>
              <a:p>
                <a:pPr algn="just"/>
                <a:r>
                  <a:rPr lang="en-US" dirty="0" smtClean="0"/>
                  <a:t>Simplified </a:t>
                </a:r>
                <a:r>
                  <a:rPr lang="en-US" dirty="0"/>
                  <a:t>hypothesis </a:t>
                </a:r>
              </a:p>
              <a:p>
                <a:pPr lvl="1" algn="just"/>
                <a:r>
                  <a:rPr lang="en-US" dirty="0"/>
                  <a:t>Assumes θ</a:t>
                </a:r>
                <a:r>
                  <a:rPr lang="en-US" baseline="-25000" dirty="0"/>
                  <a:t>0</a:t>
                </a:r>
                <a:r>
                  <a:rPr lang="en-US" dirty="0"/>
                  <a:t> = 0</a:t>
                </a:r>
              </a:p>
              <a:p>
                <a:pPr algn="just"/>
                <a:r>
                  <a:rPr lang="en-US" dirty="0" smtClean="0"/>
                  <a:t>Cost </a:t>
                </a:r>
                <a:r>
                  <a:rPr lang="en-US" dirty="0"/>
                  <a:t>function and goal here are very similar to when we have θ</a:t>
                </a:r>
                <a:r>
                  <a:rPr lang="en-US" baseline="-25000" dirty="0"/>
                  <a:t>0</a:t>
                </a:r>
                <a:r>
                  <a:rPr lang="en-US" dirty="0"/>
                  <a:t>, but with a simpler parameter</a:t>
                </a:r>
              </a:p>
              <a:p>
                <a:pPr lvl="1" algn="just"/>
                <a:r>
                  <a:rPr lang="en-US" dirty="0"/>
                  <a:t>Simplified hypothesis makes visualizing cost function J(θ</a:t>
                </a:r>
                <a:r>
                  <a:rPr lang="en-US" baseline="-25000" dirty="0"/>
                  <a:t>1</a:t>
                </a:r>
                <a:r>
                  <a:rPr lang="en-US" dirty="0" smtClean="0"/>
                  <a:t>) </a:t>
                </a:r>
                <a:r>
                  <a:rPr lang="en-US" dirty="0"/>
                  <a:t>a bit easier</a:t>
                </a:r>
              </a:p>
              <a:p>
                <a:pPr algn="just"/>
                <a:r>
                  <a:rPr lang="en-US" dirty="0" smtClean="0"/>
                  <a:t>So </a:t>
                </a:r>
                <a:r>
                  <a:rPr lang="en-US" dirty="0"/>
                  <a:t>hypothesis pass through 0,0</a:t>
                </a:r>
              </a:p>
            </p:txBody>
          </p:sp>
        </mc:Choice>
        <mc:Fallback xmlns="">
          <p:sp>
            <p:nvSpPr>
              <p:cNvPr id="3" name="Content Placeholder 2">
                <a:extLst>
                  <a:ext uri="{FF2B5EF4-FFF2-40B4-BE49-F238E27FC236}">
                    <a16:creationId xmlns="" xmlns:a16="http://schemas.microsoft.com/office/drawing/2014/main" id="{D765B657-45F0-7DB2-6A76-83E183BFBC2A}"/>
                  </a:ext>
                </a:extLst>
              </p:cNvPr>
              <p:cNvSpPr>
                <a:spLocks noGrp="1" noRot="1" noChangeAspect="1" noMove="1" noResize="1" noEditPoints="1" noAdjustHandles="1" noChangeArrowheads="1" noChangeShapeType="1" noTextEdit="1"/>
              </p:cNvSpPr>
              <p:nvPr>
                <p:ph idx="1"/>
              </p:nvPr>
            </p:nvSpPr>
            <p:spPr>
              <a:xfrm>
                <a:off x="457200" y="1219200"/>
                <a:ext cx="7543800" cy="5486399"/>
              </a:xfrm>
              <a:blipFill rotWithShape="0">
                <a:blip r:embed="rId2"/>
                <a:stretch>
                  <a:fillRect l="-727" t="-556" r="-727" b="-1444"/>
                </a:stretch>
              </a:blipFill>
            </p:spPr>
            <p:txBody>
              <a:bodyPr/>
              <a:lstStyle/>
              <a:p>
                <a:r>
                  <a:rPr lang="en-US">
                    <a:noFill/>
                  </a:rPr>
                  <a:t> </a:t>
                </a:r>
              </a:p>
            </p:txBody>
          </p:sp>
        </mc:Fallback>
      </mc:AlternateContent>
      <p:pic>
        <p:nvPicPr>
          <p:cNvPr id="7170" name="Picture 2">
            <a:extLst>
              <a:ext uri="{FF2B5EF4-FFF2-40B4-BE49-F238E27FC236}">
                <a16:creationId xmlns="" xmlns:a16="http://schemas.microsoft.com/office/drawing/2014/main" id="{C6B903FA-B0BC-DBC3-75B9-FBB4C7C6397D}"/>
              </a:ext>
            </a:extLst>
          </p:cNvPr>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8229600" y="2251868"/>
            <a:ext cx="3602427"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332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4D42DEE-4F1F-643E-19E7-533F80CA68FE}"/>
              </a:ext>
            </a:extLst>
          </p:cNvPr>
          <p:cNvSpPr>
            <a:spLocks noGrp="1"/>
          </p:cNvSpPr>
          <p:nvPr>
            <p:ph type="title"/>
          </p:nvPr>
        </p:nvSpPr>
        <p:spPr>
          <a:xfrm>
            <a:off x="581193" y="327546"/>
            <a:ext cx="11029616" cy="669404"/>
          </a:xfrm>
        </p:spPr>
        <p:txBody>
          <a:bodyPr/>
          <a:lstStyle/>
          <a:p>
            <a:r>
              <a:rPr lang="en-US" b="1" i="0" dirty="0">
                <a:solidFill>
                  <a:srgbClr val="000000"/>
                </a:solidFill>
                <a:effectLst/>
                <a:latin typeface="Georgia" panose="02040502050405020303" pitchFamily="18" charset="0"/>
              </a:rPr>
              <a:t>Cost function - a deeper look (Cont.)</a:t>
            </a:r>
            <a:endParaRPr lang="en-US" dirty="0"/>
          </a:p>
        </p:txBody>
      </p:sp>
      <p:sp>
        <p:nvSpPr>
          <p:cNvPr id="3" name="Content Placeholder 2">
            <a:extLst>
              <a:ext uri="{FF2B5EF4-FFF2-40B4-BE49-F238E27FC236}">
                <a16:creationId xmlns="" xmlns:a16="http://schemas.microsoft.com/office/drawing/2014/main" id="{8BF8ECBB-224F-9845-7180-8AFA9178EDC9}"/>
              </a:ext>
            </a:extLst>
          </p:cNvPr>
          <p:cNvSpPr>
            <a:spLocks noGrp="1"/>
          </p:cNvSpPr>
          <p:nvPr>
            <p:ph sz="half" idx="1"/>
          </p:nvPr>
        </p:nvSpPr>
        <p:spPr/>
        <p:txBody>
          <a:bodyPr>
            <a:normAutofit/>
          </a:bodyPr>
          <a:lstStyle/>
          <a:p>
            <a:r>
              <a:rPr lang="en-US" dirty="0"/>
              <a:t>Two key functions we want to understand </a:t>
            </a:r>
          </a:p>
          <a:p>
            <a:pPr lvl="1"/>
            <a:r>
              <a:rPr lang="en-US" dirty="0" err="1"/>
              <a:t>h</a:t>
            </a:r>
            <a:r>
              <a:rPr lang="en-US" baseline="-25000" dirty="0" err="1"/>
              <a:t>θ</a:t>
            </a:r>
            <a:r>
              <a:rPr lang="en-US" dirty="0"/>
              <a:t>(x)</a:t>
            </a:r>
          </a:p>
          <a:p>
            <a:pPr lvl="2"/>
            <a:r>
              <a:rPr lang="en-US" dirty="0"/>
              <a:t>Hypothesis is a function of x - function of what the size of the house is</a:t>
            </a:r>
          </a:p>
          <a:p>
            <a:pPr lvl="1"/>
            <a:r>
              <a:rPr lang="en-US" dirty="0"/>
              <a:t>J(θ</a:t>
            </a:r>
            <a:r>
              <a:rPr lang="en-US" baseline="-25000" dirty="0"/>
              <a:t>1</a:t>
            </a:r>
            <a:r>
              <a:rPr lang="en-US" dirty="0"/>
              <a:t>)</a:t>
            </a:r>
          </a:p>
          <a:p>
            <a:pPr lvl="2"/>
            <a:r>
              <a:rPr lang="en-US" dirty="0"/>
              <a:t>Is a function of the parameter of θ</a:t>
            </a:r>
            <a:r>
              <a:rPr lang="en-US" baseline="-25000" dirty="0"/>
              <a:t>1</a:t>
            </a:r>
          </a:p>
          <a:p>
            <a:pPr lvl="1"/>
            <a:r>
              <a:rPr lang="en-US" dirty="0"/>
              <a:t>So for example</a:t>
            </a:r>
          </a:p>
          <a:p>
            <a:pPr lvl="1"/>
            <a:r>
              <a:rPr lang="en-US" dirty="0"/>
              <a:t>θ</a:t>
            </a:r>
            <a:r>
              <a:rPr lang="en-US" baseline="-25000" dirty="0"/>
              <a:t>1</a:t>
            </a:r>
            <a:r>
              <a:rPr lang="en-US" dirty="0"/>
              <a:t> = 1</a:t>
            </a:r>
          </a:p>
          <a:p>
            <a:pPr lvl="1"/>
            <a:r>
              <a:rPr lang="en-US" dirty="0"/>
              <a:t>J(θ</a:t>
            </a:r>
            <a:r>
              <a:rPr lang="en-US" baseline="-25000" dirty="0"/>
              <a:t>1</a:t>
            </a:r>
            <a:r>
              <a:rPr lang="en-US" dirty="0"/>
              <a:t>) = 0</a:t>
            </a:r>
          </a:p>
          <a:p>
            <a:endParaRPr lang="en-US" dirty="0"/>
          </a:p>
        </p:txBody>
      </p:sp>
      <p:sp>
        <p:nvSpPr>
          <p:cNvPr id="5" name="Content Placeholder 4">
            <a:extLst>
              <a:ext uri="{FF2B5EF4-FFF2-40B4-BE49-F238E27FC236}">
                <a16:creationId xmlns="" xmlns:a16="http://schemas.microsoft.com/office/drawing/2014/main" id="{29DAF2C4-DC74-442D-8793-36B9DE5995B4}"/>
              </a:ext>
            </a:extLst>
          </p:cNvPr>
          <p:cNvSpPr>
            <a:spLocks noGrp="1"/>
          </p:cNvSpPr>
          <p:nvPr>
            <p:ph sz="half" idx="2"/>
          </p:nvPr>
        </p:nvSpPr>
        <p:spPr/>
        <p:txBody>
          <a:bodyPr>
            <a:normAutofit/>
          </a:bodyPr>
          <a:lstStyle/>
          <a:p>
            <a:pPr lvl="1"/>
            <a:r>
              <a:rPr lang="en-US" dirty="0"/>
              <a:t>Plot</a:t>
            </a:r>
          </a:p>
          <a:p>
            <a:pPr lvl="2"/>
            <a:r>
              <a:rPr lang="en-US" dirty="0"/>
              <a:t>θ</a:t>
            </a:r>
            <a:r>
              <a:rPr lang="en-US" baseline="-25000" dirty="0"/>
              <a:t>1</a:t>
            </a:r>
            <a:r>
              <a:rPr lang="en-US" dirty="0"/>
              <a:t> vs J(θ</a:t>
            </a:r>
            <a:r>
              <a:rPr lang="en-US" baseline="-25000" dirty="0"/>
              <a:t>1</a:t>
            </a:r>
            <a:r>
              <a:rPr lang="en-US" dirty="0"/>
              <a:t>)</a:t>
            </a:r>
          </a:p>
          <a:p>
            <a:pPr lvl="2"/>
            <a:r>
              <a:rPr lang="en-US" dirty="0"/>
              <a:t>Data</a:t>
            </a:r>
          </a:p>
          <a:p>
            <a:pPr lvl="3"/>
            <a:r>
              <a:rPr lang="en-US" dirty="0"/>
              <a:t>1)</a:t>
            </a:r>
          </a:p>
          <a:p>
            <a:pPr lvl="4"/>
            <a:r>
              <a:rPr lang="en-US" dirty="0"/>
              <a:t>θ</a:t>
            </a:r>
            <a:r>
              <a:rPr lang="en-US" baseline="-25000" dirty="0"/>
              <a:t>1</a:t>
            </a:r>
            <a:r>
              <a:rPr lang="en-US" dirty="0"/>
              <a:t> = 1</a:t>
            </a:r>
          </a:p>
          <a:p>
            <a:pPr lvl="4"/>
            <a:r>
              <a:rPr lang="en-US" dirty="0"/>
              <a:t>J(θ</a:t>
            </a:r>
            <a:r>
              <a:rPr lang="en-US" baseline="-25000" dirty="0"/>
              <a:t>1</a:t>
            </a:r>
            <a:r>
              <a:rPr lang="en-US" dirty="0"/>
              <a:t>) = 0</a:t>
            </a:r>
          </a:p>
          <a:p>
            <a:pPr lvl="3"/>
            <a:r>
              <a:rPr lang="en-US" dirty="0"/>
              <a:t>2) </a:t>
            </a:r>
          </a:p>
          <a:p>
            <a:pPr lvl="4"/>
            <a:r>
              <a:rPr lang="en-US" dirty="0"/>
              <a:t>θ</a:t>
            </a:r>
            <a:r>
              <a:rPr lang="en-US" baseline="-25000" dirty="0"/>
              <a:t>1</a:t>
            </a:r>
            <a:r>
              <a:rPr lang="en-US" dirty="0"/>
              <a:t> = 0.5</a:t>
            </a:r>
          </a:p>
          <a:p>
            <a:pPr lvl="4"/>
            <a:r>
              <a:rPr lang="en-US" dirty="0"/>
              <a:t>J(θ</a:t>
            </a:r>
            <a:r>
              <a:rPr lang="en-US" baseline="-25000" dirty="0"/>
              <a:t>1</a:t>
            </a:r>
            <a:r>
              <a:rPr lang="en-US" dirty="0"/>
              <a:t>) = ~0.58</a:t>
            </a:r>
          </a:p>
          <a:p>
            <a:pPr lvl="3"/>
            <a:r>
              <a:rPr lang="en-US" dirty="0"/>
              <a:t>3)</a:t>
            </a:r>
          </a:p>
          <a:p>
            <a:pPr lvl="4"/>
            <a:r>
              <a:rPr lang="en-US" dirty="0"/>
              <a:t>θ</a:t>
            </a:r>
            <a:r>
              <a:rPr lang="en-US" baseline="-25000" dirty="0"/>
              <a:t>1</a:t>
            </a:r>
            <a:r>
              <a:rPr lang="en-US" dirty="0"/>
              <a:t> = 0</a:t>
            </a:r>
          </a:p>
          <a:p>
            <a:pPr lvl="4"/>
            <a:r>
              <a:rPr lang="en-US" dirty="0"/>
              <a:t>J(θ</a:t>
            </a:r>
            <a:r>
              <a:rPr lang="en-US" baseline="-25000" dirty="0"/>
              <a:t>1</a:t>
            </a:r>
            <a:r>
              <a:rPr lang="en-US" dirty="0"/>
              <a:t>) = ~2.3</a:t>
            </a:r>
          </a:p>
        </p:txBody>
      </p:sp>
    </p:spTree>
    <p:extLst>
      <p:ext uri="{BB962C8B-B14F-4D97-AF65-F5344CB8AC3E}">
        <p14:creationId xmlns:p14="http://schemas.microsoft.com/office/powerpoint/2010/main" val="1017951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B6834A9-1A94-EAC0-897F-FD448630D19D}"/>
              </a:ext>
            </a:extLst>
          </p:cNvPr>
          <p:cNvSpPr>
            <a:spLocks noGrp="1"/>
          </p:cNvSpPr>
          <p:nvPr>
            <p:ph type="title"/>
          </p:nvPr>
        </p:nvSpPr>
        <p:spPr/>
        <p:txBody>
          <a:bodyPr/>
          <a:lstStyle/>
          <a:p>
            <a:r>
              <a:rPr lang="en-US" b="1" i="0" dirty="0">
                <a:solidFill>
                  <a:srgbClr val="000000"/>
                </a:solidFill>
                <a:effectLst/>
                <a:latin typeface="Georgia" panose="02040502050405020303" pitchFamily="18" charset="0"/>
              </a:rPr>
              <a:t>Cost function - a deeper look (Cont.)</a:t>
            </a:r>
            <a:endParaRPr lang="en-US" dirty="0"/>
          </a:p>
        </p:txBody>
      </p:sp>
      <p:sp>
        <p:nvSpPr>
          <p:cNvPr id="6" name="Content Placeholder 5">
            <a:extLst>
              <a:ext uri="{FF2B5EF4-FFF2-40B4-BE49-F238E27FC236}">
                <a16:creationId xmlns="" xmlns:a16="http://schemas.microsoft.com/office/drawing/2014/main" id="{2694B7AA-288C-CA6D-6CB9-B49A52AA6588}"/>
              </a:ext>
            </a:extLst>
          </p:cNvPr>
          <p:cNvSpPr>
            <a:spLocks noGrp="1"/>
          </p:cNvSpPr>
          <p:nvPr>
            <p:ph idx="1"/>
          </p:nvPr>
        </p:nvSpPr>
        <p:spPr>
          <a:xfrm>
            <a:off x="581192" y="1266825"/>
            <a:ext cx="7482153" cy="5076825"/>
          </a:xfrm>
        </p:spPr>
        <p:txBody>
          <a:bodyPr>
            <a:normAutofit/>
          </a:bodyPr>
          <a:lstStyle/>
          <a:p>
            <a:r>
              <a:rPr lang="en-US" dirty="0"/>
              <a:t>If we compute a range of values plot</a:t>
            </a:r>
          </a:p>
          <a:p>
            <a:pPr lvl="1"/>
            <a:r>
              <a:rPr lang="en-US" dirty="0"/>
              <a:t>J(θ</a:t>
            </a:r>
            <a:r>
              <a:rPr lang="en-US" baseline="-25000" dirty="0"/>
              <a:t>1</a:t>
            </a:r>
            <a:r>
              <a:rPr lang="en-US" dirty="0"/>
              <a:t>) </a:t>
            </a:r>
            <a:r>
              <a:rPr lang="en-US" dirty="0" err="1"/>
              <a:t>vs</a:t>
            </a:r>
            <a:r>
              <a:rPr lang="en-US" dirty="0"/>
              <a:t> θ</a:t>
            </a:r>
            <a:r>
              <a:rPr lang="en-US" baseline="-25000" dirty="0"/>
              <a:t>1</a:t>
            </a:r>
            <a:r>
              <a:rPr lang="en-US" dirty="0"/>
              <a:t> we get a polynomial (looks like a quadratic)</a:t>
            </a:r>
          </a:p>
          <a:p>
            <a:pPr lvl="1"/>
            <a:endParaRPr lang="en-US" dirty="0"/>
          </a:p>
          <a:p>
            <a:r>
              <a:rPr lang="en-US" dirty="0"/>
              <a:t>The optimization objective for the learning algorithm is find the value of θ</a:t>
            </a:r>
            <a:r>
              <a:rPr lang="en-US" baseline="-25000" dirty="0"/>
              <a:t>1</a:t>
            </a:r>
            <a:r>
              <a:rPr lang="en-US" dirty="0"/>
              <a:t> which minimizes J(θ</a:t>
            </a:r>
            <a:r>
              <a:rPr lang="en-US" baseline="-25000" dirty="0"/>
              <a:t>1</a:t>
            </a:r>
            <a:r>
              <a:rPr lang="en-US" dirty="0"/>
              <a:t>)</a:t>
            </a:r>
          </a:p>
          <a:p>
            <a:pPr lvl="1"/>
            <a:r>
              <a:rPr lang="en-US" dirty="0"/>
              <a:t>So, here θ</a:t>
            </a:r>
            <a:r>
              <a:rPr lang="en-US" baseline="-25000" dirty="0"/>
              <a:t>1</a:t>
            </a:r>
            <a:r>
              <a:rPr lang="en-US" dirty="0"/>
              <a:t> = 1 is the best value for θ</a:t>
            </a:r>
            <a:r>
              <a:rPr lang="en-US" baseline="-25000" dirty="0"/>
              <a:t>1</a:t>
            </a:r>
          </a:p>
        </p:txBody>
      </p:sp>
      <p:pic>
        <p:nvPicPr>
          <p:cNvPr id="8194" name="Picture 2">
            <a:extLst>
              <a:ext uri="{FF2B5EF4-FFF2-40B4-BE49-F238E27FC236}">
                <a16:creationId xmlns="" xmlns:a16="http://schemas.microsoft.com/office/drawing/2014/main" id="{29F1B72D-163E-D6FB-D374-02DA3FBB7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9907" y="2019300"/>
            <a:ext cx="33909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140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14600"/>
            <a:ext cx="7772400" cy="1143000"/>
          </a:xfrm>
        </p:spPr>
        <p:txBody>
          <a:bodyPr>
            <a:normAutofit fontScale="90000"/>
          </a:bodyPr>
          <a:lstStyle/>
          <a:p>
            <a:pPr algn="ctr"/>
            <a:r>
              <a:rPr lang="en-US" sz="9600" b="1" dirty="0">
                <a:solidFill>
                  <a:schemeClr val="accent6">
                    <a:lumMod val="75000"/>
                  </a:schemeClr>
                </a:solidFill>
              </a:rPr>
              <a:t>Thank You</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27</a:t>
            </a:fld>
            <a:endParaRPr lang="en-US"/>
          </a:p>
        </p:txBody>
      </p:sp>
    </p:spTree>
    <p:extLst>
      <p:ext uri="{BB962C8B-B14F-4D97-AF65-F5344CB8AC3E}">
        <p14:creationId xmlns:p14="http://schemas.microsoft.com/office/powerpoint/2010/main" val="32186378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02804" y="76200"/>
            <a:ext cx="9265702" cy="5982067"/>
          </a:xfrm>
          <a:prstGeom prst="rect">
            <a:avLst/>
          </a:prstGeom>
        </p:spPr>
      </p:pic>
    </p:spTree>
    <p:extLst>
      <p:ext uri="{BB962C8B-B14F-4D97-AF65-F5344CB8AC3E}">
        <p14:creationId xmlns:p14="http://schemas.microsoft.com/office/powerpoint/2010/main" val="2345322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pPr algn="l"/>
            <a:r>
              <a:rPr lang="en-US" b="1" dirty="0"/>
              <a:t>Outline</a:t>
            </a:r>
          </a:p>
        </p:txBody>
      </p:sp>
      <p:sp>
        <p:nvSpPr>
          <p:cNvPr id="3" name="Content Placeholder 2"/>
          <p:cNvSpPr>
            <a:spLocks noGrp="1"/>
          </p:cNvSpPr>
          <p:nvPr>
            <p:ph idx="1"/>
          </p:nvPr>
        </p:nvSpPr>
        <p:spPr/>
        <p:txBody>
          <a:bodyPr/>
          <a:lstStyle/>
          <a:p>
            <a:r>
              <a:rPr lang="en-US" sz="2400" dirty="0"/>
              <a:t>A Gentle Introduction to Machine Learning</a:t>
            </a:r>
          </a:p>
          <a:p>
            <a:pPr lvl="1"/>
            <a:r>
              <a:rPr lang="en-US" dirty="0" smtClean="0"/>
              <a:t>Unsupervised learning</a:t>
            </a:r>
          </a:p>
          <a:p>
            <a:pPr lvl="1"/>
            <a:r>
              <a:rPr lang="en-US" dirty="0"/>
              <a:t>Reinforcement </a:t>
            </a:r>
            <a:r>
              <a:rPr lang="en-US" dirty="0" smtClean="0"/>
              <a:t>learning</a:t>
            </a:r>
          </a:p>
          <a:p>
            <a:r>
              <a:rPr lang="en-US" sz="2400" dirty="0"/>
              <a:t>Regression</a:t>
            </a:r>
          </a:p>
          <a:p>
            <a:pPr lvl="1"/>
            <a:endParaRPr lang="en-US" dirty="0" smtClean="0"/>
          </a:p>
          <a:p>
            <a:pPr marL="457200" lvl="1" indent="0">
              <a:buNone/>
            </a:pPr>
            <a:endParaRPr lang="en-US" dirty="0">
              <a:ea typeface="ＭＳ Ｐゴシック" charset="0"/>
            </a:endParaRPr>
          </a:p>
        </p:txBody>
      </p:sp>
    </p:spTree>
    <p:extLst>
      <p:ext uri="{BB962C8B-B14F-4D97-AF65-F5344CB8AC3E}">
        <p14:creationId xmlns:p14="http://schemas.microsoft.com/office/powerpoint/2010/main" val="3844275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r>
              <a:rPr lang="en-US" b="1" dirty="0"/>
              <a:t>Types of Unsupervised Learning</a:t>
            </a:r>
            <a:br>
              <a:rPr lang="en-US" b="1" dirty="0"/>
            </a:br>
            <a:endParaRPr lang="en-US" dirty="0"/>
          </a:p>
        </p:txBody>
      </p:sp>
      <p:sp>
        <p:nvSpPr>
          <p:cNvPr id="3" name="Content Placeholder 2"/>
          <p:cNvSpPr>
            <a:spLocks noGrp="1"/>
          </p:cNvSpPr>
          <p:nvPr>
            <p:ph idx="1"/>
          </p:nvPr>
        </p:nvSpPr>
        <p:spPr>
          <a:xfrm>
            <a:off x="381000" y="1447800"/>
            <a:ext cx="11201400" cy="5334000"/>
          </a:xfrm>
        </p:spPr>
        <p:txBody>
          <a:bodyPr>
            <a:normAutofit/>
          </a:bodyPr>
          <a:lstStyle/>
          <a:p>
            <a:r>
              <a:rPr lang="en-US" sz="2200" dirty="0"/>
              <a:t> </a:t>
            </a:r>
            <a:r>
              <a:rPr lang="en-US" sz="2200" b="1" dirty="0"/>
              <a:t>U</a:t>
            </a:r>
            <a:r>
              <a:rPr lang="en-US" sz="2200" b="1" dirty="0" smtClean="0"/>
              <a:t>nsupervised</a:t>
            </a:r>
            <a:r>
              <a:rPr lang="en-US" sz="2200" dirty="0" smtClean="0"/>
              <a:t> </a:t>
            </a:r>
            <a:r>
              <a:rPr lang="en-US" sz="2200" dirty="0"/>
              <a:t>learning can be broken down into three main tasks: </a:t>
            </a:r>
          </a:p>
          <a:p>
            <a:pPr lvl="1"/>
            <a:r>
              <a:rPr lang="en-US" sz="2200" dirty="0"/>
              <a:t>Clustering</a:t>
            </a:r>
          </a:p>
          <a:p>
            <a:pPr lvl="1"/>
            <a:r>
              <a:rPr lang="en-US" sz="2200" dirty="0"/>
              <a:t>Association rules</a:t>
            </a:r>
          </a:p>
          <a:p>
            <a:pPr lvl="1"/>
            <a:r>
              <a:rPr lang="en-US" sz="2200" dirty="0"/>
              <a:t>Dimensionality reduction. </a:t>
            </a:r>
          </a:p>
          <a:p>
            <a:endParaRPr lang="en-US" sz="2200" dirty="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bright="40000" contrast="-40000"/>
                    </a14:imgEffect>
                  </a14:imgLayer>
                </a14:imgProps>
              </a:ext>
            </a:extLst>
          </a:blip>
          <a:stretch>
            <a:fillRect/>
          </a:stretch>
        </p:blipFill>
        <p:spPr>
          <a:xfrm>
            <a:off x="668041" y="3124200"/>
            <a:ext cx="4361159" cy="3733800"/>
          </a:xfrm>
          <a:prstGeom prst="rect">
            <a:avLst/>
          </a:prstGeom>
        </p:spPr>
      </p:pic>
    </p:spTree>
    <p:extLst>
      <p:ext uri="{BB962C8B-B14F-4D97-AF65-F5344CB8AC3E}">
        <p14:creationId xmlns:p14="http://schemas.microsoft.com/office/powerpoint/2010/main" val="942303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Unsupervised Learning</a:t>
            </a:r>
            <a:br>
              <a:rPr lang="en-US" b="1" dirty="0"/>
            </a:br>
            <a:endParaRPr lang="en-US" dirty="0"/>
          </a:p>
        </p:txBody>
      </p:sp>
      <p:sp>
        <p:nvSpPr>
          <p:cNvPr id="3" name="Content Placeholder 2"/>
          <p:cNvSpPr>
            <a:spLocks noGrp="1"/>
          </p:cNvSpPr>
          <p:nvPr>
            <p:ph idx="1"/>
          </p:nvPr>
        </p:nvSpPr>
        <p:spPr>
          <a:xfrm>
            <a:off x="381000" y="1371600"/>
            <a:ext cx="11277600" cy="5562600"/>
          </a:xfrm>
        </p:spPr>
        <p:txBody>
          <a:bodyPr>
            <a:normAutofit/>
          </a:bodyPr>
          <a:lstStyle/>
          <a:p>
            <a:pPr marL="0" indent="0">
              <a:buNone/>
            </a:pPr>
            <a:r>
              <a:rPr lang="en-US" sz="1800" b="1" dirty="0"/>
              <a:t>Clustering Algorithms</a:t>
            </a:r>
          </a:p>
          <a:p>
            <a:r>
              <a:rPr lang="en-US" sz="1800" dirty="0"/>
              <a:t>Clustering </a:t>
            </a:r>
            <a:r>
              <a:rPr lang="en-US" sz="1800" dirty="0" smtClean="0"/>
              <a:t>algorithms </a:t>
            </a:r>
            <a:r>
              <a:rPr lang="en-US" sz="1800" dirty="0"/>
              <a:t>only interpret the input data and find natural groups or clusters in feature space</a:t>
            </a:r>
            <a:endParaRPr lang="en-US" sz="1800" dirty="0" smtClean="0"/>
          </a:p>
          <a:p>
            <a:endParaRPr lang="en-US" sz="1800" dirty="0" smtClean="0"/>
          </a:p>
          <a:p>
            <a:endParaRPr lang="en-US" sz="1800" dirty="0"/>
          </a:p>
          <a:p>
            <a:endParaRPr lang="en-US" sz="1800" dirty="0" smtClean="0"/>
          </a:p>
          <a:p>
            <a:endParaRPr lang="en-US" sz="1800" dirty="0"/>
          </a:p>
          <a:p>
            <a:endParaRPr lang="en-US" sz="1800" dirty="0" smtClean="0"/>
          </a:p>
          <a:p>
            <a:endParaRPr lang="en-US" sz="1800" dirty="0" smtClean="0"/>
          </a:p>
          <a:p>
            <a:endParaRPr lang="en-US" sz="1800" dirty="0" smtClean="0"/>
          </a:p>
          <a:p>
            <a:endParaRPr lang="en-US" sz="1800" dirty="0"/>
          </a:p>
          <a:p>
            <a:r>
              <a:rPr lang="en-US" sz="1800" dirty="0" smtClean="0"/>
              <a:t>Clustering </a:t>
            </a:r>
            <a:r>
              <a:rPr lang="en-US" sz="1800" dirty="0"/>
              <a:t>is a popular type of unsupervised learning approach. You can even break it down further into different types of clustering; for example: </a:t>
            </a:r>
          </a:p>
          <a:p>
            <a:pPr lvl="1"/>
            <a:r>
              <a:rPr lang="en-US" sz="1800" b="1" dirty="0" err="1"/>
              <a:t>Exlcusive</a:t>
            </a:r>
            <a:r>
              <a:rPr lang="en-US" sz="1800" b="1" dirty="0"/>
              <a:t> clustering</a:t>
            </a:r>
            <a:r>
              <a:rPr lang="en-US" sz="1800" dirty="0"/>
              <a:t>: or “hard” clustering </a:t>
            </a:r>
            <a:endParaRPr lang="en-US" sz="1800" dirty="0" smtClean="0"/>
          </a:p>
          <a:p>
            <a:pPr lvl="2"/>
            <a:r>
              <a:rPr lang="en-US" sz="1800" dirty="0" smtClean="0"/>
              <a:t>It is </a:t>
            </a:r>
            <a:r>
              <a:rPr lang="en-US" sz="1800" dirty="0"/>
              <a:t>the kind of grouping in which one piece of data can belong only to one cluster.</a:t>
            </a:r>
          </a:p>
          <a:p>
            <a:pPr lvl="1"/>
            <a:r>
              <a:rPr lang="en-US" sz="1800" b="1" dirty="0" smtClean="0"/>
              <a:t>Overlapping </a:t>
            </a:r>
            <a:r>
              <a:rPr lang="en-US" sz="1800" b="1" dirty="0"/>
              <a:t>clustering</a:t>
            </a:r>
            <a:r>
              <a:rPr lang="en-US" sz="1800" dirty="0"/>
              <a:t>: </a:t>
            </a:r>
            <a:endParaRPr lang="en-US" sz="1800" dirty="0" smtClean="0"/>
          </a:p>
          <a:p>
            <a:pPr lvl="2"/>
            <a:r>
              <a:rPr lang="en-US" sz="1800" dirty="0" smtClean="0"/>
              <a:t>A </a:t>
            </a:r>
            <a:r>
              <a:rPr lang="en-US" sz="1800" dirty="0"/>
              <a:t>soft cluster in which a single data point may belong to multiple clusters with varying degrees of membership. </a:t>
            </a:r>
            <a:endParaRPr lang="en-US" sz="1800" dirty="0" smtClean="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698776" y="2105608"/>
            <a:ext cx="5073624" cy="2542592"/>
          </a:xfrm>
          <a:prstGeom prst="rect">
            <a:avLst/>
          </a:prstGeom>
        </p:spPr>
      </p:pic>
    </p:spTree>
    <p:extLst>
      <p:ext uri="{BB962C8B-B14F-4D97-AF65-F5344CB8AC3E}">
        <p14:creationId xmlns:p14="http://schemas.microsoft.com/office/powerpoint/2010/main" val="627892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r>
              <a:rPr lang="en-US" b="1" dirty="0"/>
              <a:t>Types of Unsupervised Learning</a:t>
            </a:r>
            <a:br>
              <a:rPr lang="en-US" b="1" dirty="0"/>
            </a:br>
            <a:endParaRPr lang="en-US" dirty="0"/>
          </a:p>
        </p:txBody>
      </p:sp>
      <p:sp>
        <p:nvSpPr>
          <p:cNvPr id="3" name="Content Placeholder 2"/>
          <p:cNvSpPr>
            <a:spLocks noGrp="1"/>
          </p:cNvSpPr>
          <p:nvPr>
            <p:ph idx="1"/>
          </p:nvPr>
        </p:nvSpPr>
        <p:spPr>
          <a:xfrm>
            <a:off x="76200" y="1371600"/>
            <a:ext cx="6629400" cy="5181600"/>
          </a:xfrm>
        </p:spPr>
        <p:txBody>
          <a:bodyPr>
            <a:normAutofit/>
          </a:bodyPr>
          <a:lstStyle/>
          <a:p>
            <a:pPr algn="just"/>
            <a:r>
              <a:rPr lang="en-US" sz="1800" b="1" dirty="0" smtClean="0"/>
              <a:t>Clustering </a:t>
            </a:r>
            <a:r>
              <a:rPr lang="en-US" sz="1800" b="1" dirty="0"/>
              <a:t>Algorithms</a:t>
            </a:r>
          </a:p>
          <a:p>
            <a:pPr lvl="1" algn="just"/>
            <a:r>
              <a:rPr lang="en-US" sz="1800" b="1" dirty="0" smtClean="0"/>
              <a:t>Hierarchical </a:t>
            </a:r>
            <a:r>
              <a:rPr lang="en-US" sz="1800" b="1" dirty="0"/>
              <a:t>Clustering:</a:t>
            </a:r>
            <a:r>
              <a:rPr lang="en-US" sz="1800" dirty="0"/>
              <a:t> </a:t>
            </a:r>
            <a:endParaRPr lang="en-US" sz="1800" dirty="0" smtClean="0"/>
          </a:p>
          <a:p>
            <a:pPr lvl="2" algn="just"/>
            <a:r>
              <a:rPr lang="en-US" sz="1800" dirty="0" smtClean="0"/>
              <a:t>Hierarchical </a:t>
            </a:r>
            <a:r>
              <a:rPr lang="en-US" sz="1800" dirty="0"/>
              <a:t>clustering develops a hierarchy of clusters by merging or splitting them depending on their similarity</a:t>
            </a:r>
            <a:r>
              <a:rPr lang="en-US" sz="1800" dirty="0" smtClean="0"/>
              <a:t>. </a:t>
            </a:r>
            <a:r>
              <a:rPr lang="en-US" sz="1800" dirty="0"/>
              <a:t>Here, two close cluster are going to be in the same cluster. </a:t>
            </a:r>
            <a:endParaRPr lang="en-US" sz="1800" dirty="0" smtClean="0"/>
          </a:p>
          <a:p>
            <a:pPr lvl="2" algn="just"/>
            <a:r>
              <a:rPr lang="en-US" sz="1800" dirty="0"/>
              <a:t>In case you start with all data items attached to the same cluster and then perform splits until each data item is set as a separate cluster, the approach will be called top-down or </a:t>
            </a:r>
            <a:r>
              <a:rPr lang="en-US" sz="1800" i="1" dirty="0"/>
              <a:t>divisive</a:t>
            </a:r>
            <a:r>
              <a:rPr lang="en-US" sz="1800" dirty="0"/>
              <a:t> hierarchical clustering.</a:t>
            </a:r>
          </a:p>
          <a:p>
            <a:pPr lvl="2" algn="just"/>
            <a:r>
              <a:rPr lang="en-US" sz="1800" dirty="0" smtClean="0"/>
              <a:t>Two </a:t>
            </a:r>
            <a:r>
              <a:rPr lang="en-US" sz="1800" dirty="0"/>
              <a:t>clusters that are closest to one another are then merged into a single cluster. The merging goes on iteratively till there's only one cluster left at the top. Such an approach is known as bottom-up or </a:t>
            </a:r>
            <a:r>
              <a:rPr lang="en-US" sz="1800" i="1" dirty="0"/>
              <a:t>agglomerative</a:t>
            </a:r>
            <a:r>
              <a:rPr lang="en-US" sz="1800" dirty="0" smtClean="0"/>
              <a:t>.</a:t>
            </a:r>
          </a:p>
          <a:p>
            <a:pPr lvl="2" algn="just"/>
            <a:r>
              <a:rPr lang="en-US" sz="1800" dirty="0"/>
              <a:t>The example shows how seven different clusters (data points) are merged step by step based on distance until they all create one large cluster</a:t>
            </a:r>
            <a:r>
              <a:rPr lang="en-US" sz="1800" dirty="0" smtClean="0"/>
              <a:t>.</a:t>
            </a:r>
          </a:p>
          <a:p>
            <a:pPr lvl="1" algn="just"/>
            <a:endParaRPr lang="en-US" sz="1800" dirty="0"/>
          </a:p>
          <a:p>
            <a:pPr algn="just"/>
            <a:endParaRPr lang="en-US" sz="1800"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934200" y="2286000"/>
            <a:ext cx="5044347" cy="3124200"/>
          </a:xfrm>
          <a:prstGeom prst="rect">
            <a:avLst/>
          </a:prstGeom>
        </p:spPr>
      </p:pic>
    </p:spTree>
    <p:extLst>
      <p:ext uri="{BB962C8B-B14F-4D97-AF65-F5344CB8AC3E}">
        <p14:creationId xmlns:p14="http://schemas.microsoft.com/office/powerpoint/2010/main" val="1874905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r>
              <a:rPr lang="en-US" b="1" dirty="0"/>
              <a:t>Types of Unsupervised Learning</a:t>
            </a:r>
            <a:br>
              <a:rPr lang="en-US" b="1" dirty="0"/>
            </a:br>
            <a:endParaRPr lang="en-US" dirty="0"/>
          </a:p>
        </p:txBody>
      </p:sp>
      <p:sp>
        <p:nvSpPr>
          <p:cNvPr id="3" name="Content Placeholder 2"/>
          <p:cNvSpPr>
            <a:spLocks noGrp="1"/>
          </p:cNvSpPr>
          <p:nvPr>
            <p:ph idx="1"/>
          </p:nvPr>
        </p:nvSpPr>
        <p:spPr>
          <a:xfrm>
            <a:off x="76200" y="1295400"/>
            <a:ext cx="7391400" cy="4953000"/>
          </a:xfrm>
        </p:spPr>
        <p:txBody>
          <a:bodyPr>
            <a:normAutofit/>
          </a:bodyPr>
          <a:lstStyle/>
          <a:p>
            <a:pPr algn="just"/>
            <a:r>
              <a:rPr lang="en-US" b="1" dirty="0" smtClean="0"/>
              <a:t>Clustering </a:t>
            </a:r>
            <a:r>
              <a:rPr lang="en-US" b="1" dirty="0"/>
              <a:t>Algorithms</a:t>
            </a:r>
          </a:p>
          <a:p>
            <a:pPr lvl="1" algn="just"/>
            <a:r>
              <a:rPr lang="en-US" b="1" dirty="0" smtClean="0"/>
              <a:t>K-Means Clustering</a:t>
            </a:r>
            <a:r>
              <a:rPr lang="en-US" b="1" dirty="0"/>
              <a:t> </a:t>
            </a:r>
            <a:endParaRPr lang="en-US" b="1" dirty="0" smtClean="0"/>
          </a:p>
          <a:p>
            <a:pPr lvl="2" algn="just"/>
            <a:r>
              <a:rPr lang="en-US" dirty="0"/>
              <a:t>In K-means clustering, data is grouped in terms of characteristics and similarities. </a:t>
            </a:r>
            <a:endParaRPr lang="en-US" dirty="0" smtClean="0"/>
          </a:p>
          <a:p>
            <a:pPr lvl="2" algn="just"/>
            <a:r>
              <a:rPr lang="en-US" dirty="0"/>
              <a:t>K is a letter that represents the number of clusters. For example, if K=5, then the number of desired clusters is 5. If K=10, then the number of desired clusters is 10.</a:t>
            </a:r>
            <a:endParaRPr lang="en-US" b="1" dirty="0"/>
          </a:p>
          <a:p>
            <a:pPr lvl="2" algn="just"/>
            <a:r>
              <a:rPr lang="en-US" dirty="0" smtClean="0"/>
              <a:t>It </a:t>
            </a:r>
            <a:r>
              <a:rPr lang="en-US" dirty="0"/>
              <a:t>puts the data points into the predefined number of </a:t>
            </a:r>
            <a:r>
              <a:rPr lang="en-US" dirty="0" smtClean="0"/>
              <a:t>clusters</a:t>
            </a:r>
            <a:r>
              <a:rPr lang="en-US" dirty="0"/>
              <a:t> </a:t>
            </a:r>
            <a:r>
              <a:rPr lang="en-US" i="1" dirty="0"/>
              <a:t>K</a:t>
            </a:r>
            <a:r>
              <a:rPr lang="en-US" dirty="0"/>
              <a:t>. </a:t>
            </a:r>
            <a:endParaRPr lang="en-US" dirty="0" smtClean="0"/>
          </a:p>
          <a:p>
            <a:pPr lvl="2" algn="just"/>
            <a:r>
              <a:rPr lang="en-US" dirty="0" smtClean="0"/>
              <a:t>Each </a:t>
            </a:r>
            <a:r>
              <a:rPr lang="en-US" dirty="0"/>
              <a:t>data item then gets assigned to the nearest cluster center, called </a:t>
            </a:r>
            <a:r>
              <a:rPr lang="en-US" i="1" dirty="0"/>
              <a:t>centroids </a:t>
            </a:r>
            <a:r>
              <a:rPr lang="en-US" dirty="0"/>
              <a:t>(black dots in the picture). The latter act as data accumulation areas</a:t>
            </a:r>
            <a:r>
              <a:rPr lang="en-US" dirty="0" smtClean="0"/>
              <a:t>.</a:t>
            </a:r>
          </a:p>
          <a:p>
            <a:pPr lvl="2" algn="just"/>
            <a:r>
              <a:rPr lang="en-US" dirty="0"/>
              <a:t>The procedure of clustering may be repeated several times until the clusters are well-defined.</a:t>
            </a:r>
          </a:p>
          <a:p>
            <a:pPr algn="just"/>
            <a:endParaRPr lang="en-US" dirty="0"/>
          </a:p>
        </p:txBody>
      </p:sp>
      <p:pic>
        <p:nvPicPr>
          <p:cNvPr id="4" name="Picture 3"/>
          <p:cNvPicPr>
            <a:picLocks noChangeAspect="1"/>
          </p:cNvPicPr>
          <p:nvPr/>
        </p:nvPicPr>
        <p:blipFill>
          <a:blip r:embed="rId3"/>
          <a:stretch>
            <a:fillRect/>
          </a:stretch>
        </p:blipFill>
        <p:spPr>
          <a:xfrm>
            <a:off x="7696200" y="2362200"/>
            <a:ext cx="4471190" cy="3124200"/>
          </a:xfrm>
          <a:prstGeom prst="rect">
            <a:avLst/>
          </a:prstGeom>
        </p:spPr>
      </p:pic>
    </p:spTree>
    <p:extLst>
      <p:ext uri="{BB962C8B-B14F-4D97-AF65-F5344CB8AC3E}">
        <p14:creationId xmlns:p14="http://schemas.microsoft.com/office/powerpoint/2010/main" val="33612666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r>
              <a:rPr lang="en-US" b="1" dirty="0"/>
              <a:t>Types of Unsupervised Learning</a:t>
            </a:r>
            <a:br>
              <a:rPr lang="en-US" b="1" dirty="0"/>
            </a:br>
            <a:endParaRPr lang="en-US" dirty="0"/>
          </a:p>
        </p:txBody>
      </p:sp>
      <p:sp>
        <p:nvSpPr>
          <p:cNvPr id="3" name="Content Placeholder 2"/>
          <p:cNvSpPr>
            <a:spLocks noGrp="1"/>
          </p:cNvSpPr>
          <p:nvPr>
            <p:ph idx="1"/>
          </p:nvPr>
        </p:nvSpPr>
        <p:spPr>
          <a:xfrm>
            <a:off x="228600" y="1295400"/>
            <a:ext cx="11353800" cy="5029200"/>
          </a:xfrm>
        </p:spPr>
        <p:txBody>
          <a:bodyPr>
            <a:noAutofit/>
          </a:bodyPr>
          <a:lstStyle/>
          <a:p>
            <a:r>
              <a:rPr lang="en-US" sz="1800" b="1" dirty="0" smtClean="0"/>
              <a:t>Clustering </a:t>
            </a:r>
            <a:r>
              <a:rPr lang="en-US" sz="1800" b="1" dirty="0"/>
              <a:t>Algorithms</a:t>
            </a:r>
          </a:p>
          <a:p>
            <a:pPr lvl="1"/>
            <a:r>
              <a:rPr lang="en-US" sz="1800" b="1" dirty="0" smtClean="0"/>
              <a:t>Fuzzy </a:t>
            </a:r>
            <a:r>
              <a:rPr lang="en-US" sz="1800" b="1" dirty="0"/>
              <a:t>K-means</a:t>
            </a:r>
            <a:r>
              <a:rPr lang="en-US" sz="1800" dirty="0"/>
              <a:t> </a:t>
            </a:r>
            <a:endParaRPr lang="en-US" sz="1800" dirty="0" smtClean="0"/>
          </a:p>
          <a:p>
            <a:pPr lvl="2"/>
            <a:r>
              <a:rPr lang="en-US" sz="1800" dirty="0" smtClean="0"/>
              <a:t>It is </a:t>
            </a:r>
            <a:r>
              <a:rPr lang="en-US" sz="1800" dirty="0"/>
              <a:t>an extension of the K-means algorithm used to perform overlapping clustering. Unlike the K-means algorithm, fuzzy K-means implies that data points can belong to more than one cluster with a certain level of closeness towards each</a:t>
            </a:r>
            <a:r>
              <a:rPr lang="en-US" sz="1800" dirty="0" smtClean="0"/>
              <a:t>.</a:t>
            </a:r>
          </a:p>
          <a:p>
            <a:pPr lvl="2"/>
            <a:r>
              <a:rPr lang="en-US" sz="1800" dirty="0"/>
              <a:t>The closeness is measured by the distance from a data point to the centroid of the cluster. So, sometimes there may be an overlap between different clusters</a:t>
            </a:r>
            <a:r>
              <a:rPr lang="en-US" sz="1800" dirty="0" smtClean="0"/>
              <a:t>.</a:t>
            </a:r>
          </a:p>
          <a:p>
            <a:pPr lvl="2"/>
            <a:endParaRPr lang="en-US" sz="1800" dirty="0"/>
          </a:p>
          <a:p>
            <a:pPr lvl="1"/>
            <a:endParaRPr lang="en-US" sz="1800" dirty="0" smtClean="0"/>
          </a:p>
          <a:p>
            <a:pPr lvl="1"/>
            <a:endParaRPr lang="en-US" sz="1800" dirty="0" smtClean="0"/>
          </a:p>
          <a:p>
            <a:pPr lvl="1"/>
            <a:endParaRPr lang="en-US" sz="1800" dirty="0"/>
          </a:p>
          <a:p>
            <a:pPr lvl="1"/>
            <a:endParaRPr lang="en-US" sz="1800" dirty="0" smtClean="0"/>
          </a:p>
          <a:p>
            <a:pPr lvl="1"/>
            <a:endParaRPr lang="en-US" sz="1800" dirty="0" smtClean="0"/>
          </a:p>
          <a:p>
            <a:pPr lvl="1"/>
            <a:endParaRPr lang="en-US" sz="1800" dirty="0" smtClean="0"/>
          </a:p>
          <a:p>
            <a:pPr lvl="1"/>
            <a:r>
              <a:rPr lang="en-US" sz="1800" dirty="0"/>
              <a:t/>
            </a:r>
            <a:br>
              <a:rPr lang="en-US" sz="1800" dirty="0"/>
            </a:br>
            <a:endParaRPr lang="en-US" sz="1800" dirty="0"/>
          </a:p>
          <a:p>
            <a:endParaRPr lang="en-US" sz="1800" dirty="0"/>
          </a:p>
        </p:txBody>
      </p:sp>
      <p:pic>
        <p:nvPicPr>
          <p:cNvPr id="5" name="Picture 4"/>
          <p:cNvPicPr>
            <a:picLocks noChangeAspect="1"/>
          </p:cNvPicPr>
          <p:nvPr/>
        </p:nvPicPr>
        <p:blipFill>
          <a:blip r:embed="rId3"/>
          <a:stretch>
            <a:fillRect/>
          </a:stretch>
        </p:blipFill>
        <p:spPr>
          <a:xfrm>
            <a:off x="3429000" y="3581400"/>
            <a:ext cx="4038065" cy="1962807"/>
          </a:xfrm>
          <a:prstGeom prst="rect">
            <a:avLst/>
          </a:prstGeom>
        </p:spPr>
      </p:pic>
    </p:spTree>
    <p:extLst>
      <p:ext uri="{BB962C8B-B14F-4D97-AF65-F5344CB8AC3E}">
        <p14:creationId xmlns:p14="http://schemas.microsoft.com/office/powerpoint/2010/main" val="3713909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r>
              <a:rPr lang="en-US" b="1" dirty="0"/>
              <a:t>Types of Unsupervised Learning</a:t>
            </a:r>
            <a:br>
              <a:rPr lang="en-US" b="1" dirty="0"/>
            </a:br>
            <a:endParaRPr lang="en-US" dirty="0"/>
          </a:p>
        </p:txBody>
      </p:sp>
      <p:sp>
        <p:nvSpPr>
          <p:cNvPr id="3" name="Content Placeholder 2"/>
          <p:cNvSpPr>
            <a:spLocks noGrp="1"/>
          </p:cNvSpPr>
          <p:nvPr>
            <p:ph idx="1"/>
          </p:nvPr>
        </p:nvSpPr>
        <p:spPr>
          <a:xfrm>
            <a:off x="381000" y="1524000"/>
            <a:ext cx="7086600" cy="4953000"/>
          </a:xfrm>
        </p:spPr>
        <p:txBody>
          <a:bodyPr>
            <a:normAutofit/>
          </a:bodyPr>
          <a:lstStyle/>
          <a:p>
            <a:r>
              <a:rPr lang="en-US" b="1" dirty="0" smtClean="0"/>
              <a:t>Clustering </a:t>
            </a:r>
            <a:r>
              <a:rPr lang="en-US" b="1" dirty="0"/>
              <a:t>Algorithms</a:t>
            </a:r>
          </a:p>
          <a:p>
            <a:pPr lvl="1"/>
            <a:r>
              <a:rPr lang="en-US" sz="1800" b="1" dirty="0"/>
              <a:t>Gaussian Mixture Models</a:t>
            </a:r>
            <a:r>
              <a:rPr lang="en-US" sz="1800" dirty="0"/>
              <a:t> (GMMs) is an algorithm used in probabilistic clustering. </a:t>
            </a:r>
          </a:p>
          <a:p>
            <a:pPr lvl="2"/>
            <a:r>
              <a:rPr lang="en-US" sz="1800" dirty="0"/>
              <a:t>Models assume that there is a certain number of Gaussian distributions, each representing a separate cluster. </a:t>
            </a:r>
          </a:p>
          <a:p>
            <a:pPr lvl="2"/>
            <a:r>
              <a:rPr lang="en-US" sz="1800" dirty="0"/>
              <a:t>The algorithm is basically utilized to decide which cluster a particular data point belongs to</a:t>
            </a:r>
            <a:r>
              <a:rPr lang="en-US" sz="1800" dirty="0" smtClean="0"/>
              <a:t>.</a:t>
            </a:r>
          </a:p>
          <a:p>
            <a:pPr lvl="2"/>
            <a:endParaRPr lang="en-US" sz="1800" dirty="0"/>
          </a:p>
          <a:p>
            <a:pPr lvl="2"/>
            <a:endParaRPr lang="en-US" sz="1800" dirty="0" smtClean="0"/>
          </a:p>
          <a:p>
            <a:pPr lvl="2"/>
            <a:endParaRPr lang="en-US" sz="1800" b="1" dirty="0"/>
          </a:p>
          <a:p>
            <a:pPr lvl="1"/>
            <a:r>
              <a:rPr lang="en-US" b="1" dirty="0" smtClean="0"/>
              <a:t>DBSCAN </a:t>
            </a:r>
            <a:r>
              <a:rPr lang="en-US" b="1" dirty="0"/>
              <a:t>(Density-Based Spatial Clustering of Applications with Noise):</a:t>
            </a:r>
            <a:r>
              <a:rPr lang="en-US" dirty="0"/>
              <a:t> DBSCAN </a:t>
            </a:r>
            <a:r>
              <a:rPr lang="en-US" dirty="0" smtClean="0"/>
              <a:t> </a:t>
            </a:r>
            <a:r>
              <a:rPr lang="en-US" dirty="0"/>
              <a:t>groups data points based on their density, identifying clusters of high-density regions and classifying outliers as noise.</a:t>
            </a:r>
          </a:p>
        </p:txBody>
      </p:sp>
      <p:pic>
        <p:nvPicPr>
          <p:cNvPr id="4" name="Picture 3"/>
          <p:cNvPicPr>
            <a:picLocks noChangeAspect="1"/>
          </p:cNvPicPr>
          <p:nvPr/>
        </p:nvPicPr>
        <p:blipFill>
          <a:blip r:embed="rId2"/>
          <a:stretch>
            <a:fillRect/>
          </a:stretch>
        </p:blipFill>
        <p:spPr>
          <a:xfrm>
            <a:off x="7315200" y="1447800"/>
            <a:ext cx="4850979" cy="1877069"/>
          </a:xfrm>
          <a:prstGeom prst="rect">
            <a:avLst/>
          </a:prstGeom>
        </p:spPr>
      </p:pic>
      <p:pic>
        <p:nvPicPr>
          <p:cNvPr id="5" name="Picture 4"/>
          <p:cNvPicPr>
            <a:picLocks noChangeAspect="1"/>
          </p:cNvPicPr>
          <p:nvPr/>
        </p:nvPicPr>
        <p:blipFill>
          <a:blip r:embed="rId3"/>
          <a:stretch>
            <a:fillRect/>
          </a:stretch>
        </p:blipFill>
        <p:spPr>
          <a:xfrm>
            <a:off x="8686800" y="4191000"/>
            <a:ext cx="2250112" cy="2354932"/>
          </a:xfrm>
          <a:prstGeom prst="rect">
            <a:avLst/>
          </a:prstGeom>
        </p:spPr>
      </p:pic>
    </p:spTree>
    <p:extLst>
      <p:ext uri="{BB962C8B-B14F-4D97-AF65-F5344CB8AC3E}">
        <p14:creationId xmlns:p14="http://schemas.microsoft.com/office/powerpoint/2010/main" val="4240296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FAEC0E0-4ABC-4077-8922-293239654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21139</TotalTime>
  <Words>1550</Words>
  <Application>Microsoft Office PowerPoint</Application>
  <PresentationFormat>Widescreen</PresentationFormat>
  <Paragraphs>260</Paragraphs>
  <Slides>28</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ＭＳ Ｐゴシック</vt:lpstr>
      <vt:lpstr>Arial</vt:lpstr>
      <vt:lpstr>Calibri</vt:lpstr>
      <vt:lpstr>Cambria Math</vt:lpstr>
      <vt:lpstr>Georgia</vt:lpstr>
      <vt:lpstr>Gill Sans MT</vt:lpstr>
      <vt:lpstr>Lato</vt:lpstr>
      <vt:lpstr>Wingdings</vt:lpstr>
      <vt:lpstr>Custom Design</vt:lpstr>
      <vt:lpstr>PowerPoint Presentation</vt:lpstr>
      <vt:lpstr>Contents</vt:lpstr>
      <vt:lpstr>Outline</vt:lpstr>
      <vt:lpstr>Types of Unsupervised Learning </vt:lpstr>
      <vt:lpstr>Types of Unsupervised Learning </vt:lpstr>
      <vt:lpstr>Types of Unsupervised Learning </vt:lpstr>
      <vt:lpstr>Types of Unsupervised Learning </vt:lpstr>
      <vt:lpstr>Types of Unsupervised Learning </vt:lpstr>
      <vt:lpstr>Types of Unsupervised Learning </vt:lpstr>
      <vt:lpstr>Types of Unsupervised Learning </vt:lpstr>
      <vt:lpstr>Types of Unsupervised Learning </vt:lpstr>
      <vt:lpstr>What is the difference between supervised and unsupervised learning? </vt:lpstr>
      <vt:lpstr>Reinforcement machine learning </vt:lpstr>
      <vt:lpstr>Reinforcement machine learning </vt:lpstr>
      <vt:lpstr>Important Terms in Reinforcement Learning </vt:lpstr>
      <vt:lpstr>Outline</vt:lpstr>
      <vt:lpstr>Regression</vt:lpstr>
      <vt:lpstr>Linear Regression</vt:lpstr>
      <vt:lpstr>Linear Regression</vt:lpstr>
      <vt:lpstr>Hypothesis function for Linear Regression</vt:lpstr>
      <vt:lpstr>Hypothesis function for Linear Regression</vt:lpstr>
      <vt:lpstr>Linear models</vt:lpstr>
      <vt:lpstr>Implementation: cost function(Cont.)</vt:lpstr>
      <vt:lpstr>Cost function - a deeper look</vt:lpstr>
      <vt:lpstr>Cost function - a deeper look (Cont.)</vt:lpstr>
      <vt:lpstr>Cost function - a deeper look (Cont.)</vt:lpstr>
      <vt:lpstr>Thank You</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ASMR</dc:creator>
  <dc:description>2010 animated abstract template from Presentationpro.com</dc:description>
  <cp:lastModifiedBy>Microsoft account</cp:lastModifiedBy>
  <cp:revision>1891</cp:revision>
  <cp:lastPrinted>2015-09-22T10:17:55Z</cp:lastPrinted>
  <dcterms:created xsi:type="dcterms:W3CDTF">2014-11-02T19:18:20Z</dcterms:created>
  <dcterms:modified xsi:type="dcterms:W3CDTF">2023-12-04T08:59:20Z</dcterms:modified>
  <cp:category>2010 abstract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TC018813529991</vt:lpwstr>
  </property>
</Properties>
</file>