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6" d="100"/>
          <a:sy n="86" d="100"/>
        </p:scale>
        <p:origin x="562" y="67"/>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esProps" Target="presProps.xml" /><Relationship Id="rId33" Type="http://schemas.openxmlformats.org/officeDocument/2006/relationships/tableStyles" Target="tableStyles.xml" /><Relationship Id="rId3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9AC087-DA0A-3DD0-6C3E-9600B38FE5FE}"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A0920B-A974-5B68-BBC8-4E2B74597251}"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54BB85-C35B-8704-A663-590B0B547CC4}"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569FBEC-ACAF-4D2C-8B3F-B3AB267DA95F}"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7ABE33-9AAF-9C37-F030-6F576901524C}"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B90D77-9EBB-B74D-CC3C-E3147140ABEB}"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96E783E-E693-23F4-8F77-B266EC31238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4C15CD-8CCD-3205-CA21-4702A2768303}"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2B54E0-0D33-BF55-E931-614A63BE0102}"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7614E9-64E2-29E1-CBF9-5E6D0DC20555}"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A196D4-1712-5366-1383-FD61ACEBE858}"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9FF16B-6FCA-4FB7-DF73-B8BC2C23B253}"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B7BB09-7465-703E-F391-13DEAE18E223}"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7DBEF5-8D1A-EA52-37A6-BD7DBA8D6C99}"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0C56AD-663D-B397-F22D-70FADCDD8E77}"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0E40C1-A7BE-947E-5E60-0883E1E042E7}"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B99DBAF-D738-6AB8-8870-51BEAA016A72}"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23AB7E-0BD1-3F09-F792-06C28EC54139}"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4D0D88-D30D-AB09-AA5F-D582C8089C16}"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A77FAE-DE67-0E09-E66D-8DFCAE42F23A}"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BA4184-DBE6-280F-4123-910146CDA54D}"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069B834-E03C-56E9-A214-F7618FD908DA}"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0ACBCEC-15C1-8D7A-514B-3D7667F266E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DB23D7-3FAD-AD1D-E4AB-2E024F2BF47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A821BB-FEA2-1F3A-C975-13887DB0838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F800F5D-EBB3-8F35-4707-E9500EB8BB84}"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D194203-10BB-29E6-B576-313EFD656FC4}"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en-US"/>
              <a:t>Click to edit Master title style</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en-US"/>
              <a:t>Click to edit Master title style</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Click to edit Master text styles</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Name Car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Name Car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en-US"/>
              <a:t>Click to edit Master title style</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Click to edit Master text styles</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rue or Fals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en-US"/>
              <a:t>Click to edit Master title style</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Click to edit Master text styles</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en-US"/>
              <a:t>Click to edit Master title style</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1D97600-1D67-4765-8F09-89DDBD898C25}" type="datetimeFigureOut">
              <a:rPr lang="en-US"/>
              <a:t>17-Nov-23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3B4CFAE-59AB-4296-8398-1460E03AA6BE}"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1D97600-1D67-4765-8F09-89DDBD898C25}" type="datetimeFigureOut">
              <a:rPr lang="en-US"/>
              <a:t>17-Nov-23</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3B4CFAE-59AB-4296-8398-1460E03AA6B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438182" y="2605849"/>
            <a:ext cx="8185211" cy="1646302"/>
          </a:xfrm>
        </p:spPr>
        <p:txBody>
          <a:bodyPr>
            <a:normAutofit/>
          </a:bodyPr>
          <a:lstStyle/>
          <a:p>
            <a:pPr algn="just">
              <a:defRPr/>
            </a:pPr>
            <a:r>
              <a:rPr lang="en-US" sz="4000"/>
              <a:t>Performance Analysis of Prominent Object Detection Algorithms</a:t>
            </a:r>
            <a:endParaRPr lang="en-US" sz="4000" b="1">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668456" y="544853"/>
            <a:ext cx="8830651" cy="5980234"/>
          </a:xfrm>
        </p:spPr>
        <p:txBody>
          <a:bodyPr>
            <a:normAutofit/>
          </a:bodyPr>
          <a:lstStyle/>
          <a:p>
            <a:pPr algn="just">
              <a:buFont typeface="Wingdings"/>
              <a:buChar char="q"/>
              <a:defRPr/>
            </a:pPr>
            <a:endParaRPr lang="en-US">
              <a:solidFill>
                <a:schemeClr val="tx1"/>
              </a:solidFill>
              <a:latin typeface="Bahnschrift"/>
            </a:endParaRPr>
          </a:p>
          <a:p>
            <a:pPr algn="just">
              <a:buFont typeface="Wingdings"/>
              <a:buChar char="q"/>
              <a:defRPr/>
            </a:pPr>
            <a:r>
              <a:rPr lang="en-US" b="1">
                <a:solidFill>
                  <a:schemeClr val="tx1"/>
                </a:solidFill>
                <a:latin typeface="Bahnschrift"/>
              </a:rPr>
              <a:t>Convolutional Neural Networks (CNNs): </a:t>
            </a:r>
            <a:r>
              <a:rPr lang="en-US">
                <a:solidFill>
                  <a:schemeClr val="tx1"/>
                </a:solidFill>
                <a:latin typeface="Bahnschrift"/>
              </a:rPr>
              <a:t>CNNs are a specific type of deep learning architecture designed for processing grid-like data, such as images. They use convolutional layers to automatically learn spatial hierarchies of features.</a:t>
            </a:r>
            <a:endParaRPr/>
          </a:p>
          <a:p>
            <a:pPr algn="just">
              <a:buFont typeface="Wingdings"/>
              <a:buChar char="q"/>
              <a:defRPr/>
            </a:pPr>
            <a:endParaRPr lang="en-US">
              <a:solidFill>
                <a:schemeClr val="tx1"/>
              </a:solidFill>
              <a:latin typeface="Bahnschrift"/>
            </a:endParaRPr>
          </a:p>
          <a:p>
            <a:pPr algn="just">
              <a:buFont typeface="Wingdings"/>
              <a:buChar char="q"/>
              <a:defRPr/>
            </a:pPr>
            <a:r>
              <a:rPr lang="en-US" b="1">
                <a:solidFill>
                  <a:schemeClr val="tx1"/>
                </a:solidFill>
                <a:latin typeface="Bahnschrift"/>
              </a:rPr>
              <a:t>Recurrent Neural Networks (RNNs): </a:t>
            </a:r>
            <a:r>
              <a:rPr lang="en-US">
                <a:solidFill>
                  <a:schemeClr val="tx1"/>
                </a:solidFill>
                <a:latin typeface="Bahnschrift"/>
              </a:rPr>
              <a:t>RNNs are designed for processing sequential data. They have connections that form cycles, allowing them to capture dependencies over time. Long Short-Term Memory (LSTM) networks and Gated Recurrent Units (GRUs) are popular types of RNNs.</a:t>
            </a:r>
            <a:endParaRPr/>
          </a:p>
          <a:p>
            <a:pPr algn="just">
              <a:buFont typeface="Wingdings"/>
              <a:buChar char="q"/>
              <a:defRPr/>
            </a:pPr>
            <a:endParaRPr lang="en-US">
              <a:solidFill>
                <a:schemeClr val="tx1"/>
              </a:solidFill>
              <a:latin typeface="Bahnschrift"/>
            </a:endParaRPr>
          </a:p>
          <a:p>
            <a:pPr algn="just">
              <a:buFont typeface="Wingdings"/>
              <a:buChar char="q"/>
              <a:defRPr/>
            </a:pPr>
            <a:r>
              <a:rPr lang="en-US" b="1">
                <a:solidFill>
                  <a:schemeClr val="tx1"/>
                </a:solidFill>
                <a:latin typeface="Bahnschrift"/>
              </a:rPr>
              <a:t>Transfer Learning: </a:t>
            </a:r>
            <a:r>
              <a:rPr lang="en-US">
                <a:solidFill>
                  <a:schemeClr val="tx1"/>
                </a:solidFill>
                <a:latin typeface="Bahnschrift"/>
              </a:rPr>
              <a:t>Deep learning models can benefit from transfer learning, where a pre-trained model on one task is adapted for a different but related task. This is especially useful when working with limited labeled data.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77179" y="485313"/>
            <a:ext cx="8596668" cy="1320800"/>
          </a:xfrm>
        </p:spPr>
        <p:txBody>
          <a:bodyPr/>
          <a:lstStyle/>
          <a:p>
            <a:pPr>
              <a:defRPr/>
            </a:pPr>
            <a:r>
              <a:rPr lang="en-US">
                <a:latin typeface="Bahnschrift"/>
              </a:rPr>
              <a:t>Methodology</a:t>
            </a:r>
            <a:endParaRPr/>
          </a:p>
        </p:txBody>
      </p:sp>
      <p:sp>
        <p:nvSpPr>
          <p:cNvPr id="3" name="Content Placeholder 2"/>
          <p:cNvSpPr>
            <a:spLocks noGrp="1"/>
          </p:cNvSpPr>
          <p:nvPr>
            <p:ph idx="1"/>
          </p:nvPr>
        </p:nvSpPr>
        <p:spPr bwMode="auto">
          <a:xfrm>
            <a:off x="1177179" y="2138697"/>
            <a:ext cx="10058400" cy="4023360"/>
          </a:xfrm>
        </p:spPr>
        <p:txBody>
          <a:bodyPr/>
          <a:lstStyle/>
          <a:p>
            <a:pPr>
              <a:buFont typeface="Wingdings"/>
              <a:buChar char="q"/>
              <a:defRPr/>
            </a:pPr>
            <a:r>
              <a:rPr lang="en-US">
                <a:solidFill>
                  <a:schemeClr val="tx1"/>
                </a:solidFill>
                <a:latin typeface="Bahnschrift"/>
              </a:rPr>
              <a:t>Algorithms</a:t>
            </a:r>
            <a:endParaRPr/>
          </a:p>
          <a:p>
            <a:pPr>
              <a:buFont typeface="Wingdings"/>
              <a:buChar char="q"/>
              <a:defRPr/>
            </a:pPr>
            <a:r>
              <a:rPr lang="en-US">
                <a:solidFill>
                  <a:schemeClr val="tx1"/>
                </a:solidFill>
                <a:latin typeface="Bahnschrift"/>
              </a:rPr>
              <a:t>System Models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Algorithms</a:t>
            </a:r>
            <a:endParaRPr/>
          </a:p>
        </p:txBody>
      </p:sp>
      <p:sp>
        <p:nvSpPr>
          <p:cNvPr id="3" name="Content Placeholder 2"/>
          <p:cNvSpPr>
            <a:spLocks noGrp="1"/>
          </p:cNvSpPr>
          <p:nvPr>
            <p:ph idx="1"/>
          </p:nvPr>
        </p:nvSpPr>
        <p:spPr bwMode="auto"/>
        <p:txBody>
          <a:bodyPr/>
          <a:lstStyle/>
          <a:p>
            <a:pPr marL="0" indent="0">
              <a:buNone/>
              <a:defRPr/>
            </a:pPr>
            <a:r>
              <a:rPr lang="en-US">
                <a:solidFill>
                  <a:schemeClr val="tx1"/>
                </a:solidFill>
                <a:latin typeface="Bahnschrift"/>
              </a:rPr>
              <a:t>We will use four different algorithms for object detection:-</a:t>
            </a:r>
            <a:endParaRPr/>
          </a:p>
          <a:p>
            <a:pPr marL="0" indent="0">
              <a:buNone/>
              <a:defRPr/>
            </a:pPr>
            <a:endParaRPr lang="en-US">
              <a:solidFill>
                <a:schemeClr val="tx1"/>
              </a:solidFill>
              <a:latin typeface="Bahnschrift"/>
            </a:endParaRPr>
          </a:p>
          <a:p>
            <a:pPr>
              <a:defRPr/>
            </a:pPr>
            <a:r>
              <a:rPr lang="en-US">
                <a:solidFill>
                  <a:schemeClr val="tx1"/>
                </a:solidFill>
              </a:rPr>
              <a:t>CNN (Convolutional Neural Network)</a:t>
            </a:r>
            <a:endParaRPr/>
          </a:p>
          <a:p>
            <a:pPr>
              <a:defRPr/>
            </a:pPr>
            <a:r>
              <a:rPr lang="en-US">
                <a:solidFill>
                  <a:schemeClr val="tx1"/>
                </a:solidFill>
              </a:rPr>
              <a:t>D2Det (The deformable two-stage detector)</a:t>
            </a:r>
            <a:endParaRPr/>
          </a:p>
          <a:p>
            <a:pPr>
              <a:defRPr/>
            </a:pPr>
            <a:r>
              <a:rPr lang="en-US">
                <a:solidFill>
                  <a:schemeClr val="tx1"/>
                </a:solidFill>
              </a:rPr>
              <a:t>YOLO (You Only Look Once)</a:t>
            </a:r>
            <a:endParaRPr/>
          </a:p>
          <a:p>
            <a:pPr>
              <a:defRPr/>
            </a:pPr>
            <a:r>
              <a:rPr lang="en-US">
                <a:solidFill>
                  <a:schemeClr val="tx1"/>
                </a:solidFill>
              </a:rPr>
              <a:t>SSD (Single Shot </a:t>
            </a:r>
            <a:r>
              <a:rPr lang="en-US">
                <a:solidFill>
                  <a:schemeClr val="tx1"/>
                </a:solidFill>
              </a:rPr>
              <a:t>Multibox</a:t>
            </a:r>
            <a:r>
              <a:rPr lang="en-US">
                <a:solidFill>
                  <a:schemeClr val="tx1"/>
                </a:solidFill>
              </a:rPr>
              <a:t> Detector)</a:t>
            </a:r>
            <a:endParaRPr/>
          </a:p>
          <a:p>
            <a:pPr marL="0" indent="0">
              <a:buNone/>
              <a:defRPr/>
            </a:pPr>
            <a:endParaRPr lang="en-US">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p:txBody>
          <a:bodyPr>
            <a:normAutofit/>
          </a:bodyPr>
          <a:lstStyle/>
          <a:p>
            <a:pPr marL="0" indent="0" algn="just">
              <a:buNone/>
              <a:defRPr/>
            </a:pPr>
            <a:r>
              <a:rPr lang="en-US" b="1">
                <a:solidFill>
                  <a:schemeClr val="tx1"/>
                </a:solidFill>
              </a:rPr>
              <a:t>CNN (Convolutional Neural Network): </a:t>
            </a:r>
            <a:r>
              <a:rPr lang="en-US">
                <a:solidFill>
                  <a:schemeClr val="tx1"/>
                </a:solidFill>
              </a:rPr>
              <a:t>A subclass of deep neural networks called CNNs is specially made to handle organized grid data. They have been widely used in the processing, analysis, and recognition of images and videos. CNNs use a type of perceptron with multiple layers that are intended to require very little preprocessing.</a:t>
            </a:r>
            <a:endParaRPr/>
          </a:p>
          <a:p>
            <a:pPr marL="0" indent="0" algn="just">
              <a:buNone/>
              <a:defRPr/>
            </a:pPr>
            <a:endParaRPr lang="en-US">
              <a:solidFill>
                <a:schemeClr val="tx1"/>
              </a:solidFill>
            </a:endParaRPr>
          </a:p>
          <a:p>
            <a:pPr marL="0" indent="0" algn="just">
              <a:buNone/>
              <a:defRPr/>
            </a:pPr>
            <a:r>
              <a:rPr lang="en-US" b="1">
                <a:solidFill>
                  <a:schemeClr val="tx1"/>
                </a:solidFill>
                <a:latin typeface="Bahnschrift"/>
              </a:rPr>
              <a:t>1. Convolutional Layer</a:t>
            </a:r>
            <a:r>
              <a:rPr lang="en-US">
                <a:solidFill>
                  <a:schemeClr val="tx1"/>
                </a:solidFill>
                <a:latin typeface="Bahnschrift"/>
              </a:rPr>
              <a:t>: The convolutional layer, which produces the majority</a:t>
            </a:r>
            <a:endParaRPr/>
          </a:p>
          <a:p>
            <a:pPr marL="0" indent="0" algn="just">
              <a:buNone/>
              <a:defRPr/>
            </a:pPr>
            <a:r>
              <a:rPr lang="en-US">
                <a:solidFill>
                  <a:schemeClr val="tx1"/>
                </a:solidFill>
                <a:latin typeface="Bahnschrift"/>
              </a:rPr>
              <a:t>of the network’s computations, is the fundamental layer used to build convolutional neural networks.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p:txBody>
          <a:bodyPr>
            <a:normAutofit/>
          </a:bodyPr>
          <a:lstStyle/>
          <a:p>
            <a:pPr marL="0" indent="0" algn="just">
              <a:buNone/>
              <a:defRPr/>
            </a:pPr>
            <a:r>
              <a:rPr lang="en-US" b="1">
                <a:solidFill>
                  <a:schemeClr val="tx1"/>
                </a:solidFill>
                <a:latin typeface="Bahnschrift"/>
              </a:rPr>
              <a:t>2.Activation Layer: </a:t>
            </a:r>
            <a:r>
              <a:rPr lang="en-US">
                <a:solidFill>
                  <a:schemeClr val="tx1"/>
                </a:solidFill>
                <a:latin typeface="Bahnschrift"/>
              </a:rPr>
              <a:t>Artificial neural networks can be filled with an Activation Function to aid in the network’s ability to recognize complex patterns in data. Rectified Linear Units (</a:t>
            </a:r>
            <a:r>
              <a:rPr lang="en-US">
                <a:solidFill>
                  <a:schemeClr val="tx1"/>
                </a:solidFill>
                <a:latin typeface="Bahnschrift"/>
              </a:rPr>
              <a:t>ReLU</a:t>
            </a:r>
            <a:r>
              <a:rPr lang="en-US">
                <a:solidFill>
                  <a:schemeClr val="tx1"/>
                </a:solidFill>
                <a:latin typeface="Bahnschrift"/>
              </a:rPr>
              <a:t>), Randomized </a:t>
            </a:r>
            <a:r>
              <a:rPr lang="en-US">
                <a:solidFill>
                  <a:schemeClr val="tx1"/>
                </a:solidFill>
                <a:latin typeface="Bahnschrift"/>
              </a:rPr>
              <a:t>LeakyReLUs</a:t>
            </a:r>
            <a:r>
              <a:rPr lang="en-US">
                <a:solidFill>
                  <a:schemeClr val="tx1"/>
                </a:solidFill>
                <a:latin typeface="Bahnschrift"/>
              </a:rPr>
              <a:t> (</a:t>
            </a:r>
            <a:r>
              <a:rPr lang="en-US">
                <a:solidFill>
                  <a:schemeClr val="tx1"/>
                </a:solidFill>
                <a:latin typeface="Bahnschrift"/>
              </a:rPr>
              <a:t>RReLU</a:t>
            </a:r>
            <a:r>
              <a:rPr lang="en-US">
                <a:solidFill>
                  <a:schemeClr val="tx1"/>
                </a:solidFill>
                <a:latin typeface="Bahnschrift"/>
              </a:rPr>
              <a:t>), Exponential Linear Units (ELU), and others are examples of common activation functions. </a:t>
            </a:r>
            <a:endParaRPr/>
          </a:p>
          <a:p>
            <a:pPr marL="0" indent="0" algn="just">
              <a:buNone/>
              <a:defRPr/>
            </a:pPr>
            <a:endParaRPr lang="en-US">
              <a:solidFill>
                <a:schemeClr val="tx1"/>
              </a:solidFill>
              <a:latin typeface="Bahnschrift"/>
            </a:endParaRPr>
          </a:p>
          <a:p>
            <a:pPr marL="0" indent="0" algn="just">
              <a:buNone/>
              <a:defRPr/>
            </a:pPr>
            <a:r>
              <a:rPr lang="en-US" b="1">
                <a:solidFill>
                  <a:schemeClr val="tx1"/>
                </a:solidFill>
                <a:latin typeface="Bahnschrift"/>
              </a:rPr>
              <a:t>3.Pooling Layer:  </a:t>
            </a:r>
            <a:r>
              <a:rPr lang="en-US">
                <a:solidFill>
                  <a:schemeClr val="tx1"/>
                </a:solidFill>
                <a:latin typeface="Bahnschrift"/>
              </a:rPr>
              <a:t>Convolutional neural networks frequently use it as one of their constituent parts. In order to reduce overfitting, the amount of data and parameters are compressed by placing the pooling layer between successive convolutional layers. The pooling layer’s primary job is to compress images if that’s the input type.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77334" y="1665112"/>
            <a:ext cx="4374060" cy="4008377"/>
          </a:xfrm>
        </p:spPr>
        <p:txBody>
          <a:bodyPr>
            <a:normAutofit fontScale="92500" lnSpcReduction="10000"/>
          </a:bodyPr>
          <a:lstStyle/>
          <a:p>
            <a:pPr marL="0" indent="0">
              <a:buNone/>
              <a:defRPr/>
            </a:pPr>
            <a:r>
              <a:rPr lang="en-US" b="1">
                <a:solidFill>
                  <a:schemeClr val="tx1"/>
                </a:solidFill>
              </a:rPr>
              <a:t>Working procedure of CNN:</a:t>
            </a:r>
            <a:endParaRPr/>
          </a:p>
          <a:p>
            <a:pPr>
              <a:buFont typeface="Wingdings"/>
              <a:buChar char="q"/>
              <a:defRPr/>
            </a:pPr>
            <a:r>
              <a:rPr lang="en-US">
                <a:solidFill>
                  <a:schemeClr val="tx1"/>
                </a:solidFill>
              </a:rPr>
              <a:t>Import the necessary libraries.</a:t>
            </a:r>
            <a:endParaRPr/>
          </a:p>
          <a:p>
            <a:pPr>
              <a:buFont typeface="Wingdings"/>
              <a:buChar char="q"/>
              <a:defRPr/>
            </a:pPr>
            <a:r>
              <a:rPr lang="en-US">
                <a:solidFill>
                  <a:schemeClr val="tx1"/>
                </a:solidFill>
              </a:rPr>
              <a:t>Set the parameter.</a:t>
            </a:r>
            <a:endParaRPr/>
          </a:p>
          <a:p>
            <a:pPr>
              <a:buFont typeface="Wingdings"/>
              <a:buChar char="q"/>
              <a:defRPr/>
            </a:pPr>
            <a:r>
              <a:rPr lang="en-US">
                <a:solidFill>
                  <a:schemeClr val="tx1"/>
                </a:solidFill>
              </a:rPr>
              <a:t>Defines the kernel.</a:t>
            </a:r>
            <a:endParaRPr/>
          </a:p>
          <a:p>
            <a:pPr>
              <a:buFont typeface="Wingdings"/>
              <a:buChar char="q"/>
              <a:defRPr/>
            </a:pPr>
            <a:r>
              <a:rPr lang="en-US">
                <a:solidFill>
                  <a:schemeClr val="tx1"/>
                </a:solidFill>
              </a:rPr>
              <a:t>Load the image and plot it.</a:t>
            </a:r>
            <a:endParaRPr/>
          </a:p>
          <a:p>
            <a:pPr>
              <a:buFont typeface="Wingdings"/>
              <a:buChar char="q"/>
              <a:defRPr/>
            </a:pPr>
            <a:r>
              <a:rPr lang="en-US">
                <a:solidFill>
                  <a:schemeClr val="tx1"/>
                </a:solidFill>
              </a:rPr>
              <a:t>Reformat the image.</a:t>
            </a:r>
            <a:endParaRPr/>
          </a:p>
          <a:p>
            <a:pPr>
              <a:buFont typeface="Wingdings"/>
              <a:buChar char="q"/>
              <a:defRPr/>
            </a:pPr>
            <a:r>
              <a:rPr lang="en-US">
                <a:solidFill>
                  <a:schemeClr val="tx1"/>
                </a:solidFill>
              </a:rPr>
              <a:t>Apply convolution layer operation and plot the output image.</a:t>
            </a:r>
            <a:endParaRPr/>
          </a:p>
          <a:p>
            <a:pPr>
              <a:buFont typeface="Wingdings"/>
              <a:buChar char="q"/>
              <a:defRPr/>
            </a:pPr>
            <a:r>
              <a:rPr lang="en-US">
                <a:solidFill>
                  <a:schemeClr val="tx1"/>
                </a:solidFill>
              </a:rPr>
              <a:t>Apply activation layer operation and plot the output image.</a:t>
            </a:r>
            <a:endParaRPr/>
          </a:p>
          <a:p>
            <a:pPr>
              <a:buFont typeface="Wingdings"/>
              <a:buChar char="q"/>
              <a:defRPr/>
            </a:pPr>
            <a:r>
              <a:rPr lang="en-US">
                <a:solidFill>
                  <a:schemeClr val="tx1"/>
                </a:solidFill>
              </a:rPr>
              <a:t>Apply pooling layer operation and plot the output image.</a:t>
            </a:r>
            <a:endParaRPr lang="en-US">
              <a:solidFill>
                <a:schemeClr val="tx1"/>
              </a:solidFill>
              <a:latin typeface="Bahnschrift"/>
            </a:endParaRPr>
          </a:p>
        </p:txBody>
      </p:sp>
      <p:pic>
        <p:nvPicPr>
          <p:cNvPr id="7" name="Picture 6"/>
          <p:cNvPicPr>
            <a:picLocks noChangeAspect="1"/>
          </p:cNvPicPr>
          <p:nvPr/>
        </p:nvPicPr>
        <p:blipFill>
          <a:blip r:embed="rId3"/>
          <a:stretch/>
        </p:blipFill>
        <p:spPr bwMode="auto">
          <a:xfrm>
            <a:off x="5459766" y="1773254"/>
            <a:ext cx="4302297" cy="3075261"/>
          </a:xfrm>
          <a:prstGeom prst="rect">
            <a:avLst/>
          </a:prstGeom>
        </p:spPr>
      </p:pic>
      <p:sp>
        <p:nvSpPr>
          <p:cNvPr id="8" name="TextBox 7"/>
          <p:cNvSpPr txBox="1"/>
          <p:nvPr/>
        </p:nvSpPr>
        <p:spPr bwMode="auto">
          <a:xfrm>
            <a:off x="5956520" y="5147569"/>
            <a:ext cx="3913250" cy="369332"/>
          </a:xfrm>
          <a:prstGeom prst="rect">
            <a:avLst/>
          </a:prstGeom>
          <a:noFill/>
        </p:spPr>
        <p:txBody>
          <a:bodyPr wrap="none" rtlCol="0">
            <a:spAutoFit/>
          </a:bodyPr>
          <a:lstStyle/>
          <a:p>
            <a:pPr>
              <a:defRPr/>
            </a:pPr>
            <a:r>
              <a:rPr lang="en-US"/>
              <a:t>Figure : Flow chart of CNN network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4" name="Content Placeholder 3"/>
          <p:cNvSpPr>
            <a:spLocks noGrp="1"/>
          </p:cNvSpPr>
          <p:nvPr>
            <p:ph idx="1"/>
          </p:nvPr>
        </p:nvSpPr>
        <p:spPr bwMode="auto">
          <a:xfrm>
            <a:off x="677334" y="1761725"/>
            <a:ext cx="9043714" cy="4110962"/>
          </a:xfrm>
        </p:spPr>
        <p:txBody>
          <a:bodyPr/>
          <a:lstStyle/>
          <a:p>
            <a:pPr marL="0" indent="0">
              <a:buNone/>
              <a:defRPr/>
            </a:pPr>
            <a:r>
              <a:rPr lang="en-US" b="1">
                <a:solidFill>
                  <a:schemeClr val="tx1"/>
                </a:solidFill>
              </a:rPr>
              <a:t>Applications of CNN:</a:t>
            </a:r>
            <a:endParaRPr/>
          </a:p>
          <a:p>
            <a:pPr marL="0" indent="0">
              <a:buNone/>
              <a:defRPr/>
            </a:pPr>
            <a:endParaRPr lang="en-US" b="1">
              <a:solidFill>
                <a:schemeClr val="tx1"/>
              </a:solidFill>
            </a:endParaRPr>
          </a:p>
          <a:p>
            <a:pPr marL="0" indent="0">
              <a:buNone/>
              <a:defRPr/>
            </a:pPr>
            <a:r>
              <a:rPr lang="en-US" b="1">
                <a:solidFill>
                  <a:schemeClr val="tx1"/>
                </a:solidFill>
              </a:rPr>
              <a:t>Image Classification: </a:t>
            </a:r>
            <a:r>
              <a:rPr lang="en-US">
                <a:solidFill>
                  <a:schemeClr val="tx1"/>
                </a:solidFill>
              </a:rPr>
              <a:t>CNNs are frequently used in image classification applications,</a:t>
            </a:r>
            <a:endParaRPr/>
          </a:p>
          <a:p>
            <a:pPr marL="0" indent="0">
              <a:buNone/>
              <a:defRPr/>
            </a:pPr>
            <a:r>
              <a:rPr lang="en-US">
                <a:solidFill>
                  <a:schemeClr val="tx1"/>
                </a:solidFill>
              </a:rPr>
              <a:t>where the network is trained to classify images into various groups. </a:t>
            </a:r>
            <a:endParaRPr/>
          </a:p>
          <a:p>
            <a:pPr marL="0" indent="0">
              <a:buNone/>
              <a:defRPr/>
            </a:pPr>
            <a:endParaRPr lang="en-US" b="1">
              <a:solidFill>
                <a:schemeClr val="tx1"/>
              </a:solidFill>
            </a:endParaRPr>
          </a:p>
          <a:p>
            <a:pPr marL="0" indent="0">
              <a:buNone/>
              <a:defRPr/>
            </a:pPr>
            <a:r>
              <a:rPr lang="en-US" b="1">
                <a:solidFill>
                  <a:schemeClr val="tx1"/>
                </a:solidFill>
              </a:rPr>
              <a:t>Object Detection: </a:t>
            </a:r>
            <a:r>
              <a:rPr lang="en-US">
                <a:solidFill>
                  <a:schemeClr val="tx1"/>
                </a:solidFill>
              </a:rPr>
              <a:t>CNNs are useful for locating and identifying objects in pictures.</a:t>
            </a:r>
            <a:endParaRPr/>
          </a:p>
          <a:p>
            <a:pPr marL="0" indent="0">
              <a:buNone/>
              <a:defRPr/>
            </a:pPr>
            <a:r>
              <a:rPr lang="en-US">
                <a:solidFill>
                  <a:schemeClr val="tx1"/>
                </a:solidFill>
              </a:rPr>
              <a:t>CNNs are used in popular object detection frameworks such as Faster R-CNN and</a:t>
            </a:r>
            <a:endParaRPr/>
          </a:p>
          <a:p>
            <a:pPr marL="0" indent="0">
              <a:buNone/>
              <a:defRPr/>
            </a:pPr>
            <a:r>
              <a:rPr lang="en-US">
                <a:solidFill>
                  <a:schemeClr val="tx1"/>
                </a:solidFill>
              </a:rPr>
              <a:t>YOLO (You Only Look Once).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40508" y="1544715"/>
            <a:ext cx="8633494" cy="5051394"/>
          </a:xfrm>
        </p:spPr>
        <p:txBody>
          <a:bodyPr>
            <a:noAutofit/>
          </a:bodyPr>
          <a:lstStyle/>
          <a:p>
            <a:pPr marL="0" indent="0" algn="just">
              <a:buNone/>
              <a:defRPr/>
            </a:pPr>
            <a:r>
              <a:rPr lang="en-US" b="1">
                <a:solidFill>
                  <a:schemeClr val="tx1"/>
                </a:solidFill>
              </a:rPr>
              <a:t>D2Det:</a:t>
            </a:r>
            <a:endParaRPr/>
          </a:p>
          <a:p>
            <a:pPr marL="0" indent="0" algn="just">
              <a:buNone/>
              <a:defRPr/>
            </a:pPr>
            <a:r>
              <a:rPr lang="en-US">
                <a:solidFill>
                  <a:schemeClr val="tx1"/>
                </a:solidFill>
              </a:rPr>
              <a:t>A deformable two-stage detector is a type of object detection model used in deep learning for computer vision tasks. It combines two key concepts:</a:t>
            </a:r>
            <a:endParaRPr/>
          </a:p>
          <a:p>
            <a:pPr marL="0" indent="0" algn="just">
              <a:buNone/>
              <a:defRPr/>
            </a:pPr>
            <a:endParaRPr lang="en-US">
              <a:solidFill>
                <a:schemeClr val="tx1"/>
              </a:solidFill>
            </a:endParaRPr>
          </a:p>
          <a:p>
            <a:pPr marL="0" indent="0" algn="just">
              <a:buNone/>
              <a:defRPr/>
            </a:pPr>
            <a:r>
              <a:rPr lang="en-US" b="1">
                <a:solidFill>
                  <a:schemeClr val="tx1"/>
                </a:solidFill>
              </a:rPr>
              <a:t>1.Two-stage architecture: </a:t>
            </a:r>
            <a:r>
              <a:rPr lang="en-US">
                <a:solidFill>
                  <a:schemeClr val="tx1"/>
                </a:solidFill>
              </a:rPr>
              <a:t>Object detection models typically follow a two-stage approach. In the first stage, they generate region proposals, which are potential bounding boxes that may contain objects. In the second stage, these proposed regions are classified and refined to produce the final object detections.</a:t>
            </a:r>
            <a:endParaRPr/>
          </a:p>
          <a:p>
            <a:pPr marL="0" indent="0" algn="just">
              <a:buNone/>
              <a:defRPr/>
            </a:pPr>
            <a:endParaRPr lang="en-US">
              <a:solidFill>
                <a:schemeClr val="tx1"/>
              </a:solidFill>
            </a:endParaRPr>
          </a:p>
          <a:p>
            <a:pPr marL="0" indent="0" algn="just">
              <a:buNone/>
              <a:defRPr/>
            </a:pPr>
            <a:r>
              <a:rPr lang="en-US" b="1">
                <a:solidFill>
                  <a:schemeClr val="tx1"/>
                </a:solidFill>
              </a:rPr>
              <a:t>2.Deformable Convolutional Networks (DCN): </a:t>
            </a:r>
            <a:r>
              <a:rPr lang="en-US">
                <a:solidFill>
                  <a:schemeClr val="tx1"/>
                </a:solidFill>
              </a:rPr>
              <a:t>Deformable Convolutional Networks are a type of convolutional layer that can adaptively adjust their receptive fields based on the features within an image. This allows them to capture more </a:t>
            </a:r>
            <a:r>
              <a:rPr lang="en-US">
                <a:solidFill>
                  <a:schemeClr val="tx1"/>
                </a:solidFill>
              </a:rPr>
              <a:t>accurate and</a:t>
            </a:r>
            <a:r>
              <a:rPr lang="en-US">
                <a:solidFill>
                  <a:schemeClr val="tx1"/>
                </a:solidFill>
              </a:rPr>
              <a:t> flexible information about object shapes, </a:t>
            </a:r>
            <a:endParaRPr lang="en-US">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77334" y="1523070"/>
            <a:ext cx="7001851" cy="4868853"/>
          </a:xfrm>
        </p:spPr>
        <p:txBody>
          <a:bodyPr>
            <a:noAutofit/>
          </a:bodyPr>
          <a:lstStyle/>
          <a:p>
            <a:pPr marL="0" indent="0" algn="just">
              <a:buNone/>
              <a:defRPr/>
            </a:pPr>
            <a:r>
              <a:rPr lang="en-US" sz="1500" b="1">
                <a:solidFill>
                  <a:schemeClr val="tx1"/>
                </a:solidFill>
                <a:latin typeface="Bahnschrift"/>
              </a:rPr>
              <a:t>Working procedure of D2Det algorithm:</a:t>
            </a:r>
            <a:endParaRPr/>
          </a:p>
          <a:p>
            <a:pPr algn="just">
              <a:buFont typeface="Wingdings"/>
              <a:buChar char="q"/>
              <a:defRPr/>
            </a:pPr>
            <a:endParaRPr lang="en-US" sz="1500">
              <a:solidFill>
                <a:schemeClr val="tx1"/>
              </a:solidFill>
              <a:latin typeface="Bahnschrift"/>
            </a:endParaRPr>
          </a:p>
          <a:p>
            <a:pPr algn="just">
              <a:buFont typeface="Wingdings"/>
              <a:buChar char="q"/>
              <a:defRPr/>
            </a:pPr>
            <a:r>
              <a:rPr lang="en-US" sz="1500">
                <a:solidFill>
                  <a:schemeClr val="tx1"/>
                </a:solidFill>
                <a:latin typeface="Bahnschrift"/>
              </a:rPr>
              <a:t>Input Image </a:t>
            </a:r>
            <a:endParaRPr/>
          </a:p>
          <a:p>
            <a:pPr algn="just">
              <a:buFont typeface="Wingdings"/>
              <a:buChar char="q"/>
              <a:defRPr/>
            </a:pPr>
            <a:r>
              <a:rPr lang="en-US" sz="1500">
                <a:solidFill>
                  <a:schemeClr val="tx1"/>
                </a:solidFill>
                <a:latin typeface="Bahnschrift"/>
              </a:rPr>
              <a:t>Feature Extraction </a:t>
            </a:r>
            <a:endParaRPr/>
          </a:p>
          <a:p>
            <a:pPr algn="just">
              <a:buFont typeface="Wingdings"/>
              <a:buChar char="q"/>
              <a:defRPr/>
            </a:pPr>
            <a:r>
              <a:rPr lang="en-US" sz="1500">
                <a:solidFill>
                  <a:schemeClr val="tx1"/>
                </a:solidFill>
                <a:latin typeface="Bahnschrift"/>
              </a:rPr>
              <a:t>Region Proposal Network (RPN)</a:t>
            </a:r>
            <a:endParaRPr/>
          </a:p>
          <a:p>
            <a:pPr algn="just">
              <a:buFont typeface="Wingdings"/>
              <a:buChar char="q"/>
              <a:defRPr/>
            </a:pPr>
            <a:r>
              <a:rPr lang="en-US" sz="1500">
                <a:solidFill>
                  <a:schemeClr val="tx1"/>
                </a:solidFill>
                <a:latin typeface="Bahnschrift"/>
              </a:rPr>
              <a:t>Anchor Scoring </a:t>
            </a:r>
            <a:endParaRPr/>
          </a:p>
          <a:p>
            <a:pPr algn="just">
              <a:buFont typeface="Wingdings"/>
              <a:buChar char="q"/>
              <a:defRPr/>
            </a:pPr>
            <a:r>
              <a:rPr lang="en-US" sz="1500">
                <a:solidFill>
                  <a:schemeClr val="tx1"/>
                </a:solidFill>
                <a:latin typeface="Bahnschrift"/>
              </a:rPr>
              <a:t>Anchor Refinement Predict</a:t>
            </a:r>
            <a:endParaRPr/>
          </a:p>
          <a:p>
            <a:pPr algn="just">
              <a:buFont typeface="Wingdings"/>
              <a:buChar char="q"/>
              <a:defRPr/>
            </a:pPr>
            <a:r>
              <a:rPr lang="en-US" sz="1500">
                <a:solidFill>
                  <a:schemeClr val="tx1"/>
                </a:solidFill>
                <a:latin typeface="Bahnschrift"/>
              </a:rPr>
              <a:t>Anchor Selection Filter </a:t>
            </a:r>
            <a:endParaRPr/>
          </a:p>
          <a:p>
            <a:pPr algn="just">
              <a:buFont typeface="Wingdings"/>
              <a:buChar char="q"/>
              <a:defRPr/>
            </a:pPr>
            <a:r>
              <a:rPr lang="en-US" sz="1500">
                <a:solidFill>
                  <a:schemeClr val="tx1"/>
                </a:solidFill>
                <a:latin typeface="Bahnschrift"/>
              </a:rPr>
              <a:t>Region-of-Interest (</a:t>
            </a:r>
            <a:r>
              <a:rPr lang="en-US" sz="1500">
                <a:solidFill>
                  <a:schemeClr val="tx1"/>
                </a:solidFill>
                <a:latin typeface="Bahnschrift"/>
              </a:rPr>
              <a:t>RoI</a:t>
            </a:r>
            <a:r>
              <a:rPr lang="en-US" sz="1500">
                <a:solidFill>
                  <a:schemeClr val="tx1"/>
                </a:solidFill>
                <a:latin typeface="Bahnschrift"/>
              </a:rPr>
              <a:t>) </a:t>
            </a:r>
            <a:endParaRPr/>
          </a:p>
          <a:p>
            <a:pPr algn="just">
              <a:buFont typeface="Wingdings"/>
              <a:buChar char="q"/>
              <a:defRPr/>
            </a:pPr>
            <a:r>
              <a:rPr lang="en-US" sz="1500">
                <a:solidFill>
                  <a:schemeClr val="tx1"/>
                </a:solidFill>
                <a:latin typeface="Bahnschrift"/>
              </a:rPr>
              <a:t>Deformable Convolutional Networks (DCN) </a:t>
            </a:r>
            <a:endParaRPr/>
          </a:p>
          <a:p>
            <a:pPr algn="just">
              <a:buFont typeface="Wingdings"/>
              <a:buChar char="q"/>
              <a:defRPr/>
            </a:pPr>
            <a:r>
              <a:rPr lang="en-US" sz="1500">
                <a:solidFill>
                  <a:schemeClr val="tx1"/>
                </a:solidFill>
                <a:latin typeface="Bahnschrift"/>
              </a:rPr>
              <a:t>Object Classification </a:t>
            </a:r>
            <a:endParaRPr/>
          </a:p>
          <a:p>
            <a:pPr algn="just">
              <a:buFont typeface="Wingdings"/>
              <a:buChar char="q"/>
              <a:defRPr/>
            </a:pPr>
            <a:r>
              <a:rPr lang="en-US" sz="1500">
                <a:solidFill>
                  <a:schemeClr val="tx1"/>
                </a:solidFill>
                <a:latin typeface="Bahnschrift"/>
              </a:rPr>
              <a:t>Bounding Box Regression</a:t>
            </a:r>
            <a:endParaRPr/>
          </a:p>
          <a:p>
            <a:pPr algn="just">
              <a:buFont typeface="Wingdings"/>
              <a:buChar char="q"/>
              <a:defRPr/>
            </a:pPr>
            <a:r>
              <a:rPr lang="en-US" sz="1500">
                <a:solidFill>
                  <a:schemeClr val="tx1"/>
                </a:solidFill>
                <a:latin typeface="Bahnschrift"/>
              </a:rPr>
              <a:t>Post-processing</a:t>
            </a:r>
            <a:endParaRPr/>
          </a:p>
          <a:p>
            <a:pPr algn="just">
              <a:buFont typeface="Wingdings"/>
              <a:buChar char="q"/>
              <a:defRPr/>
            </a:pPr>
            <a:r>
              <a:rPr lang="en-US" sz="1500">
                <a:solidFill>
                  <a:schemeClr val="tx1"/>
                </a:solidFill>
                <a:latin typeface="Bahnschrift"/>
              </a:rPr>
              <a:t>Output</a:t>
            </a:r>
            <a:endParaRPr/>
          </a:p>
          <a:p>
            <a:pPr algn="just">
              <a:buFont typeface="Wingdings"/>
              <a:buChar char="q"/>
              <a:defRPr/>
            </a:pPr>
            <a:endParaRPr lang="en-US" sz="1500">
              <a:solidFill>
                <a:schemeClr val="tx1"/>
              </a:solidFill>
              <a:latin typeface="Bahnschrift"/>
            </a:endParaRPr>
          </a:p>
          <a:p>
            <a:pPr marL="0" indent="0" algn="just">
              <a:buNone/>
              <a:defRPr/>
            </a:pPr>
            <a:endParaRPr lang="en-US" sz="1500">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40508" y="1544715"/>
            <a:ext cx="8633494" cy="5051394"/>
          </a:xfrm>
        </p:spPr>
        <p:txBody>
          <a:bodyPr>
            <a:noAutofit/>
          </a:bodyPr>
          <a:lstStyle/>
          <a:p>
            <a:pPr marL="0" indent="0" algn="just">
              <a:buNone/>
              <a:defRPr/>
            </a:pPr>
            <a:r>
              <a:rPr lang="en-US" sz="1500" b="1">
                <a:solidFill>
                  <a:schemeClr val="tx1"/>
                </a:solidFill>
                <a:latin typeface="Bahnschrift"/>
              </a:rPr>
              <a:t>YOLO:</a:t>
            </a:r>
            <a:endParaRPr lang="en-US" sz="1500">
              <a:solidFill>
                <a:schemeClr val="tx1"/>
              </a:solidFill>
              <a:latin typeface="Bahnschrift"/>
            </a:endParaRPr>
          </a:p>
          <a:p>
            <a:pPr marL="0" indent="0" algn="just">
              <a:buNone/>
              <a:defRPr/>
            </a:pPr>
            <a:r>
              <a:rPr lang="en-US" sz="1500">
                <a:solidFill>
                  <a:schemeClr val="tx1"/>
                </a:solidFill>
                <a:latin typeface="Bahnschrift"/>
              </a:rPr>
              <a:t>YOLO is an algorithm that provides real-time object detection using neural networks. The accuracy and speed of this algorithm make it popular. The abbreviation YOLO stands for "You Only Look Once." This algorithm finds and recognizes different objects in an image. YOLO employs object detection as a regression problem, resulting in the class probabilities of the identified images. </a:t>
            </a:r>
            <a:endParaRPr/>
          </a:p>
          <a:p>
            <a:pPr marL="0" indent="0" algn="just">
              <a:buNone/>
              <a:defRPr/>
            </a:pPr>
            <a:endParaRPr lang="en-US" sz="1500">
              <a:solidFill>
                <a:schemeClr val="tx1"/>
              </a:solidFill>
              <a:latin typeface="Bahnschrift"/>
            </a:endParaRPr>
          </a:p>
          <a:p>
            <a:pPr marL="0" indent="0" algn="just">
              <a:buNone/>
              <a:defRPr/>
            </a:pPr>
            <a:r>
              <a:rPr lang="en-US" sz="1500" b="1">
                <a:solidFill>
                  <a:schemeClr val="tx1"/>
                </a:solidFill>
                <a:latin typeface="Bahnschrift"/>
              </a:rPr>
              <a:t>Working procedure of YOLO algorithm:</a:t>
            </a:r>
            <a:endParaRPr/>
          </a:p>
          <a:p>
            <a:pPr marL="0" indent="0" algn="just">
              <a:buNone/>
              <a:defRPr/>
            </a:pPr>
            <a:r>
              <a:rPr lang="en-US" sz="1500">
                <a:solidFill>
                  <a:schemeClr val="tx1"/>
                </a:solidFill>
                <a:latin typeface="Bahnschrift"/>
              </a:rPr>
              <a:t>YOLO algorithm works using the following three techniques:</a:t>
            </a:r>
            <a:endParaRPr/>
          </a:p>
          <a:p>
            <a:pPr algn="just">
              <a:buFont typeface="Wingdings"/>
              <a:buChar char="q"/>
              <a:defRPr/>
            </a:pPr>
            <a:r>
              <a:rPr lang="en-US" sz="1500">
                <a:solidFill>
                  <a:schemeClr val="tx1"/>
                </a:solidFill>
                <a:latin typeface="Bahnschrift"/>
              </a:rPr>
              <a:t>Residual blocks</a:t>
            </a:r>
            <a:endParaRPr/>
          </a:p>
          <a:p>
            <a:pPr algn="just">
              <a:buFont typeface="Wingdings"/>
              <a:buChar char="q"/>
              <a:defRPr/>
            </a:pPr>
            <a:r>
              <a:rPr lang="en-US" sz="1500">
                <a:solidFill>
                  <a:schemeClr val="tx1"/>
                </a:solidFill>
                <a:latin typeface="Bahnschrift"/>
              </a:rPr>
              <a:t>Bounding box regression</a:t>
            </a:r>
            <a:endParaRPr/>
          </a:p>
          <a:p>
            <a:pPr algn="just">
              <a:buFont typeface="Wingdings"/>
              <a:buChar char="q"/>
              <a:defRPr/>
            </a:pPr>
            <a:r>
              <a:rPr lang="en-US" sz="1500">
                <a:solidFill>
                  <a:schemeClr val="tx1"/>
                </a:solidFill>
                <a:latin typeface="Bahnschrift"/>
              </a:rPr>
              <a:t>Intersection Over Union (IOU)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latin typeface="Bahnschrift"/>
              </a:rPr>
              <a:t>Prepared by </a:t>
            </a:r>
            <a:br>
              <a:rPr lang="en-US" b="1">
                <a:latin typeface="Bahnschrift"/>
              </a:rPr>
            </a:br>
            <a:endParaRPr lang="en-US" b="1">
              <a:latin typeface="Bahnschrift"/>
            </a:endParaRPr>
          </a:p>
        </p:txBody>
      </p:sp>
      <p:sp>
        <p:nvSpPr>
          <p:cNvPr id="3" name="Content Placeholder 2"/>
          <p:cNvSpPr>
            <a:spLocks noGrp="1"/>
          </p:cNvSpPr>
          <p:nvPr>
            <p:ph idx="1"/>
          </p:nvPr>
        </p:nvSpPr>
        <p:spPr bwMode="auto">
          <a:xfrm>
            <a:off x="266330" y="1841625"/>
            <a:ext cx="8368480" cy="4110962"/>
          </a:xfrm>
        </p:spPr>
        <p:txBody>
          <a:bodyPr>
            <a:normAutofit/>
          </a:bodyPr>
          <a:lstStyle/>
          <a:p>
            <a:pPr>
              <a:defRPr/>
            </a:pPr>
            <a:endParaRPr lang="en-US">
              <a:solidFill>
                <a:schemeClr val="tx1"/>
              </a:solidFill>
              <a:latin typeface="Bahnschrift"/>
            </a:endParaRPr>
          </a:p>
          <a:p>
            <a:pPr>
              <a:defRPr/>
            </a:pPr>
            <a:r>
              <a:rPr lang="en-US" sz="3000">
                <a:solidFill>
                  <a:schemeClr val="tx1"/>
                </a:solidFill>
                <a:latin typeface="Bahnschrift"/>
              </a:rPr>
              <a:t>                             </a:t>
            </a:r>
            <a:r>
              <a:rPr lang="en-US" sz="3000" b="1">
                <a:latin typeface="Bahnschrift"/>
              </a:rPr>
              <a:t>Group – 20</a:t>
            </a:r>
            <a:endParaRPr/>
          </a:p>
          <a:p>
            <a:pPr>
              <a:defRPr/>
            </a:pPr>
            <a:endParaRPr lang="en-US">
              <a:solidFill>
                <a:schemeClr val="tx1"/>
              </a:solidFill>
              <a:latin typeface="Bahnschrift"/>
            </a:endParaRPr>
          </a:p>
          <a:p>
            <a:pPr marL="0" indent="0" algn="just">
              <a:buNone/>
              <a:defRPr/>
            </a:pPr>
            <a:r>
              <a:rPr lang="en-US">
                <a:solidFill>
                  <a:schemeClr val="tx1"/>
                </a:solidFill>
                <a:latin typeface="Bahnschrift"/>
              </a:rPr>
              <a:t>                                          </a:t>
            </a:r>
            <a:r>
              <a:rPr lang="en-US">
                <a:solidFill>
                  <a:schemeClr val="tx1"/>
                </a:solidFill>
                <a:latin typeface="Bahnschrift"/>
              </a:rPr>
              <a:t>Mst</a:t>
            </a:r>
            <a:r>
              <a:rPr lang="en-US">
                <a:solidFill>
                  <a:schemeClr val="tx1"/>
                </a:solidFill>
                <a:latin typeface="Bahnschrift"/>
              </a:rPr>
              <a:t>. </a:t>
            </a:r>
            <a:r>
              <a:rPr lang="en-US">
                <a:solidFill>
                  <a:schemeClr val="tx1"/>
                </a:solidFill>
                <a:latin typeface="Bahnschrift"/>
              </a:rPr>
              <a:t>Sumiya</a:t>
            </a:r>
            <a:r>
              <a:rPr lang="en-US">
                <a:solidFill>
                  <a:schemeClr val="tx1"/>
                </a:solidFill>
                <a:latin typeface="Bahnschrift"/>
              </a:rPr>
              <a:t> </a:t>
            </a:r>
            <a:r>
              <a:rPr lang="en-US">
                <a:solidFill>
                  <a:schemeClr val="tx1"/>
                </a:solidFill>
                <a:latin typeface="Bahnschrift"/>
              </a:rPr>
              <a:t>Siddika</a:t>
            </a:r>
            <a:r>
              <a:rPr lang="en-US">
                <a:solidFill>
                  <a:schemeClr val="tx1"/>
                </a:solidFill>
                <a:latin typeface="Bahnschrift"/>
              </a:rPr>
              <a:t>             ----     1975</a:t>
            </a:r>
            <a:endParaRPr/>
          </a:p>
          <a:p>
            <a:pPr algn="just">
              <a:defRPr/>
            </a:pPr>
            <a:r>
              <a:rPr lang="en-US">
                <a:solidFill>
                  <a:schemeClr val="tx1"/>
                </a:solidFill>
                <a:latin typeface="Bahnschrift"/>
              </a:rPr>
              <a:t>                                     Md. </a:t>
            </a:r>
            <a:r>
              <a:rPr lang="en-US">
                <a:solidFill>
                  <a:schemeClr val="tx1"/>
                </a:solidFill>
                <a:latin typeface="Bahnschrift"/>
              </a:rPr>
              <a:t>Masud</a:t>
            </a:r>
            <a:r>
              <a:rPr lang="en-US">
                <a:solidFill>
                  <a:schemeClr val="tx1"/>
                </a:solidFill>
                <a:latin typeface="Bahnschrift"/>
              </a:rPr>
              <a:t> Rana                  ----     2015</a:t>
            </a:r>
            <a:endParaRPr/>
          </a:p>
          <a:p>
            <a:pPr marL="0" indent="0" algn="just">
              <a:buNone/>
              <a:defRPr/>
            </a:pPr>
            <a:r>
              <a:rPr lang="en-US">
                <a:solidFill>
                  <a:schemeClr val="tx1"/>
                </a:solidFill>
                <a:latin typeface="Bahnschrift"/>
              </a:rPr>
              <a:t>                                          </a:t>
            </a:r>
            <a:r>
              <a:rPr lang="en-US">
                <a:solidFill>
                  <a:schemeClr val="tx1"/>
                </a:solidFill>
                <a:latin typeface="Bahnschrift"/>
              </a:rPr>
              <a:t>Shariful</a:t>
            </a:r>
            <a:r>
              <a:rPr lang="en-US">
                <a:solidFill>
                  <a:schemeClr val="tx1"/>
                </a:solidFill>
                <a:latin typeface="Bahnschrift"/>
              </a:rPr>
              <a:t> Islam                      ----     2020</a:t>
            </a:r>
            <a:endParaRPr/>
          </a:p>
          <a:p>
            <a:pPr>
              <a:defRPr/>
            </a:pPr>
            <a:endParaRPr lang="en-US">
              <a:solidFill>
                <a:schemeClr val="tx1"/>
              </a:solidFill>
              <a:latin typeface="Bahnschrift"/>
            </a:endParaRPr>
          </a:p>
          <a:p>
            <a:pPr>
              <a:buFont typeface="Wingdings"/>
              <a:buChar char="Ø"/>
              <a:defRPr/>
            </a:pPr>
            <a:endParaRPr lang="en-US">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40508" y="1544715"/>
            <a:ext cx="8633494" cy="5051394"/>
          </a:xfrm>
        </p:spPr>
        <p:txBody>
          <a:bodyPr>
            <a:noAutofit/>
          </a:bodyPr>
          <a:lstStyle/>
          <a:p>
            <a:pPr marL="0" indent="0">
              <a:buNone/>
              <a:defRPr/>
            </a:pPr>
            <a:r>
              <a:rPr lang="en-US" b="1">
                <a:solidFill>
                  <a:schemeClr val="tx1"/>
                </a:solidFill>
              </a:rPr>
              <a:t>Residual blocks</a:t>
            </a:r>
            <a:endParaRPr/>
          </a:p>
          <a:p>
            <a:pPr marL="0" indent="0">
              <a:buNone/>
              <a:defRPr/>
            </a:pPr>
            <a:r>
              <a:rPr lang="en-US">
                <a:solidFill>
                  <a:schemeClr val="tx1"/>
                </a:solidFill>
              </a:rPr>
              <a:t>First, the image is divided into various grids. Each grid has a dimension of S x S.</a:t>
            </a:r>
            <a:endParaRPr/>
          </a:p>
          <a:p>
            <a:pPr marL="0" indent="0">
              <a:buNone/>
              <a:defRPr/>
            </a:pPr>
            <a:r>
              <a:rPr lang="en-US">
                <a:solidFill>
                  <a:schemeClr val="tx1"/>
                </a:solidFill>
              </a:rPr>
              <a:t>The following image shows how an input image is divided into grids. Bounding box regression A bounding box is an outline that highlights an object in an image. Every bounding box in the image consists of the following attributes:</a:t>
            </a:r>
            <a:endParaRPr/>
          </a:p>
          <a:p>
            <a:pPr marL="0" indent="0">
              <a:buNone/>
              <a:defRPr/>
            </a:pPr>
            <a:endParaRPr lang="en-US">
              <a:solidFill>
                <a:schemeClr val="tx1"/>
              </a:solidFill>
            </a:endParaRPr>
          </a:p>
          <a:p>
            <a:pPr>
              <a:buFont typeface="Wingdings"/>
              <a:buChar char="q"/>
              <a:defRPr/>
            </a:pPr>
            <a:r>
              <a:rPr lang="en-US">
                <a:solidFill>
                  <a:schemeClr val="tx1"/>
                </a:solidFill>
              </a:rPr>
              <a:t>Width (</a:t>
            </a:r>
            <a:r>
              <a:rPr lang="en-US">
                <a:solidFill>
                  <a:schemeClr val="tx1"/>
                </a:solidFill>
              </a:rPr>
              <a:t>bw</a:t>
            </a:r>
            <a:r>
              <a:rPr lang="en-US">
                <a:solidFill>
                  <a:schemeClr val="tx1"/>
                </a:solidFill>
              </a:rPr>
              <a:t>)</a:t>
            </a:r>
            <a:endParaRPr/>
          </a:p>
          <a:p>
            <a:pPr>
              <a:buFont typeface="Wingdings"/>
              <a:buChar char="q"/>
              <a:defRPr/>
            </a:pPr>
            <a:r>
              <a:rPr lang="en-US">
                <a:solidFill>
                  <a:schemeClr val="tx1"/>
                </a:solidFill>
              </a:rPr>
              <a:t>Height (</a:t>
            </a:r>
            <a:r>
              <a:rPr lang="en-US">
                <a:solidFill>
                  <a:schemeClr val="tx1"/>
                </a:solidFill>
              </a:rPr>
              <a:t>bh</a:t>
            </a:r>
            <a:r>
              <a:rPr lang="en-US">
                <a:solidFill>
                  <a:schemeClr val="tx1"/>
                </a:solidFill>
              </a:rPr>
              <a:t>)</a:t>
            </a:r>
            <a:endParaRPr/>
          </a:p>
          <a:p>
            <a:pPr>
              <a:buFont typeface="Wingdings"/>
              <a:buChar char="q"/>
              <a:defRPr/>
            </a:pPr>
            <a:r>
              <a:rPr lang="en-US">
                <a:solidFill>
                  <a:schemeClr val="tx1"/>
                </a:solidFill>
              </a:rPr>
              <a:t>Class (for example, person, car, traffic light, etc.)- This is represented by the</a:t>
            </a:r>
            <a:endParaRPr/>
          </a:p>
          <a:p>
            <a:pPr marL="0" indent="0">
              <a:buNone/>
              <a:defRPr/>
            </a:pPr>
            <a:r>
              <a:rPr lang="en-US">
                <a:solidFill>
                  <a:schemeClr val="tx1"/>
                </a:solidFill>
              </a:rPr>
              <a:t>     letter c.</a:t>
            </a:r>
            <a:endParaRPr/>
          </a:p>
          <a:p>
            <a:pPr>
              <a:buFont typeface="Wingdings"/>
              <a:buChar char="q"/>
              <a:defRPr/>
            </a:pPr>
            <a:r>
              <a:rPr lang="en-US">
                <a:solidFill>
                  <a:schemeClr val="tx1"/>
                </a:solidFill>
              </a:rPr>
              <a:t>Bounding box center (</a:t>
            </a:r>
            <a:r>
              <a:rPr lang="en-US">
                <a:solidFill>
                  <a:schemeClr val="tx1"/>
                </a:solidFill>
              </a:rPr>
              <a:t>bx,by</a:t>
            </a:r>
            <a:r>
              <a:rPr lang="en-US">
                <a:solidFill>
                  <a:schemeClr val="tx1"/>
                </a:solidFill>
              </a:rPr>
              <a:t>)</a:t>
            </a:r>
            <a:endParaRPr lang="en-US" sz="1500">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40508" y="1544715"/>
            <a:ext cx="8633494" cy="5051394"/>
          </a:xfrm>
        </p:spPr>
        <p:txBody>
          <a:bodyPr>
            <a:noAutofit/>
          </a:bodyPr>
          <a:lstStyle/>
          <a:p>
            <a:pPr marL="0" indent="0" algn="just">
              <a:buNone/>
              <a:defRPr/>
            </a:pPr>
            <a:r>
              <a:rPr lang="en-US" b="1">
                <a:solidFill>
                  <a:schemeClr val="tx1"/>
                </a:solidFill>
              </a:rPr>
              <a:t>Intersection over union (IOU)</a:t>
            </a:r>
            <a:endParaRPr/>
          </a:p>
          <a:p>
            <a:pPr marL="0" indent="0" algn="just">
              <a:buNone/>
              <a:defRPr/>
            </a:pPr>
            <a:r>
              <a:rPr lang="en-US">
                <a:solidFill>
                  <a:schemeClr val="tx1"/>
                </a:solidFill>
              </a:rPr>
              <a:t>In object detection, the phenomenon known as intersection over union (IOU) characterize show boxes overlap. YOLO creates an output box that exactly covers the objects by using IOU. The task of predicting the bounding boxes and their confidence scores falls on each grid cell. If the expected and actual bounding boxes match, the IOU is equal to 1. Bounding boxes that are not equal to the actual box are remove by this mechanism.</a:t>
            </a:r>
            <a:endParaRPr/>
          </a:p>
          <a:p>
            <a:pPr marL="0" indent="0" algn="just">
              <a:buNone/>
              <a:defRPr/>
            </a:pPr>
            <a:r>
              <a:rPr lang="en-US">
                <a:solidFill>
                  <a:schemeClr val="tx1"/>
                </a:solidFill>
              </a:rPr>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40508" y="1544715"/>
            <a:ext cx="8633494" cy="5051394"/>
          </a:xfrm>
        </p:spPr>
        <p:txBody>
          <a:bodyPr>
            <a:noAutofit/>
          </a:bodyPr>
          <a:lstStyle/>
          <a:p>
            <a:pPr marL="0" indent="0" algn="just">
              <a:buNone/>
              <a:defRPr/>
            </a:pPr>
            <a:r>
              <a:rPr lang="en-US" b="1">
                <a:solidFill>
                  <a:schemeClr val="tx1"/>
                </a:solidFill>
              </a:rPr>
              <a:t>SSD:</a:t>
            </a:r>
            <a:endParaRPr/>
          </a:p>
          <a:p>
            <a:pPr marL="0" indent="0" algn="just">
              <a:buNone/>
              <a:defRPr/>
            </a:pPr>
            <a:endParaRPr lang="en-US" b="1">
              <a:solidFill>
                <a:schemeClr val="tx1"/>
              </a:solidFill>
            </a:endParaRPr>
          </a:p>
          <a:p>
            <a:pPr marL="0" indent="0" algn="just">
              <a:buNone/>
              <a:defRPr/>
            </a:pPr>
            <a:r>
              <a:rPr lang="en-US">
                <a:solidFill>
                  <a:schemeClr val="tx1"/>
                </a:solidFill>
              </a:rPr>
              <a:t>SSD operates as a one-shot detector. It predicts the boundary boxes and the classes directly from feature maps in a single pass and does not have a gave region proposal network. The SSD object detection composes of 2 parts:</a:t>
            </a:r>
            <a:endParaRPr/>
          </a:p>
          <a:p>
            <a:pPr marL="0" indent="0" algn="just">
              <a:buNone/>
              <a:defRPr/>
            </a:pPr>
            <a:endParaRPr lang="en-US">
              <a:solidFill>
                <a:schemeClr val="tx1"/>
              </a:solidFill>
            </a:endParaRPr>
          </a:p>
          <a:p>
            <a:pPr marL="0" indent="0" algn="just">
              <a:buNone/>
              <a:defRPr/>
            </a:pPr>
            <a:r>
              <a:rPr lang="en-US">
                <a:solidFill>
                  <a:schemeClr val="tx1"/>
                </a:solidFill>
              </a:rPr>
              <a:t>1)Extract feature maps.</a:t>
            </a:r>
            <a:endParaRPr/>
          </a:p>
          <a:p>
            <a:pPr marL="0" indent="0" algn="just">
              <a:buNone/>
              <a:defRPr/>
            </a:pPr>
            <a:r>
              <a:rPr lang="en-US">
                <a:solidFill>
                  <a:schemeClr val="tx1"/>
                </a:solidFill>
              </a:rPr>
              <a:t>2)Apply convolution filters to detect objects.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Basic theory of Algorithms</a:t>
            </a:r>
            <a:endParaRPr/>
          </a:p>
        </p:txBody>
      </p:sp>
      <p:sp>
        <p:nvSpPr>
          <p:cNvPr id="3" name="Content Placeholder 2"/>
          <p:cNvSpPr>
            <a:spLocks noGrp="1"/>
          </p:cNvSpPr>
          <p:nvPr>
            <p:ph idx="1"/>
          </p:nvPr>
        </p:nvSpPr>
        <p:spPr bwMode="auto">
          <a:xfrm>
            <a:off x="640508" y="1544715"/>
            <a:ext cx="8633494" cy="5051394"/>
          </a:xfrm>
        </p:spPr>
        <p:txBody>
          <a:bodyPr>
            <a:noAutofit/>
          </a:bodyPr>
          <a:lstStyle/>
          <a:p>
            <a:pPr marL="0" indent="0" algn="just">
              <a:buNone/>
              <a:defRPr/>
            </a:pPr>
            <a:r>
              <a:rPr lang="en-US" sz="1500" b="1">
                <a:solidFill>
                  <a:schemeClr val="tx1"/>
                </a:solidFill>
                <a:latin typeface="Bahnschrift"/>
              </a:rPr>
              <a:t>Working procedure of SSD:</a:t>
            </a:r>
            <a:endParaRPr/>
          </a:p>
          <a:p>
            <a:pPr marL="0" indent="0" algn="just">
              <a:buNone/>
              <a:defRPr/>
            </a:pPr>
            <a:r>
              <a:rPr lang="en-US" sz="1500">
                <a:solidFill>
                  <a:schemeClr val="tx1"/>
                </a:solidFill>
                <a:latin typeface="Bahnschrift"/>
              </a:rPr>
              <a:t>Here’s an overview of how an SSD works in deep learning:</a:t>
            </a:r>
            <a:endParaRPr/>
          </a:p>
          <a:p>
            <a:pPr marL="0" indent="0" algn="just">
              <a:buNone/>
              <a:defRPr/>
            </a:pPr>
            <a:endParaRPr lang="en-US" sz="1500">
              <a:solidFill>
                <a:schemeClr val="tx1"/>
              </a:solidFill>
              <a:latin typeface="Bahnschrift"/>
            </a:endParaRPr>
          </a:p>
          <a:p>
            <a:pPr algn="just">
              <a:buFont typeface="Wingdings"/>
              <a:buChar char="q"/>
              <a:defRPr/>
            </a:pPr>
            <a:r>
              <a:rPr lang="en-US" sz="1500">
                <a:solidFill>
                  <a:schemeClr val="tx1"/>
                </a:solidFill>
                <a:latin typeface="Bahnschrift"/>
              </a:rPr>
              <a:t>Input Image</a:t>
            </a:r>
            <a:endParaRPr/>
          </a:p>
          <a:p>
            <a:pPr algn="just">
              <a:buFont typeface="Wingdings"/>
              <a:buChar char="q"/>
              <a:defRPr/>
            </a:pPr>
            <a:r>
              <a:rPr lang="en-US" sz="1500">
                <a:solidFill>
                  <a:schemeClr val="tx1"/>
                </a:solidFill>
                <a:latin typeface="Bahnschrift"/>
              </a:rPr>
              <a:t>Feature Maps</a:t>
            </a:r>
            <a:endParaRPr/>
          </a:p>
          <a:p>
            <a:pPr algn="just">
              <a:buFont typeface="Wingdings"/>
              <a:buChar char="q"/>
              <a:defRPr/>
            </a:pPr>
            <a:r>
              <a:rPr lang="en-US" sz="1500">
                <a:solidFill>
                  <a:schemeClr val="tx1"/>
                </a:solidFill>
                <a:latin typeface="Bahnschrift"/>
              </a:rPr>
              <a:t>Multi-scale Feature Fusion</a:t>
            </a:r>
            <a:endParaRPr/>
          </a:p>
          <a:p>
            <a:pPr algn="just">
              <a:buFont typeface="Wingdings"/>
              <a:buChar char="q"/>
              <a:defRPr/>
            </a:pPr>
            <a:r>
              <a:rPr lang="en-US" sz="1500">
                <a:solidFill>
                  <a:schemeClr val="tx1"/>
                </a:solidFill>
                <a:latin typeface="Bahnschrift"/>
              </a:rPr>
              <a:t>Default Anchor Boxes</a:t>
            </a:r>
            <a:endParaRPr/>
          </a:p>
          <a:p>
            <a:pPr algn="just">
              <a:buFont typeface="Wingdings"/>
              <a:buChar char="q"/>
              <a:defRPr/>
            </a:pPr>
            <a:r>
              <a:rPr lang="en-US" sz="1500">
                <a:solidFill>
                  <a:schemeClr val="tx1"/>
                </a:solidFill>
                <a:latin typeface="Bahnschrift"/>
              </a:rPr>
              <a:t>Object Detection Head</a:t>
            </a:r>
            <a:endParaRPr/>
          </a:p>
          <a:p>
            <a:pPr algn="just">
              <a:buFont typeface="Wingdings"/>
              <a:buChar char="q"/>
              <a:defRPr/>
            </a:pPr>
            <a:r>
              <a:rPr lang="en-US" sz="1500">
                <a:solidFill>
                  <a:schemeClr val="tx1"/>
                </a:solidFill>
                <a:latin typeface="Bahnschrift"/>
              </a:rPr>
              <a:t> Non-Maximum Suppression (NMS) </a:t>
            </a:r>
            <a:endParaRPr/>
          </a:p>
          <a:p>
            <a:pPr algn="just">
              <a:buFont typeface="Wingdings"/>
              <a:buChar char="q"/>
              <a:defRPr/>
            </a:pPr>
            <a:r>
              <a:rPr lang="en-US" sz="1500">
                <a:solidFill>
                  <a:schemeClr val="tx1"/>
                </a:solidFill>
                <a:latin typeface="Bahnschrift"/>
              </a:rPr>
              <a:t> Output</a:t>
            </a:r>
            <a:endParaRPr/>
          </a:p>
          <a:p>
            <a:pPr marL="0" indent="0" algn="just">
              <a:buNone/>
              <a:defRPr/>
            </a:pPr>
            <a:endParaRPr lang="en-US" sz="1500">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2869" y="432047"/>
            <a:ext cx="8596668" cy="1320800"/>
          </a:xfrm>
        </p:spPr>
        <p:txBody>
          <a:bodyPr/>
          <a:lstStyle/>
          <a:p>
            <a:pPr>
              <a:defRPr/>
            </a:pPr>
            <a:r>
              <a:rPr lang="en-US"/>
              <a:t>Proposed System Model</a:t>
            </a:r>
            <a:endParaRPr lang="en-US">
              <a:latin typeface="Bahnschrift"/>
            </a:endParaRPr>
          </a:p>
        </p:txBody>
      </p:sp>
      <p:pic>
        <p:nvPicPr>
          <p:cNvPr id="4" name="Content Placeholder 3"/>
          <p:cNvPicPr>
            <a:picLocks noChangeAspect="1" noGrp="1"/>
          </p:cNvPicPr>
          <p:nvPr>
            <p:ph idx="1"/>
          </p:nvPr>
        </p:nvPicPr>
        <p:blipFill>
          <a:blip r:embed="rId3"/>
          <a:stretch/>
        </p:blipFill>
        <p:spPr bwMode="auto">
          <a:xfrm>
            <a:off x="2823099" y="1187877"/>
            <a:ext cx="4092606" cy="4892602"/>
          </a:xfrm>
        </p:spPr>
      </p:pic>
      <p:sp>
        <p:nvSpPr>
          <p:cNvPr id="5" name="TextBox 4"/>
          <p:cNvSpPr txBox="1"/>
          <p:nvPr/>
        </p:nvSpPr>
        <p:spPr bwMode="auto">
          <a:xfrm>
            <a:off x="2823099" y="6248400"/>
            <a:ext cx="3389454" cy="369332"/>
          </a:xfrm>
          <a:prstGeom prst="rect">
            <a:avLst/>
          </a:prstGeom>
          <a:noFill/>
        </p:spPr>
        <p:txBody>
          <a:bodyPr wrap="none" rtlCol="0">
            <a:spAutoFit/>
          </a:bodyPr>
          <a:lstStyle/>
          <a:p>
            <a:pPr>
              <a:defRPr/>
            </a:pPr>
            <a:r>
              <a:rPr lang="en-US"/>
              <a:t>Figure: Proposed System Model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74483" y="494191"/>
            <a:ext cx="8596668" cy="1320800"/>
          </a:xfrm>
        </p:spPr>
        <p:txBody>
          <a:bodyPr/>
          <a:lstStyle/>
          <a:p>
            <a:pPr>
              <a:defRPr/>
            </a:pPr>
            <a:r>
              <a:rPr lang="en-US"/>
              <a:t>Conclusion and Future Work</a:t>
            </a:r>
            <a:endParaRPr lang="en-US">
              <a:latin typeface="Bahnschrift"/>
            </a:endParaRPr>
          </a:p>
        </p:txBody>
      </p:sp>
      <p:sp>
        <p:nvSpPr>
          <p:cNvPr id="4" name="Content Placeholder 3"/>
          <p:cNvSpPr>
            <a:spLocks noGrp="1"/>
          </p:cNvSpPr>
          <p:nvPr>
            <p:ph idx="1"/>
          </p:nvPr>
        </p:nvSpPr>
        <p:spPr bwMode="auto">
          <a:xfrm>
            <a:off x="1097280" y="1961144"/>
            <a:ext cx="8499481" cy="4023360"/>
          </a:xfrm>
        </p:spPr>
        <p:txBody>
          <a:bodyPr>
            <a:normAutofit/>
          </a:bodyPr>
          <a:lstStyle/>
          <a:p>
            <a:pPr marL="0" indent="0" algn="just">
              <a:buNone/>
              <a:defRPr/>
            </a:pPr>
            <a:r>
              <a:rPr lang="en-US" sz="1500" b="1">
                <a:solidFill>
                  <a:schemeClr val="tx1"/>
                </a:solidFill>
                <a:latin typeface="Bahnschrift"/>
              </a:rPr>
              <a:t>Conclusion:</a:t>
            </a:r>
            <a:endParaRPr/>
          </a:p>
          <a:p>
            <a:pPr marL="0" indent="0" algn="just">
              <a:buNone/>
              <a:defRPr/>
            </a:pPr>
            <a:endParaRPr lang="en-US" sz="1500" b="1">
              <a:solidFill>
                <a:schemeClr val="tx1"/>
              </a:solidFill>
              <a:latin typeface="Bahnschrift"/>
            </a:endParaRPr>
          </a:p>
          <a:p>
            <a:pPr marL="0" indent="0" algn="just">
              <a:buNone/>
              <a:defRPr/>
            </a:pPr>
            <a:r>
              <a:rPr lang="en-US" sz="1500">
                <a:solidFill>
                  <a:schemeClr val="tx1"/>
                </a:solidFill>
                <a:latin typeface="Bahnschrift"/>
              </a:rPr>
              <a:t>Comparing CNN (Convolutional Neural Networks), YOLO (You Only Look Once), D2Det (Deformable Two-Stage Detector), and SSD (Single Shot </a:t>
            </a:r>
            <a:r>
              <a:rPr lang="en-US" sz="1500">
                <a:solidFill>
                  <a:schemeClr val="tx1"/>
                </a:solidFill>
                <a:latin typeface="Bahnschrift"/>
              </a:rPr>
              <a:t>MultiBox</a:t>
            </a:r>
            <a:r>
              <a:rPr lang="en-US" sz="1500">
                <a:solidFill>
                  <a:schemeClr val="tx1"/>
                </a:solidFill>
                <a:latin typeface="Bahnschrift"/>
              </a:rPr>
              <a:t> Detector) algorithms for object detection in deep learning involves considering their strengths, weaknesses, and use cases. Each algorithm has its unique characteristics and is suited for specific scenarios.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Conclusion and Future Work</a:t>
            </a:r>
            <a:endParaRPr lang="en-US">
              <a:latin typeface="Bahnschrift"/>
            </a:endParaRPr>
          </a:p>
        </p:txBody>
      </p:sp>
      <p:sp>
        <p:nvSpPr>
          <p:cNvPr id="4" name="Content Placeholder 3"/>
          <p:cNvSpPr>
            <a:spLocks noGrp="1"/>
          </p:cNvSpPr>
          <p:nvPr>
            <p:ph idx="1"/>
          </p:nvPr>
        </p:nvSpPr>
        <p:spPr bwMode="auto">
          <a:xfrm>
            <a:off x="792743" y="1621654"/>
            <a:ext cx="8972694" cy="3880773"/>
          </a:xfrm>
        </p:spPr>
        <p:txBody>
          <a:bodyPr>
            <a:normAutofit/>
          </a:bodyPr>
          <a:lstStyle/>
          <a:p>
            <a:pPr marL="0" indent="0" algn="just">
              <a:buNone/>
              <a:defRPr/>
            </a:pPr>
            <a:r>
              <a:rPr lang="en-US" sz="1500" b="1">
                <a:solidFill>
                  <a:schemeClr val="tx1"/>
                </a:solidFill>
                <a:latin typeface="Bahnschrift"/>
              </a:rPr>
              <a:t>Future work</a:t>
            </a:r>
            <a:endParaRPr/>
          </a:p>
          <a:p>
            <a:pPr marL="0" indent="0" algn="just">
              <a:buNone/>
              <a:defRPr/>
            </a:pPr>
            <a:endParaRPr lang="en-US" sz="1500" b="1">
              <a:solidFill>
                <a:schemeClr val="tx1"/>
              </a:solidFill>
              <a:latin typeface="Bahnschrift"/>
            </a:endParaRPr>
          </a:p>
          <a:p>
            <a:pPr marL="0" indent="0" algn="just">
              <a:buNone/>
              <a:defRPr/>
            </a:pPr>
            <a:r>
              <a:rPr lang="en-US" sz="1500" b="1">
                <a:solidFill>
                  <a:schemeClr val="tx1"/>
                </a:solidFill>
                <a:latin typeface="Bahnschrift"/>
              </a:rPr>
              <a:t>Merge Algorithms: </a:t>
            </a:r>
            <a:r>
              <a:rPr lang="en-US" sz="1500">
                <a:solidFill>
                  <a:schemeClr val="tx1"/>
                </a:solidFill>
                <a:latin typeface="Bahnschrift"/>
              </a:rPr>
              <a:t>We will combine these algorithms and will see whether it gives a better accuracy and result. We will experiment this on various object and conditions. Thus we can make a device that will help others in object detection.</a:t>
            </a:r>
            <a:endParaRPr/>
          </a:p>
          <a:p>
            <a:pPr marL="0" indent="0" algn="just">
              <a:buNone/>
              <a:defRPr/>
            </a:pPr>
            <a:r>
              <a:rPr lang="en-US" sz="1500" b="1">
                <a:solidFill>
                  <a:schemeClr val="tx1"/>
                </a:solidFill>
                <a:latin typeface="Bahnschrift"/>
              </a:rPr>
              <a:t>Real images: </a:t>
            </a:r>
            <a:r>
              <a:rPr lang="en-US" sz="1500">
                <a:solidFill>
                  <a:schemeClr val="tx1"/>
                </a:solidFill>
                <a:latin typeface="Bahnschrift"/>
              </a:rPr>
              <a:t>We will experiment it on real images. We will see the effect of using this on real images. We will observe the past affect.</a:t>
            </a:r>
            <a:endParaRPr/>
          </a:p>
          <a:p>
            <a:pPr marL="0" indent="0" algn="just">
              <a:buNone/>
              <a:defRPr/>
            </a:pPr>
            <a:r>
              <a:rPr lang="en-US" sz="1500" b="1">
                <a:solidFill>
                  <a:schemeClr val="tx1"/>
                </a:solidFill>
                <a:latin typeface="Bahnschrift"/>
              </a:rPr>
              <a:t>Disease Detection: </a:t>
            </a:r>
            <a:r>
              <a:rPr lang="en-US" sz="1500">
                <a:solidFill>
                  <a:schemeClr val="tx1"/>
                </a:solidFill>
                <a:latin typeface="Bahnschrift"/>
              </a:rPr>
              <a:t>Whether a device can be made so that it can say which disease it belongs to.</a:t>
            </a:r>
            <a:endParaRPr/>
          </a:p>
          <a:p>
            <a:pPr marL="0" indent="0" algn="just">
              <a:buNone/>
              <a:defRPr/>
            </a:pPr>
            <a:r>
              <a:rPr lang="en-US" sz="1500" b="1">
                <a:solidFill>
                  <a:schemeClr val="tx1"/>
                </a:solidFill>
                <a:latin typeface="Bahnschrift"/>
              </a:rPr>
              <a:t>Leaf names: </a:t>
            </a:r>
            <a:r>
              <a:rPr lang="en-US" sz="1500">
                <a:solidFill>
                  <a:schemeClr val="tx1"/>
                </a:solidFill>
                <a:latin typeface="Bahnschrift"/>
              </a:rPr>
              <a:t>Will try to make a device that will recognize a leaf names.</a:t>
            </a:r>
            <a:endParaRPr/>
          </a:p>
          <a:p>
            <a:pPr marL="0" indent="0" algn="just">
              <a:buNone/>
              <a:defRPr/>
            </a:pPr>
            <a:r>
              <a:rPr lang="en-US" sz="1500" b="1">
                <a:solidFill>
                  <a:schemeClr val="tx1"/>
                </a:solidFill>
                <a:latin typeface="Bahnschrift"/>
              </a:rPr>
              <a:t>Road sign: </a:t>
            </a:r>
            <a:r>
              <a:rPr lang="en-US" sz="1500">
                <a:solidFill>
                  <a:schemeClr val="tx1"/>
                </a:solidFill>
                <a:latin typeface="Bahnschrift"/>
              </a:rPr>
              <a:t>Weather it can detect road sign from moving objects.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8" name="Picture 7"/>
          <p:cNvPicPr>
            <a:picLocks noChangeAspect="1"/>
          </p:cNvPicPr>
          <p:nvPr/>
        </p:nvPicPr>
        <p:blipFill>
          <a:blip r:embed="rId3"/>
          <a:stretch/>
        </p:blipFill>
        <p:spPr bwMode="auto">
          <a:xfrm>
            <a:off x="2423601" y="1450564"/>
            <a:ext cx="4545367" cy="32233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72642" y="1565785"/>
            <a:ext cx="8596668" cy="3880773"/>
          </a:xfrm>
        </p:spPr>
        <p:txBody>
          <a:bodyPr>
            <a:normAutofit/>
          </a:bodyPr>
          <a:lstStyle/>
          <a:p>
            <a:pPr marL="0" indent="0" algn="just">
              <a:buNone/>
              <a:defRPr/>
            </a:pPr>
            <a:r>
              <a:rPr lang="en-US">
                <a:solidFill>
                  <a:schemeClr val="tx1"/>
                </a:solidFill>
                <a:latin typeface="Bahnschrift"/>
              </a:rPr>
              <a:t>                                       </a:t>
            </a:r>
            <a:r>
              <a:rPr lang="en-US" sz="3000" b="1">
                <a:solidFill>
                  <a:srgbClr val="92D050"/>
                </a:solidFill>
                <a:latin typeface="Bahnschrift"/>
              </a:rPr>
              <a:t>Thesis Supervisor</a:t>
            </a:r>
            <a:endParaRPr/>
          </a:p>
          <a:p>
            <a:pPr marL="0" indent="0" algn="just">
              <a:buNone/>
              <a:defRPr/>
            </a:pPr>
            <a:r>
              <a:rPr lang="en-US">
                <a:solidFill>
                  <a:schemeClr val="tx1"/>
                </a:solidFill>
                <a:latin typeface="Bahnschrift"/>
              </a:rPr>
              <a:t>                                              </a:t>
            </a:r>
            <a:r>
              <a:rPr lang="en-US">
                <a:solidFill>
                  <a:schemeClr val="tx1"/>
                </a:solidFill>
              </a:rPr>
              <a:t>Dr. Fahima Tabassum</a:t>
            </a:r>
            <a:endParaRPr/>
          </a:p>
          <a:p>
            <a:pPr marL="0" indent="0" algn="just">
              <a:buNone/>
              <a:defRPr/>
            </a:pPr>
            <a:r>
              <a:rPr lang="en-US">
                <a:solidFill>
                  <a:schemeClr val="tx1"/>
                </a:solidFill>
                <a:latin typeface="Bahnschrift"/>
              </a:rPr>
              <a:t>                                                      </a:t>
            </a:r>
            <a:r>
              <a:rPr lang="en-US">
                <a:solidFill>
                  <a:schemeClr val="tx1"/>
                </a:solidFill>
              </a:rPr>
              <a:t>Professor</a:t>
            </a:r>
            <a:endParaRPr/>
          </a:p>
          <a:p>
            <a:pPr marL="0" indent="0" algn="just">
              <a:buNone/>
              <a:defRPr/>
            </a:pPr>
            <a:r>
              <a:rPr lang="en-US">
                <a:solidFill>
                  <a:schemeClr val="tx1"/>
                </a:solidFill>
              </a:rPr>
              <a:t>                                </a:t>
            </a:r>
            <a:r>
              <a:rPr lang="en-US">
                <a:solidFill>
                  <a:schemeClr val="tx1"/>
                </a:solidFill>
                <a:latin typeface="Bahnschrift"/>
              </a:rPr>
              <a:t>Institute of Information Technology</a:t>
            </a:r>
            <a:endParaRPr lang="en-US">
              <a:solidFill>
                <a:schemeClr val="tx1"/>
              </a:solidFill>
            </a:endParaRPr>
          </a:p>
          <a:p>
            <a:pPr marL="0" indent="0" algn="just">
              <a:buNone/>
              <a:defRPr/>
            </a:pPr>
            <a:endParaRPr lang="en-US">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Contents</a:t>
            </a:r>
            <a:endParaRPr/>
          </a:p>
        </p:txBody>
      </p:sp>
      <p:sp>
        <p:nvSpPr>
          <p:cNvPr id="3" name="Content Placeholder 2"/>
          <p:cNvSpPr>
            <a:spLocks noGrp="1"/>
          </p:cNvSpPr>
          <p:nvPr>
            <p:ph idx="1"/>
          </p:nvPr>
        </p:nvSpPr>
        <p:spPr bwMode="auto">
          <a:xfrm>
            <a:off x="801622" y="1769972"/>
            <a:ext cx="8596668" cy="3880773"/>
          </a:xfrm>
        </p:spPr>
        <p:txBody>
          <a:bodyPr>
            <a:normAutofit/>
          </a:bodyPr>
          <a:lstStyle/>
          <a:p>
            <a:pPr>
              <a:buFont typeface="Wingdings"/>
              <a:buChar char="Ø"/>
              <a:defRPr/>
            </a:pPr>
            <a:endParaRPr lang="en-US">
              <a:solidFill>
                <a:schemeClr val="tx1"/>
              </a:solidFill>
              <a:latin typeface="Bahnschrift"/>
            </a:endParaRPr>
          </a:p>
          <a:p>
            <a:pPr>
              <a:buFont typeface="Wingdings"/>
              <a:buChar char="Ø"/>
              <a:defRPr/>
            </a:pPr>
            <a:r>
              <a:rPr lang="en-US">
                <a:solidFill>
                  <a:schemeClr val="tx1"/>
                </a:solidFill>
                <a:latin typeface="Bahnschrift"/>
              </a:rPr>
              <a:t>Introduction</a:t>
            </a:r>
            <a:endParaRPr/>
          </a:p>
          <a:p>
            <a:pPr>
              <a:buFont typeface="Wingdings"/>
              <a:buChar char="Ø"/>
              <a:defRPr/>
            </a:pPr>
            <a:r>
              <a:rPr lang="en-US">
                <a:solidFill>
                  <a:schemeClr val="tx1"/>
                </a:solidFill>
                <a:latin typeface="Bahnschrift"/>
              </a:rPr>
              <a:t>Deep Learning</a:t>
            </a:r>
            <a:endParaRPr/>
          </a:p>
          <a:p>
            <a:pPr>
              <a:buFont typeface="Wingdings"/>
              <a:buChar char="Ø"/>
              <a:defRPr/>
            </a:pPr>
            <a:r>
              <a:rPr lang="en-US">
                <a:solidFill>
                  <a:schemeClr val="tx1"/>
                </a:solidFill>
                <a:latin typeface="Bahnschrift"/>
              </a:rPr>
              <a:t>Methodology</a:t>
            </a:r>
            <a:endParaRPr/>
          </a:p>
          <a:p>
            <a:pPr>
              <a:buFont typeface="Wingdings"/>
              <a:buChar char="Ø"/>
              <a:defRPr/>
            </a:pPr>
            <a:r>
              <a:rPr lang="en-US">
                <a:solidFill>
                  <a:schemeClr val="tx1"/>
                </a:solidFill>
                <a:latin typeface="Bahnschrift"/>
              </a:rPr>
              <a:t>Algorithms</a:t>
            </a:r>
            <a:endParaRPr/>
          </a:p>
          <a:p>
            <a:pPr>
              <a:buFont typeface="Wingdings"/>
              <a:buChar char="Ø"/>
              <a:defRPr/>
            </a:pPr>
            <a:r>
              <a:rPr lang="en-US">
                <a:solidFill>
                  <a:schemeClr val="tx1"/>
                </a:solidFill>
                <a:latin typeface="Bahnschrift"/>
              </a:rPr>
              <a:t>Conclusion  and Future Work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Introduction</a:t>
            </a:r>
            <a:endParaRPr/>
          </a:p>
        </p:txBody>
      </p:sp>
      <p:sp>
        <p:nvSpPr>
          <p:cNvPr id="3" name="Content Placeholder 2"/>
          <p:cNvSpPr>
            <a:spLocks noGrp="1"/>
          </p:cNvSpPr>
          <p:nvPr>
            <p:ph idx="1"/>
          </p:nvPr>
        </p:nvSpPr>
        <p:spPr bwMode="auto"/>
        <p:txBody>
          <a:bodyPr>
            <a:normAutofit/>
          </a:bodyPr>
          <a:lstStyle/>
          <a:p>
            <a:pPr marL="0" indent="0" algn="just">
              <a:buNone/>
              <a:defRPr/>
            </a:pPr>
            <a:r>
              <a:rPr lang="en-US">
                <a:solidFill>
                  <a:schemeClr val="tx1"/>
                </a:solidFill>
              </a:rPr>
              <a:t>A computer vision task called object detection includes finding and recognizing things within a picture. Object detection aims to build bounding boxes around objects in order to offer information about their exact positions in addition to identifying which objects are there in the visual input. Through object detection, machines can identify and locate items in photos. When it comes to automating procedures that call for interaction with the real world, object detection is essential. There are different techniques that are used in object detection like: CNN (Convolutional Neural Network), YOLO (You Only Look Once), D2Det (The deformable two-stage detector), SSD (Single Shot </a:t>
            </a:r>
            <a:r>
              <a:rPr lang="en-US">
                <a:solidFill>
                  <a:schemeClr val="tx1"/>
                </a:solidFill>
              </a:rPr>
              <a:t>Multibox</a:t>
            </a:r>
            <a:r>
              <a:rPr lang="en-US">
                <a:solidFill>
                  <a:schemeClr val="tx1"/>
                </a:solidFill>
              </a:rPr>
              <a:t> Detector).</a:t>
            </a:r>
            <a:endParaRPr/>
          </a:p>
          <a:p>
            <a:pPr marL="0" indent="0" algn="just">
              <a:buNone/>
              <a:defRPr/>
            </a:pPr>
            <a:endParaRPr lang="en-US">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Problem Statement</a:t>
            </a:r>
            <a:endParaRPr/>
          </a:p>
        </p:txBody>
      </p:sp>
      <p:sp>
        <p:nvSpPr>
          <p:cNvPr id="3" name="Content Placeholder 2"/>
          <p:cNvSpPr>
            <a:spLocks noGrp="1"/>
          </p:cNvSpPr>
          <p:nvPr>
            <p:ph idx="1"/>
          </p:nvPr>
        </p:nvSpPr>
        <p:spPr bwMode="auto"/>
        <p:txBody>
          <a:bodyPr>
            <a:normAutofit/>
          </a:bodyPr>
          <a:lstStyle/>
          <a:p>
            <a:pPr algn="just">
              <a:defRPr/>
            </a:pPr>
            <a:r>
              <a:rPr lang="en-US">
                <a:solidFill>
                  <a:schemeClr val="tx1"/>
                </a:solidFill>
              </a:rPr>
              <a:t>The main purpose of our study is to detect objects using four popular algorithms named CNN, YOLO, SSD and D2det.</a:t>
            </a:r>
            <a:endParaRPr/>
          </a:p>
          <a:p>
            <a:pPr algn="just">
              <a:defRPr/>
            </a:pPr>
            <a:r>
              <a:rPr lang="en-US">
                <a:solidFill>
                  <a:schemeClr val="tx1"/>
                </a:solidFill>
              </a:rPr>
              <a:t> We will find the strengths, limitations, and comparative effectiveness of these algorithms in addressing the evolving challenges of accuracy, speed, and versatility.</a:t>
            </a:r>
            <a:endParaRPr lang="en-US">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Objective</a:t>
            </a:r>
            <a:endParaRPr lang="en-US">
              <a:latin typeface="Bahnschrift"/>
            </a:endParaRPr>
          </a:p>
        </p:txBody>
      </p:sp>
      <p:sp>
        <p:nvSpPr>
          <p:cNvPr id="3" name="Content Placeholder 2"/>
          <p:cNvSpPr>
            <a:spLocks noGrp="1"/>
          </p:cNvSpPr>
          <p:nvPr>
            <p:ph idx="1"/>
          </p:nvPr>
        </p:nvSpPr>
        <p:spPr bwMode="auto"/>
        <p:txBody>
          <a:bodyPr>
            <a:normAutofit/>
          </a:bodyPr>
          <a:lstStyle/>
          <a:p>
            <a:pPr marL="0" indent="0">
              <a:buNone/>
              <a:defRPr/>
            </a:pPr>
            <a:r>
              <a:rPr lang="en-US">
                <a:solidFill>
                  <a:schemeClr val="tx1"/>
                </a:solidFill>
              </a:rPr>
              <a:t>The main objectives are to:</a:t>
            </a:r>
            <a:endParaRPr/>
          </a:p>
          <a:p>
            <a:pPr>
              <a:defRPr/>
            </a:pPr>
            <a:r>
              <a:rPr lang="en-US">
                <a:solidFill>
                  <a:schemeClr val="tx1"/>
                </a:solidFill>
              </a:rPr>
              <a:t> Use four algorithms named CNN, YOLO, SSD and D2Det in object detection.</a:t>
            </a:r>
            <a:endParaRPr/>
          </a:p>
          <a:p>
            <a:pPr>
              <a:defRPr/>
            </a:pPr>
            <a:r>
              <a:rPr lang="en-US">
                <a:solidFill>
                  <a:schemeClr val="tx1"/>
                </a:solidFill>
              </a:rPr>
              <a:t>Discuss those algorithms in a detailed way.</a:t>
            </a:r>
            <a:endParaRPr/>
          </a:p>
          <a:p>
            <a:pPr>
              <a:defRPr/>
            </a:pPr>
            <a:r>
              <a:rPr lang="en-US">
                <a:solidFill>
                  <a:schemeClr val="tx1"/>
                </a:solidFill>
              </a:rPr>
              <a:t>Evaluate and compare selected algorithms on the basis of their performance,</a:t>
            </a:r>
            <a:endParaRPr/>
          </a:p>
          <a:p>
            <a:pPr marL="0" indent="0">
              <a:buNone/>
              <a:defRPr/>
            </a:pPr>
            <a:r>
              <a:rPr lang="en-US">
                <a:solidFill>
                  <a:schemeClr val="tx1"/>
                </a:solidFill>
              </a:rPr>
              <a:t>     Speed and Accuracy.</a:t>
            </a:r>
            <a:endParaRPr lang="en-US">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Bahnschrift"/>
              </a:rPr>
              <a:t>Deep Learning</a:t>
            </a:r>
            <a:endParaRPr/>
          </a:p>
        </p:txBody>
      </p:sp>
      <p:sp>
        <p:nvSpPr>
          <p:cNvPr id="3" name="Content Placeholder 2"/>
          <p:cNvSpPr>
            <a:spLocks noGrp="1"/>
          </p:cNvSpPr>
          <p:nvPr>
            <p:ph idx="1"/>
          </p:nvPr>
        </p:nvSpPr>
        <p:spPr bwMode="auto"/>
        <p:txBody>
          <a:bodyPr>
            <a:normAutofit/>
          </a:bodyPr>
          <a:lstStyle/>
          <a:p>
            <a:pPr marL="0" indent="0" algn="just">
              <a:buNone/>
              <a:defRPr/>
            </a:pPr>
            <a:r>
              <a:rPr lang="en-US">
                <a:solidFill>
                  <a:schemeClr val="tx1"/>
                </a:solidFill>
              </a:rPr>
              <a:t>Deep learning is a subfield of machine learning that focuses on the development and training of artificial neural networks, which are computational models inspired by the structure and function of the human brain. The term "deep" refers to the use of multiple layers in these neural networks. Deep learning has gained significant attention and popularity due to its ability to automatically learn hierarchical representations of data through the training process.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668456" y="544853"/>
            <a:ext cx="8848406" cy="5980234"/>
          </a:xfrm>
        </p:spPr>
        <p:txBody>
          <a:bodyPr>
            <a:normAutofit/>
          </a:bodyPr>
          <a:lstStyle/>
          <a:p>
            <a:pPr marL="0" indent="0" algn="just">
              <a:buNone/>
              <a:defRPr/>
            </a:pPr>
            <a:r>
              <a:rPr lang="en-US" b="1">
                <a:solidFill>
                  <a:schemeClr val="tx1"/>
                </a:solidFill>
                <a:latin typeface="Bahnschrift"/>
              </a:rPr>
              <a:t>Concepts of Deep Learning include:</a:t>
            </a:r>
            <a:endParaRPr/>
          </a:p>
          <a:p>
            <a:pPr marL="0" indent="0" algn="just">
              <a:buNone/>
              <a:defRPr/>
            </a:pPr>
            <a:endParaRPr lang="en-US">
              <a:solidFill>
                <a:schemeClr val="tx1"/>
              </a:solidFill>
              <a:latin typeface="Bahnschrift"/>
            </a:endParaRPr>
          </a:p>
          <a:p>
            <a:pPr lvl="0" algn="just">
              <a:buFont typeface="Wingdings"/>
              <a:buChar char="q"/>
              <a:defRPr/>
            </a:pPr>
            <a:r>
              <a:rPr lang="en-US" b="1">
                <a:solidFill>
                  <a:schemeClr val="tx1"/>
                </a:solidFill>
                <a:latin typeface="Bahnschrift"/>
              </a:rPr>
              <a:t>Neural Networks</a:t>
            </a:r>
            <a:r>
              <a:rPr lang="en-US">
                <a:solidFill>
                  <a:schemeClr val="tx1"/>
                </a:solidFill>
                <a:latin typeface="Bahnschrift"/>
              </a:rPr>
              <a:t>: Deep learning relies on neural networks, which are composed of layers of interconnected nodes or artificial neurons. These layers include an input layer, one or more hidden layers, and an output layer. </a:t>
            </a:r>
            <a:endParaRPr/>
          </a:p>
          <a:p>
            <a:pPr lvl="0" algn="just">
              <a:buFont typeface="Wingdings"/>
              <a:buChar char="q"/>
              <a:defRPr/>
            </a:pPr>
            <a:r>
              <a:rPr lang="en-US" b="1">
                <a:solidFill>
                  <a:schemeClr val="tx1"/>
                </a:solidFill>
                <a:latin typeface="Bahnschrift"/>
              </a:rPr>
              <a:t>Deep Architectures</a:t>
            </a:r>
            <a:r>
              <a:rPr lang="en-US">
                <a:solidFill>
                  <a:schemeClr val="tx1"/>
                </a:solidFill>
                <a:latin typeface="Bahnschrift"/>
              </a:rPr>
              <a:t>: Deep learning models often have many hidden layers, allowing them to automatically learn intricate and hierarchical features from the input data. </a:t>
            </a:r>
            <a:endParaRPr/>
          </a:p>
          <a:p>
            <a:pPr lvl="0" algn="just">
              <a:buFont typeface="Wingdings"/>
              <a:buChar char="q"/>
              <a:defRPr/>
            </a:pPr>
            <a:r>
              <a:rPr lang="en-US" b="1">
                <a:solidFill>
                  <a:schemeClr val="tx1"/>
                </a:solidFill>
                <a:latin typeface="Bahnschrift"/>
              </a:rPr>
              <a:t>Training</a:t>
            </a:r>
            <a:r>
              <a:rPr lang="en-US">
                <a:solidFill>
                  <a:schemeClr val="tx1"/>
                </a:solidFill>
                <a:latin typeface="Bahnschrift"/>
              </a:rPr>
              <a:t>: Deep learning models are trained on large datasets using optimization algorithms. During training, the model learns to adjust its parameters (weights and biases) to minimize the difference between predicted outputs and actual outputs (labels) in the training data.</a:t>
            </a:r>
            <a:endParaRPr/>
          </a:p>
          <a:p>
            <a:pPr lvl="0" algn="just">
              <a:buFont typeface="Wingdings"/>
              <a:buChar char="q"/>
              <a:defRPr/>
            </a:pPr>
            <a:r>
              <a:rPr lang="en-US" b="1">
                <a:solidFill>
                  <a:schemeClr val="tx1"/>
                </a:solidFill>
                <a:latin typeface="Bahnschrift"/>
              </a:rPr>
              <a:t>Activation Functions</a:t>
            </a:r>
            <a:r>
              <a:rPr lang="en-US">
                <a:solidFill>
                  <a:schemeClr val="tx1"/>
                </a:solidFill>
                <a:latin typeface="Bahnschrift"/>
              </a:rPr>
              <a:t>: Activation functions introduce non-linearity into the neural network, enabling it to learn complex relationships in the data. Common activation functions include sigmoid, tanh, and rectified linear unit (</a:t>
            </a:r>
            <a:r>
              <a:rPr lang="en-US">
                <a:solidFill>
                  <a:schemeClr val="tx1"/>
                </a:solidFill>
                <a:latin typeface="Bahnschrift"/>
              </a:rPr>
              <a:t>ReLU</a:t>
            </a:r>
            <a:r>
              <a:rPr lang="en-US">
                <a:solidFill>
                  <a:schemeClr val="tx1"/>
                </a:solidFill>
                <a:latin typeface="Bahnschrift"/>
              </a:rPr>
              <a:t>).</a:t>
            </a:r>
            <a:endParaRPr/>
          </a:p>
          <a:p>
            <a:pPr algn="just">
              <a:defRPr/>
            </a:pPr>
            <a:endParaRPr lang="en-US">
              <a:solidFill>
                <a:schemeClr val="tx1"/>
              </a:solidFill>
              <a:latin typeface="Bahnschrif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Arial"/>
        <a:cs typeface="Arial"/>
      </a:majorFont>
      <a:minorFont>
        <a:latin typeface="Trebuchet MS"/>
        <a:ea typeface="Arial"/>
        <a:cs typeface="Arial"/>
      </a:minorFont>
    </a:fontScheme>
    <a:fmtScheme name="Facet">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
      <a:majorFont>
        <a:latin typeface="Trebuchet MS"/>
        <a:ea typeface="Arial"/>
        <a:cs typeface="Arial"/>
      </a:majorFont>
      <a:minorFont>
        <a:latin typeface="Trebuchet MS"/>
        <a:ea typeface="Arial"/>
        <a:cs typeface="Arial"/>
      </a:minorFont>
    </a:fontScheme>
    <a:fmtScheme name="Facet">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ONLYOFFICE/7.5.1.23</Application>
  <DocSecurity>0</DocSecurity>
  <PresentationFormat>Widescreen</PresentationFormat>
  <Paragraphs>0</Paragraphs>
  <Slides>27</Slides>
  <Notes>27</Notes>
  <HiddenSlides>0</HiddenSlides>
  <MMClips>2</MMClips>
  <ScaleCrop>0</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Detection using Machine Learning</dc:title>
  <dc:subject/>
  <dc:creator>User</dc:creator>
  <cp:keywords/>
  <dc:description/>
  <dc:identifier/>
  <dc:language/>
  <cp:lastModifiedBy/>
  <cp:revision>136</cp:revision>
  <dcterms:created xsi:type="dcterms:W3CDTF">2023-11-01T17:52:31Z</dcterms:created>
  <dcterms:modified xsi:type="dcterms:W3CDTF">2023-11-18T02:33:39Z</dcterms:modified>
  <cp:category/>
  <cp:contentStatus/>
  <cp:version/>
</cp:coreProperties>
</file>