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9e49038af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9e49038af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e49038af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e49038af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e49038a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9e49038a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9e49038af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9e49038af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9e2e0f2e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9e2e0f2e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9e2e0f2e2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9e2e0f2e2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9e2e0f2e2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9e2e0f2e2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9e2e0f2e2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9e2e0f2e2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9e2e0f2e2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9e2e0f2e2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9e2e0f2e2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9e2e0f2e2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9e2e0f2e2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9e2e0f2e2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e49038af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e49038af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9e2e0f2e2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9e2e0f2e2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9e2e0f2e2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9e2e0f2e2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9e2e0f2e2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9e2e0f2e2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9e2e0f2e27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9e2e0f2e27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9e2e0f2e27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9e2e0f2e27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9e2e0f2e27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9e2e0f2e27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9e2e0f2e27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9e2e0f2e27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e49038af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e49038af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9e49038af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9e49038af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e49038af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e49038af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9e49038af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9e49038af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e49038af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9e49038af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9e49038af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9e49038af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e49038af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9e49038af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5.png"/><Relationship Id="rId7"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4.png"/><Relationship Id="rId8"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Keycloak</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Introduction (sso, oidc,grant types)</a:t>
            </a:r>
            <a:endParaRPr/>
          </a:p>
          <a:p>
            <a:pPr indent="-342900" lvl="0" marL="457200" rtl="0" algn="l">
              <a:spcBef>
                <a:spcPts val="0"/>
              </a:spcBef>
              <a:spcAft>
                <a:spcPts val="0"/>
              </a:spcAft>
              <a:buSzPts val="1800"/>
              <a:buChar char="●"/>
            </a:pPr>
            <a:r>
              <a:rPr lang="en"/>
              <a:t>Spring security with keycloak</a:t>
            </a:r>
            <a:endParaRPr/>
          </a:p>
          <a:p>
            <a:pPr indent="-342900" lvl="0" marL="457200" rtl="0" algn="l">
              <a:spcBef>
                <a:spcPts val="0"/>
              </a:spcBef>
              <a:spcAft>
                <a:spcPts val="0"/>
              </a:spcAft>
              <a:buSzPts val="1800"/>
              <a:buChar char="●"/>
            </a:pPr>
            <a:r>
              <a:rPr lang="en"/>
              <a:t>Fine grained authorization with policy enforcement</a:t>
            </a:r>
            <a:endParaRPr/>
          </a:p>
          <a:p>
            <a:pPr indent="-342900" lvl="0" marL="457200" rtl="0" algn="l">
              <a:spcBef>
                <a:spcPts val="0"/>
              </a:spcBef>
              <a:spcAft>
                <a:spcPts val="0"/>
              </a:spcAft>
              <a:buSzPts val="1800"/>
              <a:buChar char="●"/>
            </a:pPr>
            <a:r>
              <a:rPr lang="en"/>
              <a:t>Keycloak SPIs(integrate keycloak with kafka)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SAML drawbacks</a:t>
            </a:r>
            <a:endParaRPr/>
          </a:p>
        </p:txBody>
      </p:sp>
      <p:sp>
        <p:nvSpPr>
          <p:cNvPr id="134" name="Google Shape;13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Clr>
                <a:schemeClr val="dk1"/>
              </a:buClr>
              <a:buSzPct val="49526"/>
              <a:buFont typeface="Arial"/>
              <a:buNone/>
            </a:pPr>
            <a:r>
              <a:rPr b="1" lang="en" sz="2221"/>
              <a:t>Complexity and Overhead:</a:t>
            </a:r>
            <a:endParaRPr/>
          </a:p>
          <a:p>
            <a:pPr indent="-291465" lvl="0" marL="457200" rtl="0" algn="l">
              <a:spcBef>
                <a:spcPts val="1200"/>
              </a:spcBef>
              <a:spcAft>
                <a:spcPts val="0"/>
              </a:spcAft>
              <a:buSzPct val="100000"/>
              <a:buChar char="●"/>
            </a:pPr>
            <a:r>
              <a:rPr lang="en"/>
              <a:t>SAML relies on XML-based messages and requires extensive parsing and processing. The XML structure can be verbose, leading to larger message sizes compared to newer authentication protocols like OAuth 2.0 or OpenID Connect. This verbosity can increase network traffic and processing time, impacting performance, especially on resource-constrained devices or networks with limited bandwidth.</a:t>
            </a:r>
            <a:endParaRPr/>
          </a:p>
          <a:p>
            <a:pPr indent="0" lvl="0" marL="0" rtl="0" algn="l">
              <a:spcBef>
                <a:spcPts val="1200"/>
              </a:spcBef>
              <a:spcAft>
                <a:spcPts val="0"/>
              </a:spcAft>
              <a:buClr>
                <a:schemeClr val="dk1"/>
              </a:buClr>
              <a:buSzPct val="49526"/>
              <a:buFont typeface="Arial"/>
              <a:buNone/>
            </a:pPr>
            <a:r>
              <a:rPr b="1" lang="en" sz="2221"/>
              <a:t>Limited Support for Modern Use Cases:</a:t>
            </a:r>
            <a:endParaRPr/>
          </a:p>
          <a:p>
            <a:pPr indent="-291465" lvl="0" marL="457200" rtl="0" algn="l">
              <a:spcBef>
                <a:spcPts val="1200"/>
              </a:spcBef>
              <a:spcAft>
                <a:spcPts val="0"/>
              </a:spcAft>
              <a:buSzPct val="100000"/>
              <a:buChar char="●"/>
            </a:pPr>
            <a:r>
              <a:rPr lang="en"/>
              <a:t>SAML was designed primarily for web-based Single Sign-On (SSO) scenarios. It might not seamlessly integrate with newer technologies or use cases, such as native mobile applications or IoT devices, where lightweight and more flexible authentication protocols are preferred.</a:t>
            </a:r>
            <a:endParaRPr/>
          </a:p>
          <a:p>
            <a:pPr indent="0" lvl="0" marL="0" rtl="0" algn="l">
              <a:spcBef>
                <a:spcPts val="1200"/>
              </a:spcBef>
              <a:spcAft>
                <a:spcPts val="0"/>
              </a:spcAft>
              <a:buClr>
                <a:schemeClr val="dk1"/>
              </a:buClr>
              <a:buSzPct val="49526"/>
              <a:buFont typeface="Arial"/>
              <a:buNone/>
            </a:pPr>
            <a:r>
              <a:rPr b="1" lang="en" sz="2221"/>
              <a:t>Complex Implementation and Configuration:</a:t>
            </a:r>
            <a:endParaRPr/>
          </a:p>
          <a:p>
            <a:pPr indent="-291465" lvl="0" marL="457200" rtl="0" algn="l">
              <a:spcBef>
                <a:spcPts val="1200"/>
              </a:spcBef>
              <a:spcAft>
                <a:spcPts val="0"/>
              </a:spcAft>
              <a:buSzPct val="100000"/>
              <a:buChar char="●"/>
            </a:pPr>
            <a:r>
              <a:rPr lang="en"/>
              <a:t>Implementing SAML requires a deep understanding of the protocol's specifications. Configuring and maintaining SAML-based systems can be complex and time-consuming, especially when dealing with multiple Identity Providers (IdPs) and Service Providers (SPs) or when integrating with different systems across various domains.</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OAuth 2.0</a:t>
            </a:r>
            <a:endParaRPr/>
          </a:p>
        </p:txBody>
      </p:sp>
      <p:pic>
        <p:nvPicPr>
          <p:cNvPr id="140" name="Google Shape;140;p23"/>
          <p:cNvPicPr preferRelativeResize="0"/>
          <p:nvPr/>
        </p:nvPicPr>
        <p:blipFill>
          <a:blip r:embed="rId3">
            <a:alphaModFix/>
          </a:blip>
          <a:stretch>
            <a:fillRect/>
          </a:stretch>
        </p:blipFill>
        <p:spPr>
          <a:xfrm>
            <a:off x="5419128" y="1017725"/>
            <a:ext cx="970625" cy="868225"/>
          </a:xfrm>
          <a:prstGeom prst="rect">
            <a:avLst/>
          </a:prstGeom>
          <a:noFill/>
          <a:ln>
            <a:noFill/>
          </a:ln>
        </p:spPr>
      </p:pic>
      <p:pic>
        <p:nvPicPr>
          <p:cNvPr id="141" name="Google Shape;141;p23"/>
          <p:cNvPicPr preferRelativeResize="0"/>
          <p:nvPr/>
        </p:nvPicPr>
        <p:blipFill>
          <a:blip r:embed="rId4">
            <a:alphaModFix/>
          </a:blip>
          <a:stretch>
            <a:fillRect/>
          </a:stretch>
        </p:blipFill>
        <p:spPr>
          <a:xfrm>
            <a:off x="5419124" y="3577662"/>
            <a:ext cx="868225" cy="868225"/>
          </a:xfrm>
          <a:prstGeom prst="rect">
            <a:avLst/>
          </a:prstGeom>
          <a:noFill/>
          <a:ln>
            <a:noFill/>
          </a:ln>
        </p:spPr>
      </p:pic>
      <p:pic>
        <p:nvPicPr>
          <p:cNvPr id="142" name="Google Shape;142;p23"/>
          <p:cNvPicPr preferRelativeResize="0"/>
          <p:nvPr/>
        </p:nvPicPr>
        <p:blipFill>
          <a:blip r:embed="rId5">
            <a:alphaModFix/>
          </a:blip>
          <a:stretch>
            <a:fillRect/>
          </a:stretch>
        </p:blipFill>
        <p:spPr>
          <a:xfrm>
            <a:off x="541375" y="2214706"/>
            <a:ext cx="777900" cy="714087"/>
          </a:xfrm>
          <a:prstGeom prst="rect">
            <a:avLst/>
          </a:prstGeom>
          <a:noFill/>
          <a:ln>
            <a:noFill/>
          </a:ln>
        </p:spPr>
      </p:pic>
      <p:cxnSp>
        <p:nvCxnSpPr>
          <p:cNvPr id="143" name="Google Shape;143;p23"/>
          <p:cNvCxnSpPr>
            <a:stCxn id="142" idx="3"/>
            <a:endCxn id="144" idx="1"/>
          </p:cNvCxnSpPr>
          <p:nvPr/>
        </p:nvCxnSpPr>
        <p:spPr>
          <a:xfrm>
            <a:off x="1319275" y="2571750"/>
            <a:ext cx="1322100" cy="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p23"/>
          <p:cNvCxnSpPr>
            <a:stCxn id="144" idx="3"/>
            <a:endCxn id="140" idx="1"/>
          </p:cNvCxnSpPr>
          <p:nvPr/>
        </p:nvCxnSpPr>
        <p:spPr>
          <a:xfrm flipH="1" rot="10800000">
            <a:off x="3397728" y="1451837"/>
            <a:ext cx="2021400" cy="1119900"/>
          </a:xfrm>
          <a:prstGeom prst="straightConnector1">
            <a:avLst/>
          </a:prstGeom>
          <a:noFill/>
          <a:ln cap="flat" cmpd="sng" w="9525">
            <a:solidFill>
              <a:schemeClr val="dk2"/>
            </a:solidFill>
            <a:prstDash val="solid"/>
            <a:round/>
            <a:headEnd len="med" w="med" type="none"/>
            <a:tailEnd len="med" w="med" type="triangle"/>
          </a:ln>
        </p:spPr>
      </p:cxnSp>
      <p:cxnSp>
        <p:nvCxnSpPr>
          <p:cNvPr id="146" name="Google Shape;146;p23"/>
          <p:cNvCxnSpPr>
            <a:stCxn id="144" idx="3"/>
            <a:endCxn id="141" idx="1"/>
          </p:cNvCxnSpPr>
          <p:nvPr/>
        </p:nvCxnSpPr>
        <p:spPr>
          <a:xfrm>
            <a:off x="3397724" y="2571775"/>
            <a:ext cx="2021400" cy="144000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23"/>
          <p:cNvCxnSpPr>
            <a:stCxn id="141" idx="0"/>
            <a:endCxn id="144" idx="3"/>
          </p:cNvCxnSpPr>
          <p:nvPr/>
        </p:nvCxnSpPr>
        <p:spPr>
          <a:xfrm rot="10800000">
            <a:off x="3397737" y="2571762"/>
            <a:ext cx="2455500" cy="1005900"/>
          </a:xfrm>
          <a:prstGeom prst="straightConnector1">
            <a:avLst/>
          </a:prstGeom>
          <a:noFill/>
          <a:ln cap="flat" cmpd="sng" w="9525">
            <a:solidFill>
              <a:schemeClr val="dk2"/>
            </a:solidFill>
            <a:prstDash val="solid"/>
            <a:round/>
            <a:headEnd len="med" w="med" type="none"/>
            <a:tailEnd len="med" w="med" type="triangle"/>
          </a:ln>
        </p:spPr>
      </p:cxnSp>
      <p:sp>
        <p:nvSpPr>
          <p:cNvPr id="148" name="Google Shape;148;p23"/>
          <p:cNvSpPr txBox="1"/>
          <p:nvPr/>
        </p:nvSpPr>
        <p:spPr>
          <a:xfrm>
            <a:off x="4719750" y="2911650"/>
            <a:ext cx="2996700" cy="3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token=270e3320-629d-4731-ba01-05291379a0bd</a:t>
            </a:r>
            <a:endParaRPr sz="1000">
              <a:solidFill>
                <a:schemeClr val="dk2"/>
              </a:solidFill>
            </a:endParaRPr>
          </a:p>
        </p:txBody>
      </p:sp>
      <p:sp>
        <p:nvSpPr>
          <p:cNvPr id="149" name="Google Shape;149;p23"/>
          <p:cNvSpPr txBox="1"/>
          <p:nvPr/>
        </p:nvSpPr>
        <p:spPr>
          <a:xfrm>
            <a:off x="4175725" y="2119825"/>
            <a:ext cx="2996700" cy="3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token=270e3320-629d-4731-ba01-05291379a0bd</a:t>
            </a:r>
            <a:endParaRPr sz="1000">
              <a:solidFill>
                <a:schemeClr val="dk2"/>
              </a:solidFill>
            </a:endParaRPr>
          </a:p>
        </p:txBody>
      </p:sp>
      <p:pic>
        <p:nvPicPr>
          <p:cNvPr id="150" name="Google Shape;150;p23"/>
          <p:cNvPicPr preferRelativeResize="0"/>
          <p:nvPr/>
        </p:nvPicPr>
        <p:blipFill>
          <a:blip r:embed="rId6">
            <a:alphaModFix/>
          </a:blip>
          <a:stretch>
            <a:fillRect/>
          </a:stretch>
        </p:blipFill>
        <p:spPr>
          <a:xfrm>
            <a:off x="4266324" y="2373800"/>
            <a:ext cx="284052" cy="326100"/>
          </a:xfrm>
          <a:prstGeom prst="rect">
            <a:avLst/>
          </a:prstGeom>
          <a:noFill/>
          <a:ln>
            <a:noFill/>
          </a:ln>
        </p:spPr>
      </p:pic>
      <p:pic>
        <p:nvPicPr>
          <p:cNvPr id="151" name="Google Shape;151;p23"/>
          <p:cNvPicPr preferRelativeResize="0"/>
          <p:nvPr/>
        </p:nvPicPr>
        <p:blipFill>
          <a:blip r:embed="rId7">
            <a:alphaModFix/>
          </a:blip>
          <a:stretch>
            <a:fillRect/>
          </a:stretch>
        </p:blipFill>
        <p:spPr>
          <a:xfrm>
            <a:off x="2685038" y="2000913"/>
            <a:ext cx="668950" cy="1141674"/>
          </a:xfrm>
          <a:prstGeom prst="rect">
            <a:avLst/>
          </a:prstGeom>
          <a:noFill/>
          <a:ln>
            <a:noFill/>
          </a:ln>
        </p:spPr>
      </p:pic>
      <p:sp>
        <p:nvSpPr>
          <p:cNvPr id="152" name="Google Shape;152;p23"/>
          <p:cNvSpPr txBox="1"/>
          <p:nvPr/>
        </p:nvSpPr>
        <p:spPr>
          <a:xfrm>
            <a:off x="3824700" y="3190150"/>
            <a:ext cx="747300" cy="2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user:pass</a:t>
            </a:r>
            <a:endParaRPr sz="10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tokens</a:t>
            </a:r>
            <a:endParaRPr/>
          </a:p>
        </p:txBody>
      </p:sp>
      <p:sp>
        <p:nvSpPr>
          <p:cNvPr id="158" name="Google Shape;15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Access token</a:t>
            </a:r>
            <a:endParaRPr/>
          </a:p>
          <a:p>
            <a:pPr indent="-342900" lvl="0" marL="457200" rtl="0" algn="l">
              <a:spcBef>
                <a:spcPts val="0"/>
              </a:spcBef>
              <a:spcAft>
                <a:spcPts val="0"/>
              </a:spcAft>
              <a:buSzPts val="1800"/>
              <a:buChar char="●"/>
            </a:pPr>
            <a:r>
              <a:rPr lang="en"/>
              <a:t>Id token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OAuth 2 components</a:t>
            </a:r>
            <a:endParaRPr/>
          </a:p>
        </p:txBody>
      </p:sp>
      <p:pic>
        <p:nvPicPr>
          <p:cNvPr id="164" name="Google Shape;164;p25"/>
          <p:cNvPicPr preferRelativeResize="0"/>
          <p:nvPr/>
        </p:nvPicPr>
        <p:blipFill>
          <a:blip r:embed="rId3">
            <a:alphaModFix/>
          </a:blip>
          <a:stretch>
            <a:fillRect/>
          </a:stretch>
        </p:blipFill>
        <p:spPr>
          <a:xfrm>
            <a:off x="1665175" y="2300931"/>
            <a:ext cx="777900" cy="714087"/>
          </a:xfrm>
          <a:prstGeom prst="rect">
            <a:avLst/>
          </a:prstGeom>
          <a:noFill/>
          <a:ln>
            <a:noFill/>
          </a:ln>
        </p:spPr>
      </p:pic>
      <p:sp>
        <p:nvSpPr>
          <p:cNvPr id="165" name="Google Shape;165;p25"/>
          <p:cNvSpPr txBox="1"/>
          <p:nvPr/>
        </p:nvSpPr>
        <p:spPr>
          <a:xfrm>
            <a:off x="1722775" y="3097650"/>
            <a:ext cx="66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a:solidFill>
                  <a:schemeClr val="dk1"/>
                </a:solidFill>
              </a:rPr>
              <a:t>user</a:t>
            </a:r>
            <a:endParaRPr sz="1800">
              <a:solidFill>
                <a:schemeClr val="dk2"/>
              </a:solidFill>
            </a:endParaRPr>
          </a:p>
        </p:txBody>
      </p:sp>
      <p:pic>
        <p:nvPicPr>
          <p:cNvPr id="166" name="Google Shape;166;p25"/>
          <p:cNvPicPr preferRelativeResize="0"/>
          <p:nvPr/>
        </p:nvPicPr>
        <p:blipFill>
          <a:blip r:embed="rId4">
            <a:alphaModFix/>
          </a:blip>
          <a:stretch>
            <a:fillRect/>
          </a:stretch>
        </p:blipFill>
        <p:spPr>
          <a:xfrm>
            <a:off x="3076000" y="2348035"/>
            <a:ext cx="777900" cy="619880"/>
          </a:xfrm>
          <a:prstGeom prst="rect">
            <a:avLst/>
          </a:prstGeom>
          <a:noFill/>
          <a:ln>
            <a:noFill/>
          </a:ln>
        </p:spPr>
      </p:pic>
      <p:sp>
        <p:nvSpPr>
          <p:cNvPr id="167" name="Google Shape;167;p25"/>
          <p:cNvSpPr txBox="1"/>
          <p:nvPr/>
        </p:nvSpPr>
        <p:spPr>
          <a:xfrm>
            <a:off x="3133600" y="3097650"/>
            <a:ext cx="66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client</a:t>
            </a:r>
            <a:endParaRPr sz="1800">
              <a:solidFill>
                <a:schemeClr val="dk2"/>
              </a:solidFill>
            </a:endParaRPr>
          </a:p>
        </p:txBody>
      </p:sp>
      <p:pic>
        <p:nvPicPr>
          <p:cNvPr id="168" name="Google Shape;168;p25"/>
          <p:cNvPicPr preferRelativeResize="0"/>
          <p:nvPr/>
        </p:nvPicPr>
        <p:blipFill>
          <a:blip r:embed="rId5">
            <a:alphaModFix/>
          </a:blip>
          <a:stretch>
            <a:fillRect/>
          </a:stretch>
        </p:blipFill>
        <p:spPr>
          <a:xfrm>
            <a:off x="5677250" y="1437362"/>
            <a:ext cx="777900" cy="766627"/>
          </a:xfrm>
          <a:prstGeom prst="rect">
            <a:avLst/>
          </a:prstGeom>
          <a:noFill/>
          <a:ln>
            <a:noFill/>
          </a:ln>
        </p:spPr>
      </p:pic>
      <p:sp>
        <p:nvSpPr>
          <p:cNvPr id="169" name="Google Shape;169;p25"/>
          <p:cNvSpPr txBox="1"/>
          <p:nvPr/>
        </p:nvSpPr>
        <p:spPr>
          <a:xfrm>
            <a:off x="5439925" y="663900"/>
            <a:ext cx="1317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Authorization server</a:t>
            </a:r>
            <a:endParaRPr sz="1800">
              <a:solidFill>
                <a:schemeClr val="dk2"/>
              </a:solidFill>
            </a:endParaRPr>
          </a:p>
        </p:txBody>
      </p:sp>
      <p:pic>
        <p:nvPicPr>
          <p:cNvPr id="170" name="Google Shape;170;p25"/>
          <p:cNvPicPr preferRelativeResize="0"/>
          <p:nvPr/>
        </p:nvPicPr>
        <p:blipFill>
          <a:blip r:embed="rId6">
            <a:alphaModFix/>
          </a:blip>
          <a:stretch>
            <a:fillRect/>
          </a:stretch>
        </p:blipFill>
        <p:spPr>
          <a:xfrm>
            <a:off x="5653657" y="3164050"/>
            <a:ext cx="825086" cy="813149"/>
          </a:xfrm>
          <a:prstGeom prst="rect">
            <a:avLst/>
          </a:prstGeom>
          <a:noFill/>
          <a:ln>
            <a:noFill/>
          </a:ln>
        </p:spPr>
      </p:pic>
      <p:sp>
        <p:nvSpPr>
          <p:cNvPr id="171" name="Google Shape;171;p25"/>
          <p:cNvSpPr txBox="1"/>
          <p:nvPr/>
        </p:nvSpPr>
        <p:spPr>
          <a:xfrm>
            <a:off x="5439925" y="4050800"/>
            <a:ext cx="1317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Resource</a:t>
            </a:r>
            <a:r>
              <a:rPr lang="en">
                <a:solidFill>
                  <a:schemeClr val="dk1"/>
                </a:solidFill>
              </a:rPr>
              <a:t> server</a:t>
            </a:r>
            <a:endParaRPr sz="1800">
              <a:solidFill>
                <a:schemeClr val="dk2"/>
              </a:solidFill>
            </a:endParaRPr>
          </a:p>
        </p:txBody>
      </p:sp>
      <p:cxnSp>
        <p:nvCxnSpPr>
          <p:cNvPr id="172" name="Google Shape;172;p25"/>
          <p:cNvCxnSpPr>
            <a:stCxn id="164" idx="3"/>
            <a:endCxn id="166" idx="1"/>
          </p:cNvCxnSpPr>
          <p:nvPr/>
        </p:nvCxnSpPr>
        <p:spPr>
          <a:xfrm>
            <a:off x="2443075" y="2657975"/>
            <a:ext cx="633000" cy="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25"/>
          <p:cNvCxnSpPr>
            <a:stCxn id="166" idx="3"/>
            <a:endCxn id="168" idx="1"/>
          </p:cNvCxnSpPr>
          <p:nvPr/>
        </p:nvCxnSpPr>
        <p:spPr>
          <a:xfrm flipH="1" rot="10800000">
            <a:off x="3853900" y="1820675"/>
            <a:ext cx="1823400" cy="8373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174" name="Google Shape;174;p25"/>
          <p:cNvCxnSpPr>
            <a:stCxn id="166" idx="3"/>
            <a:endCxn id="170" idx="1"/>
          </p:cNvCxnSpPr>
          <p:nvPr/>
        </p:nvCxnSpPr>
        <p:spPr>
          <a:xfrm>
            <a:off x="3853900" y="2657975"/>
            <a:ext cx="1799700" cy="912600"/>
          </a:xfrm>
          <a:prstGeom prst="curvedConnector3">
            <a:avLst>
              <a:gd fmla="val 50002"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tokens</a:t>
            </a:r>
            <a:endParaRPr/>
          </a:p>
        </p:txBody>
      </p:sp>
      <p:sp>
        <p:nvSpPr>
          <p:cNvPr id="180" name="Google Shape;18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Opaque tokens</a:t>
            </a:r>
            <a:endParaRPr/>
          </a:p>
          <a:p>
            <a:pPr indent="0" lvl="0" marL="457200" rtl="0" algn="l">
              <a:spcBef>
                <a:spcPts val="1200"/>
              </a:spcBef>
              <a:spcAft>
                <a:spcPts val="0"/>
              </a:spcAft>
              <a:buNone/>
            </a:pPr>
            <a:r>
              <a:rPr lang="en" sz="1400"/>
              <a:t>The opaque token is a random unique string of characters issued by the authorization server. It is one of the possible formats that access tokens or refresh tokens can take</a:t>
            </a:r>
            <a:endParaRPr sz="1400"/>
          </a:p>
          <a:p>
            <a:pPr indent="-342900" lvl="0" marL="457200" rtl="0" algn="l">
              <a:spcBef>
                <a:spcPts val="1200"/>
              </a:spcBef>
              <a:spcAft>
                <a:spcPts val="0"/>
              </a:spcAft>
              <a:buSzPts val="1800"/>
              <a:buChar char="●"/>
            </a:pPr>
            <a:r>
              <a:rPr lang="en"/>
              <a:t>Structured tokens(JWT)</a:t>
            </a:r>
            <a:endParaRPr/>
          </a:p>
          <a:p>
            <a:pPr indent="0" lvl="0" marL="457200" rtl="0" algn="l">
              <a:spcBef>
                <a:spcPts val="1200"/>
              </a:spcBef>
              <a:spcAft>
                <a:spcPts val="1200"/>
              </a:spcAft>
              <a:buNone/>
            </a:pPr>
            <a:r>
              <a:rPr lang="en" sz="1400"/>
              <a:t>The structured token format is well-defined so the resource server can decode and verify the token without calling the authorization server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Opaque tokens validation</a:t>
            </a:r>
            <a:endParaRPr/>
          </a:p>
          <a:p>
            <a:pPr indent="0" lvl="0" marL="0" rtl="0" algn="l">
              <a:spcBef>
                <a:spcPts val="0"/>
              </a:spcBef>
              <a:spcAft>
                <a:spcPts val="0"/>
              </a:spcAft>
              <a:buNone/>
            </a:pPr>
            <a:r>
              <a:t/>
            </a:r>
            <a:endParaRPr/>
          </a:p>
        </p:txBody>
      </p:sp>
      <p:sp>
        <p:nvSpPr>
          <p:cNvPr id="186" name="Google Shape;18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Introspection</a:t>
            </a:r>
            <a:endParaRPr/>
          </a:p>
          <a:p>
            <a:pPr indent="-342900" lvl="0" marL="457200" rtl="0" algn="l">
              <a:spcBef>
                <a:spcPts val="0"/>
              </a:spcBef>
              <a:spcAft>
                <a:spcPts val="0"/>
              </a:spcAft>
              <a:buSzPts val="1800"/>
              <a:buChar char="●"/>
            </a:pPr>
            <a:r>
              <a:rPr lang="en"/>
              <a:t>Blackboarding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8"/>
          <p:cNvPicPr preferRelativeResize="0"/>
          <p:nvPr/>
        </p:nvPicPr>
        <p:blipFill>
          <a:blip r:embed="rId3">
            <a:alphaModFix/>
          </a:blip>
          <a:stretch>
            <a:fillRect/>
          </a:stretch>
        </p:blipFill>
        <p:spPr>
          <a:xfrm>
            <a:off x="1665175" y="2293756"/>
            <a:ext cx="777900" cy="714087"/>
          </a:xfrm>
          <a:prstGeom prst="rect">
            <a:avLst/>
          </a:prstGeom>
          <a:noFill/>
          <a:ln>
            <a:noFill/>
          </a:ln>
        </p:spPr>
      </p:pic>
      <p:sp>
        <p:nvSpPr>
          <p:cNvPr id="192" name="Google Shape;192;p28"/>
          <p:cNvSpPr txBox="1"/>
          <p:nvPr/>
        </p:nvSpPr>
        <p:spPr>
          <a:xfrm>
            <a:off x="1722775" y="3090475"/>
            <a:ext cx="66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user</a:t>
            </a:r>
            <a:endParaRPr sz="1800">
              <a:solidFill>
                <a:schemeClr val="dk2"/>
              </a:solidFill>
            </a:endParaRPr>
          </a:p>
        </p:txBody>
      </p:sp>
      <p:pic>
        <p:nvPicPr>
          <p:cNvPr id="193" name="Google Shape;193;p28"/>
          <p:cNvPicPr preferRelativeResize="0"/>
          <p:nvPr/>
        </p:nvPicPr>
        <p:blipFill>
          <a:blip r:embed="rId4">
            <a:alphaModFix/>
          </a:blip>
          <a:stretch>
            <a:fillRect/>
          </a:stretch>
        </p:blipFill>
        <p:spPr>
          <a:xfrm>
            <a:off x="3076000" y="2340860"/>
            <a:ext cx="777900" cy="619880"/>
          </a:xfrm>
          <a:prstGeom prst="rect">
            <a:avLst/>
          </a:prstGeom>
          <a:noFill/>
          <a:ln>
            <a:noFill/>
          </a:ln>
        </p:spPr>
      </p:pic>
      <p:sp>
        <p:nvSpPr>
          <p:cNvPr id="194" name="Google Shape;194;p28"/>
          <p:cNvSpPr txBox="1"/>
          <p:nvPr/>
        </p:nvSpPr>
        <p:spPr>
          <a:xfrm>
            <a:off x="3133600" y="3090475"/>
            <a:ext cx="66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client</a:t>
            </a:r>
            <a:endParaRPr sz="1800">
              <a:solidFill>
                <a:schemeClr val="dk2"/>
              </a:solidFill>
            </a:endParaRPr>
          </a:p>
        </p:txBody>
      </p:sp>
      <p:pic>
        <p:nvPicPr>
          <p:cNvPr id="195" name="Google Shape;195;p28"/>
          <p:cNvPicPr preferRelativeResize="0"/>
          <p:nvPr/>
        </p:nvPicPr>
        <p:blipFill>
          <a:blip r:embed="rId5">
            <a:alphaModFix/>
          </a:blip>
          <a:stretch>
            <a:fillRect/>
          </a:stretch>
        </p:blipFill>
        <p:spPr>
          <a:xfrm>
            <a:off x="5677250" y="1430187"/>
            <a:ext cx="777900" cy="766627"/>
          </a:xfrm>
          <a:prstGeom prst="rect">
            <a:avLst/>
          </a:prstGeom>
          <a:noFill/>
          <a:ln>
            <a:noFill/>
          </a:ln>
        </p:spPr>
      </p:pic>
      <p:sp>
        <p:nvSpPr>
          <p:cNvPr id="196" name="Google Shape;196;p28"/>
          <p:cNvSpPr txBox="1"/>
          <p:nvPr/>
        </p:nvSpPr>
        <p:spPr>
          <a:xfrm>
            <a:off x="5439925" y="656725"/>
            <a:ext cx="1317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Authorization server</a:t>
            </a:r>
            <a:endParaRPr sz="1800">
              <a:solidFill>
                <a:schemeClr val="dk2"/>
              </a:solidFill>
            </a:endParaRPr>
          </a:p>
        </p:txBody>
      </p:sp>
      <p:pic>
        <p:nvPicPr>
          <p:cNvPr id="197" name="Google Shape;197;p28"/>
          <p:cNvPicPr preferRelativeResize="0"/>
          <p:nvPr/>
        </p:nvPicPr>
        <p:blipFill>
          <a:blip r:embed="rId6">
            <a:alphaModFix/>
          </a:blip>
          <a:stretch>
            <a:fillRect/>
          </a:stretch>
        </p:blipFill>
        <p:spPr>
          <a:xfrm>
            <a:off x="5653657" y="3156875"/>
            <a:ext cx="825086" cy="813149"/>
          </a:xfrm>
          <a:prstGeom prst="rect">
            <a:avLst/>
          </a:prstGeom>
          <a:noFill/>
          <a:ln>
            <a:noFill/>
          </a:ln>
        </p:spPr>
      </p:pic>
      <p:sp>
        <p:nvSpPr>
          <p:cNvPr id="198" name="Google Shape;198;p28"/>
          <p:cNvSpPr txBox="1"/>
          <p:nvPr/>
        </p:nvSpPr>
        <p:spPr>
          <a:xfrm>
            <a:off x="5439925" y="4043625"/>
            <a:ext cx="1317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Resource server</a:t>
            </a:r>
            <a:endParaRPr sz="1800">
              <a:solidFill>
                <a:schemeClr val="dk2"/>
              </a:solidFill>
            </a:endParaRPr>
          </a:p>
        </p:txBody>
      </p:sp>
      <p:cxnSp>
        <p:nvCxnSpPr>
          <p:cNvPr id="199" name="Google Shape;199;p28"/>
          <p:cNvCxnSpPr>
            <a:stCxn id="191" idx="3"/>
            <a:endCxn id="193" idx="1"/>
          </p:cNvCxnSpPr>
          <p:nvPr/>
        </p:nvCxnSpPr>
        <p:spPr>
          <a:xfrm>
            <a:off x="2443075" y="2650800"/>
            <a:ext cx="633000" cy="0"/>
          </a:xfrm>
          <a:prstGeom prst="straightConnector1">
            <a:avLst/>
          </a:prstGeom>
          <a:noFill/>
          <a:ln cap="flat" cmpd="sng" w="9525">
            <a:solidFill>
              <a:schemeClr val="dk2"/>
            </a:solidFill>
            <a:prstDash val="solid"/>
            <a:round/>
            <a:headEnd len="med" w="med" type="none"/>
            <a:tailEnd len="med" w="med" type="triangle"/>
          </a:ln>
        </p:spPr>
      </p:cxnSp>
      <p:cxnSp>
        <p:nvCxnSpPr>
          <p:cNvPr id="200" name="Google Shape;200;p28"/>
          <p:cNvCxnSpPr>
            <a:stCxn id="193" idx="3"/>
            <a:endCxn id="195" idx="1"/>
          </p:cNvCxnSpPr>
          <p:nvPr/>
        </p:nvCxnSpPr>
        <p:spPr>
          <a:xfrm flipH="1" rot="10800000">
            <a:off x="3853900" y="1813500"/>
            <a:ext cx="1823400" cy="8373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201" name="Google Shape;201;p28"/>
          <p:cNvCxnSpPr>
            <a:stCxn id="193" idx="3"/>
            <a:endCxn id="197" idx="1"/>
          </p:cNvCxnSpPr>
          <p:nvPr/>
        </p:nvCxnSpPr>
        <p:spPr>
          <a:xfrm>
            <a:off x="3853900" y="2650800"/>
            <a:ext cx="1799700" cy="912600"/>
          </a:xfrm>
          <a:prstGeom prst="curvedConnector3">
            <a:avLst>
              <a:gd fmla="val 50002" name="adj1"/>
            </a:avLst>
          </a:prstGeom>
          <a:noFill/>
          <a:ln cap="flat" cmpd="sng" w="9525">
            <a:solidFill>
              <a:schemeClr val="dk2"/>
            </a:solidFill>
            <a:prstDash val="solid"/>
            <a:round/>
            <a:headEnd len="med" w="med" type="none"/>
            <a:tailEnd len="med" w="med" type="triangle"/>
          </a:ln>
        </p:spPr>
      </p:cxnSp>
      <p:cxnSp>
        <p:nvCxnSpPr>
          <p:cNvPr id="202" name="Google Shape;202;p28"/>
          <p:cNvCxnSpPr>
            <a:stCxn id="197" idx="3"/>
            <a:endCxn id="195" idx="3"/>
          </p:cNvCxnSpPr>
          <p:nvPr/>
        </p:nvCxnSpPr>
        <p:spPr>
          <a:xfrm rot="10800000">
            <a:off x="6455043" y="1813550"/>
            <a:ext cx="23700" cy="1749900"/>
          </a:xfrm>
          <a:prstGeom prst="curvedConnector3">
            <a:avLst>
              <a:gd fmla="val -2268913" name="adj1"/>
            </a:avLst>
          </a:prstGeom>
          <a:noFill/>
          <a:ln cap="flat" cmpd="sng" w="9525">
            <a:solidFill>
              <a:schemeClr val="dk2"/>
            </a:solidFill>
            <a:prstDash val="solid"/>
            <a:round/>
            <a:headEnd len="med" w="med" type="none"/>
            <a:tailEnd len="med" w="med" type="triangle"/>
          </a:ln>
        </p:spPr>
      </p:cxnSp>
      <p:sp>
        <p:nvSpPr>
          <p:cNvPr id="203" name="Google Shape;203;p28"/>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rPr>
              <a:t>Token introspection</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9"/>
          <p:cNvPicPr preferRelativeResize="0"/>
          <p:nvPr/>
        </p:nvPicPr>
        <p:blipFill>
          <a:blip r:embed="rId3">
            <a:alphaModFix/>
          </a:blip>
          <a:stretch>
            <a:fillRect/>
          </a:stretch>
        </p:blipFill>
        <p:spPr>
          <a:xfrm>
            <a:off x="1665175" y="2293756"/>
            <a:ext cx="777900" cy="714087"/>
          </a:xfrm>
          <a:prstGeom prst="rect">
            <a:avLst/>
          </a:prstGeom>
          <a:noFill/>
          <a:ln>
            <a:noFill/>
          </a:ln>
        </p:spPr>
      </p:pic>
      <p:sp>
        <p:nvSpPr>
          <p:cNvPr id="209" name="Google Shape;209;p29"/>
          <p:cNvSpPr txBox="1"/>
          <p:nvPr/>
        </p:nvSpPr>
        <p:spPr>
          <a:xfrm>
            <a:off x="1722775" y="3090475"/>
            <a:ext cx="66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user</a:t>
            </a:r>
            <a:endParaRPr sz="1800">
              <a:solidFill>
                <a:schemeClr val="dk2"/>
              </a:solidFill>
            </a:endParaRPr>
          </a:p>
        </p:txBody>
      </p:sp>
      <p:pic>
        <p:nvPicPr>
          <p:cNvPr id="210" name="Google Shape;210;p29"/>
          <p:cNvPicPr preferRelativeResize="0"/>
          <p:nvPr/>
        </p:nvPicPr>
        <p:blipFill>
          <a:blip r:embed="rId4">
            <a:alphaModFix/>
          </a:blip>
          <a:stretch>
            <a:fillRect/>
          </a:stretch>
        </p:blipFill>
        <p:spPr>
          <a:xfrm>
            <a:off x="3076000" y="2340860"/>
            <a:ext cx="777900" cy="619880"/>
          </a:xfrm>
          <a:prstGeom prst="rect">
            <a:avLst/>
          </a:prstGeom>
          <a:noFill/>
          <a:ln>
            <a:noFill/>
          </a:ln>
        </p:spPr>
      </p:pic>
      <p:sp>
        <p:nvSpPr>
          <p:cNvPr id="211" name="Google Shape;211;p29"/>
          <p:cNvSpPr txBox="1"/>
          <p:nvPr/>
        </p:nvSpPr>
        <p:spPr>
          <a:xfrm>
            <a:off x="3133600" y="3090475"/>
            <a:ext cx="66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client</a:t>
            </a:r>
            <a:endParaRPr sz="1800">
              <a:solidFill>
                <a:schemeClr val="dk2"/>
              </a:solidFill>
            </a:endParaRPr>
          </a:p>
        </p:txBody>
      </p:sp>
      <p:pic>
        <p:nvPicPr>
          <p:cNvPr id="212" name="Google Shape;212;p29"/>
          <p:cNvPicPr preferRelativeResize="0"/>
          <p:nvPr/>
        </p:nvPicPr>
        <p:blipFill>
          <a:blip r:embed="rId5">
            <a:alphaModFix/>
          </a:blip>
          <a:stretch>
            <a:fillRect/>
          </a:stretch>
        </p:blipFill>
        <p:spPr>
          <a:xfrm>
            <a:off x="5677250" y="1430187"/>
            <a:ext cx="777900" cy="766627"/>
          </a:xfrm>
          <a:prstGeom prst="rect">
            <a:avLst/>
          </a:prstGeom>
          <a:noFill/>
          <a:ln>
            <a:noFill/>
          </a:ln>
        </p:spPr>
      </p:pic>
      <p:sp>
        <p:nvSpPr>
          <p:cNvPr id="213" name="Google Shape;213;p29"/>
          <p:cNvSpPr txBox="1"/>
          <p:nvPr/>
        </p:nvSpPr>
        <p:spPr>
          <a:xfrm>
            <a:off x="5439925" y="656725"/>
            <a:ext cx="1317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Authorization server</a:t>
            </a:r>
            <a:endParaRPr sz="1800">
              <a:solidFill>
                <a:schemeClr val="dk2"/>
              </a:solidFill>
            </a:endParaRPr>
          </a:p>
        </p:txBody>
      </p:sp>
      <p:pic>
        <p:nvPicPr>
          <p:cNvPr id="214" name="Google Shape;214;p29"/>
          <p:cNvPicPr preferRelativeResize="0"/>
          <p:nvPr/>
        </p:nvPicPr>
        <p:blipFill>
          <a:blip r:embed="rId6">
            <a:alphaModFix/>
          </a:blip>
          <a:stretch>
            <a:fillRect/>
          </a:stretch>
        </p:blipFill>
        <p:spPr>
          <a:xfrm>
            <a:off x="5653657" y="3156875"/>
            <a:ext cx="825086" cy="813149"/>
          </a:xfrm>
          <a:prstGeom prst="rect">
            <a:avLst/>
          </a:prstGeom>
          <a:noFill/>
          <a:ln>
            <a:noFill/>
          </a:ln>
        </p:spPr>
      </p:pic>
      <p:sp>
        <p:nvSpPr>
          <p:cNvPr id="215" name="Google Shape;215;p29"/>
          <p:cNvSpPr txBox="1"/>
          <p:nvPr/>
        </p:nvSpPr>
        <p:spPr>
          <a:xfrm>
            <a:off x="5439925" y="4043625"/>
            <a:ext cx="1317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Resource server</a:t>
            </a:r>
            <a:endParaRPr sz="1800">
              <a:solidFill>
                <a:schemeClr val="dk2"/>
              </a:solidFill>
            </a:endParaRPr>
          </a:p>
        </p:txBody>
      </p:sp>
      <p:cxnSp>
        <p:nvCxnSpPr>
          <p:cNvPr id="216" name="Google Shape;216;p29"/>
          <p:cNvCxnSpPr>
            <a:stCxn id="210" idx="3"/>
            <a:endCxn id="212" idx="1"/>
          </p:cNvCxnSpPr>
          <p:nvPr/>
        </p:nvCxnSpPr>
        <p:spPr>
          <a:xfrm flipH="1" rot="10800000">
            <a:off x="3853900" y="1813500"/>
            <a:ext cx="1823400" cy="8373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217" name="Google Shape;217;p29"/>
          <p:cNvCxnSpPr>
            <a:stCxn id="210" idx="3"/>
            <a:endCxn id="214" idx="1"/>
          </p:cNvCxnSpPr>
          <p:nvPr/>
        </p:nvCxnSpPr>
        <p:spPr>
          <a:xfrm>
            <a:off x="3853900" y="2650800"/>
            <a:ext cx="1799700" cy="912600"/>
          </a:xfrm>
          <a:prstGeom prst="curvedConnector3">
            <a:avLst>
              <a:gd fmla="val 50002" name="adj1"/>
            </a:avLst>
          </a:prstGeom>
          <a:noFill/>
          <a:ln cap="flat" cmpd="sng" w="9525">
            <a:solidFill>
              <a:schemeClr val="dk2"/>
            </a:solidFill>
            <a:prstDash val="solid"/>
            <a:round/>
            <a:headEnd len="med" w="med" type="none"/>
            <a:tailEnd len="med" w="med" type="triangle"/>
          </a:ln>
        </p:spPr>
      </p:cxnSp>
      <p:pic>
        <p:nvPicPr>
          <p:cNvPr id="218" name="Google Shape;218;p29"/>
          <p:cNvPicPr preferRelativeResize="0"/>
          <p:nvPr/>
        </p:nvPicPr>
        <p:blipFill>
          <a:blip r:embed="rId7">
            <a:alphaModFix/>
          </a:blip>
          <a:stretch>
            <a:fillRect/>
          </a:stretch>
        </p:blipFill>
        <p:spPr>
          <a:xfrm>
            <a:off x="7534827" y="2340850"/>
            <a:ext cx="629747" cy="619900"/>
          </a:xfrm>
          <a:prstGeom prst="rect">
            <a:avLst/>
          </a:prstGeom>
          <a:noFill/>
          <a:ln>
            <a:noFill/>
          </a:ln>
        </p:spPr>
      </p:pic>
      <p:cxnSp>
        <p:nvCxnSpPr>
          <p:cNvPr id="219" name="Google Shape;219;p29"/>
          <p:cNvCxnSpPr>
            <a:stCxn id="214" idx="3"/>
            <a:endCxn id="218" idx="1"/>
          </p:cNvCxnSpPr>
          <p:nvPr/>
        </p:nvCxnSpPr>
        <p:spPr>
          <a:xfrm flipH="1" rot="10800000">
            <a:off x="6478743" y="2650850"/>
            <a:ext cx="1056000" cy="912600"/>
          </a:xfrm>
          <a:prstGeom prst="curvedConnector3">
            <a:avLst>
              <a:gd fmla="val 50004" name="adj1"/>
            </a:avLst>
          </a:prstGeom>
          <a:noFill/>
          <a:ln cap="flat" cmpd="sng" w="9525">
            <a:solidFill>
              <a:schemeClr val="dk2"/>
            </a:solidFill>
            <a:prstDash val="solid"/>
            <a:round/>
            <a:headEnd len="med" w="med" type="none"/>
            <a:tailEnd len="med" w="med" type="triangle"/>
          </a:ln>
        </p:spPr>
      </p:cxnSp>
      <p:cxnSp>
        <p:nvCxnSpPr>
          <p:cNvPr id="220" name="Google Shape;220;p29"/>
          <p:cNvCxnSpPr>
            <a:stCxn id="212" idx="3"/>
            <a:endCxn id="218" idx="1"/>
          </p:cNvCxnSpPr>
          <p:nvPr/>
        </p:nvCxnSpPr>
        <p:spPr>
          <a:xfrm>
            <a:off x="6455150" y="1813500"/>
            <a:ext cx="1079700" cy="8373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221" name="Google Shape;221;p29"/>
          <p:cNvCxnSpPr>
            <a:stCxn id="208" idx="3"/>
            <a:endCxn id="210" idx="1"/>
          </p:cNvCxnSpPr>
          <p:nvPr/>
        </p:nvCxnSpPr>
        <p:spPr>
          <a:xfrm>
            <a:off x="2443075" y="2650800"/>
            <a:ext cx="633000" cy="0"/>
          </a:xfrm>
          <a:prstGeom prst="straightConnector1">
            <a:avLst/>
          </a:prstGeom>
          <a:noFill/>
          <a:ln cap="flat" cmpd="sng" w="9525">
            <a:solidFill>
              <a:schemeClr val="dk2"/>
            </a:solidFill>
            <a:prstDash val="solid"/>
            <a:round/>
            <a:headEnd len="med" w="med" type="none"/>
            <a:tailEnd len="med" w="med" type="triangle"/>
          </a:ln>
        </p:spPr>
      </p:cxnSp>
      <p:sp>
        <p:nvSpPr>
          <p:cNvPr id="222" name="Google Shape;222;p29"/>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rPr>
              <a:t>Blackboarding</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Structured token validation</a:t>
            </a:r>
            <a:endParaRPr/>
          </a:p>
        </p:txBody>
      </p:sp>
      <p:sp>
        <p:nvSpPr>
          <p:cNvPr id="228" name="Google Shape;22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Symetric key</a:t>
            </a:r>
            <a:endParaRPr/>
          </a:p>
          <a:p>
            <a:pPr indent="-342900" lvl="0" marL="457200" rtl="0" algn="l">
              <a:spcBef>
                <a:spcPts val="0"/>
              </a:spcBef>
              <a:spcAft>
                <a:spcPts val="0"/>
              </a:spcAft>
              <a:buSzPts val="1800"/>
              <a:buChar char="●"/>
            </a:pPr>
            <a:r>
              <a:rPr lang="en"/>
              <a:t>A</a:t>
            </a:r>
            <a:r>
              <a:rPr lang="en"/>
              <a:t>symmetric</a:t>
            </a:r>
            <a:r>
              <a:rPr lang="en"/>
              <a:t> key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rPr lang="en" sz="1800">
                <a:solidFill>
                  <a:schemeClr val="dk2"/>
                </a:solidFill>
              </a:rPr>
              <a:t>Symetric key</a:t>
            </a:r>
            <a:endParaRPr sz="1800">
              <a:solidFill>
                <a:schemeClr val="dk2"/>
              </a:solidFill>
            </a:endParaRPr>
          </a:p>
          <a:p>
            <a:pPr indent="0" lvl="0" marL="0" rtl="0" algn="l">
              <a:spcBef>
                <a:spcPts val="1200"/>
              </a:spcBef>
              <a:spcAft>
                <a:spcPts val="0"/>
              </a:spcAft>
              <a:buNone/>
            </a:pPr>
            <a:r>
              <a:t/>
            </a:r>
            <a:endParaRPr sz="1800">
              <a:solidFill>
                <a:schemeClr val="dk2"/>
              </a:solidFill>
            </a:endParaRPr>
          </a:p>
        </p:txBody>
      </p:sp>
      <p:pic>
        <p:nvPicPr>
          <p:cNvPr id="234" name="Google Shape;234;p31"/>
          <p:cNvPicPr preferRelativeResize="0"/>
          <p:nvPr/>
        </p:nvPicPr>
        <p:blipFill>
          <a:blip r:embed="rId3">
            <a:alphaModFix/>
          </a:blip>
          <a:stretch>
            <a:fillRect/>
          </a:stretch>
        </p:blipFill>
        <p:spPr>
          <a:xfrm>
            <a:off x="1665175" y="2293756"/>
            <a:ext cx="777900" cy="714087"/>
          </a:xfrm>
          <a:prstGeom prst="rect">
            <a:avLst/>
          </a:prstGeom>
          <a:noFill/>
          <a:ln>
            <a:noFill/>
          </a:ln>
        </p:spPr>
      </p:pic>
      <p:sp>
        <p:nvSpPr>
          <p:cNvPr id="235" name="Google Shape;235;p31"/>
          <p:cNvSpPr txBox="1"/>
          <p:nvPr/>
        </p:nvSpPr>
        <p:spPr>
          <a:xfrm>
            <a:off x="1722775" y="3090475"/>
            <a:ext cx="66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user</a:t>
            </a:r>
            <a:endParaRPr sz="1800">
              <a:solidFill>
                <a:schemeClr val="dk2"/>
              </a:solidFill>
            </a:endParaRPr>
          </a:p>
        </p:txBody>
      </p:sp>
      <p:pic>
        <p:nvPicPr>
          <p:cNvPr id="236" name="Google Shape;236;p31"/>
          <p:cNvPicPr preferRelativeResize="0"/>
          <p:nvPr/>
        </p:nvPicPr>
        <p:blipFill>
          <a:blip r:embed="rId4">
            <a:alphaModFix/>
          </a:blip>
          <a:stretch>
            <a:fillRect/>
          </a:stretch>
        </p:blipFill>
        <p:spPr>
          <a:xfrm>
            <a:off x="3076000" y="2340860"/>
            <a:ext cx="777900" cy="619880"/>
          </a:xfrm>
          <a:prstGeom prst="rect">
            <a:avLst/>
          </a:prstGeom>
          <a:noFill/>
          <a:ln>
            <a:noFill/>
          </a:ln>
        </p:spPr>
      </p:pic>
      <p:sp>
        <p:nvSpPr>
          <p:cNvPr id="237" name="Google Shape;237;p31"/>
          <p:cNvSpPr txBox="1"/>
          <p:nvPr/>
        </p:nvSpPr>
        <p:spPr>
          <a:xfrm>
            <a:off x="3133600" y="3090475"/>
            <a:ext cx="66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client</a:t>
            </a:r>
            <a:endParaRPr sz="1800">
              <a:solidFill>
                <a:schemeClr val="dk2"/>
              </a:solidFill>
            </a:endParaRPr>
          </a:p>
        </p:txBody>
      </p:sp>
      <p:pic>
        <p:nvPicPr>
          <p:cNvPr id="238" name="Google Shape;238;p31"/>
          <p:cNvPicPr preferRelativeResize="0"/>
          <p:nvPr/>
        </p:nvPicPr>
        <p:blipFill>
          <a:blip r:embed="rId5">
            <a:alphaModFix/>
          </a:blip>
          <a:stretch>
            <a:fillRect/>
          </a:stretch>
        </p:blipFill>
        <p:spPr>
          <a:xfrm>
            <a:off x="5677250" y="1430187"/>
            <a:ext cx="777900" cy="766627"/>
          </a:xfrm>
          <a:prstGeom prst="rect">
            <a:avLst/>
          </a:prstGeom>
          <a:noFill/>
          <a:ln>
            <a:noFill/>
          </a:ln>
        </p:spPr>
      </p:pic>
      <p:sp>
        <p:nvSpPr>
          <p:cNvPr id="239" name="Google Shape;239;p31"/>
          <p:cNvSpPr txBox="1"/>
          <p:nvPr/>
        </p:nvSpPr>
        <p:spPr>
          <a:xfrm>
            <a:off x="5439925" y="656725"/>
            <a:ext cx="1317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Authorization server</a:t>
            </a:r>
            <a:endParaRPr sz="1800">
              <a:solidFill>
                <a:schemeClr val="dk2"/>
              </a:solidFill>
            </a:endParaRPr>
          </a:p>
        </p:txBody>
      </p:sp>
      <p:pic>
        <p:nvPicPr>
          <p:cNvPr id="240" name="Google Shape;240;p31"/>
          <p:cNvPicPr preferRelativeResize="0"/>
          <p:nvPr/>
        </p:nvPicPr>
        <p:blipFill>
          <a:blip r:embed="rId6">
            <a:alphaModFix/>
          </a:blip>
          <a:stretch>
            <a:fillRect/>
          </a:stretch>
        </p:blipFill>
        <p:spPr>
          <a:xfrm>
            <a:off x="5653657" y="3156875"/>
            <a:ext cx="825086" cy="813149"/>
          </a:xfrm>
          <a:prstGeom prst="rect">
            <a:avLst/>
          </a:prstGeom>
          <a:noFill/>
          <a:ln>
            <a:noFill/>
          </a:ln>
        </p:spPr>
      </p:pic>
      <p:sp>
        <p:nvSpPr>
          <p:cNvPr id="241" name="Google Shape;241;p31"/>
          <p:cNvSpPr txBox="1"/>
          <p:nvPr/>
        </p:nvSpPr>
        <p:spPr>
          <a:xfrm>
            <a:off x="5439925" y="4043625"/>
            <a:ext cx="1317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Resource server</a:t>
            </a:r>
            <a:endParaRPr sz="1800">
              <a:solidFill>
                <a:schemeClr val="dk2"/>
              </a:solidFill>
            </a:endParaRPr>
          </a:p>
        </p:txBody>
      </p:sp>
      <p:cxnSp>
        <p:nvCxnSpPr>
          <p:cNvPr id="242" name="Google Shape;242;p31"/>
          <p:cNvCxnSpPr>
            <a:stCxn id="234" idx="3"/>
            <a:endCxn id="236" idx="1"/>
          </p:cNvCxnSpPr>
          <p:nvPr/>
        </p:nvCxnSpPr>
        <p:spPr>
          <a:xfrm>
            <a:off x="2443075" y="2650800"/>
            <a:ext cx="633000" cy="0"/>
          </a:xfrm>
          <a:prstGeom prst="straightConnector1">
            <a:avLst/>
          </a:prstGeom>
          <a:noFill/>
          <a:ln cap="flat" cmpd="sng" w="9525">
            <a:solidFill>
              <a:schemeClr val="dk2"/>
            </a:solidFill>
            <a:prstDash val="solid"/>
            <a:round/>
            <a:headEnd len="med" w="med" type="none"/>
            <a:tailEnd len="med" w="med" type="triangle"/>
          </a:ln>
        </p:spPr>
      </p:cxnSp>
      <p:cxnSp>
        <p:nvCxnSpPr>
          <p:cNvPr id="243" name="Google Shape;243;p31"/>
          <p:cNvCxnSpPr>
            <a:stCxn id="236" idx="3"/>
            <a:endCxn id="238" idx="1"/>
          </p:cNvCxnSpPr>
          <p:nvPr/>
        </p:nvCxnSpPr>
        <p:spPr>
          <a:xfrm flipH="1" rot="10800000">
            <a:off x="3853900" y="1813500"/>
            <a:ext cx="1823400" cy="8373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244" name="Google Shape;244;p31"/>
          <p:cNvCxnSpPr>
            <a:stCxn id="236" idx="3"/>
            <a:endCxn id="240" idx="1"/>
          </p:cNvCxnSpPr>
          <p:nvPr/>
        </p:nvCxnSpPr>
        <p:spPr>
          <a:xfrm>
            <a:off x="3853900" y="2650800"/>
            <a:ext cx="1799700" cy="912600"/>
          </a:xfrm>
          <a:prstGeom prst="curvedConnector3">
            <a:avLst>
              <a:gd fmla="val 50002" name="adj1"/>
            </a:avLst>
          </a:prstGeom>
          <a:noFill/>
          <a:ln cap="flat" cmpd="sng" w="9525">
            <a:solidFill>
              <a:schemeClr val="dk2"/>
            </a:solidFill>
            <a:prstDash val="solid"/>
            <a:round/>
            <a:headEnd len="med" w="med" type="none"/>
            <a:tailEnd len="med" w="med" type="triangle"/>
          </a:ln>
        </p:spPr>
      </p:cxnSp>
      <p:pic>
        <p:nvPicPr>
          <p:cNvPr id="245" name="Google Shape;245;p31"/>
          <p:cNvPicPr preferRelativeResize="0"/>
          <p:nvPr/>
        </p:nvPicPr>
        <p:blipFill>
          <a:blip r:embed="rId7">
            <a:alphaModFix/>
          </a:blip>
          <a:stretch>
            <a:fillRect/>
          </a:stretch>
        </p:blipFill>
        <p:spPr>
          <a:xfrm>
            <a:off x="6681105" y="1527150"/>
            <a:ext cx="579491" cy="572700"/>
          </a:xfrm>
          <a:prstGeom prst="rect">
            <a:avLst/>
          </a:prstGeom>
          <a:noFill/>
          <a:ln>
            <a:noFill/>
          </a:ln>
        </p:spPr>
      </p:pic>
      <p:pic>
        <p:nvPicPr>
          <p:cNvPr id="246" name="Google Shape;246;p31"/>
          <p:cNvPicPr preferRelativeResize="0"/>
          <p:nvPr/>
        </p:nvPicPr>
        <p:blipFill>
          <a:blip r:embed="rId7">
            <a:alphaModFix/>
          </a:blip>
          <a:stretch>
            <a:fillRect/>
          </a:stretch>
        </p:blipFill>
        <p:spPr>
          <a:xfrm>
            <a:off x="6757230" y="3156875"/>
            <a:ext cx="579491" cy="57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Introduction to SSO</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solidFill>
                  <a:srgbClr val="0F0F0F"/>
                </a:solidFill>
                <a:latin typeface="Roboto"/>
                <a:ea typeface="Roboto"/>
                <a:cs typeface="Roboto"/>
                <a:sym typeface="Roboto"/>
              </a:rPr>
              <a:t>Definition: "Single Sign-On (SSO) is an authentication process that allows a user to access multiple applications with a single set of login credentials."</a:t>
            </a:r>
            <a:endParaRPr sz="1200">
              <a:solidFill>
                <a:srgbClr val="0F0F0F"/>
              </a:solidFill>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200">
                <a:solidFill>
                  <a:srgbClr val="0F0F0F"/>
                </a:solidFill>
                <a:latin typeface="Roboto"/>
                <a:ea typeface="Roboto"/>
                <a:cs typeface="Roboto"/>
                <a:sym typeface="Roboto"/>
              </a:rPr>
              <a:t>Key Points:</a:t>
            </a:r>
            <a:endParaRPr sz="1200">
              <a:solidFill>
                <a:srgbClr val="0F0F0F"/>
              </a:solidFill>
              <a:latin typeface="Roboto"/>
              <a:ea typeface="Roboto"/>
              <a:cs typeface="Roboto"/>
              <a:sym typeface="Roboto"/>
            </a:endParaRPr>
          </a:p>
          <a:p>
            <a:pPr indent="-304800" lvl="0" marL="457200" rtl="0" algn="l">
              <a:spcBef>
                <a:spcPts val="120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Eliminates the need for users to remember multiple usernames and passwords.</a:t>
            </a:r>
            <a:endParaRPr sz="1200">
              <a:solidFill>
                <a:srgbClr val="0F0F0F"/>
              </a:solidFill>
              <a:latin typeface="Roboto"/>
              <a:ea typeface="Roboto"/>
              <a:cs typeface="Roboto"/>
              <a:sym typeface="Roboto"/>
            </a:endParaRPr>
          </a:p>
          <a:p>
            <a:pPr indent="-304800" lvl="0" marL="457200" rtl="0" algn="l">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Improves user experience and productivity.</a:t>
            </a:r>
            <a:endParaRPr sz="1200">
              <a:solidFill>
                <a:srgbClr val="0F0F0F"/>
              </a:solidFill>
              <a:latin typeface="Roboto"/>
              <a:ea typeface="Roboto"/>
              <a:cs typeface="Roboto"/>
              <a:sym typeface="Roboto"/>
            </a:endParaRPr>
          </a:p>
          <a:p>
            <a:pPr indent="-304800" lvl="0" marL="457200" rtl="0" algn="l">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Enhances security by reducing the risk of password-related vulnerabilities.</a:t>
            </a:r>
            <a:endParaRPr sz="1200">
              <a:solidFill>
                <a:srgbClr val="0F0F0F"/>
              </a:solidFill>
              <a:latin typeface="Roboto"/>
              <a:ea typeface="Roboto"/>
              <a:cs typeface="Roboto"/>
              <a:sym typeface="Roboto"/>
            </a:endParaRPr>
          </a:p>
          <a:p>
            <a:pPr indent="0" lvl="0" marL="0" rtl="0" algn="l">
              <a:spcBef>
                <a:spcPts val="1200"/>
              </a:spcBef>
              <a:spcAft>
                <a:spcPts val="0"/>
              </a:spcAft>
              <a:buNone/>
            </a:pPr>
            <a:r>
              <a:t/>
            </a:r>
            <a:endParaRPr sz="1200">
              <a:solidFill>
                <a:srgbClr val="0F0F0F"/>
              </a:solidFill>
              <a:latin typeface="Roboto"/>
              <a:ea typeface="Roboto"/>
              <a:cs typeface="Roboto"/>
              <a:sym typeface="Roboto"/>
            </a:endParaRPr>
          </a:p>
          <a:p>
            <a:pPr indent="0" lvl="0" marL="0" rtl="0" algn="l">
              <a:spcBef>
                <a:spcPts val="1200"/>
              </a:spcBef>
              <a:spcAft>
                <a:spcPts val="1200"/>
              </a:spcAft>
              <a:buNone/>
            </a:pPr>
            <a:r>
              <a:t/>
            </a:r>
            <a:endParaRPr sz="1200">
              <a:solidFill>
                <a:srgbClr val="0F0F0F"/>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15000"/>
              </a:lnSpc>
              <a:spcBef>
                <a:spcPts val="0"/>
              </a:spcBef>
              <a:spcAft>
                <a:spcPts val="1200"/>
              </a:spcAft>
              <a:buNone/>
            </a:pPr>
            <a:r>
              <a:rPr lang="en" sz="1800">
                <a:solidFill>
                  <a:schemeClr val="dk2"/>
                </a:solidFill>
              </a:rPr>
              <a:t>Asymmetric</a:t>
            </a:r>
            <a:r>
              <a:rPr lang="en"/>
              <a:t> </a:t>
            </a:r>
            <a:r>
              <a:rPr lang="en" sz="1800">
                <a:solidFill>
                  <a:schemeClr val="dk2"/>
                </a:solidFill>
              </a:rPr>
              <a:t>key</a:t>
            </a:r>
            <a:endParaRPr/>
          </a:p>
        </p:txBody>
      </p:sp>
      <p:pic>
        <p:nvPicPr>
          <p:cNvPr id="252" name="Google Shape;252;p32"/>
          <p:cNvPicPr preferRelativeResize="0"/>
          <p:nvPr/>
        </p:nvPicPr>
        <p:blipFill>
          <a:blip r:embed="rId3">
            <a:alphaModFix/>
          </a:blip>
          <a:stretch>
            <a:fillRect/>
          </a:stretch>
        </p:blipFill>
        <p:spPr>
          <a:xfrm>
            <a:off x="1665175" y="2293756"/>
            <a:ext cx="777900" cy="714087"/>
          </a:xfrm>
          <a:prstGeom prst="rect">
            <a:avLst/>
          </a:prstGeom>
          <a:noFill/>
          <a:ln>
            <a:noFill/>
          </a:ln>
        </p:spPr>
      </p:pic>
      <p:sp>
        <p:nvSpPr>
          <p:cNvPr id="253" name="Google Shape;253;p32"/>
          <p:cNvSpPr txBox="1"/>
          <p:nvPr/>
        </p:nvSpPr>
        <p:spPr>
          <a:xfrm>
            <a:off x="1722775" y="3090475"/>
            <a:ext cx="66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user</a:t>
            </a:r>
            <a:endParaRPr sz="1800">
              <a:solidFill>
                <a:schemeClr val="dk2"/>
              </a:solidFill>
            </a:endParaRPr>
          </a:p>
        </p:txBody>
      </p:sp>
      <p:pic>
        <p:nvPicPr>
          <p:cNvPr id="254" name="Google Shape;254;p32"/>
          <p:cNvPicPr preferRelativeResize="0"/>
          <p:nvPr/>
        </p:nvPicPr>
        <p:blipFill>
          <a:blip r:embed="rId4">
            <a:alphaModFix/>
          </a:blip>
          <a:stretch>
            <a:fillRect/>
          </a:stretch>
        </p:blipFill>
        <p:spPr>
          <a:xfrm>
            <a:off x="3076000" y="2340860"/>
            <a:ext cx="777900" cy="619880"/>
          </a:xfrm>
          <a:prstGeom prst="rect">
            <a:avLst/>
          </a:prstGeom>
          <a:noFill/>
          <a:ln>
            <a:noFill/>
          </a:ln>
        </p:spPr>
      </p:pic>
      <p:sp>
        <p:nvSpPr>
          <p:cNvPr id="255" name="Google Shape;255;p32"/>
          <p:cNvSpPr txBox="1"/>
          <p:nvPr/>
        </p:nvSpPr>
        <p:spPr>
          <a:xfrm>
            <a:off x="3133600" y="3090475"/>
            <a:ext cx="66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client</a:t>
            </a:r>
            <a:endParaRPr sz="1800">
              <a:solidFill>
                <a:schemeClr val="dk2"/>
              </a:solidFill>
            </a:endParaRPr>
          </a:p>
        </p:txBody>
      </p:sp>
      <p:pic>
        <p:nvPicPr>
          <p:cNvPr id="256" name="Google Shape;256;p32"/>
          <p:cNvPicPr preferRelativeResize="0"/>
          <p:nvPr/>
        </p:nvPicPr>
        <p:blipFill>
          <a:blip r:embed="rId5">
            <a:alphaModFix/>
          </a:blip>
          <a:stretch>
            <a:fillRect/>
          </a:stretch>
        </p:blipFill>
        <p:spPr>
          <a:xfrm>
            <a:off x="5677250" y="1430187"/>
            <a:ext cx="777900" cy="766627"/>
          </a:xfrm>
          <a:prstGeom prst="rect">
            <a:avLst/>
          </a:prstGeom>
          <a:noFill/>
          <a:ln>
            <a:noFill/>
          </a:ln>
        </p:spPr>
      </p:pic>
      <p:sp>
        <p:nvSpPr>
          <p:cNvPr id="257" name="Google Shape;257;p32"/>
          <p:cNvSpPr txBox="1"/>
          <p:nvPr/>
        </p:nvSpPr>
        <p:spPr>
          <a:xfrm>
            <a:off x="5439925" y="656725"/>
            <a:ext cx="1317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Authorization server</a:t>
            </a:r>
            <a:endParaRPr sz="1800">
              <a:solidFill>
                <a:schemeClr val="dk2"/>
              </a:solidFill>
            </a:endParaRPr>
          </a:p>
        </p:txBody>
      </p:sp>
      <p:pic>
        <p:nvPicPr>
          <p:cNvPr id="258" name="Google Shape;258;p32"/>
          <p:cNvPicPr preferRelativeResize="0"/>
          <p:nvPr/>
        </p:nvPicPr>
        <p:blipFill>
          <a:blip r:embed="rId6">
            <a:alphaModFix/>
          </a:blip>
          <a:stretch>
            <a:fillRect/>
          </a:stretch>
        </p:blipFill>
        <p:spPr>
          <a:xfrm>
            <a:off x="5653657" y="3156875"/>
            <a:ext cx="825086" cy="813149"/>
          </a:xfrm>
          <a:prstGeom prst="rect">
            <a:avLst/>
          </a:prstGeom>
          <a:noFill/>
          <a:ln>
            <a:noFill/>
          </a:ln>
        </p:spPr>
      </p:pic>
      <p:sp>
        <p:nvSpPr>
          <p:cNvPr id="259" name="Google Shape;259;p32"/>
          <p:cNvSpPr txBox="1"/>
          <p:nvPr/>
        </p:nvSpPr>
        <p:spPr>
          <a:xfrm>
            <a:off x="5439925" y="4043625"/>
            <a:ext cx="1317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Resource server</a:t>
            </a:r>
            <a:endParaRPr sz="1800">
              <a:solidFill>
                <a:schemeClr val="dk2"/>
              </a:solidFill>
            </a:endParaRPr>
          </a:p>
        </p:txBody>
      </p:sp>
      <p:cxnSp>
        <p:nvCxnSpPr>
          <p:cNvPr id="260" name="Google Shape;260;p32"/>
          <p:cNvCxnSpPr>
            <a:stCxn id="252" idx="3"/>
            <a:endCxn id="254" idx="1"/>
          </p:cNvCxnSpPr>
          <p:nvPr/>
        </p:nvCxnSpPr>
        <p:spPr>
          <a:xfrm>
            <a:off x="2443075" y="2650800"/>
            <a:ext cx="633000" cy="0"/>
          </a:xfrm>
          <a:prstGeom prst="straightConnector1">
            <a:avLst/>
          </a:prstGeom>
          <a:noFill/>
          <a:ln cap="flat" cmpd="sng" w="9525">
            <a:solidFill>
              <a:schemeClr val="dk2"/>
            </a:solidFill>
            <a:prstDash val="solid"/>
            <a:round/>
            <a:headEnd len="med" w="med" type="none"/>
            <a:tailEnd len="med" w="med" type="triangle"/>
          </a:ln>
        </p:spPr>
      </p:cxnSp>
      <p:cxnSp>
        <p:nvCxnSpPr>
          <p:cNvPr id="261" name="Google Shape;261;p32"/>
          <p:cNvCxnSpPr>
            <a:stCxn id="254" idx="3"/>
            <a:endCxn id="256" idx="1"/>
          </p:cNvCxnSpPr>
          <p:nvPr/>
        </p:nvCxnSpPr>
        <p:spPr>
          <a:xfrm flipH="1" rot="10800000">
            <a:off x="3853900" y="1813500"/>
            <a:ext cx="1823400" cy="8373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262" name="Google Shape;262;p32"/>
          <p:cNvCxnSpPr>
            <a:stCxn id="254" idx="3"/>
            <a:endCxn id="258" idx="1"/>
          </p:cNvCxnSpPr>
          <p:nvPr/>
        </p:nvCxnSpPr>
        <p:spPr>
          <a:xfrm>
            <a:off x="3853900" y="2650800"/>
            <a:ext cx="1799700" cy="912600"/>
          </a:xfrm>
          <a:prstGeom prst="curvedConnector3">
            <a:avLst>
              <a:gd fmla="val 50002" name="adj1"/>
            </a:avLst>
          </a:prstGeom>
          <a:noFill/>
          <a:ln cap="flat" cmpd="sng" w="9525">
            <a:solidFill>
              <a:schemeClr val="dk2"/>
            </a:solidFill>
            <a:prstDash val="solid"/>
            <a:round/>
            <a:headEnd len="med" w="med" type="none"/>
            <a:tailEnd len="med" w="med" type="triangle"/>
          </a:ln>
        </p:spPr>
      </p:cxnSp>
      <p:pic>
        <p:nvPicPr>
          <p:cNvPr id="263" name="Google Shape;263;p32"/>
          <p:cNvPicPr preferRelativeResize="0"/>
          <p:nvPr/>
        </p:nvPicPr>
        <p:blipFill>
          <a:blip r:embed="rId7">
            <a:alphaModFix/>
          </a:blip>
          <a:stretch>
            <a:fillRect/>
          </a:stretch>
        </p:blipFill>
        <p:spPr>
          <a:xfrm>
            <a:off x="6744583" y="1394850"/>
            <a:ext cx="582183" cy="837300"/>
          </a:xfrm>
          <a:prstGeom prst="rect">
            <a:avLst/>
          </a:prstGeom>
          <a:noFill/>
          <a:ln>
            <a:noFill/>
          </a:ln>
        </p:spPr>
      </p:pic>
      <p:pic>
        <p:nvPicPr>
          <p:cNvPr id="264" name="Google Shape;264;p32"/>
          <p:cNvPicPr preferRelativeResize="0"/>
          <p:nvPr/>
        </p:nvPicPr>
        <p:blipFill>
          <a:blip r:embed="rId8">
            <a:alphaModFix/>
          </a:blip>
          <a:stretch>
            <a:fillRect/>
          </a:stretch>
        </p:blipFill>
        <p:spPr>
          <a:xfrm>
            <a:off x="6757225" y="3046625"/>
            <a:ext cx="582200" cy="842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Grant types</a:t>
            </a:r>
            <a:endParaRPr/>
          </a:p>
        </p:txBody>
      </p:sp>
      <p:sp>
        <p:nvSpPr>
          <p:cNvPr id="270" name="Google Shape;27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Password</a:t>
            </a:r>
            <a:endParaRPr/>
          </a:p>
          <a:p>
            <a:pPr indent="-342900" lvl="0" marL="457200" rtl="0" algn="l">
              <a:spcBef>
                <a:spcPts val="0"/>
              </a:spcBef>
              <a:spcAft>
                <a:spcPts val="0"/>
              </a:spcAft>
              <a:buSzPts val="1800"/>
              <a:buChar char="●"/>
            </a:pPr>
            <a:r>
              <a:rPr lang="en"/>
              <a:t>Implicit</a:t>
            </a:r>
            <a:endParaRPr/>
          </a:p>
          <a:p>
            <a:pPr indent="-342900" lvl="0" marL="457200" rtl="0" algn="l">
              <a:spcBef>
                <a:spcPts val="0"/>
              </a:spcBef>
              <a:spcAft>
                <a:spcPts val="0"/>
              </a:spcAft>
              <a:buSzPts val="1800"/>
              <a:buChar char="●"/>
            </a:pPr>
            <a:r>
              <a:rPr lang="en"/>
              <a:t>Code (standard flow)</a:t>
            </a:r>
            <a:endParaRPr/>
          </a:p>
          <a:p>
            <a:pPr indent="-342900" lvl="0" marL="457200" rtl="0" algn="l">
              <a:spcBef>
                <a:spcPts val="0"/>
              </a:spcBef>
              <a:spcAft>
                <a:spcPts val="0"/>
              </a:spcAft>
              <a:buSzPts val="1800"/>
              <a:buChar char="●"/>
            </a:pPr>
            <a:r>
              <a:rPr lang="en"/>
              <a:t>Client credential</a:t>
            </a:r>
            <a:endParaRPr/>
          </a:p>
          <a:p>
            <a:pPr indent="-342900" lvl="0" marL="457200" rtl="0" algn="l">
              <a:spcBef>
                <a:spcPts val="0"/>
              </a:spcBef>
              <a:spcAft>
                <a:spcPts val="0"/>
              </a:spcAft>
              <a:buSzPts val="1800"/>
              <a:buChar char="●"/>
            </a:pPr>
            <a:r>
              <a:rPr lang="en"/>
              <a:t>Refresh token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solidFill>
                  <a:schemeClr val="dk2"/>
                </a:solidFill>
              </a:rPr>
              <a:t>Password grant type</a:t>
            </a:r>
            <a:endParaRPr/>
          </a:p>
        </p:txBody>
      </p:sp>
      <p:pic>
        <p:nvPicPr>
          <p:cNvPr id="276" name="Google Shape;276;p34"/>
          <p:cNvPicPr preferRelativeResize="0"/>
          <p:nvPr/>
        </p:nvPicPr>
        <p:blipFill>
          <a:blip r:embed="rId3">
            <a:alphaModFix/>
          </a:blip>
          <a:stretch>
            <a:fillRect/>
          </a:stretch>
        </p:blipFill>
        <p:spPr>
          <a:xfrm>
            <a:off x="462150" y="1213181"/>
            <a:ext cx="777900" cy="714087"/>
          </a:xfrm>
          <a:prstGeom prst="rect">
            <a:avLst/>
          </a:prstGeom>
          <a:noFill/>
          <a:ln>
            <a:noFill/>
          </a:ln>
        </p:spPr>
      </p:pic>
      <p:pic>
        <p:nvPicPr>
          <p:cNvPr id="277" name="Google Shape;277;p34"/>
          <p:cNvPicPr preferRelativeResize="0"/>
          <p:nvPr/>
        </p:nvPicPr>
        <p:blipFill>
          <a:blip r:embed="rId4">
            <a:alphaModFix/>
          </a:blip>
          <a:stretch>
            <a:fillRect/>
          </a:stretch>
        </p:blipFill>
        <p:spPr>
          <a:xfrm>
            <a:off x="2636575" y="1260285"/>
            <a:ext cx="777900" cy="619880"/>
          </a:xfrm>
          <a:prstGeom prst="rect">
            <a:avLst/>
          </a:prstGeom>
          <a:noFill/>
          <a:ln>
            <a:noFill/>
          </a:ln>
        </p:spPr>
      </p:pic>
      <p:pic>
        <p:nvPicPr>
          <p:cNvPr id="278" name="Google Shape;278;p34"/>
          <p:cNvPicPr preferRelativeResize="0"/>
          <p:nvPr/>
        </p:nvPicPr>
        <p:blipFill>
          <a:blip r:embed="rId5">
            <a:alphaModFix/>
          </a:blip>
          <a:stretch>
            <a:fillRect/>
          </a:stretch>
        </p:blipFill>
        <p:spPr>
          <a:xfrm>
            <a:off x="4920850" y="1186912"/>
            <a:ext cx="777900" cy="766627"/>
          </a:xfrm>
          <a:prstGeom prst="rect">
            <a:avLst/>
          </a:prstGeom>
          <a:noFill/>
          <a:ln>
            <a:noFill/>
          </a:ln>
        </p:spPr>
      </p:pic>
      <p:pic>
        <p:nvPicPr>
          <p:cNvPr id="279" name="Google Shape;279;p34"/>
          <p:cNvPicPr preferRelativeResize="0"/>
          <p:nvPr/>
        </p:nvPicPr>
        <p:blipFill>
          <a:blip r:embed="rId6">
            <a:alphaModFix/>
          </a:blip>
          <a:stretch>
            <a:fillRect/>
          </a:stretch>
        </p:blipFill>
        <p:spPr>
          <a:xfrm>
            <a:off x="7353757" y="1163650"/>
            <a:ext cx="825086" cy="813149"/>
          </a:xfrm>
          <a:prstGeom prst="rect">
            <a:avLst/>
          </a:prstGeom>
          <a:noFill/>
          <a:ln>
            <a:noFill/>
          </a:ln>
        </p:spPr>
      </p:pic>
      <p:cxnSp>
        <p:nvCxnSpPr>
          <p:cNvPr id="280" name="Google Shape;280;p34"/>
          <p:cNvCxnSpPr>
            <a:stCxn id="276" idx="2"/>
          </p:cNvCxnSpPr>
          <p:nvPr/>
        </p:nvCxnSpPr>
        <p:spPr>
          <a:xfrm>
            <a:off x="851100" y="1927269"/>
            <a:ext cx="0" cy="273360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34"/>
          <p:cNvCxnSpPr>
            <a:stCxn id="277" idx="2"/>
          </p:cNvCxnSpPr>
          <p:nvPr/>
        </p:nvCxnSpPr>
        <p:spPr>
          <a:xfrm>
            <a:off x="3025525" y="1880165"/>
            <a:ext cx="0" cy="2751900"/>
          </a:xfrm>
          <a:prstGeom prst="straightConnector1">
            <a:avLst/>
          </a:prstGeom>
          <a:noFill/>
          <a:ln cap="flat" cmpd="sng" w="9525">
            <a:solidFill>
              <a:schemeClr val="dk2"/>
            </a:solidFill>
            <a:prstDash val="solid"/>
            <a:round/>
            <a:headEnd len="med" w="med" type="none"/>
            <a:tailEnd len="med" w="med" type="none"/>
          </a:ln>
        </p:spPr>
      </p:cxnSp>
      <p:cxnSp>
        <p:nvCxnSpPr>
          <p:cNvPr id="282" name="Google Shape;282;p34"/>
          <p:cNvCxnSpPr>
            <a:stCxn id="278" idx="2"/>
          </p:cNvCxnSpPr>
          <p:nvPr/>
        </p:nvCxnSpPr>
        <p:spPr>
          <a:xfrm>
            <a:off x="5309800" y="1953538"/>
            <a:ext cx="0" cy="264240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34"/>
          <p:cNvCxnSpPr>
            <a:stCxn id="279" idx="2"/>
          </p:cNvCxnSpPr>
          <p:nvPr/>
        </p:nvCxnSpPr>
        <p:spPr>
          <a:xfrm>
            <a:off x="7766300" y="1976799"/>
            <a:ext cx="0" cy="2604900"/>
          </a:xfrm>
          <a:prstGeom prst="straightConnector1">
            <a:avLst/>
          </a:prstGeom>
          <a:noFill/>
          <a:ln cap="flat" cmpd="sng" w="9525">
            <a:solidFill>
              <a:schemeClr val="dk2"/>
            </a:solidFill>
            <a:prstDash val="solid"/>
            <a:round/>
            <a:headEnd len="med" w="med" type="none"/>
            <a:tailEnd len="med" w="med" type="none"/>
          </a:ln>
        </p:spPr>
      </p:cxnSp>
      <p:cxnSp>
        <p:nvCxnSpPr>
          <p:cNvPr id="284" name="Google Shape;284;p34"/>
          <p:cNvCxnSpPr/>
          <p:nvPr/>
        </p:nvCxnSpPr>
        <p:spPr>
          <a:xfrm flipH="1" rot="10800000">
            <a:off x="842850" y="2197150"/>
            <a:ext cx="2175600" cy="7200"/>
          </a:xfrm>
          <a:prstGeom prst="straightConnector1">
            <a:avLst/>
          </a:prstGeom>
          <a:noFill/>
          <a:ln cap="flat" cmpd="sng" w="9525">
            <a:solidFill>
              <a:schemeClr val="dk2"/>
            </a:solidFill>
            <a:prstDash val="solid"/>
            <a:round/>
            <a:headEnd len="med" w="med" type="none"/>
            <a:tailEnd len="med" w="med" type="triangle"/>
          </a:ln>
        </p:spPr>
      </p:cxnSp>
      <p:cxnSp>
        <p:nvCxnSpPr>
          <p:cNvPr id="285" name="Google Shape;285;p34"/>
          <p:cNvCxnSpPr/>
          <p:nvPr/>
        </p:nvCxnSpPr>
        <p:spPr>
          <a:xfrm>
            <a:off x="3040000" y="2542925"/>
            <a:ext cx="2269200" cy="0"/>
          </a:xfrm>
          <a:prstGeom prst="straightConnector1">
            <a:avLst/>
          </a:prstGeom>
          <a:noFill/>
          <a:ln cap="flat" cmpd="sng" w="9525">
            <a:solidFill>
              <a:schemeClr val="dk2"/>
            </a:solidFill>
            <a:prstDash val="solid"/>
            <a:round/>
            <a:headEnd len="med" w="med" type="none"/>
            <a:tailEnd len="med" w="med" type="triangle"/>
          </a:ln>
        </p:spPr>
      </p:cxnSp>
      <p:sp>
        <p:nvSpPr>
          <p:cNvPr id="286" name="Google Shape;286;p34"/>
          <p:cNvSpPr txBox="1"/>
          <p:nvPr/>
        </p:nvSpPr>
        <p:spPr>
          <a:xfrm>
            <a:off x="1435498" y="1851350"/>
            <a:ext cx="99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user:pass</a:t>
            </a:r>
            <a:endParaRPr>
              <a:solidFill>
                <a:schemeClr val="dk2"/>
              </a:solidFill>
            </a:endParaRPr>
          </a:p>
        </p:txBody>
      </p:sp>
      <p:sp>
        <p:nvSpPr>
          <p:cNvPr id="287" name="Google Shape;287;p34"/>
          <p:cNvSpPr txBox="1"/>
          <p:nvPr/>
        </p:nvSpPr>
        <p:spPr>
          <a:xfrm>
            <a:off x="3672510" y="2197150"/>
            <a:ext cx="99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user:pass</a:t>
            </a:r>
            <a:endParaRPr>
              <a:solidFill>
                <a:schemeClr val="dk2"/>
              </a:solidFill>
            </a:endParaRPr>
          </a:p>
        </p:txBody>
      </p:sp>
      <p:cxnSp>
        <p:nvCxnSpPr>
          <p:cNvPr id="288" name="Google Shape;288;p34"/>
          <p:cNvCxnSpPr/>
          <p:nvPr/>
        </p:nvCxnSpPr>
        <p:spPr>
          <a:xfrm rot="10800000">
            <a:off x="3032775" y="3068800"/>
            <a:ext cx="2262000" cy="0"/>
          </a:xfrm>
          <a:prstGeom prst="straightConnector1">
            <a:avLst/>
          </a:prstGeom>
          <a:noFill/>
          <a:ln cap="flat" cmpd="sng" w="9525">
            <a:solidFill>
              <a:schemeClr val="dk2"/>
            </a:solidFill>
            <a:prstDash val="dash"/>
            <a:round/>
            <a:headEnd len="med" w="med" type="none"/>
            <a:tailEnd len="med" w="med" type="triangle"/>
          </a:ln>
        </p:spPr>
      </p:cxnSp>
      <p:sp>
        <p:nvSpPr>
          <p:cNvPr id="289" name="Google Shape;289;p34"/>
          <p:cNvSpPr txBox="1"/>
          <p:nvPr/>
        </p:nvSpPr>
        <p:spPr>
          <a:xfrm>
            <a:off x="3679460" y="2712975"/>
            <a:ext cx="99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token</a:t>
            </a:r>
            <a:endParaRPr>
              <a:solidFill>
                <a:schemeClr val="dk2"/>
              </a:solidFill>
            </a:endParaRPr>
          </a:p>
        </p:txBody>
      </p:sp>
      <p:cxnSp>
        <p:nvCxnSpPr>
          <p:cNvPr id="290" name="Google Shape;290;p34"/>
          <p:cNvCxnSpPr/>
          <p:nvPr/>
        </p:nvCxnSpPr>
        <p:spPr>
          <a:xfrm>
            <a:off x="3025600" y="3753175"/>
            <a:ext cx="4718400" cy="0"/>
          </a:xfrm>
          <a:prstGeom prst="straightConnector1">
            <a:avLst/>
          </a:prstGeom>
          <a:noFill/>
          <a:ln cap="flat" cmpd="sng" w="9525">
            <a:solidFill>
              <a:schemeClr val="dk2"/>
            </a:solidFill>
            <a:prstDash val="solid"/>
            <a:round/>
            <a:headEnd len="med" w="med" type="none"/>
            <a:tailEnd len="med" w="med" type="triangle"/>
          </a:ln>
          <a:effectLst>
            <a:reflection blurRad="0" dir="5400000" dist="38100" endA="0" endPos="30000" fadeDir="5400012" kx="0" rotWithShape="0" algn="bl" stPos="0" sy="-100000" ky="0"/>
          </a:effectLst>
        </p:spPr>
      </p:cxnSp>
      <p:sp>
        <p:nvSpPr>
          <p:cNvPr id="291" name="Google Shape;291;p34"/>
          <p:cNvSpPr txBox="1"/>
          <p:nvPr/>
        </p:nvSpPr>
        <p:spPr>
          <a:xfrm>
            <a:off x="6042910" y="3352975"/>
            <a:ext cx="99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token</a:t>
            </a:r>
            <a:endParaRPr>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solidFill>
                  <a:schemeClr val="dk2"/>
                </a:solidFill>
              </a:rPr>
              <a:t>Implicit grant type</a:t>
            </a:r>
            <a:endParaRPr/>
          </a:p>
        </p:txBody>
      </p:sp>
      <p:pic>
        <p:nvPicPr>
          <p:cNvPr id="297" name="Google Shape;297;p35"/>
          <p:cNvPicPr preferRelativeResize="0"/>
          <p:nvPr/>
        </p:nvPicPr>
        <p:blipFill>
          <a:blip r:embed="rId3">
            <a:alphaModFix/>
          </a:blip>
          <a:stretch>
            <a:fillRect/>
          </a:stretch>
        </p:blipFill>
        <p:spPr>
          <a:xfrm>
            <a:off x="462150" y="1213181"/>
            <a:ext cx="777900" cy="714087"/>
          </a:xfrm>
          <a:prstGeom prst="rect">
            <a:avLst/>
          </a:prstGeom>
          <a:noFill/>
          <a:ln>
            <a:noFill/>
          </a:ln>
        </p:spPr>
      </p:pic>
      <p:pic>
        <p:nvPicPr>
          <p:cNvPr id="298" name="Google Shape;298;p35"/>
          <p:cNvPicPr preferRelativeResize="0"/>
          <p:nvPr/>
        </p:nvPicPr>
        <p:blipFill>
          <a:blip r:embed="rId4">
            <a:alphaModFix/>
          </a:blip>
          <a:stretch>
            <a:fillRect/>
          </a:stretch>
        </p:blipFill>
        <p:spPr>
          <a:xfrm>
            <a:off x="2636575" y="1260285"/>
            <a:ext cx="777900" cy="619880"/>
          </a:xfrm>
          <a:prstGeom prst="rect">
            <a:avLst/>
          </a:prstGeom>
          <a:noFill/>
          <a:ln>
            <a:noFill/>
          </a:ln>
        </p:spPr>
      </p:pic>
      <p:pic>
        <p:nvPicPr>
          <p:cNvPr id="299" name="Google Shape;299;p35"/>
          <p:cNvPicPr preferRelativeResize="0"/>
          <p:nvPr/>
        </p:nvPicPr>
        <p:blipFill>
          <a:blip r:embed="rId5">
            <a:alphaModFix/>
          </a:blip>
          <a:stretch>
            <a:fillRect/>
          </a:stretch>
        </p:blipFill>
        <p:spPr>
          <a:xfrm>
            <a:off x="4920850" y="1186912"/>
            <a:ext cx="777900" cy="766627"/>
          </a:xfrm>
          <a:prstGeom prst="rect">
            <a:avLst/>
          </a:prstGeom>
          <a:noFill/>
          <a:ln>
            <a:noFill/>
          </a:ln>
        </p:spPr>
      </p:pic>
      <p:pic>
        <p:nvPicPr>
          <p:cNvPr id="300" name="Google Shape;300;p35"/>
          <p:cNvPicPr preferRelativeResize="0"/>
          <p:nvPr/>
        </p:nvPicPr>
        <p:blipFill>
          <a:blip r:embed="rId6">
            <a:alphaModFix/>
          </a:blip>
          <a:stretch>
            <a:fillRect/>
          </a:stretch>
        </p:blipFill>
        <p:spPr>
          <a:xfrm>
            <a:off x="7353757" y="1163650"/>
            <a:ext cx="825086" cy="813149"/>
          </a:xfrm>
          <a:prstGeom prst="rect">
            <a:avLst/>
          </a:prstGeom>
          <a:noFill/>
          <a:ln>
            <a:noFill/>
          </a:ln>
        </p:spPr>
      </p:pic>
      <p:cxnSp>
        <p:nvCxnSpPr>
          <p:cNvPr id="301" name="Google Shape;301;p35"/>
          <p:cNvCxnSpPr>
            <a:stCxn id="297" idx="2"/>
          </p:cNvCxnSpPr>
          <p:nvPr/>
        </p:nvCxnSpPr>
        <p:spPr>
          <a:xfrm>
            <a:off x="851100" y="1927269"/>
            <a:ext cx="0" cy="2733600"/>
          </a:xfrm>
          <a:prstGeom prst="straightConnector1">
            <a:avLst/>
          </a:prstGeom>
          <a:noFill/>
          <a:ln cap="flat" cmpd="sng" w="9525">
            <a:solidFill>
              <a:schemeClr val="dk2"/>
            </a:solidFill>
            <a:prstDash val="solid"/>
            <a:round/>
            <a:headEnd len="med" w="med" type="none"/>
            <a:tailEnd len="med" w="med" type="none"/>
          </a:ln>
        </p:spPr>
      </p:cxnSp>
      <p:cxnSp>
        <p:nvCxnSpPr>
          <p:cNvPr id="302" name="Google Shape;302;p35"/>
          <p:cNvCxnSpPr>
            <a:stCxn id="298" idx="2"/>
          </p:cNvCxnSpPr>
          <p:nvPr/>
        </p:nvCxnSpPr>
        <p:spPr>
          <a:xfrm>
            <a:off x="3025525" y="1880165"/>
            <a:ext cx="0" cy="2751900"/>
          </a:xfrm>
          <a:prstGeom prst="straightConnector1">
            <a:avLst/>
          </a:prstGeom>
          <a:noFill/>
          <a:ln cap="flat" cmpd="sng" w="9525">
            <a:solidFill>
              <a:schemeClr val="dk2"/>
            </a:solidFill>
            <a:prstDash val="solid"/>
            <a:round/>
            <a:headEnd len="med" w="med" type="none"/>
            <a:tailEnd len="med" w="med" type="none"/>
          </a:ln>
        </p:spPr>
      </p:cxnSp>
      <p:cxnSp>
        <p:nvCxnSpPr>
          <p:cNvPr id="303" name="Google Shape;303;p35"/>
          <p:cNvCxnSpPr>
            <a:stCxn id="299" idx="2"/>
          </p:cNvCxnSpPr>
          <p:nvPr/>
        </p:nvCxnSpPr>
        <p:spPr>
          <a:xfrm>
            <a:off x="5309800" y="1953538"/>
            <a:ext cx="0" cy="2642400"/>
          </a:xfrm>
          <a:prstGeom prst="straightConnector1">
            <a:avLst/>
          </a:prstGeom>
          <a:noFill/>
          <a:ln cap="flat" cmpd="sng" w="9525">
            <a:solidFill>
              <a:schemeClr val="dk2"/>
            </a:solidFill>
            <a:prstDash val="solid"/>
            <a:round/>
            <a:headEnd len="med" w="med" type="none"/>
            <a:tailEnd len="med" w="med" type="none"/>
          </a:ln>
        </p:spPr>
      </p:cxnSp>
      <p:cxnSp>
        <p:nvCxnSpPr>
          <p:cNvPr id="304" name="Google Shape;304;p35"/>
          <p:cNvCxnSpPr>
            <a:stCxn id="300" idx="2"/>
          </p:cNvCxnSpPr>
          <p:nvPr/>
        </p:nvCxnSpPr>
        <p:spPr>
          <a:xfrm>
            <a:off x="7766300" y="1976799"/>
            <a:ext cx="0" cy="2604900"/>
          </a:xfrm>
          <a:prstGeom prst="straightConnector1">
            <a:avLst/>
          </a:prstGeom>
          <a:noFill/>
          <a:ln cap="flat" cmpd="sng" w="9525">
            <a:solidFill>
              <a:schemeClr val="dk2"/>
            </a:solidFill>
            <a:prstDash val="solid"/>
            <a:round/>
            <a:headEnd len="med" w="med" type="none"/>
            <a:tailEnd len="med" w="med" type="none"/>
          </a:ln>
        </p:spPr>
      </p:cxnSp>
      <p:cxnSp>
        <p:nvCxnSpPr>
          <p:cNvPr id="305" name="Google Shape;305;p35"/>
          <p:cNvCxnSpPr/>
          <p:nvPr/>
        </p:nvCxnSpPr>
        <p:spPr>
          <a:xfrm>
            <a:off x="842850" y="2197150"/>
            <a:ext cx="2161200" cy="0"/>
          </a:xfrm>
          <a:prstGeom prst="straightConnector1">
            <a:avLst/>
          </a:prstGeom>
          <a:noFill/>
          <a:ln cap="flat" cmpd="sng" w="9525">
            <a:solidFill>
              <a:schemeClr val="dk2"/>
            </a:solidFill>
            <a:prstDash val="solid"/>
            <a:round/>
            <a:headEnd len="med" w="med" type="none"/>
            <a:tailEnd len="med" w="med" type="triangle"/>
          </a:ln>
        </p:spPr>
      </p:cxnSp>
      <p:cxnSp>
        <p:nvCxnSpPr>
          <p:cNvPr id="306" name="Google Shape;306;p35"/>
          <p:cNvCxnSpPr/>
          <p:nvPr/>
        </p:nvCxnSpPr>
        <p:spPr>
          <a:xfrm rot="10800000">
            <a:off x="864400" y="2506925"/>
            <a:ext cx="2161200" cy="0"/>
          </a:xfrm>
          <a:prstGeom prst="straightConnector1">
            <a:avLst/>
          </a:prstGeom>
          <a:noFill/>
          <a:ln cap="flat" cmpd="sng" w="9525">
            <a:solidFill>
              <a:schemeClr val="dk2"/>
            </a:solidFill>
            <a:prstDash val="solid"/>
            <a:round/>
            <a:headEnd len="med" w="med" type="none"/>
            <a:tailEnd len="med" w="med" type="triangle"/>
          </a:ln>
        </p:spPr>
      </p:cxnSp>
      <p:cxnSp>
        <p:nvCxnSpPr>
          <p:cNvPr id="307" name="Google Shape;307;p35"/>
          <p:cNvCxnSpPr/>
          <p:nvPr/>
        </p:nvCxnSpPr>
        <p:spPr>
          <a:xfrm>
            <a:off x="871650" y="2802275"/>
            <a:ext cx="4423200" cy="0"/>
          </a:xfrm>
          <a:prstGeom prst="straightConnector1">
            <a:avLst/>
          </a:prstGeom>
          <a:noFill/>
          <a:ln cap="flat" cmpd="sng" w="9525">
            <a:solidFill>
              <a:schemeClr val="dk2"/>
            </a:solidFill>
            <a:prstDash val="solid"/>
            <a:round/>
            <a:headEnd len="med" w="med" type="none"/>
            <a:tailEnd len="med" w="med" type="triangle"/>
          </a:ln>
        </p:spPr>
      </p:cxnSp>
      <p:sp>
        <p:nvSpPr>
          <p:cNvPr id="308" name="Google Shape;308;p35"/>
          <p:cNvSpPr txBox="1"/>
          <p:nvPr/>
        </p:nvSpPr>
        <p:spPr>
          <a:xfrm>
            <a:off x="3672510" y="2447850"/>
            <a:ext cx="99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user:pass</a:t>
            </a:r>
            <a:endParaRPr>
              <a:solidFill>
                <a:schemeClr val="dk2"/>
              </a:solidFill>
            </a:endParaRPr>
          </a:p>
        </p:txBody>
      </p:sp>
      <p:cxnSp>
        <p:nvCxnSpPr>
          <p:cNvPr id="309" name="Google Shape;309;p35"/>
          <p:cNvCxnSpPr/>
          <p:nvPr/>
        </p:nvCxnSpPr>
        <p:spPr>
          <a:xfrm rot="10800000">
            <a:off x="3032775" y="3312300"/>
            <a:ext cx="2269200" cy="0"/>
          </a:xfrm>
          <a:prstGeom prst="straightConnector1">
            <a:avLst/>
          </a:prstGeom>
          <a:noFill/>
          <a:ln cap="flat" cmpd="sng" w="9525">
            <a:solidFill>
              <a:schemeClr val="dk2"/>
            </a:solidFill>
            <a:prstDash val="solid"/>
            <a:round/>
            <a:headEnd len="med" w="med" type="none"/>
            <a:tailEnd len="med" w="med" type="triangle"/>
          </a:ln>
        </p:spPr>
      </p:cxnSp>
      <p:sp>
        <p:nvSpPr>
          <p:cNvPr id="310" name="Google Shape;310;p35"/>
          <p:cNvSpPr txBox="1"/>
          <p:nvPr/>
        </p:nvSpPr>
        <p:spPr>
          <a:xfrm>
            <a:off x="3683035" y="3036000"/>
            <a:ext cx="99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token</a:t>
            </a:r>
            <a:endParaRPr>
              <a:solidFill>
                <a:schemeClr val="dk2"/>
              </a:solidFill>
            </a:endParaRPr>
          </a:p>
        </p:txBody>
      </p:sp>
      <p:cxnSp>
        <p:nvCxnSpPr>
          <p:cNvPr id="311" name="Google Shape;311;p35"/>
          <p:cNvCxnSpPr/>
          <p:nvPr/>
        </p:nvCxnSpPr>
        <p:spPr>
          <a:xfrm>
            <a:off x="3025600" y="3672500"/>
            <a:ext cx="4718400" cy="0"/>
          </a:xfrm>
          <a:prstGeom prst="straightConnector1">
            <a:avLst/>
          </a:prstGeom>
          <a:noFill/>
          <a:ln cap="flat" cmpd="sng" w="9525">
            <a:solidFill>
              <a:schemeClr val="dk2"/>
            </a:solidFill>
            <a:prstDash val="solid"/>
            <a:round/>
            <a:headEnd len="med" w="med" type="none"/>
            <a:tailEnd len="med" w="med" type="triangle"/>
          </a:ln>
        </p:spPr>
      </p:cxnSp>
      <p:sp>
        <p:nvSpPr>
          <p:cNvPr id="312" name="Google Shape;312;p35"/>
          <p:cNvSpPr txBox="1"/>
          <p:nvPr/>
        </p:nvSpPr>
        <p:spPr>
          <a:xfrm>
            <a:off x="6042910" y="3373775"/>
            <a:ext cx="99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token</a:t>
            </a:r>
            <a:endParaRPr>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solidFill>
                  <a:schemeClr val="dk2"/>
                </a:solidFill>
              </a:rPr>
              <a:t>Authorization Code</a:t>
            </a:r>
            <a:endParaRPr/>
          </a:p>
        </p:txBody>
      </p:sp>
      <p:pic>
        <p:nvPicPr>
          <p:cNvPr id="318" name="Google Shape;318;p36"/>
          <p:cNvPicPr preferRelativeResize="0"/>
          <p:nvPr/>
        </p:nvPicPr>
        <p:blipFill>
          <a:blip r:embed="rId3">
            <a:alphaModFix/>
          </a:blip>
          <a:stretch>
            <a:fillRect/>
          </a:stretch>
        </p:blipFill>
        <p:spPr>
          <a:xfrm>
            <a:off x="462150" y="1213181"/>
            <a:ext cx="777900" cy="714087"/>
          </a:xfrm>
          <a:prstGeom prst="rect">
            <a:avLst/>
          </a:prstGeom>
          <a:noFill/>
          <a:ln>
            <a:noFill/>
          </a:ln>
        </p:spPr>
      </p:pic>
      <p:pic>
        <p:nvPicPr>
          <p:cNvPr id="319" name="Google Shape;319;p36"/>
          <p:cNvPicPr preferRelativeResize="0"/>
          <p:nvPr/>
        </p:nvPicPr>
        <p:blipFill>
          <a:blip r:embed="rId4">
            <a:alphaModFix/>
          </a:blip>
          <a:stretch>
            <a:fillRect/>
          </a:stretch>
        </p:blipFill>
        <p:spPr>
          <a:xfrm>
            <a:off x="2636575" y="1260285"/>
            <a:ext cx="777900" cy="619880"/>
          </a:xfrm>
          <a:prstGeom prst="rect">
            <a:avLst/>
          </a:prstGeom>
          <a:noFill/>
          <a:ln>
            <a:noFill/>
          </a:ln>
        </p:spPr>
      </p:pic>
      <p:pic>
        <p:nvPicPr>
          <p:cNvPr id="320" name="Google Shape;320;p36"/>
          <p:cNvPicPr preferRelativeResize="0"/>
          <p:nvPr/>
        </p:nvPicPr>
        <p:blipFill>
          <a:blip r:embed="rId5">
            <a:alphaModFix/>
          </a:blip>
          <a:stretch>
            <a:fillRect/>
          </a:stretch>
        </p:blipFill>
        <p:spPr>
          <a:xfrm>
            <a:off x="4920850" y="1186912"/>
            <a:ext cx="777900" cy="766627"/>
          </a:xfrm>
          <a:prstGeom prst="rect">
            <a:avLst/>
          </a:prstGeom>
          <a:noFill/>
          <a:ln>
            <a:noFill/>
          </a:ln>
        </p:spPr>
      </p:pic>
      <p:pic>
        <p:nvPicPr>
          <p:cNvPr id="321" name="Google Shape;321;p36"/>
          <p:cNvPicPr preferRelativeResize="0"/>
          <p:nvPr/>
        </p:nvPicPr>
        <p:blipFill>
          <a:blip r:embed="rId6">
            <a:alphaModFix/>
          </a:blip>
          <a:stretch>
            <a:fillRect/>
          </a:stretch>
        </p:blipFill>
        <p:spPr>
          <a:xfrm>
            <a:off x="7353757" y="1163650"/>
            <a:ext cx="825086" cy="813149"/>
          </a:xfrm>
          <a:prstGeom prst="rect">
            <a:avLst/>
          </a:prstGeom>
          <a:noFill/>
          <a:ln>
            <a:noFill/>
          </a:ln>
        </p:spPr>
      </p:pic>
      <p:cxnSp>
        <p:nvCxnSpPr>
          <p:cNvPr id="322" name="Google Shape;322;p36"/>
          <p:cNvCxnSpPr>
            <a:stCxn id="318" idx="2"/>
          </p:cNvCxnSpPr>
          <p:nvPr/>
        </p:nvCxnSpPr>
        <p:spPr>
          <a:xfrm>
            <a:off x="851100" y="1927269"/>
            <a:ext cx="0" cy="273360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36"/>
          <p:cNvCxnSpPr>
            <a:stCxn id="319" idx="2"/>
          </p:cNvCxnSpPr>
          <p:nvPr/>
        </p:nvCxnSpPr>
        <p:spPr>
          <a:xfrm>
            <a:off x="3025525" y="1880165"/>
            <a:ext cx="0" cy="2751900"/>
          </a:xfrm>
          <a:prstGeom prst="straightConnector1">
            <a:avLst/>
          </a:prstGeom>
          <a:noFill/>
          <a:ln cap="flat" cmpd="sng" w="9525">
            <a:solidFill>
              <a:schemeClr val="dk2"/>
            </a:solidFill>
            <a:prstDash val="solid"/>
            <a:round/>
            <a:headEnd len="med" w="med" type="none"/>
            <a:tailEnd len="med" w="med" type="none"/>
          </a:ln>
        </p:spPr>
      </p:cxnSp>
      <p:cxnSp>
        <p:nvCxnSpPr>
          <p:cNvPr id="324" name="Google Shape;324;p36"/>
          <p:cNvCxnSpPr>
            <a:stCxn id="320" idx="2"/>
          </p:cNvCxnSpPr>
          <p:nvPr/>
        </p:nvCxnSpPr>
        <p:spPr>
          <a:xfrm>
            <a:off x="5309800" y="1953538"/>
            <a:ext cx="0" cy="26424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36"/>
          <p:cNvCxnSpPr>
            <a:stCxn id="321" idx="2"/>
          </p:cNvCxnSpPr>
          <p:nvPr/>
        </p:nvCxnSpPr>
        <p:spPr>
          <a:xfrm>
            <a:off x="7766300" y="1976799"/>
            <a:ext cx="0" cy="26049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36"/>
          <p:cNvCxnSpPr/>
          <p:nvPr/>
        </p:nvCxnSpPr>
        <p:spPr>
          <a:xfrm>
            <a:off x="842850" y="2197150"/>
            <a:ext cx="2161200" cy="0"/>
          </a:xfrm>
          <a:prstGeom prst="straightConnector1">
            <a:avLst/>
          </a:prstGeom>
          <a:noFill/>
          <a:ln cap="flat" cmpd="sng" w="9525">
            <a:solidFill>
              <a:schemeClr val="dk2"/>
            </a:solidFill>
            <a:prstDash val="solid"/>
            <a:round/>
            <a:headEnd len="med" w="med" type="none"/>
            <a:tailEnd len="med" w="med" type="triangle"/>
          </a:ln>
        </p:spPr>
      </p:cxnSp>
      <p:cxnSp>
        <p:nvCxnSpPr>
          <p:cNvPr id="327" name="Google Shape;327;p36"/>
          <p:cNvCxnSpPr/>
          <p:nvPr/>
        </p:nvCxnSpPr>
        <p:spPr>
          <a:xfrm rot="10800000">
            <a:off x="864400" y="2506925"/>
            <a:ext cx="2161200" cy="0"/>
          </a:xfrm>
          <a:prstGeom prst="straightConnector1">
            <a:avLst/>
          </a:prstGeom>
          <a:noFill/>
          <a:ln cap="flat" cmpd="sng" w="9525">
            <a:solidFill>
              <a:schemeClr val="dk2"/>
            </a:solidFill>
            <a:prstDash val="solid"/>
            <a:round/>
            <a:headEnd len="med" w="med" type="none"/>
            <a:tailEnd len="med" w="med" type="triangle"/>
          </a:ln>
        </p:spPr>
      </p:cxnSp>
      <p:cxnSp>
        <p:nvCxnSpPr>
          <p:cNvPr id="328" name="Google Shape;328;p36"/>
          <p:cNvCxnSpPr/>
          <p:nvPr/>
        </p:nvCxnSpPr>
        <p:spPr>
          <a:xfrm>
            <a:off x="871650" y="2802275"/>
            <a:ext cx="4423200" cy="0"/>
          </a:xfrm>
          <a:prstGeom prst="straightConnector1">
            <a:avLst/>
          </a:prstGeom>
          <a:noFill/>
          <a:ln cap="flat" cmpd="sng" w="9525">
            <a:solidFill>
              <a:schemeClr val="dk2"/>
            </a:solidFill>
            <a:prstDash val="solid"/>
            <a:round/>
            <a:headEnd len="med" w="med" type="none"/>
            <a:tailEnd len="med" w="med" type="triangle"/>
          </a:ln>
        </p:spPr>
      </p:cxnSp>
      <p:sp>
        <p:nvSpPr>
          <p:cNvPr id="329" name="Google Shape;329;p36"/>
          <p:cNvSpPr txBox="1"/>
          <p:nvPr/>
        </p:nvSpPr>
        <p:spPr>
          <a:xfrm>
            <a:off x="3672510" y="2447850"/>
            <a:ext cx="99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user:pass</a:t>
            </a:r>
            <a:endParaRPr>
              <a:solidFill>
                <a:schemeClr val="dk2"/>
              </a:solidFill>
            </a:endParaRPr>
          </a:p>
        </p:txBody>
      </p:sp>
      <p:cxnSp>
        <p:nvCxnSpPr>
          <p:cNvPr id="330" name="Google Shape;330;p36"/>
          <p:cNvCxnSpPr/>
          <p:nvPr/>
        </p:nvCxnSpPr>
        <p:spPr>
          <a:xfrm rot="10800000">
            <a:off x="3047175" y="3126450"/>
            <a:ext cx="2262000" cy="0"/>
          </a:xfrm>
          <a:prstGeom prst="straightConnector1">
            <a:avLst/>
          </a:prstGeom>
          <a:noFill/>
          <a:ln cap="flat" cmpd="sng" w="9525">
            <a:solidFill>
              <a:schemeClr val="dk2"/>
            </a:solidFill>
            <a:prstDash val="solid"/>
            <a:round/>
            <a:headEnd len="med" w="med" type="none"/>
            <a:tailEnd len="med" w="med" type="triangle"/>
          </a:ln>
        </p:spPr>
      </p:cxnSp>
      <p:sp>
        <p:nvSpPr>
          <p:cNvPr id="331" name="Google Shape;331;p36"/>
          <p:cNvSpPr txBox="1"/>
          <p:nvPr/>
        </p:nvSpPr>
        <p:spPr>
          <a:xfrm>
            <a:off x="3672523" y="2827425"/>
            <a:ext cx="99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code</a:t>
            </a:r>
            <a:endParaRPr>
              <a:solidFill>
                <a:schemeClr val="dk2"/>
              </a:solidFill>
            </a:endParaRPr>
          </a:p>
        </p:txBody>
      </p:sp>
      <p:cxnSp>
        <p:nvCxnSpPr>
          <p:cNvPr id="332" name="Google Shape;332;p36"/>
          <p:cNvCxnSpPr/>
          <p:nvPr/>
        </p:nvCxnSpPr>
        <p:spPr>
          <a:xfrm>
            <a:off x="3032800" y="3673925"/>
            <a:ext cx="2262000" cy="0"/>
          </a:xfrm>
          <a:prstGeom prst="straightConnector1">
            <a:avLst/>
          </a:prstGeom>
          <a:noFill/>
          <a:ln cap="flat" cmpd="sng" w="9525">
            <a:solidFill>
              <a:schemeClr val="dk2"/>
            </a:solidFill>
            <a:prstDash val="solid"/>
            <a:round/>
            <a:headEnd len="med" w="med" type="none"/>
            <a:tailEnd len="med" w="med" type="triangle"/>
          </a:ln>
        </p:spPr>
      </p:cxnSp>
      <p:sp>
        <p:nvSpPr>
          <p:cNvPr id="333" name="Google Shape;333;p36"/>
          <p:cNvSpPr txBox="1"/>
          <p:nvPr/>
        </p:nvSpPr>
        <p:spPr>
          <a:xfrm>
            <a:off x="3683023" y="3369125"/>
            <a:ext cx="99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code</a:t>
            </a:r>
            <a:endParaRPr>
              <a:solidFill>
                <a:schemeClr val="dk2"/>
              </a:solidFill>
            </a:endParaRPr>
          </a:p>
        </p:txBody>
      </p:sp>
      <p:cxnSp>
        <p:nvCxnSpPr>
          <p:cNvPr id="334" name="Google Shape;334;p36"/>
          <p:cNvCxnSpPr/>
          <p:nvPr/>
        </p:nvCxnSpPr>
        <p:spPr>
          <a:xfrm rot="10800000">
            <a:off x="3032775" y="3998100"/>
            <a:ext cx="2269200" cy="0"/>
          </a:xfrm>
          <a:prstGeom prst="straightConnector1">
            <a:avLst/>
          </a:prstGeom>
          <a:noFill/>
          <a:ln cap="flat" cmpd="sng" w="9525">
            <a:solidFill>
              <a:schemeClr val="dk2"/>
            </a:solidFill>
            <a:prstDash val="dash"/>
            <a:round/>
            <a:headEnd len="med" w="med" type="none"/>
            <a:tailEnd len="med" w="med" type="triangle"/>
          </a:ln>
        </p:spPr>
      </p:cxnSp>
      <p:sp>
        <p:nvSpPr>
          <p:cNvPr id="335" name="Google Shape;335;p36"/>
          <p:cNvSpPr txBox="1"/>
          <p:nvPr/>
        </p:nvSpPr>
        <p:spPr>
          <a:xfrm>
            <a:off x="3683035" y="3721800"/>
            <a:ext cx="99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token</a:t>
            </a:r>
            <a:endParaRPr>
              <a:solidFill>
                <a:schemeClr val="dk2"/>
              </a:solidFill>
            </a:endParaRPr>
          </a:p>
        </p:txBody>
      </p:sp>
      <p:cxnSp>
        <p:nvCxnSpPr>
          <p:cNvPr id="336" name="Google Shape;336;p36"/>
          <p:cNvCxnSpPr/>
          <p:nvPr/>
        </p:nvCxnSpPr>
        <p:spPr>
          <a:xfrm>
            <a:off x="3025600" y="4358300"/>
            <a:ext cx="4718400" cy="0"/>
          </a:xfrm>
          <a:prstGeom prst="straightConnector1">
            <a:avLst/>
          </a:prstGeom>
          <a:noFill/>
          <a:ln cap="flat" cmpd="sng" w="9525">
            <a:solidFill>
              <a:schemeClr val="dk2"/>
            </a:solidFill>
            <a:prstDash val="solid"/>
            <a:round/>
            <a:headEnd len="med" w="med" type="none"/>
            <a:tailEnd len="med" w="med" type="triangle"/>
          </a:ln>
        </p:spPr>
      </p:cxnSp>
      <p:sp>
        <p:nvSpPr>
          <p:cNvPr id="337" name="Google Shape;337;p36"/>
          <p:cNvSpPr txBox="1"/>
          <p:nvPr/>
        </p:nvSpPr>
        <p:spPr>
          <a:xfrm>
            <a:off x="6042910" y="3830975"/>
            <a:ext cx="99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token</a:t>
            </a:r>
            <a:endParaRPr>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solidFill>
                  <a:schemeClr val="dk2"/>
                </a:solidFill>
              </a:rPr>
              <a:t>Client Credential</a:t>
            </a:r>
            <a:endParaRPr/>
          </a:p>
        </p:txBody>
      </p:sp>
      <p:pic>
        <p:nvPicPr>
          <p:cNvPr id="343" name="Google Shape;343;p37"/>
          <p:cNvPicPr preferRelativeResize="0"/>
          <p:nvPr/>
        </p:nvPicPr>
        <p:blipFill>
          <a:blip r:embed="rId3">
            <a:alphaModFix/>
          </a:blip>
          <a:stretch>
            <a:fillRect/>
          </a:stretch>
        </p:blipFill>
        <p:spPr>
          <a:xfrm>
            <a:off x="1260650" y="1274710"/>
            <a:ext cx="777900" cy="619880"/>
          </a:xfrm>
          <a:prstGeom prst="rect">
            <a:avLst/>
          </a:prstGeom>
          <a:noFill/>
          <a:ln>
            <a:noFill/>
          </a:ln>
        </p:spPr>
      </p:pic>
      <p:pic>
        <p:nvPicPr>
          <p:cNvPr id="344" name="Google Shape;344;p37"/>
          <p:cNvPicPr preferRelativeResize="0"/>
          <p:nvPr/>
        </p:nvPicPr>
        <p:blipFill>
          <a:blip r:embed="rId4">
            <a:alphaModFix/>
          </a:blip>
          <a:stretch>
            <a:fillRect/>
          </a:stretch>
        </p:blipFill>
        <p:spPr>
          <a:xfrm>
            <a:off x="3544925" y="1201337"/>
            <a:ext cx="777900" cy="766627"/>
          </a:xfrm>
          <a:prstGeom prst="rect">
            <a:avLst/>
          </a:prstGeom>
          <a:noFill/>
          <a:ln>
            <a:noFill/>
          </a:ln>
        </p:spPr>
      </p:pic>
      <p:pic>
        <p:nvPicPr>
          <p:cNvPr id="345" name="Google Shape;345;p37"/>
          <p:cNvPicPr preferRelativeResize="0"/>
          <p:nvPr/>
        </p:nvPicPr>
        <p:blipFill>
          <a:blip r:embed="rId5">
            <a:alphaModFix/>
          </a:blip>
          <a:stretch>
            <a:fillRect/>
          </a:stretch>
        </p:blipFill>
        <p:spPr>
          <a:xfrm>
            <a:off x="5977832" y="1178075"/>
            <a:ext cx="825086" cy="813149"/>
          </a:xfrm>
          <a:prstGeom prst="rect">
            <a:avLst/>
          </a:prstGeom>
          <a:noFill/>
          <a:ln>
            <a:noFill/>
          </a:ln>
        </p:spPr>
      </p:pic>
      <p:cxnSp>
        <p:nvCxnSpPr>
          <p:cNvPr id="346" name="Google Shape;346;p37"/>
          <p:cNvCxnSpPr>
            <a:stCxn id="343" idx="2"/>
          </p:cNvCxnSpPr>
          <p:nvPr/>
        </p:nvCxnSpPr>
        <p:spPr>
          <a:xfrm>
            <a:off x="1649600" y="1894590"/>
            <a:ext cx="0" cy="2751900"/>
          </a:xfrm>
          <a:prstGeom prst="straightConnector1">
            <a:avLst/>
          </a:prstGeom>
          <a:noFill/>
          <a:ln cap="flat" cmpd="sng" w="9525">
            <a:solidFill>
              <a:schemeClr val="dk2"/>
            </a:solidFill>
            <a:prstDash val="solid"/>
            <a:round/>
            <a:headEnd len="med" w="med" type="none"/>
            <a:tailEnd len="med" w="med" type="none"/>
          </a:ln>
        </p:spPr>
      </p:cxnSp>
      <p:cxnSp>
        <p:nvCxnSpPr>
          <p:cNvPr id="347" name="Google Shape;347;p37"/>
          <p:cNvCxnSpPr>
            <a:stCxn id="344" idx="2"/>
          </p:cNvCxnSpPr>
          <p:nvPr/>
        </p:nvCxnSpPr>
        <p:spPr>
          <a:xfrm>
            <a:off x="3933875" y="1967963"/>
            <a:ext cx="0" cy="2642400"/>
          </a:xfrm>
          <a:prstGeom prst="straightConnector1">
            <a:avLst/>
          </a:prstGeom>
          <a:noFill/>
          <a:ln cap="flat" cmpd="sng" w="9525">
            <a:solidFill>
              <a:schemeClr val="dk2"/>
            </a:solidFill>
            <a:prstDash val="solid"/>
            <a:round/>
            <a:headEnd len="med" w="med" type="none"/>
            <a:tailEnd len="med" w="med" type="none"/>
          </a:ln>
        </p:spPr>
      </p:cxnSp>
      <p:cxnSp>
        <p:nvCxnSpPr>
          <p:cNvPr id="348" name="Google Shape;348;p37"/>
          <p:cNvCxnSpPr>
            <a:stCxn id="345" idx="2"/>
          </p:cNvCxnSpPr>
          <p:nvPr/>
        </p:nvCxnSpPr>
        <p:spPr>
          <a:xfrm>
            <a:off x="6390375" y="1991224"/>
            <a:ext cx="0" cy="2604900"/>
          </a:xfrm>
          <a:prstGeom prst="straightConnector1">
            <a:avLst/>
          </a:prstGeom>
          <a:noFill/>
          <a:ln cap="flat" cmpd="sng" w="9525">
            <a:solidFill>
              <a:schemeClr val="dk2"/>
            </a:solidFill>
            <a:prstDash val="solid"/>
            <a:round/>
            <a:headEnd len="med" w="med" type="none"/>
            <a:tailEnd len="med" w="med" type="none"/>
          </a:ln>
        </p:spPr>
      </p:cxnSp>
      <p:cxnSp>
        <p:nvCxnSpPr>
          <p:cNvPr id="349" name="Google Shape;349;p37"/>
          <p:cNvCxnSpPr/>
          <p:nvPr/>
        </p:nvCxnSpPr>
        <p:spPr>
          <a:xfrm>
            <a:off x="1642450" y="2535725"/>
            <a:ext cx="2269200" cy="0"/>
          </a:xfrm>
          <a:prstGeom prst="straightConnector1">
            <a:avLst/>
          </a:prstGeom>
          <a:noFill/>
          <a:ln cap="flat" cmpd="sng" w="9525">
            <a:solidFill>
              <a:schemeClr val="dk2"/>
            </a:solidFill>
            <a:prstDash val="solid"/>
            <a:round/>
            <a:headEnd len="med" w="med" type="none"/>
            <a:tailEnd len="med" w="med" type="triangle"/>
          </a:ln>
        </p:spPr>
      </p:cxnSp>
      <p:cxnSp>
        <p:nvCxnSpPr>
          <p:cNvPr id="350" name="Google Shape;350;p37"/>
          <p:cNvCxnSpPr/>
          <p:nvPr/>
        </p:nvCxnSpPr>
        <p:spPr>
          <a:xfrm rot="10800000">
            <a:off x="1678450" y="3054400"/>
            <a:ext cx="2247600" cy="0"/>
          </a:xfrm>
          <a:prstGeom prst="straightConnector1">
            <a:avLst/>
          </a:prstGeom>
          <a:noFill/>
          <a:ln cap="flat" cmpd="sng" w="9525">
            <a:solidFill>
              <a:schemeClr val="dk2"/>
            </a:solidFill>
            <a:prstDash val="dash"/>
            <a:round/>
            <a:headEnd len="med" w="med" type="none"/>
            <a:tailEnd len="med" w="med" type="triangle"/>
          </a:ln>
        </p:spPr>
      </p:cxnSp>
      <p:cxnSp>
        <p:nvCxnSpPr>
          <p:cNvPr id="351" name="Google Shape;351;p37"/>
          <p:cNvCxnSpPr/>
          <p:nvPr/>
        </p:nvCxnSpPr>
        <p:spPr>
          <a:xfrm>
            <a:off x="1656875" y="3587475"/>
            <a:ext cx="4696800" cy="0"/>
          </a:xfrm>
          <a:prstGeom prst="straightConnector1">
            <a:avLst/>
          </a:prstGeom>
          <a:noFill/>
          <a:ln cap="flat" cmpd="sng" w="9525">
            <a:solidFill>
              <a:schemeClr val="dk2"/>
            </a:solidFill>
            <a:prstDash val="solid"/>
            <a:round/>
            <a:headEnd len="med" w="med" type="none"/>
            <a:tailEnd len="med" w="med" type="triangle"/>
          </a:ln>
        </p:spPr>
      </p:cxnSp>
      <p:sp>
        <p:nvSpPr>
          <p:cNvPr id="352" name="Google Shape;352;p37"/>
          <p:cNvSpPr txBox="1"/>
          <p:nvPr/>
        </p:nvSpPr>
        <p:spPr>
          <a:xfrm>
            <a:off x="2296600" y="2217325"/>
            <a:ext cx="121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Client secret</a:t>
            </a:r>
            <a:endParaRPr>
              <a:solidFill>
                <a:schemeClr val="dk2"/>
              </a:solidFill>
            </a:endParaRPr>
          </a:p>
        </p:txBody>
      </p:sp>
      <p:sp>
        <p:nvSpPr>
          <p:cNvPr id="353" name="Google Shape;353;p37"/>
          <p:cNvSpPr txBox="1"/>
          <p:nvPr/>
        </p:nvSpPr>
        <p:spPr>
          <a:xfrm>
            <a:off x="2296600" y="2712063"/>
            <a:ext cx="121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token</a:t>
            </a:r>
            <a:endParaRPr>
              <a:solidFill>
                <a:schemeClr val="dk2"/>
              </a:solidFill>
            </a:endParaRPr>
          </a:p>
        </p:txBody>
      </p:sp>
      <p:sp>
        <p:nvSpPr>
          <p:cNvPr id="354" name="Google Shape;354;p37"/>
          <p:cNvSpPr txBox="1"/>
          <p:nvPr/>
        </p:nvSpPr>
        <p:spPr>
          <a:xfrm>
            <a:off x="4552675" y="3245963"/>
            <a:ext cx="121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token</a:t>
            </a:r>
            <a:endParaRPr>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solidFill>
                  <a:schemeClr val="dk2"/>
                </a:solidFill>
              </a:rPr>
              <a:t>Refresh token</a:t>
            </a:r>
            <a:endParaRPr/>
          </a:p>
        </p:txBody>
      </p:sp>
      <p:pic>
        <p:nvPicPr>
          <p:cNvPr id="360" name="Google Shape;360;p38"/>
          <p:cNvPicPr preferRelativeResize="0"/>
          <p:nvPr/>
        </p:nvPicPr>
        <p:blipFill>
          <a:blip r:embed="rId3">
            <a:alphaModFix/>
          </a:blip>
          <a:stretch>
            <a:fillRect/>
          </a:stretch>
        </p:blipFill>
        <p:spPr>
          <a:xfrm>
            <a:off x="462150" y="1213181"/>
            <a:ext cx="777900" cy="714087"/>
          </a:xfrm>
          <a:prstGeom prst="rect">
            <a:avLst/>
          </a:prstGeom>
          <a:noFill/>
          <a:ln>
            <a:noFill/>
          </a:ln>
        </p:spPr>
      </p:pic>
      <p:pic>
        <p:nvPicPr>
          <p:cNvPr id="361" name="Google Shape;361;p38"/>
          <p:cNvPicPr preferRelativeResize="0"/>
          <p:nvPr/>
        </p:nvPicPr>
        <p:blipFill>
          <a:blip r:embed="rId4">
            <a:alphaModFix/>
          </a:blip>
          <a:stretch>
            <a:fillRect/>
          </a:stretch>
        </p:blipFill>
        <p:spPr>
          <a:xfrm>
            <a:off x="2636575" y="1260285"/>
            <a:ext cx="777900" cy="619880"/>
          </a:xfrm>
          <a:prstGeom prst="rect">
            <a:avLst/>
          </a:prstGeom>
          <a:noFill/>
          <a:ln>
            <a:noFill/>
          </a:ln>
        </p:spPr>
      </p:pic>
      <p:pic>
        <p:nvPicPr>
          <p:cNvPr id="362" name="Google Shape;362;p38"/>
          <p:cNvPicPr preferRelativeResize="0"/>
          <p:nvPr/>
        </p:nvPicPr>
        <p:blipFill>
          <a:blip r:embed="rId5">
            <a:alphaModFix/>
          </a:blip>
          <a:stretch>
            <a:fillRect/>
          </a:stretch>
        </p:blipFill>
        <p:spPr>
          <a:xfrm>
            <a:off x="4920850" y="1186912"/>
            <a:ext cx="777900" cy="766627"/>
          </a:xfrm>
          <a:prstGeom prst="rect">
            <a:avLst/>
          </a:prstGeom>
          <a:noFill/>
          <a:ln>
            <a:noFill/>
          </a:ln>
        </p:spPr>
      </p:pic>
      <p:pic>
        <p:nvPicPr>
          <p:cNvPr id="363" name="Google Shape;363;p38"/>
          <p:cNvPicPr preferRelativeResize="0"/>
          <p:nvPr/>
        </p:nvPicPr>
        <p:blipFill>
          <a:blip r:embed="rId6">
            <a:alphaModFix/>
          </a:blip>
          <a:stretch>
            <a:fillRect/>
          </a:stretch>
        </p:blipFill>
        <p:spPr>
          <a:xfrm>
            <a:off x="7353757" y="1163650"/>
            <a:ext cx="825086" cy="813149"/>
          </a:xfrm>
          <a:prstGeom prst="rect">
            <a:avLst/>
          </a:prstGeom>
          <a:noFill/>
          <a:ln>
            <a:noFill/>
          </a:ln>
        </p:spPr>
      </p:pic>
      <p:cxnSp>
        <p:nvCxnSpPr>
          <p:cNvPr id="364" name="Google Shape;364;p38"/>
          <p:cNvCxnSpPr>
            <a:stCxn id="360" idx="2"/>
          </p:cNvCxnSpPr>
          <p:nvPr/>
        </p:nvCxnSpPr>
        <p:spPr>
          <a:xfrm>
            <a:off x="851100" y="1927269"/>
            <a:ext cx="0" cy="2733600"/>
          </a:xfrm>
          <a:prstGeom prst="straightConnector1">
            <a:avLst/>
          </a:prstGeom>
          <a:noFill/>
          <a:ln cap="flat" cmpd="sng" w="9525">
            <a:solidFill>
              <a:schemeClr val="dk2"/>
            </a:solidFill>
            <a:prstDash val="solid"/>
            <a:round/>
            <a:headEnd len="med" w="med" type="none"/>
            <a:tailEnd len="med" w="med" type="none"/>
          </a:ln>
        </p:spPr>
      </p:cxnSp>
      <p:cxnSp>
        <p:nvCxnSpPr>
          <p:cNvPr id="365" name="Google Shape;365;p38"/>
          <p:cNvCxnSpPr>
            <a:stCxn id="361" idx="2"/>
          </p:cNvCxnSpPr>
          <p:nvPr/>
        </p:nvCxnSpPr>
        <p:spPr>
          <a:xfrm>
            <a:off x="3025525" y="1880165"/>
            <a:ext cx="0" cy="2751900"/>
          </a:xfrm>
          <a:prstGeom prst="straightConnector1">
            <a:avLst/>
          </a:prstGeom>
          <a:noFill/>
          <a:ln cap="flat" cmpd="sng" w="9525">
            <a:solidFill>
              <a:schemeClr val="dk2"/>
            </a:solidFill>
            <a:prstDash val="solid"/>
            <a:round/>
            <a:headEnd len="med" w="med" type="none"/>
            <a:tailEnd len="med" w="med" type="none"/>
          </a:ln>
        </p:spPr>
      </p:cxnSp>
      <p:cxnSp>
        <p:nvCxnSpPr>
          <p:cNvPr id="366" name="Google Shape;366;p38"/>
          <p:cNvCxnSpPr>
            <a:stCxn id="362" idx="2"/>
          </p:cNvCxnSpPr>
          <p:nvPr/>
        </p:nvCxnSpPr>
        <p:spPr>
          <a:xfrm>
            <a:off x="5309800" y="1953538"/>
            <a:ext cx="0" cy="2642400"/>
          </a:xfrm>
          <a:prstGeom prst="straightConnector1">
            <a:avLst/>
          </a:prstGeom>
          <a:noFill/>
          <a:ln cap="flat" cmpd="sng" w="9525">
            <a:solidFill>
              <a:schemeClr val="dk2"/>
            </a:solidFill>
            <a:prstDash val="solid"/>
            <a:round/>
            <a:headEnd len="med" w="med" type="none"/>
            <a:tailEnd len="med" w="med" type="none"/>
          </a:ln>
        </p:spPr>
      </p:cxnSp>
      <p:cxnSp>
        <p:nvCxnSpPr>
          <p:cNvPr id="367" name="Google Shape;367;p38"/>
          <p:cNvCxnSpPr>
            <a:stCxn id="363" idx="2"/>
          </p:cNvCxnSpPr>
          <p:nvPr/>
        </p:nvCxnSpPr>
        <p:spPr>
          <a:xfrm>
            <a:off x="7766300" y="1976799"/>
            <a:ext cx="0" cy="2604900"/>
          </a:xfrm>
          <a:prstGeom prst="straightConnector1">
            <a:avLst/>
          </a:prstGeom>
          <a:noFill/>
          <a:ln cap="flat" cmpd="sng" w="9525">
            <a:solidFill>
              <a:schemeClr val="dk2"/>
            </a:solidFill>
            <a:prstDash val="solid"/>
            <a:round/>
            <a:headEnd len="med" w="med" type="none"/>
            <a:tailEnd len="med" w="med" type="none"/>
          </a:ln>
        </p:spPr>
      </p:cxnSp>
      <p:cxnSp>
        <p:nvCxnSpPr>
          <p:cNvPr id="368" name="Google Shape;368;p38"/>
          <p:cNvCxnSpPr/>
          <p:nvPr/>
        </p:nvCxnSpPr>
        <p:spPr>
          <a:xfrm>
            <a:off x="3032800" y="3234175"/>
            <a:ext cx="2247600" cy="0"/>
          </a:xfrm>
          <a:prstGeom prst="straightConnector1">
            <a:avLst/>
          </a:prstGeom>
          <a:noFill/>
          <a:ln cap="flat" cmpd="sng" w="9525">
            <a:solidFill>
              <a:schemeClr val="dk2"/>
            </a:solidFill>
            <a:prstDash val="solid"/>
            <a:round/>
            <a:headEnd len="med" w="med" type="none"/>
            <a:tailEnd len="med" w="med" type="triangle"/>
          </a:ln>
        </p:spPr>
      </p:cxnSp>
      <p:cxnSp>
        <p:nvCxnSpPr>
          <p:cNvPr id="369" name="Google Shape;369;p38"/>
          <p:cNvCxnSpPr/>
          <p:nvPr/>
        </p:nvCxnSpPr>
        <p:spPr>
          <a:xfrm rot="10800000">
            <a:off x="3047175" y="3579950"/>
            <a:ext cx="2247600" cy="0"/>
          </a:xfrm>
          <a:prstGeom prst="straightConnector1">
            <a:avLst/>
          </a:prstGeom>
          <a:noFill/>
          <a:ln cap="flat" cmpd="sng" w="9525">
            <a:solidFill>
              <a:schemeClr val="dk2"/>
            </a:solidFill>
            <a:prstDash val="dash"/>
            <a:round/>
            <a:headEnd len="med" w="med" type="none"/>
            <a:tailEnd len="med" w="med" type="triangle"/>
          </a:ln>
        </p:spPr>
      </p:cxnSp>
      <p:cxnSp>
        <p:nvCxnSpPr>
          <p:cNvPr id="370" name="Google Shape;370;p38"/>
          <p:cNvCxnSpPr/>
          <p:nvPr/>
        </p:nvCxnSpPr>
        <p:spPr>
          <a:xfrm>
            <a:off x="3025600" y="3932950"/>
            <a:ext cx="4732800" cy="0"/>
          </a:xfrm>
          <a:prstGeom prst="straightConnector1">
            <a:avLst/>
          </a:prstGeom>
          <a:noFill/>
          <a:ln cap="flat" cmpd="sng" w="9525">
            <a:solidFill>
              <a:schemeClr val="dk2"/>
            </a:solidFill>
            <a:prstDash val="solid"/>
            <a:round/>
            <a:headEnd len="med" w="med" type="none"/>
            <a:tailEnd len="med" w="med" type="triangle"/>
          </a:ln>
        </p:spPr>
      </p:cxnSp>
      <p:sp>
        <p:nvSpPr>
          <p:cNvPr id="371" name="Google Shape;371;p38"/>
          <p:cNvSpPr/>
          <p:nvPr/>
        </p:nvSpPr>
        <p:spPr>
          <a:xfrm>
            <a:off x="684350" y="2031475"/>
            <a:ext cx="2449200" cy="9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2" name="Google Shape;372;p38"/>
          <p:cNvSpPr txBox="1"/>
          <p:nvPr/>
        </p:nvSpPr>
        <p:spPr>
          <a:xfrm>
            <a:off x="763525" y="1995475"/>
            <a:ext cx="2262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Getting access and refresh tokens using one of the grants</a:t>
            </a:r>
            <a:endParaRPr sz="1800">
              <a:solidFill>
                <a:schemeClr val="dk2"/>
              </a:solidFill>
            </a:endParaRPr>
          </a:p>
        </p:txBody>
      </p:sp>
      <p:sp>
        <p:nvSpPr>
          <p:cNvPr id="373" name="Google Shape;373;p38"/>
          <p:cNvSpPr txBox="1"/>
          <p:nvPr/>
        </p:nvSpPr>
        <p:spPr>
          <a:xfrm>
            <a:off x="3558199" y="2899075"/>
            <a:ext cx="130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r</a:t>
            </a:r>
            <a:r>
              <a:rPr lang="en">
                <a:solidFill>
                  <a:schemeClr val="dk2"/>
                </a:solidFill>
              </a:rPr>
              <a:t>efresh token</a:t>
            </a:r>
            <a:endParaRPr>
              <a:solidFill>
                <a:schemeClr val="dk2"/>
              </a:solidFill>
            </a:endParaRPr>
          </a:p>
        </p:txBody>
      </p:sp>
      <p:sp>
        <p:nvSpPr>
          <p:cNvPr id="374" name="Google Shape;374;p38"/>
          <p:cNvSpPr txBox="1"/>
          <p:nvPr/>
        </p:nvSpPr>
        <p:spPr>
          <a:xfrm>
            <a:off x="3558199" y="3280075"/>
            <a:ext cx="130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access</a:t>
            </a:r>
            <a:r>
              <a:rPr lang="en">
                <a:solidFill>
                  <a:schemeClr val="dk2"/>
                </a:solidFill>
              </a:rPr>
              <a:t> token</a:t>
            </a:r>
            <a:endParaRPr>
              <a:solidFill>
                <a:schemeClr val="dk2"/>
              </a:solidFill>
            </a:endParaRPr>
          </a:p>
        </p:txBody>
      </p:sp>
      <p:sp>
        <p:nvSpPr>
          <p:cNvPr id="375" name="Google Shape;375;p38"/>
          <p:cNvSpPr txBox="1"/>
          <p:nvPr/>
        </p:nvSpPr>
        <p:spPr>
          <a:xfrm>
            <a:off x="5883749" y="3649700"/>
            <a:ext cx="130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access token</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SSO works</a:t>
            </a:r>
            <a:endParaRPr/>
          </a:p>
        </p:txBody>
      </p:sp>
      <p:pic>
        <p:nvPicPr>
          <p:cNvPr id="67" name="Google Shape;67;p15"/>
          <p:cNvPicPr preferRelativeResize="0"/>
          <p:nvPr/>
        </p:nvPicPr>
        <p:blipFill>
          <a:blip r:embed="rId3">
            <a:alphaModFix/>
          </a:blip>
          <a:stretch>
            <a:fillRect/>
          </a:stretch>
        </p:blipFill>
        <p:spPr>
          <a:xfrm>
            <a:off x="4444788" y="3220075"/>
            <a:ext cx="840750" cy="632225"/>
          </a:xfrm>
          <a:prstGeom prst="rect">
            <a:avLst/>
          </a:prstGeom>
          <a:noFill/>
          <a:ln>
            <a:noFill/>
          </a:ln>
        </p:spPr>
      </p:pic>
      <p:pic>
        <p:nvPicPr>
          <p:cNvPr id="68" name="Google Shape;68;p15"/>
          <p:cNvPicPr preferRelativeResize="0"/>
          <p:nvPr/>
        </p:nvPicPr>
        <p:blipFill>
          <a:blip r:embed="rId4">
            <a:alphaModFix/>
          </a:blip>
          <a:stretch>
            <a:fillRect/>
          </a:stretch>
        </p:blipFill>
        <p:spPr>
          <a:xfrm>
            <a:off x="4514788" y="1219750"/>
            <a:ext cx="700774" cy="700774"/>
          </a:xfrm>
          <a:prstGeom prst="rect">
            <a:avLst/>
          </a:prstGeom>
          <a:noFill/>
          <a:ln>
            <a:noFill/>
          </a:ln>
        </p:spPr>
      </p:pic>
      <p:pic>
        <p:nvPicPr>
          <p:cNvPr id="69" name="Google Shape;69;p15"/>
          <p:cNvPicPr preferRelativeResize="0"/>
          <p:nvPr/>
        </p:nvPicPr>
        <p:blipFill>
          <a:blip r:embed="rId5">
            <a:alphaModFix/>
          </a:blip>
          <a:stretch>
            <a:fillRect/>
          </a:stretch>
        </p:blipFill>
        <p:spPr>
          <a:xfrm>
            <a:off x="6065252" y="1260188"/>
            <a:ext cx="629747" cy="619900"/>
          </a:xfrm>
          <a:prstGeom prst="rect">
            <a:avLst/>
          </a:prstGeom>
          <a:noFill/>
          <a:ln>
            <a:noFill/>
          </a:ln>
        </p:spPr>
      </p:pic>
      <p:pic>
        <p:nvPicPr>
          <p:cNvPr id="70" name="Google Shape;70;p15"/>
          <p:cNvPicPr preferRelativeResize="0"/>
          <p:nvPr/>
        </p:nvPicPr>
        <p:blipFill>
          <a:blip r:embed="rId5">
            <a:alphaModFix/>
          </a:blip>
          <a:stretch>
            <a:fillRect/>
          </a:stretch>
        </p:blipFill>
        <p:spPr>
          <a:xfrm>
            <a:off x="6065252" y="3226238"/>
            <a:ext cx="629747" cy="619900"/>
          </a:xfrm>
          <a:prstGeom prst="rect">
            <a:avLst/>
          </a:prstGeom>
          <a:noFill/>
          <a:ln>
            <a:noFill/>
          </a:ln>
        </p:spPr>
      </p:pic>
      <p:pic>
        <p:nvPicPr>
          <p:cNvPr id="71" name="Google Shape;71;p15"/>
          <p:cNvPicPr preferRelativeResize="0"/>
          <p:nvPr/>
        </p:nvPicPr>
        <p:blipFill>
          <a:blip r:embed="rId6">
            <a:alphaModFix/>
          </a:blip>
          <a:stretch>
            <a:fillRect/>
          </a:stretch>
        </p:blipFill>
        <p:spPr>
          <a:xfrm>
            <a:off x="2046975" y="2214706"/>
            <a:ext cx="777900" cy="714087"/>
          </a:xfrm>
          <a:prstGeom prst="rect">
            <a:avLst/>
          </a:prstGeom>
          <a:noFill/>
          <a:ln>
            <a:noFill/>
          </a:ln>
        </p:spPr>
      </p:pic>
      <p:cxnSp>
        <p:nvCxnSpPr>
          <p:cNvPr id="72" name="Google Shape;72;p15"/>
          <p:cNvCxnSpPr>
            <a:stCxn id="71" idx="3"/>
            <a:endCxn id="67" idx="1"/>
          </p:cNvCxnSpPr>
          <p:nvPr/>
        </p:nvCxnSpPr>
        <p:spPr>
          <a:xfrm>
            <a:off x="2824875" y="2571750"/>
            <a:ext cx="1620000" cy="964500"/>
          </a:xfrm>
          <a:prstGeom prst="straightConnector1">
            <a:avLst/>
          </a:prstGeom>
          <a:noFill/>
          <a:ln cap="flat" cmpd="sng" w="9525">
            <a:solidFill>
              <a:schemeClr val="dk2"/>
            </a:solidFill>
            <a:prstDash val="solid"/>
            <a:round/>
            <a:headEnd len="med" w="med" type="none"/>
            <a:tailEnd len="med" w="med" type="triangle"/>
          </a:ln>
        </p:spPr>
      </p:cxnSp>
      <p:cxnSp>
        <p:nvCxnSpPr>
          <p:cNvPr id="73" name="Google Shape;73;p15"/>
          <p:cNvCxnSpPr>
            <a:stCxn id="67" idx="3"/>
            <a:endCxn id="70" idx="1"/>
          </p:cNvCxnSpPr>
          <p:nvPr/>
        </p:nvCxnSpPr>
        <p:spPr>
          <a:xfrm>
            <a:off x="5285538" y="3536187"/>
            <a:ext cx="779700" cy="0"/>
          </a:xfrm>
          <a:prstGeom prst="straightConnector1">
            <a:avLst/>
          </a:prstGeom>
          <a:noFill/>
          <a:ln cap="flat" cmpd="sng" w="9525">
            <a:solidFill>
              <a:schemeClr val="dk2"/>
            </a:solidFill>
            <a:prstDash val="solid"/>
            <a:round/>
            <a:headEnd len="med" w="med" type="none"/>
            <a:tailEnd len="med" w="med" type="triangle"/>
          </a:ln>
        </p:spPr>
      </p:cxnSp>
      <p:cxnSp>
        <p:nvCxnSpPr>
          <p:cNvPr id="74" name="Google Shape;74;p15"/>
          <p:cNvCxnSpPr>
            <a:stCxn id="71" idx="3"/>
            <a:endCxn id="68" idx="1"/>
          </p:cNvCxnSpPr>
          <p:nvPr/>
        </p:nvCxnSpPr>
        <p:spPr>
          <a:xfrm flipH="1" rot="10800000">
            <a:off x="2824875" y="1570050"/>
            <a:ext cx="1689900" cy="1001700"/>
          </a:xfrm>
          <a:prstGeom prst="straightConnector1">
            <a:avLst/>
          </a:prstGeom>
          <a:noFill/>
          <a:ln cap="flat" cmpd="sng" w="9525">
            <a:solidFill>
              <a:schemeClr val="dk2"/>
            </a:solidFill>
            <a:prstDash val="solid"/>
            <a:round/>
            <a:headEnd len="med" w="med" type="none"/>
            <a:tailEnd len="med" w="med" type="triangle"/>
          </a:ln>
        </p:spPr>
      </p:cxnSp>
      <p:cxnSp>
        <p:nvCxnSpPr>
          <p:cNvPr id="75" name="Google Shape;75;p15"/>
          <p:cNvCxnSpPr>
            <a:stCxn id="68" idx="3"/>
            <a:endCxn id="69" idx="1"/>
          </p:cNvCxnSpPr>
          <p:nvPr/>
        </p:nvCxnSpPr>
        <p:spPr>
          <a:xfrm>
            <a:off x="5215562" y="1570137"/>
            <a:ext cx="849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6"/>
          <p:cNvPicPr preferRelativeResize="0"/>
          <p:nvPr/>
        </p:nvPicPr>
        <p:blipFill>
          <a:blip r:embed="rId3">
            <a:alphaModFix/>
          </a:blip>
          <a:stretch>
            <a:fillRect/>
          </a:stretch>
        </p:blipFill>
        <p:spPr>
          <a:xfrm>
            <a:off x="4444788" y="3220075"/>
            <a:ext cx="840750" cy="632225"/>
          </a:xfrm>
          <a:prstGeom prst="rect">
            <a:avLst/>
          </a:prstGeom>
          <a:noFill/>
          <a:ln>
            <a:noFill/>
          </a:ln>
        </p:spPr>
      </p:pic>
      <p:pic>
        <p:nvPicPr>
          <p:cNvPr id="81" name="Google Shape;81;p16"/>
          <p:cNvPicPr preferRelativeResize="0"/>
          <p:nvPr/>
        </p:nvPicPr>
        <p:blipFill>
          <a:blip r:embed="rId4">
            <a:alphaModFix/>
          </a:blip>
          <a:stretch>
            <a:fillRect/>
          </a:stretch>
        </p:blipFill>
        <p:spPr>
          <a:xfrm>
            <a:off x="4514788" y="1219750"/>
            <a:ext cx="700774" cy="700774"/>
          </a:xfrm>
          <a:prstGeom prst="rect">
            <a:avLst/>
          </a:prstGeom>
          <a:noFill/>
          <a:ln>
            <a:noFill/>
          </a:ln>
        </p:spPr>
      </p:pic>
      <p:pic>
        <p:nvPicPr>
          <p:cNvPr id="82" name="Google Shape;82;p16"/>
          <p:cNvPicPr preferRelativeResize="0"/>
          <p:nvPr/>
        </p:nvPicPr>
        <p:blipFill>
          <a:blip r:embed="rId5">
            <a:alphaModFix/>
          </a:blip>
          <a:stretch>
            <a:fillRect/>
          </a:stretch>
        </p:blipFill>
        <p:spPr>
          <a:xfrm>
            <a:off x="7830177" y="2360200"/>
            <a:ext cx="629747" cy="619900"/>
          </a:xfrm>
          <a:prstGeom prst="rect">
            <a:avLst/>
          </a:prstGeom>
          <a:noFill/>
          <a:ln>
            <a:noFill/>
          </a:ln>
        </p:spPr>
      </p:pic>
      <p:pic>
        <p:nvPicPr>
          <p:cNvPr id="83" name="Google Shape;83;p16"/>
          <p:cNvPicPr preferRelativeResize="0"/>
          <p:nvPr/>
        </p:nvPicPr>
        <p:blipFill>
          <a:blip r:embed="rId6">
            <a:alphaModFix/>
          </a:blip>
          <a:stretch>
            <a:fillRect/>
          </a:stretch>
        </p:blipFill>
        <p:spPr>
          <a:xfrm>
            <a:off x="2046975" y="2214706"/>
            <a:ext cx="777900" cy="714087"/>
          </a:xfrm>
          <a:prstGeom prst="rect">
            <a:avLst/>
          </a:prstGeom>
          <a:noFill/>
          <a:ln>
            <a:noFill/>
          </a:ln>
        </p:spPr>
      </p:pic>
      <p:pic>
        <p:nvPicPr>
          <p:cNvPr id="84" name="Google Shape;84;p16"/>
          <p:cNvPicPr preferRelativeResize="0"/>
          <p:nvPr/>
        </p:nvPicPr>
        <p:blipFill>
          <a:blip r:embed="rId7">
            <a:alphaModFix/>
          </a:blip>
          <a:stretch>
            <a:fillRect/>
          </a:stretch>
        </p:blipFill>
        <p:spPr>
          <a:xfrm>
            <a:off x="6512226" y="2214701"/>
            <a:ext cx="910900" cy="910900"/>
          </a:xfrm>
          <a:prstGeom prst="rect">
            <a:avLst/>
          </a:prstGeom>
          <a:noFill/>
          <a:ln>
            <a:noFill/>
          </a:ln>
        </p:spPr>
      </p:pic>
      <p:cxnSp>
        <p:nvCxnSpPr>
          <p:cNvPr id="85" name="Google Shape;85;p16"/>
          <p:cNvCxnSpPr>
            <a:stCxn id="83" idx="3"/>
            <a:endCxn id="80" idx="1"/>
          </p:cNvCxnSpPr>
          <p:nvPr/>
        </p:nvCxnSpPr>
        <p:spPr>
          <a:xfrm>
            <a:off x="2824875" y="2571750"/>
            <a:ext cx="1620000" cy="964500"/>
          </a:xfrm>
          <a:prstGeom prst="straightConnector1">
            <a:avLst/>
          </a:prstGeom>
          <a:noFill/>
          <a:ln cap="flat" cmpd="sng" w="9525">
            <a:solidFill>
              <a:schemeClr val="dk2"/>
            </a:solidFill>
            <a:prstDash val="solid"/>
            <a:round/>
            <a:headEnd len="med" w="med" type="none"/>
            <a:tailEnd len="med" w="med" type="triangle"/>
          </a:ln>
        </p:spPr>
      </p:cxnSp>
      <p:cxnSp>
        <p:nvCxnSpPr>
          <p:cNvPr id="86" name="Google Shape;86;p16"/>
          <p:cNvCxnSpPr>
            <a:stCxn id="84" idx="3"/>
            <a:endCxn id="82" idx="1"/>
          </p:cNvCxnSpPr>
          <p:nvPr/>
        </p:nvCxnSpPr>
        <p:spPr>
          <a:xfrm>
            <a:off x="7423126" y="2670151"/>
            <a:ext cx="407100" cy="0"/>
          </a:xfrm>
          <a:prstGeom prst="straightConnector1">
            <a:avLst/>
          </a:prstGeom>
          <a:noFill/>
          <a:ln cap="flat" cmpd="sng" w="9525">
            <a:solidFill>
              <a:schemeClr val="dk2"/>
            </a:solidFill>
            <a:prstDash val="solid"/>
            <a:round/>
            <a:headEnd len="med" w="med" type="none"/>
            <a:tailEnd len="med" w="med" type="triangle"/>
          </a:ln>
        </p:spPr>
      </p:cxnSp>
      <p:cxnSp>
        <p:nvCxnSpPr>
          <p:cNvPr id="87" name="Google Shape;87;p16"/>
          <p:cNvCxnSpPr>
            <a:stCxn id="83" idx="3"/>
            <a:endCxn id="81" idx="1"/>
          </p:cNvCxnSpPr>
          <p:nvPr/>
        </p:nvCxnSpPr>
        <p:spPr>
          <a:xfrm flipH="1" rot="10800000">
            <a:off x="2824875" y="1570050"/>
            <a:ext cx="1689900" cy="1001700"/>
          </a:xfrm>
          <a:prstGeom prst="straightConnector1">
            <a:avLst/>
          </a:prstGeom>
          <a:noFill/>
          <a:ln cap="flat" cmpd="sng" w="9525">
            <a:solidFill>
              <a:schemeClr val="dk2"/>
            </a:solidFill>
            <a:prstDash val="solid"/>
            <a:round/>
            <a:headEnd len="med" w="med" type="none"/>
            <a:tailEnd len="med" w="med" type="triangle"/>
          </a:ln>
        </p:spPr>
      </p:cxnSp>
      <p:cxnSp>
        <p:nvCxnSpPr>
          <p:cNvPr id="88" name="Google Shape;88;p16"/>
          <p:cNvCxnSpPr>
            <a:stCxn id="80" idx="1"/>
            <a:endCxn id="83" idx="3"/>
          </p:cNvCxnSpPr>
          <p:nvPr/>
        </p:nvCxnSpPr>
        <p:spPr>
          <a:xfrm rot="10800000">
            <a:off x="2824788" y="2571687"/>
            <a:ext cx="1620000" cy="964500"/>
          </a:xfrm>
          <a:prstGeom prst="curvedConnector3">
            <a:avLst>
              <a:gd fmla="val 8453" name="adj1"/>
            </a:avLst>
          </a:prstGeom>
          <a:noFill/>
          <a:ln cap="flat" cmpd="sng" w="9525">
            <a:solidFill>
              <a:schemeClr val="dk2"/>
            </a:solidFill>
            <a:prstDash val="solid"/>
            <a:round/>
            <a:headEnd len="med" w="med" type="none"/>
            <a:tailEnd len="med" w="med" type="triangle"/>
          </a:ln>
        </p:spPr>
      </p:cxnSp>
      <p:cxnSp>
        <p:nvCxnSpPr>
          <p:cNvPr id="89" name="Google Shape;89;p16"/>
          <p:cNvCxnSpPr>
            <a:stCxn id="83" idx="3"/>
            <a:endCxn id="84" idx="1"/>
          </p:cNvCxnSpPr>
          <p:nvPr/>
        </p:nvCxnSpPr>
        <p:spPr>
          <a:xfrm>
            <a:off x="2824875" y="2571750"/>
            <a:ext cx="3687300" cy="98400"/>
          </a:xfrm>
          <a:prstGeom prst="straightConnector1">
            <a:avLst/>
          </a:prstGeom>
          <a:noFill/>
          <a:ln cap="flat" cmpd="sng" w="9525">
            <a:solidFill>
              <a:schemeClr val="dk2"/>
            </a:solidFill>
            <a:prstDash val="solid"/>
            <a:round/>
            <a:headEnd len="med" w="med" type="none"/>
            <a:tailEnd len="med" w="med" type="triangle"/>
          </a:ln>
        </p:spPr>
      </p:cxnSp>
      <p:cxnSp>
        <p:nvCxnSpPr>
          <p:cNvPr id="90" name="Google Shape;90;p16"/>
          <p:cNvCxnSpPr>
            <a:stCxn id="81" idx="1"/>
            <a:endCxn id="83" idx="3"/>
          </p:cNvCxnSpPr>
          <p:nvPr/>
        </p:nvCxnSpPr>
        <p:spPr>
          <a:xfrm flipH="1">
            <a:off x="2824888" y="1570137"/>
            <a:ext cx="1689900" cy="1001700"/>
          </a:xfrm>
          <a:prstGeom prst="curvedConnector3">
            <a:avLst>
              <a:gd fmla="val 13950" name="adj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8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SSO protocols</a:t>
            </a:r>
            <a:endParaRPr/>
          </a:p>
        </p:txBody>
      </p:sp>
      <p:sp>
        <p:nvSpPr>
          <p:cNvPr id="96" name="Google Shape;9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OIDC (</a:t>
            </a:r>
            <a:r>
              <a:rPr lang="en"/>
              <a:t>openid</a:t>
            </a:r>
            <a:r>
              <a:rPr lang="en"/>
              <a:t> connect)</a:t>
            </a:r>
            <a:endParaRPr/>
          </a:p>
          <a:p>
            <a:pPr indent="-342900" lvl="0" marL="457200" rtl="0" algn="l">
              <a:spcBef>
                <a:spcPts val="0"/>
              </a:spcBef>
              <a:spcAft>
                <a:spcPts val="0"/>
              </a:spcAft>
              <a:buSzPts val="1800"/>
              <a:buChar char="●"/>
            </a:pPr>
            <a:r>
              <a:rPr lang="en"/>
              <a:t>SAML(Security Assertion Markup Language)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SAML</a:t>
            </a:r>
            <a:endParaRPr/>
          </a:p>
        </p:txBody>
      </p:sp>
      <p:sp>
        <p:nvSpPr>
          <p:cNvPr id="102" name="Google Shape;10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SAML is an XML-based framework used for exchanging identity data between two parties.(identity provider, service provider)</a:t>
            </a:r>
            <a:endParaRPr/>
          </a:p>
          <a:p>
            <a:pPr indent="0" lvl="0" marL="0" rtl="0" algn="l">
              <a:spcBef>
                <a:spcPts val="1200"/>
              </a:spcBef>
              <a:spcAft>
                <a:spcPts val="0"/>
              </a:spcAft>
              <a:buNone/>
            </a:pPr>
            <a:r>
              <a:rPr lang="en"/>
              <a:t>Identity provider: performs authentication and passes user’s identity and authorization level to service provider</a:t>
            </a:r>
            <a:endParaRPr/>
          </a:p>
          <a:p>
            <a:pPr indent="0" lvl="0" marL="0" rtl="0" algn="l">
              <a:spcBef>
                <a:spcPts val="1200"/>
              </a:spcBef>
              <a:spcAft>
                <a:spcPts val="1200"/>
              </a:spcAft>
              <a:buNone/>
            </a:pPr>
            <a:r>
              <a:rPr lang="en"/>
              <a:t>Service provider: service provider authorizes the given user to access the requested resource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9"/>
          <p:cNvPicPr preferRelativeResize="0"/>
          <p:nvPr/>
        </p:nvPicPr>
        <p:blipFill>
          <a:blip r:embed="rId3">
            <a:alphaModFix/>
          </a:blip>
          <a:stretch>
            <a:fillRect/>
          </a:stretch>
        </p:blipFill>
        <p:spPr>
          <a:xfrm>
            <a:off x="1937800" y="1721285"/>
            <a:ext cx="777900" cy="619880"/>
          </a:xfrm>
          <a:prstGeom prst="rect">
            <a:avLst/>
          </a:prstGeom>
          <a:noFill/>
          <a:ln>
            <a:noFill/>
          </a:ln>
        </p:spPr>
      </p:pic>
      <p:sp>
        <p:nvSpPr>
          <p:cNvPr id="108" name="Google Shape;108;p19"/>
          <p:cNvSpPr txBox="1"/>
          <p:nvPr/>
        </p:nvSpPr>
        <p:spPr>
          <a:xfrm>
            <a:off x="1847650" y="2478075"/>
            <a:ext cx="958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User agent</a:t>
            </a:r>
            <a:endParaRPr sz="1200">
              <a:solidFill>
                <a:schemeClr val="dk2"/>
              </a:solidFill>
            </a:endParaRPr>
          </a:p>
        </p:txBody>
      </p:sp>
      <p:sp>
        <p:nvSpPr>
          <p:cNvPr id="109" name="Google Shape;109;p19"/>
          <p:cNvSpPr/>
          <p:nvPr/>
        </p:nvSpPr>
        <p:spPr>
          <a:xfrm>
            <a:off x="5093075" y="857250"/>
            <a:ext cx="929400" cy="52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IDP</a:t>
            </a:r>
            <a:endParaRPr/>
          </a:p>
        </p:txBody>
      </p:sp>
      <p:sp>
        <p:nvSpPr>
          <p:cNvPr id="110" name="Google Shape;110;p19"/>
          <p:cNvSpPr/>
          <p:nvPr/>
        </p:nvSpPr>
        <p:spPr>
          <a:xfrm>
            <a:off x="4611550" y="3271625"/>
            <a:ext cx="929400" cy="52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SP</a:t>
            </a:r>
            <a:endParaRPr/>
          </a:p>
        </p:txBody>
      </p:sp>
      <p:cxnSp>
        <p:nvCxnSpPr>
          <p:cNvPr id="111" name="Google Shape;111;p19"/>
          <p:cNvCxnSpPr>
            <a:stCxn id="107" idx="3"/>
            <a:endCxn id="109" idx="1"/>
          </p:cNvCxnSpPr>
          <p:nvPr/>
        </p:nvCxnSpPr>
        <p:spPr>
          <a:xfrm flipH="1" rot="10800000">
            <a:off x="2715700" y="1120125"/>
            <a:ext cx="2377500" cy="911100"/>
          </a:xfrm>
          <a:prstGeom prst="curvedConnector3">
            <a:avLst>
              <a:gd fmla="val 49997" name="adj1"/>
            </a:avLst>
          </a:prstGeom>
          <a:noFill/>
          <a:ln cap="flat" cmpd="sng" w="9525">
            <a:solidFill>
              <a:schemeClr val="dk2"/>
            </a:solidFill>
            <a:prstDash val="solid"/>
            <a:round/>
            <a:headEnd len="med" w="med" type="none"/>
            <a:tailEnd len="med" w="med" type="triangle"/>
          </a:ln>
        </p:spPr>
      </p:cxnSp>
      <p:pic>
        <p:nvPicPr>
          <p:cNvPr id="112" name="Google Shape;112;p19"/>
          <p:cNvPicPr preferRelativeResize="0"/>
          <p:nvPr/>
        </p:nvPicPr>
        <p:blipFill>
          <a:blip r:embed="rId4">
            <a:alphaModFix/>
          </a:blip>
          <a:stretch>
            <a:fillRect/>
          </a:stretch>
        </p:blipFill>
        <p:spPr>
          <a:xfrm>
            <a:off x="4107799" y="1653425"/>
            <a:ext cx="284052" cy="326100"/>
          </a:xfrm>
          <a:prstGeom prst="rect">
            <a:avLst/>
          </a:prstGeom>
          <a:noFill/>
          <a:ln>
            <a:noFill/>
          </a:ln>
        </p:spPr>
      </p:pic>
      <p:sp>
        <p:nvSpPr>
          <p:cNvPr id="113" name="Google Shape;113;p19"/>
          <p:cNvSpPr txBox="1"/>
          <p:nvPr/>
        </p:nvSpPr>
        <p:spPr>
          <a:xfrm>
            <a:off x="4435900" y="1647125"/>
            <a:ext cx="1054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response</a:t>
            </a:r>
            <a:endParaRPr sz="1000">
              <a:solidFill>
                <a:schemeClr val="dk2"/>
              </a:solidFill>
            </a:endParaRPr>
          </a:p>
          <a:p>
            <a:pPr indent="0" lvl="0" marL="0" rtl="0" algn="l">
              <a:spcBef>
                <a:spcPts val="0"/>
              </a:spcBef>
              <a:spcAft>
                <a:spcPts val="0"/>
              </a:spcAft>
              <a:buNone/>
            </a:pPr>
            <a:r>
              <a:rPr lang="en" sz="1000">
                <a:solidFill>
                  <a:schemeClr val="dk2"/>
                </a:solidFill>
              </a:rPr>
              <a:t>Saml assertion</a:t>
            </a:r>
            <a:endParaRPr sz="1000">
              <a:solidFill>
                <a:schemeClr val="dk2"/>
              </a:solidFill>
            </a:endParaRPr>
          </a:p>
        </p:txBody>
      </p:sp>
      <p:cxnSp>
        <p:nvCxnSpPr>
          <p:cNvPr id="114" name="Google Shape;114;p19"/>
          <p:cNvCxnSpPr>
            <a:stCxn id="109" idx="1"/>
            <a:endCxn id="107" idx="3"/>
          </p:cNvCxnSpPr>
          <p:nvPr/>
        </p:nvCxnSpPr>
        <p:spPr>
          <a:xfrm flipH="1">
            <a:off x="2715575" y="1120200"/>
            <a:ext cx="2377500" cy="911100"/>
          </a:xfrm>
          <a:prstGeom prst="curvedConnector3">
            <a:avLst>
              <a:gd fmla="val 35754" name="adj1"/>
            </a:avLst>
          </a:prstGeom>
          <a:noFill/>
          <a:ln cap="flat" cmpd="sng" w="9525">
            <a:solidFill>
              <a:schemeClr val="dk2"/>
            </a:solidFill>
            <a:prstDash val="solid"/>
            <a:round/>
            <a:headEnd len="med" w="med" type="none"/>
            <a:tailEnd len="med" w="med" type="triangle"/>
          </a:ln>
        </p:spPr>
      </p:cxnSp>
      <p:cxnSp>
        <p:nvCxnSpPr>
          <p:cNvPr id="115" name="Google Shape;115;p19"/>
          <p:cNvCxnSpPr>
            <a:stCxn id="107" idx="3"/>
            <a:endCxn id="110" idx="1"/>
          </p:cNvCxnSpPr>
          <p:nvPr/>
        </p:nvCxnSpPr>
        <p:spPr>
          <a:xfrm>
            <a:off x="2715700" y="2031225"/>
            <a:ext cx="1896000" cy="1503300"/>
          </a:xfrm>
          <a:prstGeom prst="curvedConnector3">
            <a:avLst>
              <a:gd fmla="val 49996" name="adj1"/>
            </a:avLst>
          </a:prstGeom>
          <a:noFill/>
          <a:ln cap="flat" cmpd="sng" w="9525">
            <a:solidFill>
              <a:schemeClr val="dk2"/>
            </a:solidFill>
            <a:prstDash val="solid"/>
            <a:round/>
            <a:headEnd len="med" w="med" type="none"/>
            <a:tailEnd len="med" w="med" type="triangle"/>
          </a:ln>
        </p:spPr>
      </p:cxnSp>
      <p:pic>
        <p:nvPicPr>
          <p:cNvPr id="116" name="Google Shape;116;p19"/>
          <p:cNvPicPr preferRelativeResize="0"/>
          <p:nvPr/>
        </p:nvPicPr>
        <p:blipFill>
          <a:blip r:embed="rId4">
            <a:alphaModFix/>
          </a:blip>
          <a:stretch>
            <a:fillRect/>
          </a:stretch>
        </p:blipFill>
        <p:spPr>
          <a:xfrm>
            <a:off x="2624949" y="3300450"/>
            <a:ext cx="284052" cy="326100"/>
          </a:xfrm>
          <a:prstGeom prst="rect">
            <a:avLst/>
          </a:prstGeom>
          <a:noFill/>
          <a:ln>
            <a:noFill/>
          </a:ln>
        </p:spPr>
      </p:pic>
      <p:sp>
        <p:nvSpPr>
          <p:cNvPr id="117" name="Google Shape;117;p19"/>
          <p:cNvSpPr txBox="1"/>
          <p:nvPr/>
        </p:nvSpPr>
        <p:spPr>
          <a:xfrm>
            <a:off x="2953050" y="3294150"/>
            <a:ext cx="1054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Saml assertion</a:t>
            </a:r>
            <a:endParaRPr sz="10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Saml request and response</a:t>
            </a:r>
            <a:endParaRPr/>
          </a:p>
        </p:txBody>
      </p:sp>
      <p:sp>
        <p:nvSpPr>
          <p:cNvPr id="123" name="Google Shape;12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Request</a:t>
            </a:r>
            <a:endParaRPr/>
          </a:p>
          <a:p>
            <a:pPr indent="0" lvl="0" marL="0" rtl="0" algn="l">
              <a:spcBef>
                <a:spcPts val="1200"/>
              </a:spcBef>
              <a:spcAft>
                <a:spcPts val="0"/>
              </a:spcAft>
              <a:buClr>
                <a:schemeClr val="dk1"/>
              </a:buClr>
              <a:buSzPct val="61111"/>
              <a:buFont typeface="Arial"/>
              <a:buNone/>
            </a:pPr>
            <a:r>
              <a:rPr lang="en"/>
              <a:t>&lt;?xml version="1.0" encoding="UTF-8"?&gt;</a:t>
            </a:r>
            <a:endParaRPr/>
          </a:p>
          <a:p>
            <a:pPr indent="0" lvl="0" marL="0" rtl="0" algn="l">
              <a:spcBef>
                <a:spcPts val="1200"/>
              </a:spcBef>
              <a:spcAft>
                <a:spcPts val="0"/>
              </a:spcAft>
              <a:buClr>
                <a:schemeClr val="dk1"/>
              </a:buClr>
              <a:buSzPct val="61111"/>
              <a:buFont typeface="Arial"/>
              <a:buNone/>
            </a:pPr>
            <a:r>
              <a:rPr lang="en"/>
              <a:t>&lt;samlp:AuthnRequest xmlns:samlp="urn:oasis:names:tc:SAML:2.0:protocol"</a:t>
            </a:r>
            <a:endParaRPr/>
          </a:p>
          <a:p>
            <a:pPr indent="0" lvl="0" marL="0" rtl="0" algn="l">
              <a:spcBef>
                <a:spcPts val="1200"/>
              </a:spcBef>
              <a:spcAft>
                <a:spcPts val="0"/>
              </a:spcAft>
              <a:buClr>
                <a:schemeClr val="dk1"/>
              </a:buClr>
              <a:buSzPct val="61111"/>
              <a:buFont typeface="Arial"/>
              <a:buNone/>
            </a:pPr>
            <a:r>
              <a:rPr lang="en"/>
              <a:t>                    ID="identifier"</a:t>
            </a:r>
            <a:endParaRPr/>
          </a:p>
          <a:p>
            <a:pPr indent="0" lvl="0" marL="0" rtl="0" algn="l">
              <a:spcBef>
                <a:spcPts val="1200"/>
              </a:spcBef>
              <a:spcAft>
                <a:spcPts val="0"/>
              </a:spcAft>
              <a:buClr>
                <a:schemeClr val="dk1"/>
              </a:buClr>
              <a:buSzPct val="61111"/>
              <a:buFont typeface="Arial"/>
              <a:buNone/>
            </a:pPr>
            <a:r>
              <a:rPr lang="en"/>
              <a:t>                    Version="2.0"</a:t>
            </a:r>
            <a:endParaRPr/>
          </a:p>
          <a:p>
            <a:pPr indent="0" lvl="0" marL="0" rtl="0" algn="l">
              <a:spcBef>
                <a:spcPts val="1200"/>
              </a:spcBef>
              <a:spcAft>
                <a:spcPts val="0"/>
              </a:spcAft>
              <a:buClr>
                <a:schemeClr val="dk1"/>
              </a:buClr>
              <a:buSzPct val="61111"/>
              <a:buFont typeface="Arial"/>
              <a:buNone/>
            </a:pPr>
            <a:r>
              <a:rPr lang="en"/>
              <a:t>                    IssueInstant="timestamp"&gt;</a:t>
            </a:r>
            <a:endParaRPr/>
          </a:p>
          <a:p>
            <a:pPr indent="0" lvl="0" marL="0" rtl="0" algn="l">
              <a:spcBef>
                <a:spcPts val="1200"/>
              </a:spcBef>
              <a:spcAft>
                <a:spcPts val="0"/>
              </a:spcAft>
              <a:buClr>
                <a:schemeClr val="dk1"/>
              </a:buClr>
              <a:buSzPct val="61111"/>
              <a:buFont typeface="Arial"/>
              <a:buNone/>
            </a:pPr>
            <a:r>
              <a:rPr lang="en"/>
              <a:t>    &lt;saml:Issuer xmlns:saml="urn:oasis:names:tc:SAML:2.0:assertion"&gt;IssuerName&lt;/saml:Issuer&gt;</a:t>
            </a:r>
            <a:endParaRPr/>
          </a:p>
          <a:p>
            <a:pPr indent="0" lvl="0" marL="0" rtl="0" algn="l">
              <a:spcBef>
                <a:spcPts val="1200"/>
              </a:spcBef>
              <a:spcAft>
                <a:spcPts val="0"/>
              </a:spcAft>
              <a:buClr>
                <a:schemeClr val="dk1"/>
              </a:buClr>
              <a:buSzPct val="61111"/>
              <a:buFont typeface="Arial"/>
              <a:buNone/>
            </a:pPr>
            <a:r>
              <a:rPr lang="en"/>
              <a:t>    &lt;samlp:NameIDPolicy Format="urn:oasis:names:tc:SAML:1.1:nameid-format:unspecified"/&gt;</a:t>
            </a:r>
            <a:endParaRPr/>
          </a:p>
          <a:p>
            <a:pPr indent="0" lvl="0" marL="0" rtl="0" algn="l">
              <a:spcBef>
                <a:spcPts val="1200"/>
              </a:spcBef>
              <a:spcAft>
                <a:spcPts val="0"/>
              </a:spcAft>
              <a:buNone/>
            </a:pPr>
            <a:r>
              <a:rPr lang="en"/>
              <a:t>&lt;/samlp:AuthnRequest&gt;</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idx="1" type="body"/>
          </p:nvPr>
        </p:nvSpPr>
        <p:spPr>
          <a:xfrm>
            <a:off x="311700" y="331375"/>
            <a:ext cx="8520600" cy="4509600"/>
          </a:xfrm>
          <a:prstGeom prst="rect">
            <a:avLst/>
          </a:prstGeom>
        </p:spPr>
        <p:txBody>
          <a:bodyPr anchorCtr="0" anchor="t" bIns="91425" lIns="91425" spcFirstLastPara="1" rIns="91425" wrap="square" tIns="91425">
            <a:noAutofit/>
          </a:bodyPr>
          <a:lstStyle/>
          <a:p>
            <a:pPr indent="0" lvl="0" marL="0" rtl="0" algn="l">
              <a:lnSpc>
                <a:spcPct val="10000"/>
              </a:lnSpc>
              <a:spcBef>
                <a:spcPts val="0"/>
              </a:spcBef>
              <a:spcAft>
                <a:spcPts val="0"/>
              </a:spcAft>
              <a:buClr>
                <a:schemeClr val="dk1"/>
              </a:buClr>
              <a:buSzPts val="275"/>
              <a:buFont typeface="Arial"/>
              <a:buNone/>
            </a:pPr>
            <a:r>
              <a:rPr lang="en" sz="650"/>
              <a:t>&lt;saml:Assertion xmlns:saml="urn:oasis:names:tc:SAML:2.0:assertion"</a:t>
            </a:r>
            <a:endParaRPr sz="650"/>
          </a:p>
          <a:p>
            <a:pPr indent="0" lvl="0" marL="0" rtl="0" algn="l">
              <a:lnSpc>
                <a:spcPct val="10000"/>
              </a:lnSpc>
              <a:spcBef>
                <a:spcPts val="1200"/>
              </a:spcBef>
              <a:spcAft>
                <a:spcPts val="0"/>
              </a:spcAft>
              <a:buClr>
                <a:schemeClr val="dk1"/>
              </a:buClr>
              <a:buSzPts val="275"/>
              <a:buFont typeface="Arial"/>
              <a:buNone/>
            </a:pPr>
            <a:r>
              <a:rPr lang="en" sz="650"/>
              <a:t>                ID="assertionID"</a:t>
            </a:r>
            <a:endParaRPr sz="650"/>
          </a:p>
          <a:p>
            <a:pPr indent="0" lvl="0" marL="0" rtl="0" algn="l">
              <a:lnSpc>
                <a:spcPct val="10000"/>
              </a:lnSpc>
              <a:spcBef>
                <a:spcPts val="1200"/>
              </a:spcBef>
              <a:spcAft>
                <a:spcPts val="0"/>
              </a:spcAft>
              <a:buClr>
                <a:schemeClr val="dk1"/>
              </a:buClr>
              <a:buSzPts val="275"/>
              <a:buFont typeface="Arial"/>
              <a:buNone/>
            </a:pPr>
            <a:r>
              <a:rPr lang="en" sz="650"/>
              <a:t>                IssueInstant="assertionTimestamp"&gt;</a:t>
            </a:r>
            <a:endParaRPr sz="650"/>
          </a:p>
          <a:p>
            <a:pPr indent="0" lvl="0" marL="0" rtl="0" algn="l">
              <a:lnSpc>
                <a:spcPct val="10000"/>
              </a:lnSpc>
              <a:spcBef>
                <a:spcPts val="1200"/>
              </a:spcBef>
              <a:spcAft>
                <a:spcPts val="0"/>
              </a:spcAft>
              <a:buClr>
                <a:schemeClr val="dk1"/>
              </a:buClr>
              <a:buSzPts val="275"/>
              <a:buFont typeface="Arial"/>
              <a:buNone/>
            </a:pPr>
            <a:r>
              <a:rPr lang="en" sz="650"/>
              <a:t>    &lt;saml:Issuer&gt;IdentityProvider&lt;/saml:Issuer&gt;</a:t>
            </a:r>
            <a:endParaRPr sz="650"/>
          </a:p>
          <a:p>
            <a:pPr indent="0" lvl="0" marL="0" rtl="0" algn="l">
              <a:lnSpc>
                <a:spcPct val="10000"/>
              </a:lnSpc>
              <a:spcBef>
                <a:spcPts val="1200"/>
              </a:spcBef>
              <a:spcAft>
                <a:spcPts val="0"/>
              </a:spcAft>
              <a:buClr>
                <a:schemeClr val="dk1"/>
              </a:buClr>
              <a:buSzPts val="275"/>
              <a:buFont typeface="Arial"/>
              <a:buNone/>
            </a:pPr>
            <a:r>
              <a:rPr lang="en" sz="650"/>
              <a:t>    &lt;saml:Subject&gt;</a:t>
            </a:r>
            <a:endParaRPr sz="650"/>
          </a:p>
          <a:p>
            <a:pPr indent="0" lvl="0" marL="0" rtl="0" algn="l">
              <a:lnSpc>
                <a:spcPct val="10000"/>
              </a:lnSpc>
              <a:spcBef>
                <a:spcPts val="1200"/>
              </a:spcBef>
              <a:spcAft>
                <a:spcPts val="0"/>
              </a:spcAft>
              <a:buClr>
                <a:schemeClr val="dk1"/>
              </a:buClr>
              <a:buSzPts val="275"/>
              <a:buFont typeface="Arial"/>
              <a:buNone/>
            </a:pPr>
            <a:r>
              <a:rPr lang="en" sz="650"/>
              <a:t>        &lt;saml:NameID Format="urn:oasis:names:tc:SAML:1.1:nameid-format:emailAddress"&gt;</a:t>
            </a:r>
            <a:endParaRPr sz="650"/>
          </a:p>
          <a:p>
            <a:pPr indent="0" lvl="0" marL="0" rtl="0" algn="l">
              <a:lnSpc>
                <a:spcPct val="10000"/>
              </a:lnSpc>
              <a:spcBef>
                <a:spcPts val="1200"/>
              </a:spcBef>
              <a:spcAft>
                <a:spcPts val="0"/>
              </a:spcAft>
              <a:buClr>
                <a:schemeClr val="dk1"/>
              </a:buClr>
              <a:buSzPts val="275"/>
              <a:buFont typeface="Arial"/>
              <a:buNone/>
            </a:pPr>
            <a:r>
              <a:rPr lang="en" sz="650"/>
              <a:t>            user@example.com</a:t>
            </a:r>
            <a:endParaRPr sz="650"/>
          </a:p>
          <a:p>
            <a:pPr indent="0" lvl="0" marL="0" rtl="0" algn="l">
              <a:lnSpc>
                <a:spcPct val="10000"/>
              </a:lnSpc>
              <a:spcBef>
                <a:spcPts val="1200"/>
              </a:spcBef>
              <a:spcAft>
                <a:spcPts val="0"/>
              </a:spcAft>
              <a:buClr>
                <a:schemeClr val="dk1"/>
              </a:buClr>
              <a:buSzPts val="275"/>
              <a:buFont typeface="Arial"/>
              <a:buNone/>
            </a:pPr>
            <a:r>
              <a:rPr lang="en" sz="650"/>
              <a:t>        &lt;/saml:NameID&gt;</a:t>
            </a:r>
            <a:endParaRPr sz="650"/>
          </a:p>
          <a:p>
            <a:pPr indent="0" lvl="0" marL="0" rtl="0" algn="l">
              <a:lnSpc>
                <a:spcPct val="10000"/>
              </a:lnSpc>
              <a:spcBef>
                <a:spcPts val="1200"/>
              </a:spcBef>
              <a:spcAft>
                <a:spcPts val="0"/>
              </a:spcAft>
              <a:buClr>
                <a:schemeClr val="dk1"/>
              </a:buClr>
              <a:buSzPts val="275"/>
              <a:buFont typeface="Arial"/>
              <a:buNone/>
            </a:pPr>
            <a:r>
              <a:rPr lang="en" sz="650"/>
              <a:t>        &lt;saml:SubjectConfirmation Method="urn:oasis:names:tc:SAML:2.0:cm:bearer"&gt;</a:t>
            </a:r>
            <a:endParaRPr sz="650"/>
          </a:p>
          <a:p>
            <a:pPr indent="0" lvl="0" marL="0" rtl="0" algn="l">
              <a:lnSpc>
                <a:spcPct val="10000"/>
              </a:lnSpc>
              <a:spcBef>
                <a:spcPts val="1200"/>
              </a:spcBef>
              <a:spcAft>
                <a:spcPts val="0"/>
              </a:spcAft>
              <a:buClr>
                <a:schemeClr val="dk1"/>
              </a:buClr>
              <a:buSzPts val="275"/>
              <a:buFont typeface="Arial"/>
              <a:buNone/>
            </a:pPr>
            <a:r>
              <a:rPr lang="en" sz="650"/>
              <a:t>            &lt;saml:SubjectConfirmationData NotOnOrAfter="expirationTime"/&gt;</a:t>
            </a:r>
            <a:endParaRPr sz="650"/>
          </a:p>
          <a:p>
            <a:pPr indent="0" lvl="0" marL="0" rtl="0" algn="l">
              <a:lnSpc>
                <a:spcPct val="10000"/>
              </a:lnSpc>
              <a:spcBef>
                <a:spcPts val="1200"/>
              </a:spcBef>
              <a:spcAft>
                <a:spcPts val="0"/>
              </a:spcAft>
              <a:buClr>
                <a:schemeClr val="dk1"/>
              </a:buClr>
              <a:buSzPts val="275"/>
              <a:buFont typeface="Arial"/>
              <a:buNone/>
            </a:pPr>
            <a:r>
              <a:rPr lang="en" sz="650"/>
              <a:t>        &lt;/saml:SubjectConfirmation&gt;</a:t>
            </a:r>
            <a:endParaRPr sz="650"/>
          </a:p>
          <a:p>
            <a:pPr indent="0" lvl="0" marL="0" rtl="0" algn="l">
              <a:lnSpc>
                <a:spcPct val="10000"/>
              </a:lnSpc>
              <a:spcBef>
                <a:spcPts val="1200"/>
              </a:spcBef>
              <a:spcAft>
                <a:spcPts val="0"/>
              </a:spcAft>
              <a:buClr>
                <a:schemeClr val="dk1"/>
              </a:buClr>
              <a:buSzPts val="275"/>
              <a:buFont typeface="Arial"/>
              <a:buNone/>
            </a:pPr>
            <a:r>
              <a:rPr lang="en" sz="650"/>
              <a:t>    &lt;/saml:Subject&gt;</a:t>
            </a:r>
            <a:endParaRPr sz="650"/>
          </a:p>
          <a:p>
            <a:pPr indent="0" lvl="0" marL="0" rtl="0" algn="l">
              <a:lnSpc>
                <a:spcPct val="10000"/>
              </a:lnSpc>
              <a:spcBef>
                <a:spcPts val="1200"/>
              </a:spcBef>
              <a:spcAft>
                <a:spcPts val="0"/>
              </a:spcAft>
              <a:buSzPts val="275"/>
              <a:buNone/>
            </a:pPr>
            <a:r>
              <a:rPr lang="en" sz="650"/>
              <a:t>    &lt;saml:Conditions NotBefore="notBeforeTime" NotOnOrAfter="expirationTime"&gt;</a:t>
            </a:r>
            <a:endParaRPr sz="650"/>
          </a:p>
          <a:p>
            <a:pPr indent="0" lvl="0" marL="0" rtl="0" algn="l">
              <a:lnSpc>
                <a:spcPct val="10000"/>
              </a:lnSpc>
              <a:spcBef>
                <a:spcPts val="1200"/>
              </a:spcBef>
              <a:spcAft>
                <a:spcPts val="0"/>
              </a:spcAft>
              <a:buClr>
                <a:schemeClr val="dk1"/>
              </a:buClr>
              <a:buSzPts val="275"/>
              <a:buFont typeface="Arial"/>
              <a:buNone/>
            </a:pPr>
            <a:r>
              <a:rPr lang="en" sz="650"/>
              <a:t>    &lt;/saml:Conditions&gt;</a:t>
            </a:r>
            <a:endParaRPr sz="650"/>
          </a:p>
          <a:p>
            <a:pPr indent="0" lvl="0" marL="0" rtl="0" algn="l">
              <a:lnSpc>
                <a:spcPct val="10000"/>
              </a:lnSpc>
              <a:spcBef>
                <a:spcPts val="1200"/>
              </a:spcBef>
              <a:spcAft>
                <a:spcPts val="0"/>
              </a:spcAft>
              <a:buClr>
                <a:schemeClr val="dk1"/>
              </a:buClr>
              <a:buSzPts val="275"/>
              <a:buFont typeface="Arial"/>
              <a:buNone/>
            </a:pPr>
            <a:r>
              <a:rPr lang="en" sz="650"/>
              <a:t>    &lt;saml:AuthnStatement AuthnInstant="authenticationTimestamp"&gt;</a:t>
            </a:r>
            <a:endParaRPr sz="650"/>
          </a:p>
          <a:p>
            <a:pPr indent="0" lvl="0" marL="0" rtl="0" algn="l">
              <a:lnSpc>
                <a:spcPct val="10000"/>
              </a:lnSpc>
              <a:spcBef>
                <a:spcPts val="1200"/>
              </a:spcBef>
              <a:spcAft>
                <a:spcPts val="0"/>
              </a:spcAft>
              <a:buClr>
                <a:schemeClr val="dk1"/>
              </a:buClr>
              <a:buSzPts val="275"/>
              <a:buFont typeface="Arial"/>
              <a:buNone/>
            </a:pPr>
            <a:r>
              <a:rPr lang="en" sz="650"/>
              <a:t>        &lt;saml:AuthnContext&gt;</a:t>
            </a:r>
            <a:endParaRPr sz="650"/>
          </a:p>
          <a:p>
            <a:pPr indent="0" lvl="0" marL="0" rtl="0" algn="l">
              <a:lnSpc>
                <a:spcPct val="10000"/>
              </a:lnSpc>
              <a:spcBef>
                <a:spcPts val="1200"/>
              </a:spcBef>
              <a:spcAft>
                <a:spcPts val="0"/>
              </a:spcAft>
              <a:buClr>
                <a:schemeClr val="dk1"/>
              </a:buClr>
              <a:buSzPts val="275"/>
              <a:buFont typeface="Arial"/>
              <a:buNone/>
            </a:pPr>
            <a:r>
              <a:rPr lang="en" sz="650"/>
              <a:t>            &lt;saml:AuthnContextClassRef&gt;</a:t>
            </a:r>
            <a:endParaRPr sz="650"/>
          </a:p>
          <a:p>
            <a:pPr indent="0" lvl="0" marL="0" rtl="0" algn="l">
              <a:lnSpc>
                <a:spcPct val="10000"/>
              </a:lnSpc>
              <a:spcBef>
                <a:spcPts val="1200"/>
              </a:spcBef>
              <a:spcAft>
                <a:spcPts val="0"/>
              </a:spcAft>
              <a:buClr>
                <a:schemeClr val="dk1"/>
              </a:buClr>
              <a:buSzPts val="275"/>
              <a:buFont typeface="Arial"/>
              <a:buNone/>
            </a:pPr>
            <a:r>
              <a:rPr lang="en" sz="650"/>
              <a:t>                urn:oasis:names:tc:SAML:2.0:ac:classes:Password</a:t>
            </a:r>
            <a:endParaRPr sz="650"/>
          </a:p>
          <a:p>
            <a:pPr indent="0" lvl="0" marL="0" rtl="0" algn="l">
              <a:lnSpc>
                <a:spcPct val="10000"/>
              </a:lnSpc>
              <a:spcBef>
                <a:spcPts val="1200"/>
              </a:spcBef>
              <a:spcAft>
                <a:spcPts val="0"/>
              </a:spcAft>
              <a:buClr>
                <a:schemeClr val="dk1"/>
              </a:buClr>
              <a:buSzPts val="275"/>
              <a:buFont typeface="Arial"/>
              <a:buNone/>
            </a:pPr>
            <a:r>
              <a:rPr lang="en" sz="650"/>
              <a:t>            &lt;/saml:AuthnContextClassRef&gt;</a:t>
            </a:r>
            <a:endParaRPr sz="650"/>
          </a:p>
          <a:p>
            <a:pPr indent="0" lvl="0" marL="0" rtl="0" algn="l">
              <a:lnSpc>
                <a:spcPct val="10000"/>
              </a:lnSpc>
              <a:spcBef>
                <a:spcPts val="1200"/>
              </a:spcBef>
              <a:spcAft>
                <a:spcPts val="0"/>
              </a:spcAft>
              <a:buClr>
                <a:schemeClr val="dk1"/>
              </a:buClr>
              <a:buSzPts val="275"/>
              <a:buFont typeface="Arial"/>
              <a:buNone/>
            </a:pPr>
            <a:r>
              <a:rPr lang="en" sz="650"/>
              <a:t>        &lt;/saml:AuthnContext&gt;</a:t>
            </a:r>
            <a:endParaRPr sz="650"/>
          </a:p>
          <a:p>
            <a:pPr indent="0" lvl="0" marL="0" rtl="0" algn="l">
              <a:lnSpc>
                <a:spcPct val="10000"/>
              </a:lnSpc>
              <a:spcBef>
                <a:spcPts val="1200"/>
              </a:spcBef>
              <a:spcAft>
                <a:spcPts val="0"/>
              </a:spcAft>
              <a:buSzPts val="275"/>
              <a:buNone/>
            </a:pPr>
            <a:r>
              <a:rPr lang="en" sz="650"/>
              <a:t>    &lt;/saml:AuthnStatement&gt;</a:t>
            </a:r>
            <a:endParaRPr sz="650"/>
          </a:p>
          <a:p>
            <a:pPr indent="0" lvl="0" marL="0" rtl="0" algn="l">
              <a:lnSpc>
                <a:spcPct val="10000"/>
              </a:lnSpc>
              <a:spcBef>
                <a:spcPts val="1200"/>
              </a:spcBef>
              <a:spcAft>
                <a:spcPts val="0"/>
              </a:spcAft>
              <a:buClr>
                <a:schemeClr val="dk1"/>
              </a:buClr>
              <a:buSzPts val="275"/>
              <a:buFont typeface="Arial"/>
              <a:buNone/>
            </a:pPr>
            <a:r>
              <a:rPr lang="en" sz="650"/>
              <a:t>&lt;/saml:Assertion&gt;</a:t>
            </a:r>
            <a:endParaRPr sz="650"/>
          </a:p>
          <a:p>
            <a:pPr indent="0" lvl="0" marL="0" rtl="0" algn="l">
              <a:lnSpc>
                <a:spcPct val="10000"/>
              </a:lnSpc>
              <a:spcBef>
                <a:spcPts val="1200"/>
              </a:spcBef>
              <a:spcAft>
                <a:spcPts val="0"/>
              </a:spcAft>
              <a:buClr>
                <a:schemeClr val="dk1"/>
              </a:buClr>
              <a:buSzPts val="275"/>
              <a:buFont typeface="Arial"/>
              <a:buNone/>
            </a:pPr>
            <a:r>
              <a:t/>
            </a:r>
            <a:endParaRPr sz="650"/>
          </a:p>
          <a:p>
            <a:pPr indent="0" lvl="0" marL="0" rtl="0" algn="l">
              <a:lnSpc>
                <a:spcPct val="10000"/>
              </a:lnSpc>
              <a:spcBef>
                <a:spcPts val="1200"/>
              </a:spcBef>
              <a:spcAft>
                <a:spcPts val="1200"/>
              </a:spcAft>
              <a:buSzPts val="275"/>
              <a:buNone/>
            </a:pPr>
            <a:r>
              <a:t/>
            </a:r>
            <a:endParaRPr sz="65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