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4" r:id="rId8"/>
    <p:sldId id="263" r:id="rId9"/>
    <p:sldId id="266" r:id="rId10"/>
    <p:sldId id="267" r:id="rId11"/>
    <p:sldId id="268" r:id="rId12"/>
    <p:sldId id="269" r:id="rId13"/>
    <p:sldId id="270" r:id="rId14"/>
    <p:sldId id="271" r:id="rId15"/>
    <p:sldId id="272" r:id="rId16"/>
    <p:sldId id="292" r:id="rId17"/>
    <p:sldId id="275" r:id="rId18"/>
    <p:sldId id="276" r:id="rId19"/>
    <p:sldId id="273" r:id="rId20"/>
    <p:sldId id="278" r:id="rId21"/>
    <p:sldId id="280" r:id="rId22"/>
    <p:sldId id="298" r:id="rId23"/>
    <p:sldId id="283" r:id="rId24"/>
    <p:sldId id="282" r:id="rId25"/>
    <p:sldId id="284" r:id="rId26"/>
    <p:sldId id="285" r:id="rId27"/>
    <p:sldId id="286" r:id="rId28"/>
    <p:sldId id="287" r:id="rId29"/>
    <p:sldId id="288" r:id="rId30"/>
    <p:sldId id="289" r:id="rId31"/>
    <p:sldId id="290" r:id="rId32"/>
    <p:sldId id="291" r:id="rId33"/>
    <p:sldId id="281" r:id="rId34"/>
    <p:sldId id="279" r:id="rId35"/>
    <p:sldId id="277" r:id="rId36"/>
    <p:sldId id="274" r:id="rId37"/>
    <p:sldId id="265" r:id="rId38"/>
    <p:sldId id="293" r:id="rId39"/>
    <p:sldId id="299" r:id="rId40"/>
    <p:sldId id="296" r:id="rId41"/>
    <p:sldId id="297" r:id="rId42"/>
    <p:sldId id="294" r:id="rId43"/>
    <p:sldId id="301" r:id="rId44"/>
    <p:sldId id="295" r:id="rId45"/>
    <p:sldId id="30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20F733E-6F56-4C58-81CF-3E3A3E5A7688}">
          <p14:sldIdLst>
            <p14:sldId id="257"/>
            <p14:sldId id="258"/>
            <p14:sldId id="259"/>
            <p14:sldId id="260"/>
            <p14:sldId id="261"/>
            <p14:sldId id="262"/>
            <p14:sldId id="264"/>
            <p14:sldId id="263"/>
            <p14:sldId id="266"/>
            <p14:sldId id="267"/>
            <p14:sldId id="268"/>
            <p14:sldId id="269"/>
            <p14:sldId id="270"/>
            <p14:sldId id="271"/>
            <p14:sldId id="272"/>
            <p14:sldId id="292"/>
            <p14:sldId id="275"/>
            <p14:sldId id="276"/>
            <p14:sldId id="273"/>
            <p14:sldId id="278"/>
            <p14:sldId id="280"/>
            <p14:sldId id="298"/>
            <p14:sldId id="283"/>
            <p14:sldId id="282"/>
            <p14:sldId id="284"/>
            <p14:sldId id="285"/>
            <p14:sldId id="286"/>
            <p14:sldId id="287"/>
            <p14:sldId id="288"/>
            <p14:sldId id="289"/>
            <p14:sldId id="290"/>
            <p14:sldId id="291"/>
            <p14:sldId id="281"/>
            <p14:sldId id="279"/>
            <p14:sldId id="277"/>
            <p14:sldId id="274"/>
            <p14:sldId id="265"/>
            <p14:sldId id="293"/>
            <p14:sldId id="299"/>
            <p14:sldId id="296"/>
            <p14:sldId id="297"/>
            <p14:sldId id="294"/>
            <p14:sldId id="301"/>
          </p14:sldIdLst>
        </p14:section>
        <p14:section name="Untitled Section" id="{10E62AC0-D938-44DE-9518-9A90DEC3FDE2}">
          <p14:sldIdLst>
            <p14:sldId id="295"/>
            <p14:sldId id="30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1" clrIdx="0">
    <p:extLst>
      <p:ext uri="{19B8F6BF-5375-455C-9EA6-DF929625EA0E}">
        <p15:presenceInfo xmlns:p15="http://schemas.microsoft.com/office/powerpoint/2012/main" userId="571f3e73ba47f41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179" autoAdjust="0"/>
    <p:restoredTop sz="94660"/>
  </p:normalViewPr>
  <p:slideViewPr>
    <p:cSldViewPr snapToGrid="0">
      <p:cViewPr varScale="1">
        <p:scale>
          <a:sx n="66" d="100"/>
          <a:sy n="66" d="100"/>
        </p:scale>
        <p:origin x="102"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ADEE80-39AF-410D-9276-4522AA913D98}"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9B43C0E5-234B-4A4D-BC33-0E3DCE96A311}">
      <dgm:prSet phldrT="[Text]"/>
      <dgm:spPr/>
      <dgm:t>
        <a:bodyPr/>
        <a:lstStyle/>
        <a:p>
          <a:r>
            <a:rPr lang="en-US" dirty="0" smtClean="0"/>
            <a:t>Find all paths and store it in global paths set, either all paths or using a heuristic like TSP</a:t>
          </a:r>
          <a:endParaRPr lang="en-US" dirty="0"/>
        </a:p>
      </dgm:t>
    </dgm:pt>
    <dgm:pt modelId="{53909C20-C3D7-48BA-9F76-32FB6E861C99}" type="parTrans" cxnId="{186FB51F-4E83-43E3-9FDD-6ACB801A3056}">
      <dgm:prSet/>
      <dgm:spPr/>
      <dgm:t>
        <a:bodyPr/>
        <a:lstStyle/>
        <a:p>
          <a:endParaRPr lang="en-US"/>
        </a:p>
      </dgm:t>
    </dgm:pt>
    <dgm:pt modelId="{04FE26EF-FE05-4C4B-B7FC-9C4B48368335}" type="sibTrans" cxnId="{186FB51F-4E83-43E3-9FDD-6ACB801A3056}">
      <dgm:prSet/>
      <dgm:spPr/>
      <dgm:t>
        <a:bodyPr/>
        <a:lstStyle/>
        <a:p>
          <a:endParaRPr lang="en-US"/>
        </a:p>
      </dgm:t>
    </dgm:pt>
    <dgm:pt modelId="{8F56CB13-65A0-4F51-9125-EF3B84409901}">
      <dgm:prSet phldrT="[Text]"/>
      <dgm:spPr/>
      <dgm:t>
        <a:bodyPr/>
        <a:lstStyle/>
        <a:p>
          <a:r>
            <a:rPr lang="en-US" dirty="0" smtClean="0"/>
            <a:t>Define</a:t>
          </a:r>
          <a:r>
            <a:rPr lang="en-US" baseline="0" dirty="0" smtClean="0"/>
            <a:t> the IP formulation</a:t>
          </a:r>
          <a:endParaRPr lang="en-US" dirty="0"/>
        </a:p>
      </dgm:t>
    </dgm:pt>
    <dgm:pt modelId="{8F85E7F0-3C1E-42B6-B530-4C6958DB72DE}" type="parTrans" cxnId="{968BA37A-88A8-43B1-A6B4-ACB0D099EB1D}">
      <dgm:prSet/>
      <dgm:spPr/>
      <dgm:t>
        <a:bodyPr/>
        <a:lstStyle/>
        <a:p>
          <a:endParaRPr lang="en-US"/>
        </a:p>
      </dgm:t>
    </dgm:pt>
    <dgm:pt modelId="{354EC4D6-3B10-43AE-8F79-FA61B8814F05}" type="sibTrans" cxnId="{968BA37A-88A8-43B1-A6B4-ACB0D099EB1D}">
      <dgm:prSet/>
      <dgm:spPr/>
      <dgm:t>
        <a:bodyPr/>
        <a:lstStyle/>
        <a:p>
          <a:endParaRPr lang="en-US"/>
        </a:p>
      </dgm:t>
    </dgm:pt>
    <dgm:pt modelId="{74F87EAD-3098-4FCD-8EA8-E4A3B389B667}">
      <dgm:prSet phldrT="[Text]"/>
      <dgm:spPr/>
      <dgm:t>
        <a:bodyPr/>
        <a:lstStyle/>
        <a:p>
          <a:r>
            <a:rPr lang="en-US" dirty="0" smtClean="0"/>
            <a:t>Feed the paths, and solve using CPLEX</a:t>
          </a:r>
          <a:endParaRPr lang="en-US" dirty="0"/>
        </a:p>
      </dgm:t>
    </dgm:pt>
    <dgm:pt modelId="{FC0834EC-A86F-43D4-94CA-5F1A2BEACFF0}" type="parTrans" cxnId="{6565286F-5B5B-4A83-9FA8-18CB4CC83F36}">
      <dgm:prSet/>
      <dgm:spPr/>
      <dgm:t>
        <a:bodyPr/>
        <a:lstStyle/>
        <a:p>
          <a:endParaRPr lang="en-US"/>
        </a:p>
      </dgm:t>
    </dgm:pt>
    <dgm:pt modelId="{7F1B9869-33E7-4CBE-B216-7359388CC271}" type="sibTrans" cxnId="{6565286F-5B5B-4A83-9FA8-18CB4CC83F36}">
      <dgm:prSet/>
      <dgm:spPr/>
      <dgm:t>
        <a:bodyPr/>
        <a:lstStyle/>
        <a:p>
          <a:endParaRPr lang="en-US"/>
        </a:p>
      </dgm:t>
    </dgm:pt>
    <dgm:pt modelId="{B55CA2BC-6E17-4ED2-92A7-740301656FD7}">
      <dgm:prSet phldrT="[Text]"/>
      <dgm:spPr/>
      <dgm:t>
        <a:bodyPr/>
        <a:lstStyle/>
        <a:p>
          <a:r>
            <a:rPr lang="en-US" dirty="0" smtClean="0"/>
            <a:t>Find feasible paths between all depot start and end combinations w.r.t vessel capacity, refinery capacity and demand satisfaction</a:t>
          </a:r>
          <a:endParaRPr lang="en-US" dirty="0"/>
        </a:p>
      </dgm:t>
    </dgm:pt>
    <dgm:pt modelId="{36AB0505-B16F-41E2-903E-F62B7D80D9C4}" type="parTrans" cxnId="{A7D55294-A95D-4CE2-BB96-20281CEEAD12}">
      <dgm:prSet/>
      <dgm:spPr/>
      <dgm:t>
        <a:bodyPr/>
        <a:lstStyle/>
        <a:p>
          <a:endParaRPr lang="en-US"/>
        </a:p>
      </dgm:t>
    </dgm:pt>
    <dgm:pt modelId="{5A684D43-C85A-4E51-9656-9E1EF50C528B}" type="sibTrans" cxnId="{A7D55294-A95D-4CE2-BB96-20281CEEAD12}">
      <dgm:prSet/>
      <dgm:spPr/>
      <dgm:t>
        <a:bodyPr/>
        <a:lstStyle/>
        <a:p>
          <a:endParaRPr lang="en-US"/>
        </a:p>
      </dgm:t>
    </dgm:pt>
    <dgm:pt modelId="{41096B55-83BD-42A8-BCAB-47F292F9CCAC}" type="pres">
      <dgm:prSet presAssocID="{12ADEE80-39AF-410D-9276-4522AA913D98}" presName="Name0" presStyleCnt="0">
        <dgm:presLayoutVars>
          <dgm:dir/>
          <dgm:animLvl val="lvl"/>
          <dgm:resizeHandles val="exact"/>
        </dgm:presLayoutVars>
      </dgm:prSet>
      <dgm:spPr/>
      <dgm:t>
        <a:bodyPr/>
        <a:lstStyle/>
        <a:p>
          <a:endParaRPr lang="en-US"/>
        </a:p>
      </dgm:t>
    </dgm:pt>
    <dgm:pt modelId="{7D1B33C8-29D9-4DDB-92A8-22A0E0DF970E}" type="pres">
      <dgm:prSet presAssocID="{74F87EAD-3098-4FCD-8EA8-E4A3B389B667}" presName="boxAndChildren" presStyleCnt="0"/>
      <dgm:spPr/>
    </dgm:pt>
    <dgm:pt modelId="{DB8A512D-1BDA-405E-A5F7-366CE7171CDF}" type="pres">
      <dgm:prSet presAssocID="{74F87EAD-3098-4FCD-8EA8-E4A3B389B667}" presName="parentTextBox" presStyleLbl="node1" presStyleIdx="0" presStyleCnt="4"/>
      <dgm:spPr/>
      <dgm:t>
        <a:bodyPr/>
        <a:lstStyle/>
        <a:p>
          <a:endParaRPr lang="en-US"/>
        </a:p>
      </dgm:t>
    </dgm:pt>
    <dgm:pt modelId="{B10AB5F1-2411-495F-95AF-BE15314300E0}" type="pres">
      <dgm:prSet presAssocID="{354EC4D6-3B10-43AE-8F79-FA61B8814F05}" presName="sp" presStyleCnt="0"/>
      <dgm:spPr/>
    </dgm:pt>
    <dgm:pt modelId="{FCF7675B-32E0-442F-9E24-73AE50D9AC3F}" type="pres">
      <dgm:prSet presAssocID="{8F56CB13-65A0-4F51-9125-EF3B84409901}" presName="arrowAndChildren" presStyleCnt="0"/>
      <dgm:spPr/>
    </dgm:pt>
    <dgm:pt modelId="{F6BC90F7-8431-48C0-A1A6-98247944ECEC}" type="pres">
      <dgm:prSet presAssocID="{8F56CB13-65A0-4F51-9125-EF3B84409901}" presName="parentTextArrow" presStyleLbl="node1" presStyleIdx="1" presStyleCnt="4"/>
      <dgm:spPr/>
      <dgm:t>
        <a:bodyPr/>
        <a:lstStyle/>
        <a:p>
          <a:endParaRPr lang="en-US"/>
        </a:p>
      </dgm:t>
    </dgm:pt>
    <dgm:pt modelId="{0917D699-624D-4672-9052-903ACABEC384}" type="pres">
      <dgm:prSet presAssocID="{5A684D43-C85A-4E51-9656-9E1EF50C528B}" presName="sp" presStyleCnt="0"/>
      <dgm:spPr/>
    </dgm:pt>
    <dgm:pt modelId="{7BC7406E-724D-4D6B-BBAF-C4EE9C7F1173}" type="pres">
      <dgm:prSet presAssocID="{B55CA2BC-6E17-4ED2-92A7-740301656FD7}" presName="arrowAndChildren" presStyleCnt="0"/>
      <dgm:spPr/>
    </dgm:pt>
    <dgm:pt modelId="{274B6A6E-75D4-4E78-879E-7B7F05DE8A46}" type="pres">
      <dgm:prSet presAssocID="{B55CA2BC-6E17-4ED2-92A7-740301656FD7}" presName="parentTextArrow" presStyleLbl="node1" presStyleIdx="2" presStyleCnt="4"/>
      <dgm:spPr/>
      <dgm:t>
        <a:bodyPr/>
        <a:lstStyle/>
        <a:p>
          <a:endParaRPr lang="en-US"/>
        </a:p>
      </dgm:t>
    </dgm:pt>
    <dgm:pt modelId="{17028CD2-DE00-4304-9EDF-4E650F6679CC}" type="pres">
      <dgm:prSet presAssocID="{04FE26EF-FE05-4C4B-B7FC-9C4B48368335}" presName="sp" presStyleCnt="0"/>
      <dgm:spPr/>
    </dgm:pt>
    <dgm:pt modelId="{4A6E8720-AE0D-45FE-8680-D0F6EDA0C8B8}" type="pres">
      <dgm:prSet presAssocID="{9B43C0E5-234B-4A4D-BC33-0E3DCE96A311}" presName="arrowAndChildren" presStyleCnt="0"/>
      <dgm:spPr/>
    </dgm:pt>
    <dgm:pt modelId="{DF7E200B-E677-4C87-9DC1-6F71FC271213}" type="pres">
      <dgm:prSet presAssocID="{9B43C0E5-234B-4A4D-BC33-0E3DCE96A311}" presName="parentTextArrow" presStyleLbl="node1" presStyleIdx="3" presStyleCnt="4"/>
      <dgm:spPr/>
      <dgm:t>
        <a:bodyPr/>
        <a:lstStyle/>
        <a:p>
          <a:endParaRPr lang="en-US"/>
        </a:p>
      </dgm:t>
    </dgm:pt>
  </dgm:ptLst>
  <dgm:cxnLst>
    <dgm:cxn modelId="{5378A52A-84D4-47C0-B27F-B44AF61F7AF6}" type="presOf" srcId="{12ADEE80-39AF-410D-9276-4522AA913D98}" destId="{41096B55-83BD-42A8-BCAB-47F292F9CCAC}" srcOrd="0" destOrd="0" presId="urn:microsoft.com/office/officeart/2005/8/layout/process4"/>
    <dgm:cxn modelId="{C556BEEE-B06D-48AD-9D09-492F61BDBB56}" type="presOf" srcId="{9B43C0E5-234B-4A4D-BC33-0E3DCE96A311}" destId="{DF7E200B-E677-4C87-9DC1-6F71FC271213}" srcOrd="0" destOrd="0" presId="urn:microsoft.com/office/officeart/2005/8/layout/process4"/>
    <dgm:cxn modelId="{186FB51F-4E83-43E3-9FDD-6ACB801A3056}" srcId="{12ADEE80-39AF-410D-9276-4522AA913D98}" destId="{9B43C0E5-234B-4A4D-BC33-0E3DCE96A311}" srcOrd="0" destOrd="0" parTransId="{53909C20-C3D7-48BA-9F76-32FB6E861C99}" sibTransId="{04FE26EF-FE05-4C4B-B7FC-9C4B48368335}"/>
    <dgm:cxn modelId="{90EF1041-A762-4EFD-9E60-0D5A73E86FC2}" type="presOf" srcId="{8F56CB13-65A0-4F51-9125-EF3B84409901}" destId="{F6BC90F7-8431-48C0-A1A6-98247944ECEC}" srcOrd="0" destOrd="0" presId="urn:microsoft.com/office/officeart/2005/8/layout/process4"/>
    <dgm:cxn modelId="{968BA37A-88A8-43B1-A6B4-ACB0D099EB1D}" srcId="{12ADEE80-39AF-410D-9276-4522AA913D98}" destId="{8F56CB13-65A0-4F51-9125-EF3B84409901}" srcOrd="2" destOrd="0" parTransId="{8F85E7F0-3C1E-42B6-B530-4C6958DB72DE}" sibTransId="{354EC4D6-3B10-43AE-8F79-FA61B8814F05}"/>
    <dgm:cxn modelId="{A36A5CD9-5AD9-4F7F-8D63-0634A1F9EB6F}" type="presOf" srcId="{74F87EAD-3098-4FCD-8EA8-E4A3B389B667}" destId="{DB8A512D-1BDA-405E-A5F7-366CE7171CDF}" srcOrd="0" destOrd="0" presId="urn:microsoft.com/office/officeart/2005/8/layout/process4"/>
    <dgm:cxn modelId="{6565286F-5B5B-4A83-9FA8-18CB4CC83F36}" srcId="{12ADEE80-39AF-410D-9276-4522AA913D98}" destId="{74F87EAD-3098-4FCD-8EA8-E4A3B389B667}" srcOrd="3" destOrd="0" parTransId="{FC0834EC-A86F-43D4-94CA-5F1A2BEACFF0}" sibTransId="{7F1B9869-33E7-4CBE-B216-7359388CC271}"/>
    <dgm:cxn modelId="{A7D55294-A95D-4CE2-BB96-20281CEEAD12}" srcId="{12ADEE80-39AF-410D-9276-4522AA913D98}" destId="{B55CA2BC-6E17-4ED2-92A7-740301656FD7}" srcOrd="1" destOrd="0" parTransId="{36AB0505-B16F-41E2-903E-F62B7D80D9C4}" sibTransId="{5A684D43-C85A-4E51-9656-9E1EF50C528B}"/>
    <dgm:cxn modelId="{05B0E1CC-F530-4F22-8BC5-A6DAE55DD9F7}" type="presOf" srcId="{B55CA2BC-6E17-4ED2-92A7-740301656FD7}" destId="{274B6A6E-75D4-4E78-879E-7B7F05DE8A46}" srcOrd="0" destOrd="0" presId="urn:microsoft.com/office/officeart/2005/8/layout/process4"/>
    <dgm:cxn modelId="{1C7B241E-A9D5-4555-A516-AD18D93D2325}" type="presParOf" srcId="{41096B55-83BD-42A8-BCAB-47F292F9CCAC}" destId="{7D1B33C8-29D9-4DDB-92A8-22A0E0DF970E}" srcOrd="0" destOrd="0" presId="urn:microsoft.com/office/officeart/2005/8/layout/process4"/>
    <dgm:cxn modelId="{7B226D20-D0B1-4E7D-8ED7-277AE05FCBE8}" type="presParOf" srcId="{7D1B33C8-29D9-4DDB-92A8-22A0E0DF970E}" destId="{DB8A512D-1BDA-405E-A5F7-366CE7171CDF}" srcOrd="0" destOrd="0" presId="urn:microsoft.com/office/officeart/2005/8/layout/process4"/>
    <dgm:cxn modelId="{7F0DDCA8-11FE-4592-B15C-2A5986D39A69}" type="presParOf" srcId="{41096B55-83BD-42A8-BCAB-47F292F9CCAC}" destId="{B10AB5F1-2411-495F-95AF-BE15314300E0}" srcOrd="1" destOrd="0" presId="urn:microsoft.com/office/officeart/2005/8/layout/process4"/>
    <dgm:cxn modelId="{D2DBFCEE-6286-4C56-B8F0-F4009FA9A81F}" type="presParOf" srcId="{41096B55-83BD-42A8-BCAB-47F292F9CCAC}" destId="{FCF7675B-32E0-442F-9E24-73AE50D9AC3F}" srcOrd="2" destOrd="0" presId="urn:microsoft.com/office/officeart/2005/8/layout/process4"/>
    <dgm:cxn modelId="{F8709010-F569-4EA6-942E-AA5ABA9DD5C3}" type="presParOf" srcId="{FCF7675B-32E0-442F-9E24-73AE50D9AC3F}" destId="{F6BC90F7-8431-48C0-A1A6-98247944ECEC}" srcOrd="0" destOrd="0" presId="urn:microsoft.com/office/officeart/2005/8/layout/process4"/>
    <dgm:cxn modelId="{0B0BB12B-9BE2-4328-A07D-4F9590CC13DA}" type="presParOf" srcId="{41096B55-83BD-42A8-BCAB-47F292F9CCAC}" destId="{0917D699-624D-4672-9052-903ACABEC384}" srcOrd="3" destOrd="0" presId="urn:microsoft.com/office/officeart/2005/8/layout/process4"/>
    <dgm:cxn modelId="{DC16A0D1-DE0F-4CAB-920C-B839ED530DC0}" type="presParOf" srcId="{41096B55-83BD-42A8-BCAB-47F292F9CCAC}" destId="{7BC7406E-724D-4D6B-BBAF-C4EE9C7F1173}" srcOrd="4" destOrd="0" presId="urn:microsoft.com/office/officeart/2005/8/layout/process4"/>
    <dgm:cxn modelId="{A216DEE0-2713-4249-9CC5-4A4FC59044A7}" type="presParOf" srcId="{7BC7406E-724D-4D6B-BBAF-C4EE9C7F1173}" destId="{274B6A6E-75D4-4E78-879E-7B7F05DE8A46}" srcOrd="0" destOrd="0" presId="urn:microsoft.com/office/officeart/2005/8/layout/process4"/>
    <dgm:cxn modelId="{EBAD0511-3522-404E-A3B7-E1224D1F3433}" type="presParOf" srcId="{41096B55-83BD-42A8-BCAB-47F292F9CCAC}" destId="{17028CD2-DE00-4304-9EDF-4E650F6679CC}" srcOrd="5" destOrd="0" presId="urn:microsoft.com/office/officeart/2005/8/layout/process4"/>
    <dgm:cxn modelId="{9ECAB647-6D0F-4351-8D86-FB8BF217A607}" type="presParOf" srcId="{41096B55-83BD-42A8-BCAB-47F292F9CCAC}" destId="{4A6E8720-AE0D-45FE-8680-D0F6EDA0C8B8}" srcOrd="6" destOrd="0" presId="urn:microsoft.com/office/officeart/2005/8/layout/process4"/>
    <dgm:cxn modelId="{04592422-BA86-4A63-B9D5-7BC171006A5B}" type="presParOf" srcId="{4A6E8720-AE0D-45FE-8680-D0F6EDA0C8B8}" destId="{DF7E200B-E677-4C87-9DC1-6F71FC27121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FFBB89-2105-43D7-B34C-CAFB4A950A41}"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4B830-3024-4E5F-8CC8-0FACC3706F7E}" type="slidenum">
              <a:rPr lang="en-US" smtClean="0"/>
              <a:t>‹#›</a:t>
            </a:fld>
            <a:endParaRPr lang="en-US"/>
          </a:p>
        </p:txBody>
      </p:sp>
    </p:spTree>
    <p:extLst>
      <p:ext uri="{BB962C8B-B14F-4D97-AF65-F5344CB8AC3E}">
        <p14:creationId xmlns:p14="http://schemas.microsoft.com/office/powerpoint/2010/main" val="1781861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FFBB89-2105-43D7-B34C-CAFB4A950A41}"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4B830-3024-4E5F-8CC8-0FACC3706F7E}" type="slidenum">
              <a:rPr lang="en-US" smtClean="0"/>
              <a:t>‹#›</a:t>
            </a:fld>
            <a:endParaRPr lang="en-US"/>
          </a:p>
        </p:txBody>
      </p:sp>
    </p:spTree>
    <p:extLst>
      <p:ext uri="{BB962C8B-B14F-4D97-AF65-F5344CB8AC3E}">
        <p14:creationId xmlns:p14="http://schemas.microsoft.com/office/powerpoint/2010/main" val="3458065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FFBB89-2105-43D7-B34C-CAFB4A950A41}"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4B830-3024-4E5F-8CC8-0FACC3706F7E}" type="slidenum">
              <a:rPr lang="en-US" smtClean="0"/>
              <a:t>‹#›</a:t>
            </a:fld>
            <a:endParaRPr lang="en-US"/>
          </a:p>
        </p:txBody>
      </p:sp>
    </p:spTree>
    <p:extLst>
      <p:ext uri="{BB962C8B-B14F-4D97-AF65-F5344CB8AC3E}">
        <p14:creationId xmlns:p14="http://schemas.microsoft.com/office/powerpoint/2010/main" val="1986914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FFBB89-2105-43D7-B34C-CAFB4A950A41}"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4B830-3024-4E5F-8CC8-0FACC3706F7E}" type="slidenum">
              <a:rPr lang="en-US" smtClean="0"/>
              <a:t>‹#›</a:t>
            </a:fld>
            <a:endParaRPr lang="en-US"/>
          </a:p>
        </p:txBody>
      </p:sp>
    </p:spTree>
    <p:extLst>
      <p:ext uri="{BB962C8B-B14F-4D97-AF65-F5344CB8AC3E}">
        <p14:creationId xmlns:p14="http://schemas.microsoft.com/office/powerpoint/2010/main" val="128267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FFBB89-2105-43D7-B34C-CAFB4A950A41}"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4B830-3024-4E5F-8CC8-0FACC3706F7E}" type="slidenum">
              <a:rPr lang="en-US" smtClean="0"/>
              <a:t>‹#›</a:t>
            </a:fld>
            <a:endParaRPr lang="en-US"/>
          </a:p>
        </p:txBody>
      </p:sp>
    </p:spTree>
    <p:extLst>
      <p:ext uri="{BB962C8B-B14F-4D97-AF65-F5344CB8AC3E}">
        <p14:creationId xmlns:p14="http://schemas.microsoft.com/office/powerpoint/2010/main" val="1303107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FFBB89-2105-43D7-B34C-CAFB4A950A41}" type="datetimeFigureOut">
              <a:rPr lang="en-US" smtClean="0"/>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4B830-3024-4E5F-8CC8-0FACC3706F7E}" type="slidenum">
              <a:rPr lang="en-US" smtClean="0"/>
              <a:t>‹#›</a:t>
            </a:fld>
            <a:endParaRPr lang="en-US"/>
          </a:p>
        </p:txBody>
      </p:sp>
    </p:spTree>
    <p:extLst>
      <p:ext uri="{BB962C8B-B14F-4D97-AF65-F5344CB8AC3E}">
        <p14:creationId xmlns:p14="http://schemas.microsoft.com/office/powerpoint/2010/main" val="2973636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FFBB89-2105-43D7-B34C-CAFB4A950A41}" type="datetimeFigureOut">
              <a:rPr lang="en-US" smtClean="0"/>
              <a:t>10/7/2023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4B830-3024-4E5F-8CC8-0FACC3706F7E}" type="slidenum">
              <a:rPr lang="en-US" smtClean="0"/>
              <a:t>‹#›</a:t>
            </a:fld>
            <a:endParaRPr lang="en-US"/>
          </a:p>
        </p:txBody>
      </p:sp>
    </p:spTree>
    <p:extLst>
      <p:ext uri="{BB962C8B-B14F-4D97-AF65-F5344CB8AC3E}">
        <p14:creationId xmlns:p14="http://schemas.microsoft.com/office/powerpoint/2010/main" val="1483831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FFBB89-2105-43D7-B34C-CAFB4A950A41}" type="datetimeFigureOut">
              <a:rPr lang="en-US" smtClean="0"/>
              <a:t>10/7/2023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4B830-3024-4E5F-8CC8-0FACC3706F7E}" type="slidenum">
              <a:rPr lang="en-US" smtClean="0"/>
              <a:t>‹#›</a:t>
            </a:fld>
            <a:endParaRPr lang="en-US"/>
          </a:p>
        </p:txBody>
      </p:sp>
    </p:spTree>
    <p:extLst>
      <p:ext uri="{BB962C8B-B14F-4D97-AF65-F5344CB8AC3E}">
        <p14:creationId xmlns:p14="http://schemas.microsoft.com/office/powerpoint/2010/main" val="1838708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FFBB89-2105-43D7-B34C-CAFB4A950A41}" type="datetimeFigureOut">
              <a:rPr lang="en-US" smtClean="0"/>
              <a:t>10/7/2023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4B830-3024-4E5F-8CC8-0FACC3706F7E}" type="slidenum">
              <a:rPr lang="en-US" smtClean="0"/>
              <a:t>‹#›</a:t>
            </a:fld>
            <a:endParaRPr lang="en-US"/>
          </a:p>
        </p:txBody>
      </p:sp>
    </p:spTree>
    <p:extLst>
      <p:ext uri="{BB962C8B-B14F-4D97-AF65-F5344CB8AC3E}">
        <p14:creationId xmlns:p14="http://schemas.microsoft.com/office/powerpoint/2010/main" val="1429255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FFBB89-2105-43D7-B34C-CAFB4A950A41}" type="datetimeFigureOut">
              <a:rPr lang="en-US" smtClean="0"/>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4B830-3024-4E5F-8CC8-0FACC3706F7E}" type="slidenum">
              <a:rPr lang="en-US" smtClean="0"/>
              <a:t>‹#›</a:t>
            </a:fld>
            <a:endParaRPr lang="en-US"/>
          </a:p>
        </p:txBody>
      </p:sp>
    </p:spTree>
    <p:extLst>
      <p:ext uri="{BB962C8B-B14F-4D97-AF65-F5344CB8AC3E}">
        <p14:creationId xmlns:p14="http://schemas.microsoft.com/office/powerpoint/2010/main" val="2278263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FFBB89-2105-43D7-B34C-CAFB4A950A41}" type="datetimeFigureOut">
              <a:rPr lang="en-US" smtClean="0"/>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4B830-3024-4E5F-8CC8-0FACC3706F7E}" type="slidenum">
              <a:rPr lang="en-US" smtClean="0"/>
              <a:t>‹#›</a:t>
            </a:fld>
            <a:endParaRPr lang="en-US"/>
          </a:p>
        </p:txBody>
      </p:sp>
    </p:spTree>
    <p:extLst>
      <p:ext uri="{BB962C8B-B14F-4D97-AF65-F5344CB8AC3E}">
        <p14:creationId xmlns:p14="http://schemas.microsoft.com/office/powerpoint/2010/main" val="2664452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FFBB89-2105-43D7-B34C-CAFB4A950A41}" type="datetimeFigureOut">
              <a:rPr lang="en-US" smtClean="0"/>
              <a:t>10/7/2023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54B830-3024-4E5F-8CC8-0FACC3706F7E}" type="slidenum">
              <a:rPr lang="en-US" smtClean="0"/>
              <a:t>‹#›</a:t>
            </a:fld>
            <a:endParaRPr lang="en-US"/>
          </a:p>
        </p:txBody>
      </p:sp>
    </p:spTree>
    <p:extLst>
      <p:ext uri="{BB962C8B-B14F-4D97-AF65-F5344CB8AC3E}">
        <p14:creationId xmlns:p14="http://schemas.microsoft.com/office/powerpoint/2010/main" val="2311220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shariharan2002/Heterogenous-Fleet-and-Commodity-VR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Operations Modelling Challenge</a:t>
            </a:r>
            <a:endParaRPr lang="en-US" dirty="0"/>
          </a:p>
        </p:txBody>
      </p:sp>
      <p:sp>
        <p:nvSpPr>
          <p:cNvPr id="3" name="Subtitle 2"/>
          <p:cNvSpPr>
            <a:spLocks noGrp="1"/>
          </p:cNvSpPr>
          <p:nvPr>
            <p:ph type="subTitle" idx="1"/>
          </p:nvPr>
        </p:nvSpPr>
        <p:spPr>
          <a:xfrm>
            <a:off x="772733" y="3509963"/>
            <a:ext cx="10599312" cy="2980989"/>
          </a:xfrm>
        </p:spPr>
        <p:txBody>
          <a:bodyPr>
            <a:normAutofit fontScale="85000" lnSpcReduction="10000"/>
          </a:bodyPr>
          <a:lstStyle/>
          <a:p>
            <a:r>
              <a:rPr lang="en-US" dirty="0" smtClean="0"/>
              <a:t>Organized by </a:t>
            </a:r>
            <a:r>
              <a:rPr lang="en-US" dirty="0" err="1" smtClean="0"/>
              <a:t>OpperHeimer</a:t>
            </a:r>
            <a:r>
              <a:rPr lang="en-US" dirty="0" smtClean="0"/>
              <a:t> – Optima – IITKGP – ORMAE</a:t>
            </a:r>
          </a:p>
          <a:p>
            <a:r>
              <a:rPr lang="en-US" dirty="0" smtClean="0"/>
              <a:t>Presented By: </a:t>
            </a:r>
          </a:p>
          <a:p>
            <a:r>
              <a:rPr lang="en-US" dirty="0" err="1" smtClean="0"/>
              <a:t>Hariharan</a:t>
            </a:r>
            <a:r>
              <a:rPr lang="en-US" dirty="0" smtClean="0"/>
              <a:t> Subramanian – SASTRA University</a:t>
            </a:r>
          </a:p>
          <a:p>
            <a:r>
              <a:rPr lang="en-US" dirty="0" smtClean="0"/>
              <a:t>SSVKSS </a:t>
            </a:r>
            <a:r>
              <a:rPr lang="en-US" dirty="0" err="1" smtClean="0"/>
              <a:t>JyothirAditya</a:t>
            </a:r>
            <a:r>
              <a:rPr lang="en-US" dirty="0" smtClean="0"/>
              <a:t> -IIT </a:t>
            </a:r>
            <a:r>
              <a:rPr lang="en-US" dirty="0" err="1" smtClean="0"/>
              <a:t>Kharagpur</a:t>
            </a:r>
            <a:endParaRPr lang="en-US" dirty="0" smtClean="0"/>
          </a:p>
          <a:p>
            <a:endParaRPr lang="en-US" dirty="0"/>
          </a:p>
          <a:p>
            <a:endParaRPr lang="en-US" dirty="0" smtClean="0"/>
          </a:p>
          <a:p>
            <a:r>
              <a:rPr lang="en-US" dirty="0" smtClean="0"/>
              <a:t>Please visit </a:t>
            </a:r>
            <a:r>
              <a:rPr lang="en-US" dirty="0" err="1" smtClean="0"/>
              <a:t>GitHub</a:t>
            </a:r>
            <a:r>
              <a:rPr lang="en-US" dirty="0" smtClean="0"/>
              <a:t> link for revised presentation and code</a:t>
            </a:r>
          </a:p>
          <a:p>
            <a:r>
              <a:rPr lang="en-US" dirty="0" err="1" smtClean="0"/>
              <a:t>GitHub</a:t>
            </a:r>
            <a:r>
              <a:rPr lang="en-US" dirty="0"/>
              <a:t> Link : </a:t>
            </a:r>
            <a:r>
              <a:rPr lang="en-US" dirty="0">
                <a:hlinkClick r:id="rId2"/>
              </a:rPr>
              <a:t>https://github.com/shariharan2002/Heterogenous-Fleet-and-Commodity-VRP/</a:t>
            </a:r>
            <a:endParaRPr lang="en-US" dirty="0"/>
          </a:p>
        </p:txBody>
      </p:sp>
      <p:sp>
        <p:nvSpPr>
          <p:cNvPr id="4" name="TextBox 3"/>
          <p:cNvSpPr txBox="1"/>
          <p:nvPr/>
        </p:nvSpPr>
        <p:spPr>
          <a:xfrm>
            <a:off x="3519714" y="0"/>
            <a:ext cx="5152571" cy="323165"/>
          </a:xfrm>
          <a:prstGeom prst="rect">
            <a:avLst/>
          </a:prstGeom>
          <a:noFill/>
        </p:spPr>
        <p:txBody>
          <a:bodyPr wrap="square" rtlCol="0">
            <a:spAutoFit/>
          </a:bodyPr>
          <a:lstStyle/>
          <a:p>
            <a:pPr algn="ctr"/>
            <a:r>
              <a:rPr lang="en-US" sz="1500" dirty="0" smtClean="0"/>
              <a:t>Sri RamaJayam</a:t>
            </a:r>
            <a:endParaRPr lang="en-US" sz="1500" dirty="0"/>
          </a:p>
        </p:txBody>
      </p:sp>
    </p:spTree>
    <p:extLst>
      <p:ext uri="{BB962C8B-B14F-4D97-AF65-F5344CB8AC3E}">
        <p14:creationId xmlns:p14="http://schemas.microsoft.com/office/powerpoint/2010/main" val="10291125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Notation and Terminology</a:t>
            </a:r>
            <a:endParaRPr lang="en-US" dirty="0"/>
          </a:p>
        </p:txBody>
      </p:sp>
      <p:pic>
        <p:nvPicPr>
          <p:cNvPr id="4" name="Content Placeholder 3"/>
          <p:cNvPicPr>
            <a:picLocks noGrp="1" noChangeAspect="1"/>
          </p:cNvPicPr>
          <p:nvPr>
            <p:ph idx="1"/>
          </p:nvPr>
        </p:nvPicPr>
        <p:blipFill>
          <a:blip r:embed="rId2"/>
          <a:stretch>
            <a:fillRect/>
          </a:stretch>
        </p:blipFill>
        <p:spPr>
          <a:xfrm>
            <a:off x="937273" y="1690688"/>
            <a:ext cx="8438547" cy="2597935"/>
          </a:xfrm>
          <a:prstGeom prst="rect">
            <a:avLst/>
          </a:prstGeom>
        </p:spPr>
      </p:pic>
      <p:pic>
        <p:nvPicPr>
          <p:cNvPr id="5" name="Picture 4"/>
          <p:cNvPicPr>
            <a:picLocks noChangeAspect="1"/>
          </p:cNvPicPr>
          <p:nvPr/>
        </p:nvPicPr>
        <p:blipFill>
          <a:blip r:embed="rId3"/>
          <a:stretch>
            <a:fillRect/>
          </a:stretch>
        </p:blipFill>
        <p:spPr>
          <a:xfrm>
            <a:off x="729333" y="4150417"/>
            <a:ext cx="6676019" cy="524614"/>
          </a:xfrm>
          <a:prstGeom prst="rect">
            <a:avLst/>
          </a:prstGeom>
        </p:spPr>
      </p:pic>
    </p:spTree>
    <p:extLst>
      <p:ext uri="{BB962C8B-B14F-4D97-AF65-F5344CB8AC3E}">
        <p14:creationId xmlns:p14="http://schemas.microsoft.com/office/powerpoint/2010/main" val="23860637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Notation and Terminology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b="1" dirty="0" smtClean="0">
                    <a:solidFill>
                      <a:srgbClr val="FF0000"/>
                    </a:solidFill>
                  </a:rPr>
                  <a:t>D =</a:t>
                </a:r>
                <a:r>
                  <a:rPr lang="en-US" dirty="0" smtClean="0"/>
                  <a:t> {Set of all days}</a:t>
                </a:r>
                <a:endParaRPr lang="en-US" b="1" dirty="0">
                  <a:solidFill>
                    <a:srgbClr val="FF0000"/>
                  </a:solidFill>
                </a:endParaRPr>
              </a:p>
              <a:p>
                <a:pPr marL="0" indent="0">
                  <a:buNone/>
                </a:pPr>
                <a14:m>
                  <m:oMath xmlns:m="http://schemas.openxmlformats.org/officeDocument/2006/math">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𝒒</m:t>
                        </m:r>
                      </m:e>
                      <m:sub>
                        <m:r>
                          <a:rPr lang="en-US" b="1" i="1">
                            <a:solidFill>
                              <a:srgbClr val="FF0000"/>
                            </a:solidFill>
                            <a:latin typeface="Cambria Math" panose="02040503050406030204" pitchFamily="18" charset="0"/>
                          </a:rPr>
                          <m:t>𝐣</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𝒅</m:t>
                        </m:r>
                      </m:sub>
                    </m:sSub>
                  </m:oMath>
                </a14:m>
                <a:r>
                  <a:rPr lang="en-US" b="1" dirty="0"/>
                  <a:t> : </a:t>
                </a:r>
                <a:r>
                  <a:rPr lang="en-US" dirty="0"/>
                  <a:t>Each depot node </a:t>
                </a:r>
                <a14:m>
                  <m:oMath xmlns:m="http://schemas.openxmlformats.org/officeDocument/2006/math">
                    <m:r>
                      <m:rPr>
                        <m:sty m:val="p"/>
                      </m:rPr>
                      <a:rPr lang="en-US">
                        <a:latin typeface="Cambria Math" panose="02040503050406030204" pitchFamily="18" charset="0"/>
                      </a:rPr>
                      <m:t>j</m:t>
                    </m:r>
                    <m:r>
                      <a:rPr lang="en-US">
                        <a:latin typeface="Cambria Math" panose="02040503050406030204" pitchFamily="18" charset="0"/>
                      </a:rPr>
                      <m:t>∈</m:t>
                    </m:r>
                    <m:r>
                      <m:rPr>
                        <m:sty m:val="p"/>
                      </m:rPr>
                      <a:rPr lang="en-US">
                        <a:latin typeface="Cambria Math" panose="02040503050406030204" pitchFamily="18" charset="0"/>
                      </a:rPr>
                      <m:t>J</m:t>
                    </m:r>
                  </m:oMath>
                </a14:m>
                <a:r>
                  <a:rPr lang="en-US" dirty="0"/>
                  <a:t>, has a demand for commodity </a:t>
                </a:r>
                <a14:m>
                  <m:oMath xmlns:m="http://schemas.openxmlformats.org/officeDocument/2006/math">
                    <m:r>
                      <m:rPr>
                        <m:sty m:val="p"/>
                      </m:rPr>
                      <a:rPr lang="en-US">
                        <a:latin typeface="Cambria Math" panose="02040503050406030204" pitchFamily="18" charset="0"/>
                      </a:rPr>
                      <m:t>c</m:t>
                    </m:r>
                    <m:r>
                      <a:rPr lang="en-US">
                        <a:latin typeface="Cambria Math" panose="02040503050406030204" pitchFamily="18" charset="0"/>
                      </a:rPr>
                      <m:t>∈</m:t>
                    </m:r>
                    <m:r>
                      <m:rPr>
                        <m:sty m:val="p"/>
                      </m:rPr>
                      <a:rPr lang="en-US">
                        <a:latin typeface="Cambria Math" panose="02040503050406030204" pitchFamily="18" charset="0"/>
                      </a:rPr>
                      <m:t>C</m:t>
                    </m:r>
                    <m:r>
                      <a:rPr lang="en-US">
                        <a:latin typeface="Cambria Math" panose="02040503050406030204" pitchFamily="18" charset="0"/>
                      </a:rPr>
                      <m:t> </m:t>
                    </m:r>
                    <m:r>
                      <m:rPr>
                        <m:sty m:val="p"/>
                      </m:rPr>
                      <a:rPr lang="en-US">
                        <a:latin typeface="Cambria Math" panose="02040503050406030204" pitchFamily="18" charset="0"/>
                      </a:rPr>
                      <m:t>at</m:t>
                    </m:r>
                    <m:r>
                      <a:rPr lang="en-US">
                        <a:latin typeface="Cambria Math" panose="02040503050406030204" pitchFamily="18" charset="0"/>
                      </a:rPr>
                      <m:t> </m:t>
                    </m:r>
                    <m:r>
                      <m:rPr>
                        <m:sty m:val="p"/>
                      </m:rPr>
                      <a:rPr lang="en-US">
                        <a:latin typeface="Cambria Math" panose="02040503050406030204" pitchFamily="18" charset="0"/>
                      </a:rPr>
                      <m:t>day</m:t>
                    </m:r>
                    <m:r>
                      <a:rPr lang="en-US">
                        <a:latin typeface="Cambria Math" panose="02040503050406030204" pitchFamily="18" charset="0"/>
                      </a:rPr>
                      <m:t> </m:t>
                    </m:r>
                    <m:r>
                      <m:rPr>
                        <m:sty m:val="p"/>
                      </m:rPr>
                      <a:rPr lang="en-US">
                        <a:latin typeface="Cambria Math" panose="02040503050406030204" pitchFamily="18" charset="0"/>
                      </a:rPr>
                      <m:t>d</m:t>
                    </m:r>
                  </m:oMath>
                </a14:m>
                <a:r>
                  <a:rPr lang="en-US" b="1" dirty="0"/>
                  <a:t>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D</m:t>
                    </m:r>
                  </m:oMath>
                </a14:m>
                <a:endParaRPr lang="en-US" b="1" dirty="0"/>
              </a:p>
              <a:p>
                <a:pPr marL="0" indent="0">
                  <a:buNone/>
                </a:pPr>
                <a14:m>
                  <m:oMath xmlns:m="http://schemas.openxmlformats.org/officeDocument/2006/math">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𝑽</m:t>
                        </m:r>
                      </m:e>
                      <m:sub>
                        <m:r>
                          <a:rPr lang="en-US" b="1" i="1">
                            <a:solidFill>
                              <a:srgbClr val="FF0000"/>
                            </a:solidFill>
                            <a:latin typeface="Cambria Math" panose="02040503050406030204" pitchFamily="18" charset="0"/>
                          </a:rPr>
                          <m:t>𝐣</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𝒅</m:t>
                        </m:r>
                      </m:sub>
                    </m:sSub>
                  </m:oMath>
                </a14:m>
                <a:r>
                  <a:rPr lang="en-US" dirty="0"/>
                  <a:t> </a:t>
                </a:r>
                <a:r>
                  <a:rPr lang="en-US" b="1" dirty="0"/>
                  <a:t>: </a:t>
                </a:r>
                <a:r>
                  <a:rPr lang="en-US" dirty="0"/>
                  <a:t>For each depot node </a:t>
                </a:r>
                <a14:m>
                  <m:oMath xmlns:m="http://schemas.openxmlformats.org/officeDocument/2006/math">
                    <m:r>
                      <m:rPr>
                        <m:sty m:val="p"/>
                      </m:rPr>
                      <a:rPr lang="en-US">
                        <a:latin typeface="Cambria Math" panose="02040503050406030204" pitchFamily="18" charset="0"/>
                      </a:rPr>
                      <m:t>j</m:t>
                    </m:r>
                    <m:r>
                      <a:rPr lang="en-US">
                        <a:latin typeface="Cambria Math" panose="02040503050406030204" pitchFamily="18" charset="0"/>
                      </a:rPr>
                      <m:t>∈</m:t>
                    </m:r>
                    <m:r>
                      <m:rPr>
                        <m:sty m:val="p"/>
                      </m:rPr>
                      <a:rPr lang="en-US">
                        <a:latin typeface="Cambria Math" panose="02040503050406030204" pitchFamily="18" charset="0"/>
                      </a:rPr>
                      <m:t>J</m:t>
                    </m:r>
                  </m:oMath>
                </a14:m>
                <a:r>
                  <a:rPr lang="en-US" dirty="0"/>
                  <a:t>, the set of vessels that can serve depot </a:t>
                </a:r>
                <a14:m>
                  <m:oMath xmlns:m="http://schemas.openxmlformats.org/officeDocument/2006/math">
                    <m:r>
                      <m:rPr>
                        <m:sty m:val="p"/>
                      </m:rPr>
                      <a:rPr lang="en-US">
                        <a:latin typeface="Cambria Math" panose="02040503050406030204" pitchFamily="18" charset="0"/>
                      </a:rPr>
                      <m:t>j</m:t>
                    </m:r>
                  </m:oMath>
                </a14:m>
                <a:r>
                  <a:rPr lang="en-US" dirty="0"/>
                  <a:t> for commodity </a:t>
                </a:r>
                <a14:m>
                  <m:oMath xmlns:m="http://schemas.openxmlformats.org/officeDocument/2006/math">
                    <m:r>
                      <m:rPr>
                        <m:sty m:val="p"/>
                      </m:rPr>
                      <a:rPr lang="en-US">
                        <a:latin typeface="Cambria Math" panose="02040503050406030204" pitchFamily="18" charset="0"/>
                      </a:rPr>
                      <m:t>C</m:t>
                    </m:r>
                    <m:r>
                      <a:rPr lang="en-US">
                        <a:latin typeface="Cambria Math" panose="02040503050406030204" pitchFamily="18" charset="0"/>
                      </a:rPr>
                      <m:t>∈</m:t>
                    </m:r>
                    <m:r>
                      <m:rPr>
                        <m:sty m:val="p"/>
                      </m:rPr>
                      <a:rPr lang="en-US">
                        <a:latin typeface="Cambria Math" panose="02040503050406030204" pitchFamily="18" charset="0"/>
                      </a:rPr>
                      <m:t>C</m:t>
                    </m:r>
                  </m:oMath>
                </a14:m>
                <a:r>
                  <a:rPr lang="en-US" dirty="0"/>
                  <a:t>  on day </a:t>
                </a:r>
                <a14:m>
                  <m:oMath xmlns:m="http://schemas.openxmlformats.org/officeDocument/2006/math">
                    <m:r>
                      <m:rPr>
                        <m:sty m:val="p"/>
                      </m:rPr>
                      <a:rPr lang="en-US">
                        <a:latin typeface="Cambria Math" panose="02040503050406030204" pitchFamily="18" charset="0"/>
                      </a:rPr>
                      <m:t>d</m:t>
                    </m:r>
                  </m:oMath>
                </a14:m>
                <a:r>
                  <a:rPr lang="en-US" b="1" dirty="0"/>
                  <a:t>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D</m:t>
                    </m:r>
                    <m:r>
                      <a:rPr lang="en-US">
                        <a:latin typeface="Cambria Math" panose="02040503050406030204" pitchFamily="18" charset="0"/>
                      </a:rPr>
                      <m:t> </m:t>
                    </m:r>
                  </m:oMath>
                </a14:m>
                <a:r>
                  <a:rPr lang="en-US" dirty="0"/>
                  <a:t>is given by:</a:t>
                </a:r>
              </a:p>
              <a:p>
                <a:pPr marL="0" indent="0">
                  <a:buNone/>
                </a:pPr>
                <a14:m>
                  <m:oMathPara xmlns:m="http://schemas.openxmlformats.org/officeDocument/2006/math">
                    <m:oMathParaPr>
                      <m:jc m:val="centerGroup"/>
                    </m:oMathParaPr>
                    <m:oMath xmlns:m="http://schemas.openxmlformats.org/officeDocument/2006/math">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𝑽</m:t>
                          </m:r>
                        </m:e>
                        <m:sub>
                          <m:r>
                            <a:rPr lang="en-US" b="1" i="1">
                              <a:solidFill>
                                <a:srgbClr val="FF0000"/>
                              </a:solidFill>
                              <a:latin typeface="Cambria Math" panose="02040503050406030204" pitchFamily="18" charset="0"/>
                            </a:rPr>
                            <m:t>𝐣</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𝒅</m:t>
                          </m:r>
                        </m:sub>
                      </m:sSub>
                      <m:r>
                        <a:rPr lang="en-US" b="1">
                          <a:solidFill>
                            <a:srgbClr val="FF0000"/>
                          </a:solidFill>
                          <a:latin typeface="Cambria Math" panose="02040503050406030204" pitchFamily="18" charset="0"/>
                        </a:rPr>
                        <m:t>=</m:t>
                      </m:r>
                      <m:d>
                        <m:dPr>
                          <m:begChr m:val="{"/>
                          <m:endChr m:val="}"/>
                          <m:ctrlPr>
                            <a:rPr lang="en-US" b="1" i="1">
                              <a:solidFill>
                                <a:srgbClr val="FF0000"/>
                              </a:solidFill>
                              <a:latin typeface="Cambria Math" panose="02040503050406030204" pitchFamily="18" charset="0"/>
                            </a:rPr>
                          </m:ctrlPr>
                        </m:dPr>
                        <m:e>
                          <m:r>
                            <a:rPr lang="en-US" b="1" i="1">
                              <a:solidFill>
                                <a:srgbClr val="FF0000"/>
                              </a:solidFill>
                              <a:latin typeface="Cambria Math" panose="02040503050406030204" pitchFamily="18" charset="0"/>
                            </a:rPr>
                            <m:t>𝐯</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𝐕</m:t>
                          </m:r>
                          <m:r>
                            <a:rPr lang="en-US" b="1">
                              <a:solidFill>
                                <a:srgbClr val="FF0000"/>
                              </a:solidFill>
                              <a:latin typeface="Cambria Math" panose="02040503050406030204" pitchFamily="18" charset="0"/>
                            </a:rPr>
                            <m:t>∣</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𝒒</m:t>
                              </m:r>
                            </m:e>
                            <m:sub>
                              <m:r>
                                <a:rPr lang="en-US" b="1" i="1">
                                  <a:solidFill>
                                    <a:srgbClr val="FF0000"/>
                                  </a:solidFill>
                                  <a:latin typeface="Cambria Math" panose="02040503050406030204" pitchFamily="18" charset="0"/>
                                </a:rPr>
                                <m:t>𝐣</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𝒅</m:t>
                              </m:r>
                            </m:sub>
                          </m:sSub>
                          <m:r>
                            <a:rPr lang="en-US" b="1">
                              <a:solidFill>
                                <a:srgbClr val="FF0000"/>
                              </a:solidFill>
                              <a:latin typeface="Cambria Math" panose="02040503050406030204" pitchFamily="18" charset="0"/>
                            </a:rPr>
                            <m:t>≤</m:t>
                          </m:r>
                          <m:sSup>
                            <m:sSupPr>
                              <m:ctrlPr>
                                <a:rPr lang="en-US" b="1" i="1">
                                  <a:solidFill>
                                    <a:srgbClr val="FF0000"/>
                                  </a:solidFill>
                                  <a:latin typeface="Cambria Math" panose="02040503050406030204" pitchFamily="18" charset="0"/>
                                </a:rPr>
                              </m:ctrlPr>
                            </m:sSupPr>
                            <m:e>
                              <m:r>
                                <a:rPr lang="en-US" b="1" i="1">
                                  <a:solidFill>
                                    <a:srgbClr val="FF0000"/>
                                  </a:solidFill>
                                  <a:latin typeface="Cambria Math" panose="02040503050406030204" pitchFamily="18" charset="0"/>
                                </a:rPr>
                                <m:t>𝑸</m:t>
                              </m:r>
                            </m:e>
                            <m:sup>
                              <m:r>
                                <a:rPr lang="en-US" b="1" i="1">
                                  <a:solidFill>
                                    <a:srgbClr val="FF0000"/>
                                  </a:solidFill>
                                  <a:latin typeface="Cambria Math" panose="02040503050406030204" pitchFamily="18" charset="0"/>
                                </a:rPr>
                                <m:t>𝒗</m:t>
                              </m:r>
                            </m:sup>
                          </m:sSup>
                        </m:e>
                      </m:d>
                    </m:oMath>
                  </m:oMathPara>
                </a14:m>
                <a:endParaRPr lang="en-US" dirty="0" smtClean="0"/>
              </a:p>
              <a:p>
                <a:pPr marL="0" indent="0">
                  <a:buNone/>
                </a:pPr>
                <a:r>
                  <a:rPr lang="en-US" dirty="0"/>
                  <a:t>Let all paths belong to a global path set P</a:t>
                </a:r>
              </a:p>
              <a:p>
                <a:pPr marL="0" indent="0">
                  <a:buNone/>
                </a:pPr>
                <a:r>
                  <a:rPr lang="en-US" dirty="0"/>
                  <a:t>The set of feasible paths for vessel type v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V</m:t>
                    </m:r>
                    <m:r>
                      <a:rPr lang="en-US">
                        <a:latin typeface="Cambria Math" panose="02040503050406030204" pitchFamily="18" charset="0"/>
                      </a:rPr>
                      <m:t>,  </m:t>
                    </m:r>
                    <m:r>
                      <m:rPr>
                        <m:sty m:val="p"/>
                      </m:rPr>
                      <a:rPr lang="en-US">
                        <a:latin typeface="Cambria Math" panose="02040503050406030204" pitchFamily="18" charset="0"/>
                      </a:rPr>
                      <m:t>commodity</m:t>
                    </m:r>
                    <m:r>
                      <a:rPr lang="en-US">
                        <a:latin typeface="Cambria Math" panose="02040503050406030204" pitchFamily="18" charset="0"/>
                      </a:rPr>
                      <m:t> </m:t>
                    </m:r>
                    <m:r>
                      <m:rPr>
                        <m:sty m:val="p"/>
                      </m:rPr>
                      <a:rPr lang="en-US">
                        <a:latin typeface="Cambria Math" panose="02040503050406030204" pitchFamily="18" charset="0"/>
                      </a:rPr>
                      <m:t>type</m:t>
                    </m:r>
                    <m:r>
                      <a:rPr lang="en-US">
                        <a:latin typeface="Cambria Math" panose="02040503050406030204" pitchFamily="18" charset="0"/>
                      </a:rPr>
                      <m:t> </m:t>
                    </m:r>
                    <m:r>
                      <m:rPr>
                        <m:sty m:val="p"/>
                      </m:rPr>
                      <a:rPr lang="en-US">
                        <a:latin typeface="Cambria Math" panose="02040503050406030204" pitchFamily="18" charset="0"/>
                      </a:rPr>
                      <m:t>c</m:t>
                    </m:r>
                    <m:r>
                      <a:rPr lang="en-US">
                        <a:latin typeface="Cambria Math" panose="02040503050406030204" pitchFamily="18" charset="0"/>
                      </a:rPr>
                      <m:t> ∈</m:t>
                    </m:r>
                    <m:r>
                      <m:rPr>
                        <m:sty m:val="p"/>
                      </m:rPr>
                      <a:rPr lang="en-US">
                        <a:latin typeface="Cambria Math" panose="02040503050406030204" pitchFamily="18" charset="0"/>
                      </a:rPr>
                      <m:t>C</m:t>
                    </m:r>
                  </m:oMath>
                </a14:m>
                <a:r>
                  <a:rPr lang="en-US" dirty="0"/>
                  <a:t> </a:t>
                </a:r>
                <a:r>
                  <a:rPr lang="en-US" dirty="0" smtClean="0"/>
                  <a:t>on day </a:t>
                </a:r>
                <a14:m>
                  <m:oMath xmlns:m="http://schemas.openxmlformats.org/officeDocument/2006/math">
                    <m:r>
                      <m:rPr>
                        <m:sty m:val="p"/>
                      </m:rPr>
                      <a:rPr lang="en-US">
                        <a:latin typeface="Cambria Math" panose="02040503050406030204" pitchFamily="18" charset="0"/>
                      </a:rPr>
                      <m:t>d</m:t>
                    </m:r>
                  </m:oMath>
                </a14:m>
                <a:r>
                  <a:rPr lang="en-US" b="1" dirty="0"/>
                  <a:t>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D</m:t>
                    </m:r>
                    <m:r>
                      <a:rPr lang="en-US">
                        <a:latin typeface="Cambria Math" panose="02040503050406030204" pitchFamily="18" charset="0"/>
                      </a:rPr>
                      <m:t> </m:t>
                    </m:r>
                  </m:oMath>
                </a14:m>
                <a:r>
                  <a:rPr lang="en-US" dirty="0" smtClean="0"/>
                  <a:t>is </a:t>
                </a:r>
                <a:r>
                  <a:rPr lang="en-US" dirty="0"/>
                  <a:t>given by </a:t>
                </a:r>
                <a14:m>
                  <m:oMath xmlns:m="http://schemas.openxmlformats.org/officeDocument/2006/math">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𝑷</m:t>
                        </m:r>
                      </m:e>
                      <m:sub>
                        <m:r>
                          <a:rPr lang="en-US" b="1" i="1">
                            <a:solidFill>
                              <a:srgbClr val="FF0000"/>
                            </a:solidFill>
                            <a:latin typeface="Cambria Math" panose="02040503050406030204" pitchFamily="18" charset="0"/>
                          </a:rPr>
                          <m:t>𝐯</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𝒅</m:t>
                        </m:r>
                      </m:sub>
                    </m:sSub>
                  </m:oMath>
                </a14:m>
                <a:r>
                  <a:rPr lang="en-US" b="1" dirty="0">
                    <a:solidFill>
                      <a:srgbClr val="FF0000"/>
                    </a:solidFill>
                  </a:rPr>
                  <a:t> </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241" b="-560"/>
                </a:stretch>
              </a:blipFill>
            </p:spPr>
            <p:txBody>
              <a:bodyPr/>
              <a:lstStyle/>
              <a:p>
                <a:r>
                  <a:rPr lang="en-US">
                    <a:noFill/>
                  </a:rPr>
                  <a:t> </a:t>
                </a:r>
              </a:p>
            </p:txBody>
          </p:sp>
        </mc:Fallback>
      </mc:AlternateContent>
    </p:spTree>
    <p:extLst>
      <p:ext uri="{BB962C8B-B14F-4D97-AF65-F5344CB8AC3E}">
        <p14:creationId xmlns:p14="http://schemas.microsoft.com/office/powerpoint/2010/main" val="1398213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Notation and Terminology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14:m>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𝒉</m:t>
                        </m:r>
                      </m:e>
                      <m:sub>
                        <m:r>
                          <a:rPr lang="en-US" b="1" i="1">
                            <a:solidFill>
                              <a:srgbClr val="FF0000"/>
                            </a:solidFill>
                            <a:latin typeface="Cambria Math" panose="02040503050406030204" pitchFamily="18" charset="0"/>
                          </a:rPr>
                          <m:t>𝒊</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sub>
                    </m:sSub>
                  </m:oMath>
                </a14:m>
                <a:r>
                  <a:rPr lang="en-US" dirty="0" smtClean="0"/>
                  <a:t>: Capacity </a:t>
                </a:r>
                <a:r>
                  <a:rPr lang="en-US" dirty="0"/>
                  <a:t>of a refinery </a:t>
                </a:r>
                <a14:m>
                  <m:oMath xmlns:m="http://schemas.openxmlformats.org/officeDocument/2006/math">
                    <m:r>
                      <a:rPr lang="en-US" i="1">
                        <a:latin typeface="Cambria Math" panose="02040503050406030204" pitchFamily="18" charset="0"/>
                      </a:rPr>
                      <m:t>𝑖</m:t>
                    </m:r>
                    <m:r>
                      <a:rPr lang="en-US">
                        <a:latin typeface="Cambria Math" panose="02040503050406030204" pitchFamily="18" charset="0"/>
                      </a:rPr>
                      <m:t>∈</m:t>
                    </m:r>
                    <m:r>
                      <a:rPr lang="en-US" i="1">
                        <a:latin typeface="Cambria Math" panose="02040503050406030204" pitchFamily="18" charset="0"/>
                      </a:rPr>
                      <m:t>𝐼</m:t>
                    </m:r>
                  </m:oMath>
                </a14:m>
                <a:r>
                  <a:rPr lang="en-US" dirty="0"/>
                  <a:t> for a commodity </a:t>
                </a:r>
                <a14:m>
                  <m:oMath xmlns:m="http://schemas.openxmlformats.org/officeDocument/2006/math">
                    <m:r>
                      <a:rPr lang="en-US" i="1">
                        <a:latin typeface="Cambria Math" panose="02040503050406030204" pitchFamily="18" charset="0"/>
                      </a:rPr>
                      <m:t>𝑐</m:t>
                    </m:r>
                    <m:r>
                      <a:rPr lang="en-US">
                        <a:latin typeface="Cambria Math" panose="02040503050406030204" pitchFamily="18" charset="0"/>
                      </a:rPr>
                      <m:t>∈</m:t>
                    </m:r>
                    <m:r>
                      <a:rPr lang="en-US" i="1">
                        <a:latin typeface="Cambria Math" panose="02040503050406030204" pitchFamily="18" charset="0"/>
                      </a:rPr>
                      <m:t>𝐶</m:t>
                    </m:r>
                  </m:oMath>
                </a14:m>
                <a:r>
                  <a:rPr lang="en-US" dirty="0"/>
                  <a:t> given </a:t>
                </a:r>
                <a:r>
                  <a:rPr lang="en-US" dirty="0" smtClean="0"/>
                  <a:t>by</a:t>
                </a:r>
                <a:endParaRPr lang="en-US" dirty="0"/>
              </a:p>
              <a:p>
                <a:pPr marL="0" indent="0">
                  <a:buNone/>
                </a:pPr>
                <a:r>
                  <a:rPr lang="en-US" b="1" dirty="0" err="1" smtClean="0">
                    <a:solidFill>
                      <a:srgbClr val="FF0000"/>
                    </a:solidFill>
                  </a:rPr>
                  <a:t>t</a:t>
                </a:r>
                <a:r>
                  <a:rPr lang="en-US" b="1" baseline="-25000" dirty="0" err="1" smtClean="0">
                    <a:solidFill>
                      <a:srgbClr val="FF0000"/>
                    </a:solidFill>
                  </a:rPr>
                  <a:t>ij</a:t>
                </a:r>
                <a:r>
                  <a:rPr lang="en-US" baseline="-25000" dirty="0" smtClean="0"/>
                  <a:t>     </a:t>
                </a:r>
                <a:r>
                  <a:rPr lang="en-US" dirty="0" smtClean="0"/>
                  <a:t>: Time taken </a:t>
                </a:r>
                <a:r>
                  <a:rPr lang="en-US" dirty="0"/>
                  <a:t>to traverse arc (</a:t>
                </a:r>
                <a:r>
                  <a:rPr lang="en-US" dirty="0" err="1"/>
                  <a:t>i,j</a:t>
                </a:r>
                <a:r>
                  <a:rPr lang="en-US" dirty="0"/>
                  <a:t>) ,</a:t>
                </a:r>
                <a:r>
                  <a:rPr lang="en-US" dirty="0" smtClean="0"/>
                  <a:t>where </a:t>
                </a:r>
                <a:r>
                  <a:rPr lang="en-US" dirty="0" err="1"/>
                  <a:t>i</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I</m:t>
                    </m:r>
                    <m:r>
                      <a:rPr lang="en-US">
                        <a:latin typeface="Cambria Math" panose="02040503050406030204" pitchFamily="18" charset="0"/>
                      </a:rPr>
                      <m:t> ∪</m:t>
                    </m:r>
                    <m:r>
                      <m:rPr>
                        <m:sty m:val="p"/>
                      </m:rPr>
                      <a:rPr lang="en-US">
                        <a:latin typeface="Cambria Math" panose="02040503050406030204" pitchFamily="18" charset="0"/>
                      </a:rPr>
                      <m:t>J</m:t>
                    </m:r>
                  </m:oMath>
                </a14:m>
                <a:r>
                  <a:rPr lang="en-US" dirty="0"/>
                  <a:t> and j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I</m:t>
                    </m:r>
                    <m:r>
                      <a:rPr lang="en-US">
                        <a:latin typeface="Cambria Math" panose="02040503050406030204" pitchFamily="18" charset="0"/>
                      </a:rPr>
                      <m:t> ∪ </m:t>
                    </m:r>
                    <m:r>
                      <m:rPr>
                        <m:sty m:val="p"/>
                      </m:rPr>
                      <a:rPr lang="en-US">
                        <a:latin typeface="Cambria Math" panose="02040503050406030204" pitchFamily="18" charset="0"/>
                      </a:rPr>
                      <m:t>J</m:t>
                    </m:r>
                  </m:oMath>
                </a14:m>
                <a:endParaRPr lang="en-US" dirty="0"/>
              </a:p>
              <a:p>
                <a:pPr marL="0" indent="0">
                  <a:buNone/>
                </a:pPr>
                <a:r>
                  <a:rPr lang="en-US" b="1" dirty="0" err="1">
                    <a:solidFill>
                      <a:srgbClr val="FF0000"/>
                    </a:solidFill>
                  </a:rPr>
                  <a:t>e</a:t>
                </a:r>
                <a:r>
                  <a:rPr lang="en-US" b="1" baseline="-25000" dirty="0" err="1" smtClean="0">
                    <a:solidFill>
                      <a:srgbClr val="FF0000"/>
                    </a:solidFill>
                  </a:rPr>
                  <a:t>v</a:t>
                </a:r>
                <a:r>
                  <a:rPr lang="en-US" b="1" dirty="0" smtClean="0">
                    <a:solidFill>
                      <a:srgbClr val="FF0000"/>
                    </a:solidFill>
                  </a:rPr>
                  <a:t> </a:t>
                </a:r>
                <a:r>
                  <a:rPr lang="en-US" dirty="0" smtClean="0"/>
                  <a:t>  : Expense </a:t>
                </a:r>
                <a:r>
                  <a:rPr lang="en-US" dirty="0"/>
                  <a:t>for vessel type v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V</m:t>
                    </m:r>
                  </m:oMath>
                </a14:m>
                <a:r>
                  <a:rPr lang="en-US" dirty="0"/>
                  <a:t>, per unit </a:t>
                </a:r>
                <a:r>
                  <a:rPr lang="en-US" dirty="0" smtClean="0"/>
                  <a:t>time</a:t>
                </a:r>
              </a:p>
              <a:p>
                <a:pPr marL="0" indent="0">
                  <a:buNone/>
                </a:pPr>
                <a14:m>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𝒆</m:t>
                        </m:r>
                      </m:e>
                      <m:sub>
                        <m:r>
                          <a:rPr lang="en-US" b="1" i="1">
                            <a:solidFill>
                              <a:srgbClr val="FF0000"/>
                            </a:solidFill>
                            <a:latin typeface="Cambria Math" panose="02040503050406030204" pitchFamily="18" charset="0"/>
                          </a:rPr>
                          <m:t>𝐢𝐣</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𝒗</m:t>
                        </m:r>
                      </m:sub>
                    </m:sSub>
                    <m:r>
                      <a:rPr lang="en-US" b="1">
                        <a:solidFill>
                          <a:srgbClr val="FF0000"/>
                        </a:solidFill>
                        <a:latin typeface="Cambria Math" panose="02040503050406030204" pitchFamily="18" charset="0"/>
                      </a:rPr>
                      <m:t>=</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𝒕</m:t>
                        </m:r>
                      </m:e>
                      <m:sub>
                        <m:r>
                          <a:rPr lang="en-US" b="1" i="1">
                            <a:solidFill>
                              <a:srgbClr val="FF0000"/>
                            </a:solidFill>
                            <a:latin typeface="Cambria Math" panose="02040503050406030204" pitchFamily="18" charset="0"/>
                          </a:rPr>
                          <m:t>𝒊𝒋</m:t>
                        </m:r>
                      </m:sub>
                    </m:sSub>
                    <m:r>
                      <a:rPr lang="en-US" b="1">
                        <a:solidFill>
                          <a:srgbClr val="FF0000"/>
                        </a:solidFill>
                        <a:latin typeface="Cambria Math" panose="02040503050406030204" pitchFamily="18" charset="0"/>
                      </a:rPr>
                      <m:t>×</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𝒆</m:t>
                        </m:r>
                      </m:e>
                      <m:sub>
                        <m:r>
                          <a:rPr lang="en-US" b="1" i="1">
                            <a:solidFill>
                              <a:srgbClr val="FF0000"/>
                            </a:solidFill>
                            <a:latin typeface="Cambria Math" panose="02040503050406030204" pitchFamily="18" charset="0"/>
                          </a:rPr>
                          <m:t>𝒗</m:t>
                        </m:r>
                      </m:sub>
                    </m:sSub>
                  </m:oMath>
                </a14:m>
                <a:r>
                  <a:rPr lang="en-US" dirty="0" smtClean="0"/>
                  <a:t> : Expense for </a:t>
                </a:r>
                <a:r>
                  <a:rPr lang="en-US" dirty="0"/>
                  <a:t>vessel type v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V</m:t>
                    </m:r>
                  </m:oMath>
                </a14:m>
                <a:r>
                  <a:rPr lang="en-US" dirty="0"/>
                  <a:t> to traverse arc (</a:t>
                </a:r>
                <a:r>
                  <a:rPr lang="en-US" dirty="0" err="1"/>
                  <a:t>i,j</a:t>
                </a:r>
                <a:r>
                  <a:rPr lang="en-US" dirty="0" smtClean="0"/>
                  <a:t>)</a:t>
                </a:r>
              </a:p>
              <a:p>
                <a:pPr marL="0" indent="0">
                  <a:buNone/>
                </a:pPr>
                <a:r>
                  <a:rPr lang="en-US" dirty="0"/>
                  <a:t>A path is defined as an ordered list of nodes</a:t>
                </a:r>
                <a:br>
                  <a:rPr lang="en-US" dirty="0"/>
                </a:br>
                <a14:m>
                  <m:oMath xmlns:m="http://schemas.openxmlformats.org/officeDocument/2006/math">
                    <m:r>
                      <a:rPr lang="en-US">
                        <a:latin typeface="Cambria Math" panose="02040503050406030204" pitchFamily="18" charset="0"/>
                      </a:rPr>
                      <m:t>             </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m:rPr>
                                <m:sty m:val="p"/>
                              </m:rPr>
                              <a:rPr lang="en-US">
                                <a:latin typeface="Cambria Math" panose="02040503050406030204" pitchFamily="18" charset="0"/>
                              </a:rPr>
                              <m:t>n</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n</m:t>
                            </m:r>
                          </m:e>
                          <m:sub>
                            <m:r>
                              <a:rPr lang="en-US">
                                <a:latin typeface="Cambria Math" panose="02040503050406030204" pitchFamily="18" charset="0"/>
                              </a:rPr>
                              <m:t>2</m:t>
                            </m:r>
                          </m:sub>
                        </m:sSub>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n</m:t>
                            </m:r>
                          </m:e>
                          <m:sub>
                            <m:r>
                              <m:rPr>
                                <m:sty m:val="p"/>
                              </m:rPr>
                              <a:rPr lang="en-US">
                                <a:latin typeface="Cambria Math" panose="02040503050406030204" pitchFamily="18" charset="0"/>
                              </a:rPr>
                              <m:t>p</m:t>
                            </m:r>
                          </m:sub>
                        </m:sSub>
                      </m:e>
                    </m:d>
                  </m:oMath>
                </a14:m>
                <a:r>
                  <a:rPr lang="en-US" dirty="0"/>
                  <a:t> where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n</m:t>
                        </m:r>
                      </m:e>
                      <m:sub>
                        <m:r>
                          <a:rPr lang="en-US">
                            <a:latin typeface="Cambria Math" panose="02040503050406030204" pitchFamily="18" charset="0"/>
                          </a:rPr>
                          <m:t>2</m:t>
                        </m:r>
                      </m:sub>
                    </m:sSub>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n</m:t>
                        </m:r>
                      </m:e>
                      <m:sub>
                        <m:r>
                          <m:rPr>
                            <m:sty m:val="p"/>
                          </m:rPr>
                          <a:rPr lang="en-US">
                            <a:latin typeface="Cambria Math" panose="02040503050406030204" pitchFamily="18" charset="0"/>
                          </a:rPr>
                          <m:t>p</m:t>
                        </m:r>
                        <m:r>
                          <a:rPr lang="en-US" i="1">
                            <a:latin typeface="Cambria Math" panose="02040503050406030204" pitchFamily="18" charset="0"/>
                          </a:rPr>
                          <m:t>−</m:t>
                        </m:r>
                        <m:r>
                          <a:rPr lang="en-US">
                            <a:latin typeface="Cambria Math" panose="02040503050406030204" pitchFamily="18" charset="0"/>
                          </a:rPr>
                          <m:t>1</m:t>
                        </m:r>
                      </m:sub>
                    </m:sSub>
                    <m:r>
                      <a:rPr lang="en-US">
                        <a:latin typeface="Cambria Math" panose="02040503050406030204" pitchFamily="18" charset="0"/>
                      </a:rPr>
                      <m:t>∈</m:t>
                    </m:r>
                    <m:r>
                      <m:rPr>
                        <m:sty m:val="p"/>
                      </m:rPr>
                      <a:rPr lang="en-US">
                        <a:latin typeface="Cambria Math" panose="02040503050406030204" pitchFamily="18" charset="0"/>
                      </a:rPr>
                      <m:t>N</m:t>
                    </m:r>
                    <m:r>
                      <a:rPr lang="en-US">
                        <a:latin typeface="Cambria Math" panose="02040503050406030204" pitchFamily="18" charset="0"/>
                      </a:rPr>
                      <m:t>=</m:t>
                    </m:r>
                    <m:r>
                      <m:rPr>
                        <m:sty m:val="p"/>
                      </m:rPr>
                      <a:rPr lang="en-US">
                        <a:latin typeface="Cambria Math" panose="02040503050406030204" pitchFamily="18" charset="0"/>
                      </a:rPr>
                      <m:t>I</m:t>
                    </m:r>
                    <m:r>
                      <a:rPr lang="en-US">
                        <a:latin typeface="Cambria Math" panose="02040503050406030204" pitchFamily="18" charset="0"/>
                      </a:rPr>
                      <m:t>∪</m:t>
                    </m:r>
                    <m:r>
                      <m:rPr>
                        <m:sty m:val="p"/>
                      </m:rPr>
                      <a:rPr lang="en-US">
                        <a:latin typeface="Cambria Math" panose="02040503050406030204" pitchFamily="18" charset="0"/>
                      </a:rPr>
                      <m:t>J</m:t>
                    </m:r>
                  </m:oMath>
                </a14:m>
                <a:r>
                  <a:rPr lang="en-US" dirty="0"/>
                  <a:t> ,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n</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n</m:t>
                        </m:r>
                      </m:e>
                      <m:sub>
                        <m:r>
                          <m:rPr>
                            <m:sty m:val="p"/>
                          </m:rPr>
                          <a:rPr lang="en-US">
                            <a:latin typeface="Cambria Math" panose="02040503050406030204" pitchFamily="18" charset="0"/>
                          </a:rPr>
                          <m:t>p</m:t>
                        </m:r>
                      </m:sub>
                    </m:sSub>
                    <m:r>
                      <a:rPr lang="en-US">
                        <a:latin typeface="Cambria Math" panose="02040503050406030204" pitchFamily="18" charset="0"/>
                      </a:rPr>
                      <m:t>∈</m:t>
                    </m:r>
                    <m:r>
                      <m:rPr>
                        <m:sty m:val="p"/>
                      </m:rPr>
                      <a:rPr lang="en-US">
                        <a:latin typeface="Cambria Math" panose="02040503050406030204" pitchFamily="18" charset="0"/>
                      </a:rPr>
                      <m:t>I</m:t>
                    </m:r>
                  </m:oMath>
                </a14:m>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101"/>
                </a:stretch>
              </a:blipFill>
            </p:spPr>
            <p:txBody>
              <a:bodyPr/>
              <a:lstStyle/>
              <a:p>
                <a:r>
                  <a:rPr lang="en-US">
                    <a:noFill/>
                  </a:rPr>
                  <a:t> </a:t>
                </a:r>
              </a:p>
            </p:txBody>
          </p:sp>
        </mc:Fallback>
      </mc:AlternateContent>
    </p:spTree>
    <p:extLst>
      <p:ext uri="{BB962C8B-B14F-4D97-AF65-F5344CB8AC3E}">
        <p14:creationId xmlns:p14="http://schemas.microsoft.com/office/powerpoint/2010/main" val="23887671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Defining the feasibility of a path</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US" dirty="0" smtClean="0"/>
                  <a:t>For a path to be feasible, w.r.t to a vessel type v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V</m:t>
                    </m:r>
                  </m:oMath>
                </a14:m>
                <a:r>
                  <a:rPr lang="en-US" dirty="0"/>
                  <a:t> </a:t>
                </a:r>
                <a14:m>
                  <m:oMath xmlns:m="http://schemas.openxmlformats.org/officeDocument/2006/math">
                    <m:r>
                      <m:rPr>
                        <m:sty m:val="p"/>
                      </m:rPr>
                      <a:rPr lang="en-US">
                        <a:latin typeface="Cambria Math" panose="02040503050406030204" pitchFamily="18" charset="0"/>
                      </a:rPr>
                      <m:t>commodity</m:t>
                    </m:r>
                    <m:r>
                      <a:rPr lang="en-US">
                        <a:latin typeface="Cambria Math" panose="02040503050406030204" pitchFamily="18" charset="0"/>
                      </a:rPr>
                      <m:t> </m:t>
                    </m:r>
                    <m:r>
                      <m:rPr>
                        <m:sty m:val="p"/>
                      </m:rPr>
                      <a:rPr lang="en-US">
                        <a:latin typeface="Cambria Math" panose="02040503050406030204" pitchFamily="18" charset="0"/>
                      </a:rPr>
                      <m:t>c</m:t>
                    </m:r>
                    <m:r>
                      <a:rPr lang="en-US">
                        <a:latin typeface="Cambria Math" panose="02040503050406030204" pitchFamily="18" charset="0"/>
                      </a:rPr>
                      <m:t> ∈</m:t>
                    </m:r>
                    <m:r>
                      <m:rPr>
                        <m:sty m:val="p"/>
                      </m:rPr>
                      <a:rPr lang="en-US">
                        <a:latin typeface="Cambria Math" panose="02040503050406030204" pitchFamily="18" charset="0"/>
                      </a:rPr>
                      <m:t>C</m:t>
                    </m:r>
                    <m:r>
                      <a:rPr lang="en-US" b="0" i="0" smtClean="0">
                        <a:latin typeface="Cambria Math" panose="02040503050406030204" pitchFamily="18" charset="0"/>
                      </a:rPr>
                      <m:t> </m:t>
                    </m:r>
                    <m:r>
                      <m:rPr>
                        <m:sty m:val="p"/>
                      </m:rPr>
                      <a:rPr lang="en-US" b="0" i="0" smtClean="0">
                        <a:latin typeface="Cambria Math" panose="02040503050406030204" pitchFamily="18" charset="0"/>
                      </a:rPr>
                      <m:t>and</m:t>
                    </m:r>
                    <m:r>
                      <m:rPr>
                        <m:nor/>
                      </m:rPr>
                      <a:rPr lang="en-US" b="0" i="0" smtClean="0">
                        <a:latin typeface="Cambria Math" panose="02040503050406030204" pitchFamily="18" charset="0"/>
                      </a:rPr>
                      <m:t> </m:t>
                    </m:r>
                    <m:r>
                      <m:rPr>
                        <m:nor/>
                      </m:rPr>
                      <a:rPr lang="en-US" b="0" i="0" smtClean="0">
                        <a:latin typeface="Cambria Math" panose="02040503050406030204" pitchFamily="18" charset="0"/>
                      </a:rPr>
                      <m:t>d</m:t>
                    </m:r>
                    <m:r>
                      <a:rPr lang="en-US">
                        <a:latin typeface="Cambria Math" panose="02040503050406030204" pitchFamily="18" charset="0"/>
                      </a:rPr>
                      <m:t>∈</m:t>
                    </m:r>
                    <m:r>
                      <m:rPr>
                        <m:sty m:val="p"/>
                      </m:rPr>
                      <a:rPr lang="en-US" b="0" i="0" smtClean="0">
                        <a:latin typeface="Cambria Math" panose="02040503050406030204" pitchFamily="18" charset="0"/>
                      </a:rPr>
                      <m:t>D</m:t>
                    </m:r>
                    <m:r>
                      <a:rPr lang="en-US" b="0" i="0" smtClean="0">
                        <a:latin typeface="Cambria Math" panose="02040503050406030204" pitchFamily="18" charset="0"/>
                      </a:rPr>
                      <m:t>, </m:t>
                    </m:r>
                  </m:oMath>
                </a14:m>
                <a:r>
                  <a:rPr lang="en-US" dirty="0" smtClean="0"/>
                  <a:t>2 conditions need to be satisfied.</a:t>
                </a:r>
                <a:endParaRPr lang="en-US" dirty="0"/>
              </a:p>
              <a:p>
                <a:pPr marL="0" lvl="0" indent="0">
                  <a:buNone/>
                </a:pPr>
                <a:r>
                  <a:rPr lang="en-US" b="1" u="sng" dirty="0" smtClean="0">
                    <a:solidFill>
                      <a:srgbClr val="FF0000"/>
                    </a:solidFill>
                  </a:rPr>
                  <a:t>1. </a:t>
                </a:r>
                <a:r>
                  <a:rPr lang="en-US" b="1" dirty="0" smtClean="0"/>
                  <a:t>Any </a:t>
                </a:r>
                <a:r>
                  <a:rPr lang="en-US" b="1" dirty="0"/>
                  <a:t>depot node </a:t>
                </a:r>
                <a14:m>
                  <m:oMath xmlns:m="http://schemas.openxmlformats.org/officeDocument/2006/math">
                    <m:r>
                      <a:rPr lang="en-US" b="1" i="1">
                        <a:latin typeface="Cambria Math" panose="02040503050406030204" pitchFamily="18" charset="0"/>
                      </a:rPr>
                      <m:t>𝒋</m:t>
                    </m:r>
                    <m:r>
                      <a:rPr lang="en-US" b="1">
                        <a:latin typeface="Cambria Math" panose="02040503050406030204" pitchFamily="18" charset="0"/>
                      </a:rPr>
                      <m:t>∈</m:t>
                    </m:r>
                    <m:r>
                      <a:rPr lang="en-US" b="1" i="1">
                        <a:latin typeface="Cambria Math" panose="02040503050406030204" pitchFamily="18" charset="0"/>
                      </a:rPr>
                      <m:t>𝑱</m:t>
                    </m:r>
                  </m:oMath>
                </a14:m>
                <a:r>
                  <a:rPr lang="en-US" b="1" dirty="0"/>
                  <a:t> on path </a:t>
                </a:r>
                <a14:m>
                  <m:oMath xmlns:m="http://schemas.openxmlformats.org/officeDocument/2006/math">
                    <m:r>
                      <a:rPr lang="en-US" b="1" i="1">
                        <a:latin typeface="Cambria Math" panose="02040503050406030204" pitchFamily="18" charset="0"/>
                      </a:rPr>
                      <m:t>𝑷</m:t>
                    </m:r>
                  </m:oMath>
                </a14:m>
                <a:r>
                  <a:rPr lang="en-US" b="1" dirty="0"/>
                  <a:t> must have demand for commodity </a:t>
                </a:r>
                <a14:m>
                  <m:oMath xmlns:m="http://schemas.openxmlformats.org/officeDocument/2006/math">
                    <m:r>
                      <a:rPr lang="en-US" b="1" i="1">
                        <a:latin typeface="Cambria Math" panose="02040503050406030204" pitchFamily="18" charset="0"/>
                      </a:rPr>
                      <m:t>𝑪</m:t>
                    </m:r>
                    <m:r>
                      <a:rPr lang="en-US" b="1">
                        <a:latin typeface="Cambria Math" panose="02040503050406030204" pitchFamily="18" charset="0"/>
                      </a:rPr>
                      <m:t>∈</m:t>
                    </m:r>
                    <m:r>
                      <a:rPr lang="en-US" b="1" i="1">
                        <a:latin typeface="Cambria Math" panose="02040503050406030204" pitchFamily="18" charset="0"/>
                      </a:rPr>
                      <m:t>𝑪</m:t>
                    </m:r>
                  </m:oMath>
                </a14:m>
                <a:r>
                  <a:rPr lang="en-US" b="1" dirty="0"/>
                  <a:t> </a:t>
                </a:r>
                <a:r>
                  <a:rPr lang="en-US" b="1" dirty="0" smtClean="0"/>
                  <a:t> on a day </a:t>
                </a:r>
                <a14:m>
                  <m:oMath xmlns:m="http://schemas.openxmlformats.org/officeDocument/2006/math">
                    <m:r>
                      <m:rPr>
                        <m:nor/>
                      </m:rPr>
                      <a:rPr lang="en-US" b="1" i="0" smtClean="0">
                        <a:latin typeface="Cambria Math" panose="02040503050406030204" pitchFamily="18" charset="0"/>
                      </a:rPr>
                      <m:t>d</m:t>
                    </m:r>
                    <m:r>
                      <a:rPr lang="en-US" b="1">
                        <a:latin typeface="Cambria Math" panose="02040503050406030204" pitchFamily="18" charset="0"/>
                      </a:rPr>
                      <m:t>∈</m:t>
                    </m:r>
                    <m:r>
                      <a:rPr lang="en-US" b="1" i="0" smtClean="0">
                        <a:latin typeface="Cambria Math" panose="02040503050406030204" pitchFamily="18" charset="0"/>
                      </a:rPr>
                      <m:t>𝐃</m:t>
                    </m:r>
                  </m:oMath>
                </a14:m>
                <a:r>
                  <a:rPr lang="en-US" b="1" dirty="0" smtClean="0"/>
                  <a:t> must be less </a:t>
                </a:r>
                <a:r>
                  <a:rPr lang="en-US" b="1" dirty="0"/>
                  <a:t>than the vessel capacity of type </a:t>
                </a:r>
                <a14:m>
                  <m:oMath xmlns:m="http://schemas.openxmlformats.org/officeDocument/2006/math">
                    <m:r>
                      <a:rPr lang="en-US" b="1" i="1">
                        <a:latin typeface="Cambria Math" panose="02040503050406030204" pitchFamily="18" charset="0"/>
                      </a:rPr>
                      <m:t>𝑽</m:t>
                    </m:r>
                    <m:r>
                      <a:rPr lang="en-US" b="1">
                        <a:latin typeface="Cambria Math" panose="02040503050406030204" pitchFamily="18" charset="0"/>
                      </a:rPr>
                      <m:t>∈</m:t>
                    </m:r>
                    <m:r>
                      <a:rPr lang="en-US" b="1" i="1">
                        <a:latin typeface="Cambria Math" panose="02040503050406030204" pitchFamily="18" charset="0"/>
                      </a:rPr>
                      <m:t>𝑽</m:t>
                    </m:r>
                  </m:oMath>
                </a14:m>
                <a:r>
                  <a:rPr lang="en-US" b="1" dirty="0"/>
                  <a:t>. </a:t>
                </a:r>
                <a:r>
                  <a:rPr lang="en-US" b="1" dirty="0" err="1"/>
                  <a:t>i.e</a:t>
                </a:r>
                <a:endParaRPr lang="en-US" b="1" dirty="0"/>
              </a:p>
              <a:p>
                <a:pPr marL="0" lvl="0" indent="0">
                  <a:buNone/>
                </a:pPr>
                <a14:m>
                  <m:oMath xmlns:m="http://schemas.openxmlformats.org/officeDocument/2006/math">
                    <m:r>
                      <a:rPr lang="en-US" b="1" i="1">
                        <a:latin typeface="Cambria Math" panose="02040503050406030204" pitchFamily="18" charset="0"/>
                      </a:rPr>
                      <m:t> </m:t>
                    </m:r>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                    </m:t>
                        </m:r>
                        <m:r>
                          <a:rPr lang="en-US" b="1" i="1">
                            <a:solidFill>
                              <a:srgbClr val="FF0000"/>
                            </a:solidFill>
                            <a:latin typeface="Cambria Math" panose="02040503050406030204" pitchFamily="18" charset="0"/>
                          </a:rPr>
                          <m:t>𝒒</m:t>
                        </m:r>
                      </m:e>
                      <m:sub>
                        <m:r>
                          <a:rPr lang="en-US" b="1" i="1">
                            <a:solidFill>
                              <a:srgbClr val="FF0000"/>
                            </a:solidFill>
                            <a:latin typeface="Cambria Math" panose="02040503050406030204" pitchFamily="18" charset="0"/>
                          </a:rPr>
                          <m:t>𝒋</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𝒅</m:t>
                        </m:r>
                      </m:sub>
                    </m:sSub>
                    <m:r>
                      <a:rPr lang="en-US" b="1" i="1">
                        <a:solidFill>
                          <a:srgbClr val="FF0000"/>
                        </a:solidFill>
                        <a:latin typeface="Cambria Math" panose="02040503050406030204" pitchFamily="18" charset="0"/>
                      </a:rPr>
                      <m:t>≤</m:t>
                    </m:r>
                    <m:sSup>
                      <m:sSupPr>
                        <m:ctrlPr>
                          <a:rPr lang="en-US" b="1" i="1">
                            <a:solidFill>
                              <a:srgbClr val="FF0000"/>
                            </a:solidFill>
                            <a:latin typeface="Cambria Math" panose="02040503050406030204" pitchFamily="18" charset="0"/>
                          </a:rPr>
                        </m:ctrlPr>
                      </m:sSupPr>
                      <m:e>
                        <m:r>
                          <a:rPr lang="en-US" b="1" i="1">
                            <a:solidFill>
                              <a:srgbClr val="FF0000"/>
                            </a:solidFill>
                            <a:latin typeface="Cambria Math" panose="02040503050406030204" pitchFamily="18" charset="0"/>
                          </a:rPr>
                          <m:t>𝑸</m:t>
                        </m:r>
                      </m:e>
                      <m:sup>
                        <m:r>
                          <a:rPr lang="en-US" b="1" i="1">
                            <a:solidFill>
                              <a:srgbClr val="FF0000"/>
                            </a:solidFill>
                            <a:latin typeface="Cambria Math" panose="02040503050406030204" pitchFamily="18" charset="0"/>
                          </a:rPr>
                          <m:t>𝒗</m:t>
                        </m:r>
                      </m:sup>
                    </m:sSup>
                    <m:r>
                      <a:rPr lang="en-US" b="1" i="1">
                        <a:latin typeface="Cambria Math" panose="02040503050406030204" pitchFamily="18" charset="0"/>
                      </a:rPr>
                      <m:t>𝒘𝒉𝒆𝒓𝒆</m:t>
                    </m:r>
                    <m:r>
                      <a:rPr lang="en-US" b="1" i="1">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m:t>
                    </m:r>
                    <m:r>
                      <a:rPr lang="en-US" b="1" i="1">
                        <a:latin typeface="Cambria Math" panose="02040503050406030204" pitchFamily="18" charset="0"/>
                      </a:rPr>
                      <m:t>𝑱</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m:t>
                    </m:r>
                    <m:r>
                      <a:rPr lang="en-US" b="1" i="1">
                        <a:latin typeface="Cambria Math" panose="02040503050406030204" pitchFamily="18" charset="0"/>
                      </a:rPr>
                      <m:t>𝑷</m:t>
                    </m:r>
                    <m:r>
                      <a:rPr lang="en-US" b="1" i="1">
                        <a:latin typeface="Cambria Math" panose="02040503050406030204" pitchFamily="18" charset="0"/>
                      </a:rPr>
                      <m:t>, </m:t>
                    </m:r>
                    <m:r>
                      <a:rPr lang="en-US" b="1" i="1">
                        <a:latin typeface="Cambria Math" panose="02040503050406030204" pitchFamily="18" charset="0"/>
                      </a:rPr>
                      <m:t>𝒗</m:t>
                    </m:r>
                    <m:r>
                      <a:rPr lang="en-US" b="1" i="1">
                        <a:latin typeface="Cambria Math" panose="02040503050406030204" pitchFamily="18" charset="0"/>
                      </a:rPr>
                      <m:t>∈</m:t>
                    </m:r>
                    <m:r>
                      <a:rPr lang="en-US" b="1" i="1">
                        <a:latin typeface="Cambria Math" panose="02040503050406030204" pitchFamily="18" charset="0"/>
                      </a:rPr>
                      <m:t>𝑽</m:t>
                    </m:r>
                  </m:oMath>
                </a14:m>
                <a:r>
                  <a:rPr lang="en-US" b="1" dirty="0"/>
                  <a:t>, </a:t>
                </a:r>
                <a14:m>
                  <m:oMath xmlns:m="http://schemas.openxmlformats.org/officeDocument/2006/math">
                    <m:r>
                      <a:rPr lang="en-US" b="1" i="1">
                        <a:latin typeface="Cambria Math" panose="02040503050406030204" pitchFamily="18" charset="0"/>
                      </a:rPr>
                      <m:t>𝒄</m:t>
                    </m:r>
                    <m:r>
                      <a:rPr lang="en-US" b="1" i="1">
                        <a:latin typeface="Cambria Math" panose="02040503050406030204" pitchFamily="18" charset="0"/>
                      </a:rPr>
                      <m:t>∈</m:t>
                    </m:r>
                    <m:r>
                      <a:rPr lang="en-US" b="1" i="1">
                        <a:latin typeface="Cambria Math" panose="02040503050406030204" pitchFamily="18" charset="0"/>
                      </a:rPr>
                      <m:t>𝑪</m:t>
                    </m:r>
                  </m:oMath>
                </a14:m>
                <a:endParaRPr lang="en-US" b="1" dirty="0"/>
              </a:p>
              <a:p>
                <a:pPr marL="0" indent="0">
                  <a:buNone/>
                </a:pPr>
                <a:r>
                  <a:rPr lang="en-US" dirty="0"/>
                  <a:t>If this condition is satisfied, then the depot node j having demand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m:t>
                        </m:r>
                        <m:r>
                          <a:rPr lang="en-US" i="1">
                            <a:latin typeface="Cambria Math" panose="02040503050406030204" pitchFamily="18" charset="0"/>
                          </a:rPr>
                          <m:t> </m:t>
                        </m:r>
                      </m:sub>
                    </m:sSub>
                  </m:oMath>
                </a14:m>
                <a:r>
                  <a:rPr lang="en-US" dirty="0"/>
                  <a:t>for a particular commodity</a:t>
                </a:r>
                <a14:m>
                  <m:oMath xmlns:m="http://schemas.openxmlformats.org/officeDocument/2006/math">
                    <m:r>
                      <a:rPr lang="en-US" i="1">
                        <a:latin typeface="Cambria Math" panose="02040503050406030204" pitchFamily="18" charset="0"/>
                      </a:rPr>
                      <m:t> </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𝐶</m:t>
                    </m:r>
                  </m:oMath>
                </a14:m>
                <a:r>
                  <a:rPr lang="en-US" dirty="0"/>
                  <a:t> can </a:t>
                </a:r>
                <a:r>
                  <a:rPr lang="en-US" b="1" dirty="0">
                    <a:solidFill>
                      <a:srgbClr val="FF0000"/>
                    </a:solidFill>
                  </a:rPr>
                  <a:t>be</a:t>
                </a:r>
                <a:r>
                  <a:rPr lang="en-US" dirty="0"/>
                  <a:t> in a path w.r.t to vessel type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𝑉</m:t>
                    </m:r>
                  </m:oMath>
                </a14:m>
                <a:endParaRPr lang="en-US" dirty="0"/>
              </a:p>
              <a:p>
                <a:pPr marL="0" lvl="0" indent="0">
                  <a:buNone/>
                </a:pPr>
                <a:r>
                  <a:rPr lang="en-US" b="1" u="sng" dirty="0" smtClean="0">
                    <a:solidFill>
                      <a:srgbClr val="FF0000"/>
                    </a:solidFill>
                  </a:rPr>
                  <a:t>2. </a:t>
                </a:r>
                <a:r>
                  <a:rPr lang="en-US" b="1" dirty="0" err="1" smtClean="0"/>
                  <a:t>PathTraversalAlgorithm</a:t>
                </a:r>
                <a:r>
                  <a:rPr lang="en-US" b="1" dirty="0" smtClean="0"/>
                  <a:t>(</a:t>
                </a:r>
                <a:r>
                  <a:rPr lang="en-US" b="1" dirty="0" err="1" smtClean="0"/>
                  <a:t>p,v,c,d</a:t>
                </a:r>
                <a:r>
                  <a:rPr lang="en-US" b="1" dirty="0" smtClean="0"/>
                  <a:t>) </a:t>
                </a:r>
                <a:r>
                  <a:rPr lang="en-US" b="1" dirty="0"/>
                  <a:t>returns </a:t>
                </a:r>
                <a:r>
                  <a:rPr lang="en-US" b="1" dirty="0">
                    <a:solidFill>
                      <a:srgbClr val="FF0000"/>
                    </a:solidFill>
                  </a:rPr>
                  <a:t>True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3081" r="-812"/>
                </a:stretch>
              </a:blipFill>
            </p:spPr>
            <p:txBody>
              <a:bodyPr/>
              <a:lstStyle/>
              <a:p>
                <a:r>
                  <a:rPr lang="en-US">
                    <a:noFill/>
                  </a:rPr>
                  <a:t> </a:t>
                </a:r>
              </a:p>
            </p:txBody>
          </p:sp>
        </mc:Fallback>
      </mc:AlternateContent>
    </p:spTree>
    <p:extLst>
      <p:ext uri="{BB962C8B-B14F-4D97-AF65-F5344CB8AC3E}">
        <p14:creationId xmlns:p14="http://schemas.microsoft.com/office/powerpoint/2010/main" val="9883310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Consumption Parameter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825625"/>
                <a:ext cx="12192000" cy="4351338"/>
              </a:xfrm>
            </p:spPr>
            <p:txBody>
              <a:bodyPr>
                <a:normAutofit/>
              </a:bodyPr>
              <a:lstStyle/>
              <a:p>
                <a:r>
                  <a:rPr lang="en-US" sz="2400" dirty="0" smtClean="0"/>
                  <a:t>For condition 2 for feasibility of a path, we will bring in a new parameter called consumption. </a:t>
                </a:r>
              </a:p>
              <a:p>
                <a14:m>
                  <m:oMath xmlns:m="http://schemas.openxmlformats.org/officeDocument/2006/math">
                    <m:sSub>
                      <m:sSubPr>
                        <m:ctrlPr>
                          <a:rPr lang="en-US" sz="2400" b="1" i="1" smtClean="0">
                            <a:solidFill>
                              <a:srgbClr val="FF0000"/>
                            </a:solidFill>
                            <a:latin typeface="Cambria Math" panose="02040503050406030204" pitchFamily="18" charset="0"/>
                          </a:rPr>
                        </m:ctrlPr>
                      </m:sSubPr>
                      <m:e>
                        <m:r>
                          <a:rPr lang="en-US" sz="2400" b="1" i="1">
                            <a:solidFill>
                              <a:srgbClr val="FF0000"/>
                            </a:solidFill>
                            <a:latin typeface="Cambria Math" panose="02040503050406030204" pitchFamily="18" charset="0"/>
                          </a:rPr>
                          <m:t>𝒂</m:t>
                        </m:r>
                      </m:e>
                      <m:sub>
                        <m:r>
                          <a:rPr lang="en-US" sz="2400" b="1" i="1">
                            <a:solidFill>
                              <a:srgbClr val="FF0000"/>
                            </a:solidFill>
                            <a:latin typeface="Cambria Math" panose="02040503050406030204" pitchFamily="18" charset="0"/>
                          </a:rPr>
                          <m:t>𝒊</m:t>
                        </m:r>
                        <m:r>
                          <a:rPr lang="en-US" sz="2400" b="1">
                            <a:solidFill>
                              <a:srgbClr val="FF0000"/>
                            </a:solidFill>
                            <a:latin typeface="Cambria Math" panose="02040503050406030204" pitchFamily="18" charset="0"/>
                          </a:rPr>
                          <m:t>,</m:t>
                        </m:r>
                        <m:r>
                          <a:rPr lang="en-US" sz="2400" b="1" i="1">
                            <a:solidFill>
                              <a:srgbClr val="FF0000"/>
                            </a:solidFill>
                            <a:latin typeface="Cambria Math" panose="02040503050406030204" pitchFamily="18" charset="0"/>
                          </a:rPr>
                          <m:t>𝒗</m:t>
                        </m:r>
                        <m:r>
                          <a:rPr lang="en-US" sz="2400" b="1">
                            <a:solidFill>
                              <a:srgbClr val="FF0000"/>
                            </a:solidFill>
                            <a:latin typeface="Cambria Math" panose="02040503050406030204" pitchFamily="18" charset="0"/>
                          </a:rPr>
                          <m:t>,</m:t>
                        </m:r>
                        <m:r>
                          <a:rPr lang="en-US" sz="2400" b="1" i="1">
                            <a:solidFill>
                              <a:srgbClr val="FF0000"/>
                            </a:solidFill>
                            <a:latin typeface="Cambria Math" panose="02040503050406030204" pitchFamily="18" charset="0"/>
                          </a:rPr>
                          <m:t>𝒄</m:t>
                        </m:r>
                        <m:r>
                          <a:rPr lang="en-US" sz="2400" b="1">
                            <a:solidFill>
                              <a:srgbClr val="FF0000"/>
                            </a:solidFill>
                            <a:latin typeface="Cambria Math" panose="02040503050406030204" pitchFamily="18" charset="0"/>
                          </a:rPr>
                          <m:t>,</m:t>
                        </m:r>
                        <m:r>
                          <a:rPr lang="en-US" sz="2400" b="1" i="1">
                            <a:solidFill>
                              <a:srgbClr val="FF0000"/>
                            </a:solidFill>
                            <a:latin typeface="Cambria Math" panose="02040503050406030204" pitchFamily="18" charset="0"/>
                          </a:rPr>
                          <m:t>𝒑</m:t>
                        </m:r>
                        <m:r>
                          <a:rPr lang="en-US" sz="2400" b="1" i="1">
                            <a:solidFill>
                              <a:srgbClr val="FF0000"/>
                            </a:solidFill>
                            <a:latin typeface="Cambria Math" panose="02040503050406030204" pitchFamily="18" charset="0"/>
                          </a:rPr>
                          <m:t>,</m:t>
                        </m:r>
                        <m:r>
                          <a:rPr lang="en-US" sz="2400" b="1" i="1" smtClean="0">
                            <a:solidFill>
                              <a:srgbClr val="FF0000"/>
                            </a:solidFill>
                            <a:latin typeface="Cambria Math" panose="02040503050406030204" pitchFamily="18" charset="0"/>
                          </a:rPr>
                          <m:t>𝒅</m:t>
                        </m:r>
                        <m:r>
                          <a:rPr lang="en-US" sz="2400" b="1" i="1" smtClean="0">
                            <a:solidFill>
                              <a:srgbClr val="FF0000"/>
                            </a:solidFill>
                            <a:latin typeface="Cambria Math" panose="02040503050406030204" pitchFamily="18" charset="0"/>
                          </a:rPr>
                          <m:t>,</m:t>
                        </m:r>
                        <m:r>
                          <a:rPr lang="en-US" sz="2400" b="1" i="1">
                            <a:solidFill>
                              <a:srgbClr val="FF0000"/>
                            </a:solidFill>
                            <a:latin typeface="Cambria Math" panose="02040503050406030204" pitchFamily="18" charset="0"/>
                          </a:rPr>
                          <m:t>𝒏</m:t>
                        </m:r>
                      </m:sub>
                    </m:sSub>
                    <m:r>
                      <a:rPr lang="en-US" sz="2400">
                        <a:latin typeface="Cambria Math" panose="02040503050406030204" pitchFamily="18" charset="0"/>
                      </a:rPr>
                      <m:t>=</m:t>
                    </m:r>
                  </m:oMath>
                </a14:m>
                <a:r>
                  <a:rPr lang="en-US" sz="2400" dirty="0"/>
                  <a:t> consumption of vessel type </a:t>
                </a:r>
                <a14:m>
                  <m:oMath xmlns:m="http://schemas.openxmlformats.org/officeDocument/2006/math">
                    <m:r>
                      <a:rPr lang="en-US" sz="2400" i="1">
                        <a:latin typeface="Cambria Math" panose="02040503050406030204" pitchFamily="18" charset="0"/>
                      </a:rPr>
                      <m:t>𝑣</m:t>
                    </m:r>
                    <m:r>
                      <a:rPr lang="en-US" sz="2400">
                        <a:latin typeface="Cambria Math" panose="02040503050406030204" pitchFamily="18" charset="0"/>
                      </a:rPr>
                      <m:t>∈</m:t>
                    </m:r>
                    <m:r>
                      <a:rPr lang="en-US" sz="2400" i="1">
                        <a:latin typeface="Cambria Math" panose="02040503050406030204" pitchFamily="18" charset="0"/>
                      </a:rPr>
                      <m:t>𝑉</m:t>
                    </m:r>
                  </m:oMath>
                </a14:m>
                <a:r>
                  <a:rPr lang="en-US" sz="2400" dirty="0"/>
                  <a:t>, at refinery </a:t>
                </a:r>
                <a14:m>
                  <m:oMath xmlns:m="http://schemas.openxmlformats.org/officeDocument/2006/math">
                    <m:r>
                      <a:rPr lang="en-US" sz="2400" i="1">
                        <a:latin typeface="Cambria Math" panose="02040503050406030204" pitchFamily="18" charset="0"/>
                      </a:rPr>
                      <m:t>𝑖</m:t>
                    </m:r>
                    <m:r>
                      <a:rPr lang="en-US" sz="2400">
                        <a:latin typeface="Cambria Math" panose="02040503050406030204" pitchFamily="18" charset="0"/>
                      </a:rPr>
                      <m:t>∈</m:t>
                    </m:r>
                    <m:r>
                      <a:rPr lang="en-US" sz="2400" i="1">
                        <a:latin typeface="Cambria Math" panose="02040503050406030204" pitchFamily="18" charset="0"/>
                      </a:rPr>
                      <m:t>𝐼</m:t>
                    </m:r>
                  </m:oMath>
                </a14:m>
                <a:r>
                  <a:rPr lang="en-US" sz="2400" dirty="0"/>
                  <a:t>, for commodity </a:t>
                </a:r>
                <a14:m>
                  <m:oMath xmlns:m="http://schemas.openxmlformats.org/officeDocument/2006/math">
                    <m:r>
                      <a:rPr lang="en-US" sz="2400" i="1">
                        <a:latin typeface="Cambria Math" panose="02040503050406030204" pitchFamily="18" charset="0"/>
                      </a:rPr>
                      <m:t>𝑐</m:t>
                    </m:r>
                    <m:r>
                      <a:rPr lang="en-US" sz="2400">
                        <a:latin typeface="Cambria Math" panose="02040503050406030204" pitchFamily="18" charset="0"/>
                      </a:rPr>
                      <m:t>∈</m:t>
                    </m:r>
                    <m:r>
                      <a:rPr lang="en-US" sz="2400" i="1">
                        <a:latin typeface="Cambria Math" panose="02040503050406030204" pitchFamily="18" charset="0"/>
                      </a:rPr>
                      <m:t>𝐶</m:t>
                    </m:r>
                    <m:r>
                      <a:rPr lang="en-US" sz="2400" b="0" i="1" smtClean="0">
                        <a:latin typeface="Cambria Math" panose="02040503050406030204" pitchFamily="18" charset="0"/>
                      </a:rPr>
                      <m:t> </m:t>
                    </m:r>
                  </m:oMath>
                </a14:m>
                <a:r>
                  <a:rPr lang="en-US" sz="2400" dirty="0" smtClean="0"/>
                  <a:t>on </a:t>
                </a:r>
                <a14:m>
                  <m:oMath xmlns:m="http://schemas.openxmlformats.org/officeDocument/2006/math">
                    <m:r>
                      <m:rPr>
                        <m:nor/>
                      </m:rPr>
                      <a:rPr lang="en-US" sz="2400" b="0" i="0" smtClean="0">
                        <a:latin typeface="Cambria Math" panose="02040503050406030204" pitchFamily="18" charset="0"/>
                      </a:rPr>
                      <m:t>d</m:t>
                    </m:r>
                    <m:r>
                      <a:rPr lang="en-US" sz="2400">
                        <a:latin typeface="Cambria Math" panose="02040503050406030204" pitchFamily="18" charset="0"/>
                      </a:rPr>
                      <m:t>∈</m:t>
                    </m:r>
                    <m:r>
                      <m:rPr>
                        <m:sty m:val="p"/>
                      </m:rPr>
                      <a:rPr lang="en-US" sz="2400" b="0" i="0" smtClean="0">
                        <a:latin typeface="Cambria Math" panose="02040503050406030204" pitchFamily="18" charset="0"/>
                      </a:rPr>
                      <m:t>D</m:t>
                    </m:r>
                  </m:oMath>
                </a14:m>
                <a:r>
                  <a:rPr lang="en-US" sz="2400" dirty="0" smtClean="0"/>
                  <a:t>  </a:t>
                </a:r>
                <a:r>
                  <a:rPr lang="en-US" sz="2400" dirty="0"/>
                  <a:t>in path </a:t>
                </a:r>
                <a14:m>
                  <m:oMath xmlns:m="http://schemas.openxmlformats.org/officeDocument/2006/math">
                    <m:r>
                      <a:rPr lang="en-US" sz="2400" i="1">
                        <a:latin typeface="Cambria Math" panose="02040503050406030204" pitchFamily="18" charset="0"/>
                      </a:rPr>
                      <m:t>𝑝</m:t>
                    </m:r>
                    <m:r>
                      <a:rPr lang="en-US" sz="2400">
                        <a:latin typeface="Cambria Math" panose="02040503050406030204" pitchFamily="18" charset="0"/>
                      </a:rPr>
                      <m:t>∈</m:t>
                    </m:r>
                    <m:r>
                      <a:rPr lang="en-US" sz="2400" i="1">
                        <a:latin typeface="Cambria Math" panose="02040503050406030204" pitchFamily="18" charset="0"/>
                      </a:rPr>
                      <m:t>𝑃</m:t>
                    </m:r>
                  </m:oMath>
                </a14:m>
                <a:r>
                  <a:rPr lang="en-US" sz="2400" dirty="0"/>
                  <a:t>. n is the index of a node in the path. </a:t>
                </a:r>
                <a:endParaRPr lang="en-US" sz="2400" dirty="0" smtClean="0"/>
              </a:p>
              <a:p>
                <a:endParaRPr lang="en-US" sz="2400" dirty="0"/>
              </a:p>
              <a:p>
                <a:pPr marL="0" indent="0" algn="ctr">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𝑐</m:t>
                          </m:r>
                          <m:r>
                            <a:rPr lang="en-US" sz="2000" i="1">
                              <a:latin typeface="Cambria Math" panose="02040503050406030204" pitchFamily="18" charset="0"/>
                            </a:rPr>
                            <m:t>,</m:t>
                          </m:r>
                          <m:r>
                            <a:rPr lang="en-US" sz="2000" i="1">
                              <a:latin typeface="Cambria Math" panose="02040503050406030204" pitchFamily="18" charset="0"/>
                            </a:rPr>
                            <m:t>𝑝</m:t>
                          </m:r>
                          <m:r>
                            <a:rPr lang="en-US" sz="2000" i="1">
                              <a:latin typeface="Cambria Math" panose="02040503050406030204" pitchFamily="18" charset="0"/>
                            </a:rPr>
                            <m:t>,</m:t>
                          </m:r>
                          <m:r>
                            <a:rPr lang="en-US" sz="2000" i="1">
                              <a:latin typeface="Cambria Math" panose="02040503050406030204" pitchFamily="18" charset="0"/>
                            </a:rPr>
                            <m:t>𝑑</m:t>
                          </m:r>
                          <m:r>
                            <a:rPr lang="en-US" sz="2000" i="1">
                              <a:latin typeface="Cambria Math" panose="02040503050406030204" pitchFamily="18" charset="0"/>
                            </a:rPr>
                            <m:t>,</m:t>
                          </m:r>
                          <m:r>
                            <a:rPr lang="en-US" sz="2000" i="1">
                              <a:latin typeface="Cambria Math" panose="02040503050406030204" pitchFamily="18" charset="0"/>
                            </a:rPr>
                            <m:t>𝑛</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m>
                            <m:mPr>
                              <m:plcHide m:val="on"/>
                              <m:mcs>
                                <m:mc>
                                  <m:mcPr>
                                    <m:count m:val="2"/>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0   </m:t>
                                </m:r>
                              </m:e>
                              <m:e>
                                <m:r>
                                  <m:rPr>
                                    <m:nor/>
                                  </m:rPr>
                                  <a:rPr lang="en-US" sz="2000" i="1"/>
                                  <m:t> </m:t>
                                </m:r>
                                <m:r>
                                  <m:rPr>
                                    <m:nor/>
                                  </m:rPr>
                                  <a:rPr lang="en-US" sz="2000" i="1"/>
                                  <m:t>n</m:t>
                                </m:r>
                                <m:r>
                                  <m:rPr>
                                    <m:nor/>
                                  </m:rPr>
                                  <a:rPr lang="en-US" sz="2000" i="1"/>
                                  <m:t>=</m:t>
                                </m:r>
                                <m:r>
                                  <m:rPr>
                                    <m:nor/>
                                  </m:rPr>
                                  <a:rPr lang="en-US" sz="2000" i="1"/>
                                  <m:t>end</m:t>
                                </m:r>
                                <m:r>
                                  <m:rPr>
                                    <m:nor/>
                                  </m:rPr>
                                  <a:rPr lang="en-US" sz="2000" i="1"/>
                                  <m:t> </m:t>
                                </m:r>
                                <m:r>
                                  <m:rPr>
                                    <m:nor/>
                                  </m:rPr>
                                  <a:rPr lang="en-US" sz="2000" i="1"/>
                                  <m:t>of</m:t>
                                </m:r>
                                <m:r>
                                  <m:rPr>
                                    <m:nor/>
                                  </m:rPr>
                                  <a:rPr lang="en-US" sz="2000" i="1"/>
                                  <m:t> </m:t>
                                </m:r>
                                <m:r>
                                  <m:rPr>
                                    <m:nor/>
                                  </m:rPr>
                                  <a:rPr lang="en-US" sz="2000" i="1"/>
                                  <m:t>path</m:t>
                                </m:r>
                                <m:r>
                                  <m:rPr>
                                    <m:nor/>
                                  </m:rPr>
                                  <a:rPr lang="en-US" sz="2000" i="1"/>
                                  <m:t> </m:t>
                                </m:r>
                                <m:r>
                                  <m:rPr>
                                    <m:nor/>
                                  </m:rPr>
                                  <a:rPr lang="en-US" sz="2000" i="1"/>
                                  <m:t>or</m:t>
                                </m:r>
                                <m:r>
                                  <m:rPr>
                                    <m:nor/>
                                  </m:rPr>
                                  <a:rPr lang="en-US" sz="2000" i="1"/>
                                  <m:t> </m:t>
                                </m:r>
                                <m:r>
                                  <m:rPr>
                                    <m:nor/>
                                  </m:rPr>
                                  <a:rPr lang="en-US" sz="2000" i="1"/>
                                  <m:t>otherwise</m:t>
                                </m:r>
                              </m:e>
                            </m:mr>
                            <m:mr>
                              <m:e>
                                <m:r>
                                  <a:rPr lang="en-US" sz="2000" i="1">
                                    <a:latin typeface="Cambria Math" panose="02040503050406030204" pitchFamily="18" charset="0"/>
                                  </a:rPr>
                                  <m:t>𝑚𝑖𝑛</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𝑐</m:t>
                                        </m:r>
                                      </m:sub>
                                    </m:sSub>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𝑄</m:t>
                                        </m:r>
                                      </m:e>
                                      <m:sup>
                                        <m:r>
                                          <a:rPr lang="en-US" sz="2000" i="1">
                                            <a:latin typeface="Cambria Math" panose="02040503050406030204" pitchFamily="18" charset="0"/>
                                          </a:rPr>
                                          <m:t>𝑣</m:t>
                                        </m:r>
                                      </m:sup>
                                    </m:sSup>
                                    <m:r>
                                      <a:rPr lang="en-US" sz="2000" i="1">
                                        <a:latin typeface="Cambria Math" panose="02040503050406030204" pitchFamily="18" charset="0"/>
                                      </a:rPr>
                                      <m:t>,</m:t>
                                    </m:r>
                                    <m:r>
                                      <a:rPr lang="en-US" sz="2000" i="1">
                                        <a:latin typeface="Cambria Math" panose="02040503050406030204" pitchFamily="18" charset="0"/>
                                      </a:rPr>
                                      <m:t>𝑅𝑒𝑚𝑎𝑖𝑛𝑖𝑛𝑔𝐷𝑒𝑚𝑎𝑛𝑑𝐴𝑙𝑔𝑜𝑟𝑖𝑡h𝑚</m:t>
                                    </m:r>
                                    <m:r>
                                      <a:rPr lang="en-US" sz="2000" i="1">
                                        <a:latin typeface="Cambria Math" panose="02040503050406030204" pitchFamily="18" charset="0"/>
                                      </a:rPr>
                                      <m:t>(</m:t>
                                    </m:r>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𝑐</m:t>
                                    </m:r>
                                    <m:r>
                                      <a:rPr lang="en-US" sz="2000" i="1">
                                        <a:latin typeface="Cambria Math" panose="02040503050406030204" pitchFamily="18" charset="0"/>
                                      </a:rPr>
                                      <m:t>,</m:t>
                                    </m:r>
                                    <m:r>
                                      <a:rPr lang="en-US" sz="2000" i="1">
                                        <a:latin typeface="Cambria Math" panose="02040503050406030204" pitchFamily="18" charset="0"/>
                                      </a:rPr>
                                      <m:t>𝑝</m:t>
                                    </m:r>
                                    <m:r>
                                      <a:rPr lang="en-US" sz="2000" i="1">
                                        <a:latin typeface="Cambria Math" panose="02040503050406030204" pitchFamily="18" charset="0"/>
                                      </a:rPr>
                                      <m:t>,</m:t>
                                    </m:r>
                                    <m:r>
                                      <a:rPr lang="en-US" sz="2000" i="1">
                                        <a:latin typeface="Cambria Math" panose="02040503050406030204" pitchFamily="18" charset="0"/>
                                      </a:rPr>
                                      <m:t>𝑑</m:t>
                                    </m:r>
                                    <m:r>
                                      <a:rPr lang="en-US" sz="2000" i="1">
                                        <a:latin typeface="Cambria Math" panose="02040503050406030204" pitchFamily="18" charset="0"/>
                                      </a:rPr>
                                      <m:t>,0)</m:t>
                                    </m:r>
                                  </m:e>
                                </m:d>
                              </m:e>
                              <m:e>
                                <m:r>
                                  <a:rPr lang="en-US" sz="2000" i="1">
                                    <a:latin typeface="Cambria Math" panose="02040503050406030204" pitchFamily="18" charset="0"/>
                                  </a:rPr>
                                  <m:t>𝑛</m:t>
                                </m:r>
                                <m:r>
                                  <a:rPr lang="en-US" sz="2000" i="1">
                                    <a:latin typeface="Cambria Math" panose="02040503050406030204" pitchFamily="18" charset="0"/>
                                  </a:rPr>
                                  <m:t>=</m:t>
                                </m:r>
                                <m:r>
                                  <m:rPr>
                                    <m:nor/>
                                  </m:rPr>
                                  <a:rPr lang="en-US" sz="2000" i="1"/>
                                  <m:t> </m:t>
                                </m:r>
                                <m:r>
                                  <m:rPr>
                                    <m:nor/>
                                  </m:rPr>
                                  <a:rPr lang="en-US" sz="2000" i="1"/>
                                  <m:t>start</m:t>
                                </m:r>
                                <m:r>
                                  <m:rPr>
                                    <m:nor/>
                                  </m:rPr>
                                  <a:rPr lang="en-US" sz="2000" i="1"/>
                                  <m:t> </m:t>
                                </m:r>
                                <m:r>
                                  <m:rPr>
                                    <m:nor/>
                                  </m:rPr>
                                  <a:rPr lang="en-US" sz="2000" i="1"/>
                                  <m:t>of</m:t>
                                </m:r>
                                <m:r>
                                  <m:rPr>
                                    <m:nor/>
                                  </m:rPr>
                                  <a:rPr lang="en-US" sz="2000" i="1"/>
                                  <m:t> </m:t>
                                </m:r>
                                <m:r>
                                  <m:rPr>
                                    <m:nor/>
                                  </m:rPr>
                                  <a:rPr lang="en-US" sz="2000" i="1"/>
                                  <m:t>path</m:t>
                                </m:r>
                                <m:r>
                                  <m:rPr>
                                    <m:nor/>
                                  </m:rPr>
                                  <a:rPr lang="en-US" sz="2000" i="1"/>
                                  <m:t> </m:t>
                                </m:r>
                              </m:e>
                            </m:mr>
                            <m:mr>
                              <m:e>
                                <m:r>
                                  <m:rPr>
                                    <m:nor/>
                                  </m:rPr>
                                  <a:rPr lang="en-US" sz="2000" i="1"/>
                                  <m:t> </m:t>
                                </m:r>
                                <m:r>
                                  <m:rPr>
                                    <m:nor/>
                                  </m:rPr>
                                  <a:rPr lang="en-US" sz="2000" i="1"/>
                                  <m:t>RefillAmountAlgorithm</m:t>
                                </m:r>
                                <m:r>
                                  <m:rPr>
                                    <m:nor/>
                                  </m:rPr>
                                  <a:rPr lang="en-US" sz="2000" i="1"/>
                                  <m:t> </m:t>
                                </m:r>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𝑐</m:t>
                                </m:r>
                                <m:r>
                                  <a:rPr lang="en-US" sz="2000" i="1">
                                    <a:latin typeface="Cambria Math" panose="02040503050406030204" pitchFamily="18" charset="0"/>
                                  </a:rPr>
                                  <m:t>,</m:t>
                                </m:r>
                                <m:r>
                                  <a:rPr lang="en-US" sz="2000" i="1">
                                    <a:latin typeface="Cambria Math" panose="02040503050406030204" pitchFamily="18" charset="0"/>
                                  </a:rPr>
                                  <m:t>𝑝</m:t>
                                </m:r>
                                <m:r>
                                  <a:rPr lang="en-US" sz="2000" i="1">
                                    <a:latin typeface="Cambria Math" panose="02040503050406030204" pitchFamily="18" charset="0"/>
                                  </a:rPr>
                                  <m:t>,</m:t>
                                </m:r>
                                <m:r>
                                  <a:rPr lang="en-US" sz="2000" i="1">
                                    <a:latin typeface="Cambria Math" panose="02040503050406030204" pitchFamily="18" charset="0"/>
                                  </a:rPr>
                                  <m:t>𝑑</m:t>
                                </m:r>
                                <m:r>
                                  <a:rPr lang="en-US" sz="2000" i="1">
                                    <a:latin typeface="Cambria Math" panose="02040503050406030204" pitchFamily="18" charset="0"/>
                                  </a:rPr>
                                  <m:t>, </m:t>
                                </m:r>
                                <m:r>
                                  <a:rPr lang="en-US" sz="2000" i="1">
                                    <a:latin typeface="Cambria Math" panose="02040503050406030204" pitchFamily="18" charset="0"/>
                                  </a:rPr>
                                  <m:t>𝐶𝑆</m:t>
                                </m:r>
                                <m:r>
                                  <a:rPr lang="en-US" sz="2000" i="1">
                                    <a:latin typeface="Cambria Math" panose="02040503050406030204" pitchFamily="18" charset="0"/>
                                  </a:rPr>
                                  <m:t>)</m:t>
                                </m:r>
                              </m:e>
                              <m:e>
                                <m:r>
                                  <a:rPr lang="en-US" sz="2000" i="1">
                                    <a:latin typeface="Cambria Math" panose="02040503050406030204" pitchFamily="18" charset="0"/>
                                  </a:rPr>
                                  <m:t>𝑛</m:t>
                                </m:r>
                                <m:r>
                                  <a:rPr lang="en-US" sz="2000" i="1">
                                    <a:latin typeface="Cambria Math" panose="02040503050406030204" pitchFamily="18" charset="0"/>
                                  </a:rPr>
                                  <m:t>=</m:t>
                                </m:r>
                                <m:r>
                                  <m:rPr>
                                    <m:nor/>
                                  </m:rPr>
                                  <a:rPr lang="en-US" sz="2000" i="1"/>
                                  <m:t> </m:t>
                                </m:r>
                                <m:r>
                                  <m:rPr>
                                    <m:nor/>
                                  </m:rPr>
                                  <a:rPr lang="en-US" sz="2000" i="1"/>
                                  <m:t>refill</m:t>
                                </m:r>
                                <m:r>
                                  <m:rPr>
                                    <m:nor/>
                                  </m:rPr>
                                  <a:rPr lang="en-US" sz="2000" i="1"/>
                                  <m:t> </m:t>
                                </m:r>
                                <m:r>
                                  <m:rPr>
                                    <m:nor/>
                                  </m:rPr>
                                  <a:rPr lang="en-US" sz="2000" i="1"/>
                                  <m:t>refinery</m:t>
                                </m:r>
                              </m:e>
                            </m:mr>
                          </m:m>
                        </m:e>
                      </m:d>
                    </m:oMath>
                  </m:oMathPara>
                </a14:m>
                <a:endParaRPr lang="en-US" sz="2000" dirty="0"/>
              </a:p>
              <a:p>
                <a:pPr marL="0" indent="0" algn="ctr">
                  <a:buNone/>
                </a:pPr>
                <a:endParaRPr lang="en-US" sz="2400" dirty="0"/>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825625"/>
                <a:ext cx="12192000" cy="4351338"/>
              </a:xfrm>
              <a:blipFill rotWithShape="0">
                <a:blip r:embed="rId2"/>
                <a:stretch>
                  <a:fillRect l="-650" t="-1961" r="-50"/>
                </a:stretch>
              </a:blipFill>
            </p:spPr>
            <p:txBody>
              <a:bodyPr/>
              <a:lstStyle/>
              <a:p>
                <a:r>
                  <a:rPr lang="en-US">
                    <a:noFill/>
                  </a:rPr>
                  <a:t> </a:t>
                </a:r>
              </a:p>
            </p:txBody>
          </p:sp>
        </mc:Fallback>
      </mc:AlternateContent>
    </p:spTree>
    <p:extLst>
      <p:ext uri="{BB962C8B-B14F-4D97-AF65-F5344CB8AC3E}">
        <p14:creationId xmlns:p14="http://schemas.microsoft.com/office/powerpoint/2010/main" val="39520116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does the consumption parameter work?</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b="1" dirty="0" smtClean="0">
                <a:solidFill>
                  <a:srgbClr val="FF0000"/>
                </a:solidFill>
              </a:rPr>
              <a:t>Start of a path: </a:t>
            </a:r>
            <a:r>
              <a:rPr lang="en-US" dirty="0" smtClean="0"/>
              <a:t>We calculate the remaining demand for all the customer nodes present on a path. We take the minimum of the vessel capacity, the start depot capacity and the remaining demand and fill it into the vessel</a:t>
            </a:r>
            <a:endParaRPr lang="en-US" dirty="0"/>
          </a:p>
          <a:p>
            <a:pPr>
              <a:buFont typeface="Wingdings" panose="05000000000000000000" pitchFamily="2" charset="2"/>
              <a:buChar char="ü"/>
            </a:pPr>
            <a:r>
              <a:rPr lang="en-US" b="1" dirty="0" smtClean="0">
                <a:solidFill>
                  <a:srgbClr val="FF0000"/>
                </a:solidFill>
              </a:rPr>
              <a:t>End of a path: </a:t>
            </a:r>
            <a:r>
              <a:rPr lang="en-US" dirty="0"/>
              <a:t>T</a:t>
            </a:r>
            <a:r>
              <a:rPr lang="en-US" dirty="0" smtClean="0"/>
              <a:t>his </a:t>
            </a:r>
            <a:r>
              <a:rPr lang="en-US" dirty="0"/>
              <a:t>means our trip has ended and we shall not refill.</a:t>
            </a:r>
          </a:p>
          <a:p>
            <a:pPr>
              <a:buFont typeface="Wingdings" panose="05000000000000000000" pitchFamily="2" charset="2"/>
              <a:buChar char="ü"/>
            </a:pPr>
            <a:r>
              <a:rPr lang="en-US" b="1" dirty="0" smtClean="0">
                <a:solidFill>
                  <a:srgbClr val="FF0000"/>
                </a:solidFill>
              </a:rPr>
              <a:t>Middle of a path: </a:t>
            </a:r>
            <a:r>
              <a:rPr lang="en-US" dirty="0" smtClean="0"/>
              <a:t>We </a:t>
            </a:r>
            <a:r>
              <a:rPr lang="en-US" dirty="0"/>
              <a:t>have encountered a refinery node, then there is a scope for refill. The amount to be refilled is given by RefillAmountAlgorithm.</a:t>
            </a:r>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1500677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might be the disadvantages of using a predetermined consumption parameter?</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smtClean="0"/>
              <a:t>We tune the consumption of a vessel at a refinery for a commodity manually using logical ideas. This may not entirely be optimal. The most optimal way would be to make the consumption parameter itself a decision variable and let the solver decide. However, with the given constraints, it might be possible that the formulation becomes non-linear(product of decision variables). Hence we chose to avoid this.</a:t>
            </a:r>
          </a:p>
          <a:p>
            <a:pPr marL="514350" indent="-514350">
              <a:buFont typeface="+mj-lt"/>
              <a:buAutoNum type="arabicPeriod"/>
            </a:pPr>
            <a:r>
              <a:rPr lang="en-US" dirty="0" smtClean="0"/>
              <a:t>When we choose to change the consumption parameter from one feasible path to another feasible path based on various factors(in our case, CS, remaining demand and so on), the formulation cannot be easily extended to solve large scale problems. </a:t>
            </a:r>
            <a:r>
              <a:rPr lang="en-US" dirty="0" err="1" smtClean="0"/>
              <a:t>I.e</a:t>
            </a:r>
            <a:r>
              <a:rPr lang="en-US" dirty="0" smtClean="0"/>
              <a:t> when the consumption parameter is a constant, the pricing </a:t>
            </a:r>
            <a:r>
              <a:rPr lang="en-US" dirty="0" err="1" smtClean="0"/>
              <a:t>subproblem</a:t>
            </a:r>
            <a:r>
              <a:rPr lang="en-US" dirty="0" smtClean="0"/>
              <a:t> is SPPRC(Shortest path problem with Resource Constraints). But when it’s not a constant, all feasible paths need to be enumerated, and fast IP solving techniques like Column Generation and/or Branch and Price cannot be employed.</a:t>
            </a:r>
          </a:p>
          <a:p>
            <a:pPr marL="514350" indent="-514350">
              <a:buFont typeface="+mj-lt"/>
              <a:buAutoNum type="arabicPeriod"/>
            </a:pPr>
            <a:r>
              <a:rPr lang="en-US" dirty="0" smtClean="0"/>
              <a:t>This is one of the main reasons that the author of the research paper chose to keep the consumption parameter constant so as to allow tractability.</a:t>
            </a:r>
            <a:endParaRPr lang="en-US" dirty="0"/>
          </a:p>
        </p:txBody>
      </p:sp>
    </p:spTree>
    <p:extLst>
      <p:ext uri="{BB962C8B-B14F-4D97-AF65-F5344CB8AC3E}">
        <p14:creationId xmlns:p14="http://schemas.microsoft.com/office/powerpoint/2010/main" val="36150803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Current State/Supply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825625"/>
                <a:ext cx="12192000" cy="4351338"/>
              </a:xfrm>
            </p:spPr>
            <p:txBody>
              <a:bodyPr>
                <a:normAutofit/>
              </a:bodyPr>
              <a:lstStyle/>
              <a:p>
                <a:r>
                  <a:rPr lang="en-US" sz="2000" dirty="0" smtClean="0"/>
                  <a:t>The term CS stands for Current State/Supply. It gives the </a:t>
                </a:r>
                <a:r>
                  <a:rPr lang="en-US" sz="2000" b="1" dirty="0" smtClean="0">
                    <a:solidFill>
                      <a:srgbClr val="FF0000"/>
                    </a:solidFill>
                  </a:rPr>
                  <a:t>current vessel capacity. </a:t>
                </a:r>
              </a:p>
              <a:p>
                <a:r>
                  <a:rPr lang="en-US" sz="2000" dirty="0" smtClean="0"/>
                  <a:t>CS is continuously updated by both algorithms </a:t>
                </a:r>
                <a:r>
                  <a:rPr lang="en-US" sz="2000" i="1" dirty="0" err="1"/>
                  <a:t>DemandSatisfyAlgorithm</a:t>
                </a:r>
                <a:r>
                  <a:rPr lang="en-US" sz="2000" i="1" dirty="0"/>
                  <a:t>(when a depot node is encountered) and </a:t>
                </a:r>
                <a:r>
                  <a:rPr lang="en-US" sz="2000" i="1" dirty="0" err="1"/>
                  <a:t>RefillAmountAlgorithm</a:t>
                </a:r>
                <a:r>
                  <a:rPr lang="en-US" sz="2000" i="1" dirty="0"/>
                  <a:t>(when a refinery node is encountered</a:t>
                </a:r>
                <a:r>
                  <a:rPr lang="en-US" sz="2000" i="1" dirty="0" smtClean="0"/>
                  <a:t>).</a:t>
                </a:r>
              </a:p>
              <a:p>
                <a:r>
                  <a:rPr lang="en-US" sz="2000" dirty="0"/>
                  <a:t>Before any path is traversed, CS is set to 0</a:t>
                </a:r>
                <a:r>
                  <a:rPr lang="en-US" sz="2000" dirty="0" smtClean="0"/>
                  <a:t>.</a:t>
                </a:r>
                <a:endParaRPr lang="en-US" sz="2000" dirty="0"/>
              </a:p>
              <a:p>
                <a:pPr marL="0" indent="0">
                  <a:buNone/>
                </a:pPr>
                <a:r>
                  <a:rPr lang="en-US" sz="2000" dirty="0"/>
                  <a:t> </a:t>
                </a:r>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𝐶𝑆</m:t>
                      </m:r>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m>
                            <m:mPr>
                              <m:plcHide m:val="on"/>
                              <m:mcs>
                                <m:mc>
                                  <m:mcPr>
                                    <m:count m:val="2"/>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0</m:t>
                                </m:r>
                              </m:e>
                              <m:e>
                                <m:r>
                                  <a:rPr lang="en-US" sz="2000" i="1">
                                    <a:latin typeface="Cambria Math" panose="02040503050406030204" pitchFamily="18" charset="0"/>
                                  </a:rPr>
                                  <m:t>𝑏𝑒𝑓𝑜𝑟𝑒</m:t>
                                </m:r>
                                <m:r>
                                  <a:rPr lang="en-US" sz="2000" i="1">
                                    <a:latin typeface="Cambria Math" panose="02040503050406030204" pitchFamily="18" charset="0"/>
                                  </a:rPr>
                                  <m:t> </m:t>
                                </m:r>
                                <m:r>
                                  <a:rPr lang="en-US" sz="2000" i="1">
                                    <a:latin typeface="Cambria Math" panose="02040503050406030204" pitchFamily="18" charset="0"/>
                                  </a:rPr>
                                  <m:t>𝑝𝑎𝑡h</m:t>
                                </m:r>
                                <m:r>
                                  <a:rPr lang="en-US" sz="2000" i="1">
                                    <a:latin typeface="Cambria Math" panose="02040503050406030204" pitchFamily="18" charset="0"/>
                                  </a:rPr>
                                  <m:t> </m:t>
                                </m:r>
                                <m:r>
                                  <a:rPr lang="en-US" sz="2000" i="1">
                                    <a:latin typeface="Cambria Math" panose="02040503050406030204" pitchFamily="18" charset="0"/>
                                  </a:rPr>
                                  <m:t>𝑡𝑟𝑎𝑣𝑒𝑟𝑠𝑎𝑙</m:t>
                                </m:r>
                              </m:e>
                            </m:mr>
                            <m:mr>
                              <m:e>
                                <m:r>
                                  <m:rPr>
                                    <m:nor/>
                                  </m:rPr>
                                  <a:rPr lang="en-US" sz="2000" i="1"/>
                                  <m:t> </m:t>
                                </m:r>
                                <m:r>
                                  <m:rPr>
                                    <m:nor/>
                                  </m:rPr>
                                  <a:rPr lang="en-US" sz="2000" i="1"/>
                                  <m:t>DemandSatisfyAlgorithm</m:t>
                                </m:r>
                                <m:r>
                                  <m:rPr>
                                    <m:nor/>
                                  </m:rPr>
                                  <a:rPr lang="en-US" sz="2000" i="1"/>
                                  <m:t> </m:t>
                                </m:r>
                                <m:r>
                                  <a:rPr lang="en-US" sz="2000" i="1">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m:t>
                                </m:r>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𝑐</m:t>
                                </m:r>
                                <m:r>
                                  <a:rPr lang="en-US" sz="2000" i="1">
                                    <a:latin typeface="Cambria Math" panose="02040503050406030204" pitchFamily="18" charset="0"/>
                                  </a:rPr>
                                  <m:t>,</m:t>
                                </m:r>
                                <m:r>
                                  <a:rPr lang="en-US" sz="2000" i="1">
                                    <a:latin typeface="Cambria Math" panose="02040503050406030204" pitchFamily="18" charset="0"/>
                                  </a:rPr>
                                  <m:t>𝑑</m:t>
                                </m:r>
                                <m:r>
                                  <a:rPr lang="en-US" sz="2000" i="1">
                                    <a:latin typeface="Cambria Math" panose="02040503050406030204" pitchFamily="18" charset="0"/>
                                  </a:rPr>
                                  <m:t>, </m:t>
                                </m:r>
                                <m:r>
                                  <a:rPr lang="en-US" sz="2000" i="1">
                                    <a:latin typeface="Cambria Math" panose="02040503050406030204" pitchFamily="18" charset="0"/>
                                  </a:rPr>
                                  <m:t>𝐶𝑆</m:t>
                                </m:r>
                                <m:r>
                                  <a:rPr lang="en-US" sz="2000" i="1">
                                    <a:latin typeface="Cambria Math" panose="02040503050406030204" pitchFamily="18" charset="0"/>
                                  </a:rPr>
                                  <m:t>)</m:t>
                                </m:r>
                              </m:e>
                              <m:e>
                                <m:r>
                                  <m:rPr>
                                    <m:nor/>
                                  </m:rPr>
                                  <a:rPr lang="en-US" sz="2000" i="1"/>
                                  <m:t> </m:t>
                                </m:r>
                                <m:r>
                                  <m:rPr>
                                    <m:nor/>
                                  </m:rPr>
                                  <a:rPr lang="en-US" sz="2000" i="1"/>
                                  <m:t>if</m:t>
                                </m:r>
                                <m:r>
                                  <m:rPr>
                                    <m:nor/>
                                  </m:rPr>
                                  <a:rPr lang="en-US" sz="2000" i="1"/>
                                  <m:t>  </m:t>
                                </m:r>
                                <m:r>
                                  <a:rPr lang="en-US" sz="2000" i="1">
                                    <a:latin typeface="Cambria Math" panose="02040503050406030204" pitchFamily="18" charset="0"/>
                                  </a:rPr>
                                  <m:t>𝑗</m:t>
                                </m:r>
                                <m:r>
                                  <a:rPr lang="en-US" sz="2000" i="1">
                                    <a:latin typeface="Cambria Math" panose="02040503050406030204" pitchFamily="18" charset="0"/>
                                  </a:rPr>
                                  <m:t>∈</m:t>
                                </m:r>
                                <m:r>
                                  <a:rPr lang="en-US" sz="2000" i="1">
                                    <a:latin typeface="Cambria Math" panose="02040503050406030204" pitchFamily="18" charset="0"/>
                                  </a:rPr>
                                  <m:t>𝐽</m:t>
                                </m:r>
                              </m:e>
                            </m:mr>
                            <m:mr>
                              <m:e>
                                <m:r>
                                  <m:rPr>
                                    <m:nor/>
                                  </m:rPr>
                                  <a:rPr lang="en-US" sz="2000" i="1"/>
                                  <m:t> </m:t>
                                </m:r>
                                <m:r>
                                  <m:rPr>
                                    <m:nor/>
                                  </m:rPr>
                                  <a:rPr lang="en-US" sz="2000" i="1"/>
                                  <m:t>RefillAmountAlgorithm</m:t>
                                </m:r>
                                <m:r>
                                  <m:rPr>
                                    <m:nor/>
                                  </m:rPr>
                                  <a:rPr lang="en-US" sz="2000" i="1"/>
                                  <m:t> </m:t>
                                </m:r>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𝑐</m:t>
                                </m:r>
                                <m:r>
                                  <a:rPr lang="en-US" sz="2000" i="1">
                                    <a:latin typeface="Cambria Math" panose="02040503050406030204" pitchFamily="18" charset="0"/>
                                  </a:rPr>
                                  <m:t>,</m:t>
                                </m:r>
                                <m:r>
                                  <a:rPr lang="en-US" sz="2000" i="1">
                                    <a:latin typeface="Cambria Math" panose="02040503050406030204" pitchFamily="18" charset="0"/>
                                  </a:rPr>
                                  <m:t>𝑑</m:t>
                                </m:r>
                                <m:r>
                                  <a:rPr lang="en-US" sz="2000" i="1">
                                    <a:latin typeface="Cambria Math" panose="02040503050406030204" pitchFamily="18" charset="0"/>
                                  </a:rPr>
                                  <m:t>, </m:t>
                                </m:r>
                                <m:r>
                                  <a:rPr lang="en-US" sz="2000" i="1">
                                    <a:latin typeface="Cambria Math" panose="02040503050406030204" pitchFamily="18" charset="0"/>
                                  </a:rPr>
                                  <m:t>𝐶𝑆</m:t>
                                </m:r>
                                <m:r>
                                  <a:rPr lang="en-US" sz="2000" i="1">
                                    <a:latin typeface="Cambria Math" panose="02040503050406030204" pitchFamily="18" charset="0"/>
                                  </a:rPr>
                                  <m:t>)</m:t>
                                </m:r>
                              </m:e>
                              <m:e>
                                <m:r>
                                  <m:rPr>
                                    <m:nor/>
                                  </m:rPr>
                                  <a:rPr lang="en-US" sz="2000" i="1"/>
                                  <m:t> </m:t>
                                </m:r>
                                <m:r>
                                  <m:rPr>
                                    <m:nor/>
                                  </m:rPr>
                                  <a:rPr lang="en-US" sz="2000" i="1"/>
                                  <m:t>if</m:t>
                                </m:r>
                                <m:r>
                                  <m:rPr>
                                    <m:nor/>
                                  </m:rPr>
                                  <a:rPr lang="en-US" sz="2000" i="1"/>
                                  <m:t>  </m:t>
                                </m:r>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𝐼</m:t>
                                </m:r>
                              </m:e>
                            </m:mr>
                          </m:m>
                        </m:e>
                      </m:d>
                    </m:oMath>
                  </m:oMathPara>
                </a14:m>
                <a:endParaRPr lang="en-US" sz="2000" dirty="0"/>
              </a:p>
              <a:p>
                <a:endParaRPr lang="en-US" sz="2000" dirty="0"/>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825625"/>
                <a:ext cx="12192000" cy="4351338"/>
              </a:xfrm>
              <a:blipFill rotWithShape="0">
                <a:blip r:embed="rId2"/>
                <a:stretch>
                  <a:fillRect l="-450" t="-1401"/>
                </a:stretch>
              </a:blipFill>
            </p:spPr>
            <p:txBody>
              <a:bodyPr/>
              <a:lstStyle/>
              <a:p>
                <a:r>
                  <a:rPr lang="en-US">
                    <a:noFill/>
                  </a:rPr>
                  <a:t> </a:t>
                </a:r>
              </a:p>
            </p:txBody>
          </p:sp>
        </mc:Fallback>
      </mc:AlternateContent>
    </p:spTree>
    <p:extLst>
      <p:ext uri="{BB962C8B-B14F-4D97-AF65-F5344CB8AC3E}">
        <p14:creationId xmlns:p14="http://schemas.microsoft.com/office/powerpoint/2010/main" val="5687940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4 Algorithms</a:t>
            </a:r>
            <a:endParaRPr lang="en-US" dirty="0"/>
          </a:p>
        </p:txBody>
      </p:sp>
      <p:sp>
        <p:nvSpPr>
          <p:cNvPr id="3" name="Content Placeholder 2"/>
          <p:cNvSpPr>
            <a:spLocks noGrp="1"/>
          </p:cNvSpPr>
          <p:nvPr>
            <p:ph idx="1"/>
          </p:nvPr>
        </p:nvSpPr>
        <p:spPr/>
        <p:txBody>
          <a:bodyPr>
            <a:normAutofit fontScale="92500"/>
          </a:bodyPr>
          <a:lstStyle/>
          <a:p>
            <a:r>
              <a:rPr lang="en-US" dirty="0"/>
              <a:t>The RefillAmountAlgorithm is encountered when a node is refinery node</a:t>
            </a:r>
          </a:p>
          <a:p>
            <a:r>
              <a:rPr lang="en-US" dirty="0"/>
              <a:t>The </a:t>
            </a:r>
            <a:r>
              <a:rPr lang="en-US" dirty="0" err="1"/>
              <a:t>DemandSatisfyAlgorithm</a:t>
            </a:r>
            <a:r>
              <a:rPr lang="en-US" dirty="0"/>
              <a:t> is encountered when a node is depot </a:t>
            </a:r>
            <a:r>
              <a:rPr lang="en-US" dirty="0" smtClean="0"/>
              <a:t>node</a:t>
            </a:r>
          </a:p>
          <a:p>
            <a:r>
              <a:rPr lang="en-US" dirty="0" smtClean="0"/>
              <a:t>The PathTraversalAlgorithm traverses each node of the path and calls the appropriate algorithm based on type of node(refinery or depot)</a:t>
            </a:r>
          </a:p>
          <a:p>
            <a:r>
              <a:rPr lang="en-US" dirty="0" smtClean="0"/>
              <a:t>The </a:t>
            </a:r>
            <a:r>
              <a:rPr lang="en-US" dirty="0" err="1" smtClean="0"/>
              <a:t>RemainingDemandAlgorithm</a:t>
            </a:r>
            <a:r>
              <a:rPr lang="en-US" dirty="0" smtClean="0"/>
              <a:t> calculates the remaining demand of all depots from a particular node index on a given path for a particular commodity</a:t>
            </a:r>
          </a:p>
          <a:p>
            <a:r>
              <a:rPr lang="en-US" dirty="0" smtClean="0"/>
              <a:t>CS is in fact updated by both </a:t>
            </a:r>
            <a:r>
              <a:rPr lang="en-US" dirty="0" err="1" smtClean="0"/>
              <a:t>DemandSatisfyAlgorithm</a:t>
            </a:r>
            <a:r>
              <a:rPr lang="en-US" dirty="0" smtClean="0"/>
              <a:t> and RefillAmountAlgorithm</a:t>
            </a:r>
            <a:endParaRPr lang="en-US" dirty="0"/>
          </a:p>
        </p:txBody>
      </p:sp>
    </p:spTree>
    <p:extLst>
      <p:ext uri="{BB962C8B-B14F-4D97-AF65-F5344CB8AC3E}">
        <p14:creationId xmlns:p14="http://schemas.microsoft.com/office/powerpoint/2010/main" val="22492046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5587" y="1084217"/>
            <a:ext cx="11874936" cy="4567283"/>
          </a:xfrm>
          <a:prstGeom prst="rect">
            <a:avLst/>
          </a:prstGeom>
        </p:spPr>
      </p:pic>
    </p:spTree>
    <p:extLst>
      <p:ext uri="{BB962C8B-B14F-4D97-AF65-F5344CB8AC3E}">
        <p14:creationId xmlns:p14="http://schemas.microsoft.com/office/powerpoint/2010/main" val="806146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Preliminary Answers to Questions</a:t>
            </a:r>
            <a:endParaRPr lang="en-US" dirty="0"/>
          </a:p>
        </p:txBody>
      </p:sp>
      <p:sp>
        <p:nvSpPr>
          <p:cNvPr id="3" name="Content Placeholder 2"/>
          <p:cNvSpPr>
            <a:spLocks noGrp="1"/>
          </p:cNvSpPr>
          <p:nvPr>
            <p:ph idx="1"/>
          </p:nvPr>
        </p:nvSpPr>
        <p:spPr/>
        <p:txBody>
          <a:bodyPr/>
          <a:lstStyle/>
          <a:p>
            <a:pPr marL="0" indent="0">
              <a:buNone/>
            </a:pPr>
            <a:r>
              <a:rPr lang="en-US" dirty="0" smtClean="0"/>
              <a:t>Q1</a:t>
            </a:r>
          </a:p>
          <a:p>
            <a:pPr marL="0" indent="0">
              <a:buNone/>
            </a:pPr>
            <a:r>
              <a:rPr lang="en-US" dirty="0" smtClean="0"/>
              <a:t>In our trial runs, we found that Vessel V4 was heavily used</a:t>
            </a:r>
          </a:p>
          <a:p>
            <a:pPr marL="0" indent="0">
              <a:buNone/>
            </a:pPr>
            <a:r>
              <a:rPr lang="en-US" dirty="0" smtClean="0"/>
              <a:t>Q2</a:t>
            </a:r>
          </a:p>
          <a:p>
            <a:pPr marL="0" indent="0">
              <a:buNone/>
            </a:pPr>
            <a:r>
              <a:rPr lang="en-US" dirty="0" smtClean="0"/>
              <a:t>Depots are visited once per commodity type</a:t>
            </a:r>
          </a:p>
          <a:p>
            <a:pPr marL="0" indent="0">
              <a:buNone/>
            </a:pPr>
            <a:r>
              <a:rPr lang="en-US" dirty="0" smtClean="0"/>
              <a:t>Q3</a:t>
            </a:r>
          </a:p>
          <a:p>
            <a:pPr marL="0" indent="0">
              <a:buNone/>
            </a:pPr>
            <a:r>
              <a:rPr lang="en-US" dirty="0" smtClean="0"/>
              <a:t>Answered via the formulation/optimization model. We load only one product per vessel. </a:t>
            </a:r>
            <a:endParaRPr lang="en-US" dirty="0"/>
          </a:p>
        </p:txBody>
      </p:sp>
    </p:spTree>
    <p:extLst>
      <p:ext uri="{BB962C8B-B14F-4D97-AF65-F5344CB8AC3E}">
        <p14:creationId xmlns:p14="http://schemas.microsoft.com/office/powerpoint/2010/main" val="6129927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PathTraversalAlgorithm</a:t>
            </a:r>
            <a:endParaRPr lang="en-US" dirty="0"/>
          </a:p>
        </p:txBody>
      </p:sp>
      <p:pic>
        <p:nvPicPr>
          <p:cNvPr id="4" name="Picture 3"/>
          <p:cNvPicPr>
            <a:picLocks noChangeAspect="1"/>
          </p:cNvPicPr>
          <p:nvPr/>
        </p:nvPicPr>
        <p:blipFill>
          <a:blip r:embed="rId2"/>
          <a:stretch>
            <a:fillRect/>
          </a:stretch>
        </p:blipFill>
        <p:spPr>
          <a:xfrm>
            <a:off x="1016780" y="1803042"/>
            <a:ext cx="10158440" cy="4067846"/>
          </a:xfrm>
          <a:prstGeom prst="rect">
            <a:avLst/>
          </a:prstGeom>
        </p:spPr>
      </p:pic>
    </p:spTree>
    <p:extLst>
      <p:ext uri="{BB962C8B-B14F-4D97-AF65-F5344CB8AC3E}">
        <p14:creationId xmlns:p14="http://schemas.microsoft.com/office/powerpoint/2010/main" val="638641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DemandSatisfyAlgorithm</a:t>
            </a:r>
            <a:endParaRPr lang="en-US" dirty="0"/>
          </a:p>
        </p:txBody>
      </p:sp>
      <p:pic>
        <p:nvPicPr>
          <p:cNvPr id="4" name="Picture 3"/>
          <p:cNvPicPr>
            <a:picLocks noChangeAspect="1"/>
          </p:cNvPicPr>
          <p:nvPr/>
        </p:nvPicPr>
        <p:blipFill>
          <a:blip r:embed="rId2"/>
          <a:stretch>
            <a:fillRect/>
          </a:stretch>
        </p:blipFill>
        <p:spPr>
          <a:xfrm>
            <a:off x="2583316" y="2069419"/>
            <a:ext cx="6748161" cy="3866924"/>
          </a:xfrm>
          <a:prstGeom prst="rect">
            <a:avLst/>
          </a:prstGeom>
        </p:spPr>
      </p:pic>
    </p:spTree>
    <p:extLst>
      <p:ext uri="{BB962C8B-B14F-4D97-AF65-F5344CB8AC3E}">
        <p14:creationId xmlns:p14="http://schemas.microsoft.com/office/powerpoint/2010/main" val="36796491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RemainingDemandAlgorithm</a:t>
            </a:r>
            <a:endParaRPr lang="en-US" dirty="0"/>
          </a:p>
        </p:txBody>
      </p:sp>
      <p:pic>
        <p:nvPicPr>
          <p:cNvPr id="4" name="Picture 3"/>
          <p:cNvPicPr>
            <a:picLocks noChangeAspect="1"/>
          </p:cNvPicPr>
          <p:nvPr/>
        </p:nvPicPr>
        <p:blipFill>
          <a:blip r:embed="rId2"/>
          <a:stretch>
            <a:fillRect/>
          </a:stretch>
        </p:blipFill>
        <p:spPr>
          <a:xfrm>
            <a:off x="1534525" y="1935438"/>
            <a:ext cx="9601561" cy="3270205"/>
          </a:xfrm>
          <a:prstGeom prst="rect">
            <a:avLst/>
          </a:prstGeom>
        </p:spPr>
      </p:pic>
    </p:spTree>
    <p:extLst>
      <p:ext uri="{BB962C8B-B14F-4D97-AF65-F5344CB8AC3E}">
        <p14:creationId xmlns:p14="http://schemas.microsoft.com/office/powerpoint/2010/main" val="22897764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Oval 35"/>
          <p:cNvSpPr/>
          <p:nvPr/>
        </p:nvSpPr>
        <p:spPr>
          <a:xfrm>
            <a:off x="3538806" y="1736617"/>
            <a:ext cx="5575344" cy="84246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0589" y="-203200"/>
            <a:ext cx="8314386" cy="1033865"/>
          </a:xfrm>
        </p:spPr>
        <p:txBody>
          <a:bodyPr/>
          <a:lstStyle/>
          <a:p>
            <a:pPr algn="ctr"/>
            <a:r>
              <a:rPr lang="en-US" dirty="0" smtClean="0"/>
              <a:t>Overall Flow</a:t>
            </a:r>
            <a:endParaRPr lang="en-US" dirty="0"/>
          </a:p>
        </p:txBody>
      </p:sp>
      <p:sp>
        <p:nvSpPr>
          <p:cNvPr id="6" name="Rectangle 5"/>
          <p:cNvSpPr/>
          <p:nvPr/>
        </p:nvSpPr>
        <p:spPr>
          <a:xfrm>
            <a:off x="4862286" y="830665"/>
            <a:ext cx="2946400" cy="577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 with CS=0</a:t>
            </a:r>
            <a:endParaRPr lang="en-US" dirty="0"/>
          </a:p>
        </p:txBody>
      </p:sp>
      <p:sp>
        <p:nvSpPr>
          <p:cNvPr id="8" name="Rectangle 7"/>
          <p:cNvSpPr/>
          <p:nvPr/>
        </p:nvSpPr>
        <p:spPr>
          <a:xfrm>
            <a:off x="4862286" y="1864530"/>
            <a:ext cx="2946400" cy="577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Traverse the path</a:t>
            </a:r>
            <a:endParaRPr lang="en-US" dirty="0"/>
          </a:p>
        </p:txBody>
      </p:sp>
      <p:sp>
        <p:nvSpPr>
          <p:cNvPr id="9" name="Rectangle 8"/>
          <p:cNvSpPr/>
          <p:nvPr/>
        </p:nvSpPr>
        <p:spPr>
          <a:xfrm>
            <a:off x="1915886" y="3439330"/>
            <a:ext cx="2946400" cy="577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Calculate Remaining Demand</a:t>
            </a:r>
            <a:endParaRPr lang="en-US" dirty="0"/>
          </a:p>
        </p:txBody>
      </p:sp>
      <p:sp>
        <p:nvSpPr>
          <p:cNvPr id="10" name="Rectangle 9"/>
          <p:cNvSpPr/>
          <p:nvPr/>
        </p:nvSpPr>
        <p:spPr>
          <a:xfrm>
            <a:off x="8817429" y="3439329"/>
            <a:ext cx="2946400" cy="577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Reduce the demand of depot from CS</a:t>
            </a:r>
            <a:endParaRPr lang="en-US" dirty="0"/>
          </a:p>
        </p:txBody>
      </p:sp>
      <p:sp>
        <p:nvSpPr>
          <p:cNvPr id="11" name="Rectangle 10"/>
          <p:cNvSpPr/>
          <p:nvPr/>
        </p:nvSpPr>
        <p:spPr>
          <a:xfrm>
            <a:off x="8817429" y="4731101"/>
            <a:ext cx="2946400" cy="577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negative return False, else keep traversing</a:t>
            </a:r>
            <a:endParaRPr lang="en-US" dirty="0"/>
          </a:p>
        </p:txBody>
      </p:sp>
      <p:sp>
        <p:nvSpPr>
          <p:cNvPr id="12" name="Rectangle 11"/>
          <p:cNvSpPr/>
          <p:nvPr/>
        </p:nvSpPr>
        <p:spPr>
          <a:xfrm>
            <a:off x="166915" y="4816233"/>
            <a:ext cx="2895599" cy="123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r>
              <a:rPr lang="en-US" dirty="0" smtClean="0"/>
              <a:t>efill min(remaining demand, capacity of vessel, capacity of refinery)</a:t>
            </a:r>
            <a:endParaRPr lang="en-US" dirty="0"/>
          </a:p>
        </p:txBody>
      </p:sp>
      <p:sp>
        <p:nvSpPr>
          <p:cNvPr id="13" name="Rectangle 12"/>
          <p:cNvSpPr/>
          <p:nvPr/>
        </p:nvSpPr>
        <p:spPr>
          <a:xfrm>
            <a:off x="3606801" y="4816233"/>
            <a:ext cx="2866570" cy="123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r>
              <a:rPr lang="en-US" dirty="0" smtClean="0"/>
              <a:t>ill according to RefillAmountAlgorithm()</a:t>
            </a:r>
            <a:endParaRPr lang="en-US" dirty="0"/>
          </a:p>
        </p:txBody>
      </p:sp>
      <p:cxnSp>
        <p:nvCxnSpPr>
          <p:cNvPr id="15" name="Straight Arrow Connector 14"/>
          <p:cNvCxnSpPr>
            <a:stCxn id="8" idx="2"/>
            <a:endCxn id="9" idx="0"/>
          </p:cNvCxnSpPr>
          <p:nvPr/>
        </p:nvCxnSpPr>
        <p:spPr>
          <a:xfrm flipH="1">
            <a:off x="3389086" y="2441751"/>
            <a:ext cx="2946400" cy="997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a:endCxn id="10" idx="0"/>
          </p:cNvCxnSpPr>
          <p:nvPr/>
        </p:nvCxnSpPr>
        <p:spPr>
          <a:xfrm>
            <a:off x="6335486" y="2441751"/>
            <a:ext cx="3955143" cy="997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2"/>
            <a:endCxn id="12" idx="0"/>
          </p:cNvCxnSpPr>
          <p:nvPr/>
        </p:nvCxnSpPr>
        <p:spPr>
          <a:xfrm flipH="1">
            <a:off x="1614715" y="4016551"/>
            <a:ext cx="1774371" cy="799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2"/>
            <a:endCxn id="13" idx="0"/>
          </p:cNvCxnSpPr>
          <p:nvPr/>
        </p:nvCxnSpPr>
        <p:spPr>
          <a:xfrm>
            <a:off x="3389086" y="4016551"/>
            <a:ext cx="1651000" cy="799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a:endCxn id="11" idx="0"/>
          </p:cNvCxnSpPr>
          <p:nvPr/>
        </p:nvCxnSpPr>
        <p:spPr>
          <a:xfrm>
            <a:off x="10290629" y="4016550"/>
            <a:ext cx="0" cy="714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8" idx="0"/>
          </p:cNvCxnSpPr>
          <p:nvPr/>
        </p:nvCxnSpPr>
        <p:spPr>
          <a:xfrm flipH="1">
            <a:off x="6335486" y="1382623"/>
            <a:ext cx="1" cy="481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rot="20498667">
            <a:off x="3599545" y="2745816"/>
            <a:ext cx="1719942" cy="369332"/>
          </a:xfrm>
          <a:prstGeom prst="rect">
            <a:avLst/>
          </a:prstGeom>
          <a:noFill/>
        </p:spPr>
        <p:txBody>
          <a:bodyPr wrap="square" rtlCol="0">
            <a:spAutoFit/>
          </a:bodyPr>
          <a:lstStyle/>
          <a:p>
            <a:r>
              <a:rPr lang="en-US" dirty="0" smtClean="0"/>
              <a:t>Refinery Node</a:t>
            </a:r>
            <a:endParaRPr lang="en-US" dirty="0"/>
          </a:p>
        </p:txBody>
      </p:sp>
      <p:sp>
        <p:nvSpPr>
          <p:cNvPr id="33" name="TextBox 32"/>
          <p:cNvSpPr txBox="1"/>
          <p:nvPr/>
        </p:nvSpPr>
        <p:spPr>
          <a:xfrm rot="798950">
            <a:off x="7828098" y="2689208"/>
            <a:ext cx="1719942" cy="369332"/>
          </a:xfrm>
          <a:prstGeom prst="rect">
            <a:avLst/>
          </a:prstGeom>
          <a:noFill/>
        </p:spPr>
        <p:txBody>
          <a:bodyPr wrap="square" rtlCol="0">
            <a:spAutoFit/>
          </a:bodyPr>
          <a:lstStyle/>
          <a:p>
            <a:r>
              <a:rPr lang="en-US" dirty="0" smtClean="0"/>
              <a:t>Depot Node</a:t>
            </a:r>
            <a:endParaRPr lang="en-US" dirty="0"/>
          </a:p>
        </p:txBody>
      </p:sp>
      <p:sp>
        <p:nvSpPr>
          <p:cNvPr id="34" name="TextBox 33"/>
          <p:cNvSpPr txBox="1"/>
          <p:nvPr/>
        </p:nvSpPr>
        <p:spPr>
          <a:xfrm rot="20131812">
            <a:off x="1451313" y="4083880"/>
            <a:ext cx="1719942" cy="369332"/>
          </a:xfrm>
          <a:prstGeom prst="rect">
            <a:avLst/>
          </a:prstGeom>
          <a:noFill/>
        </p:spPr>
        <p:txBody>
          <a:bodyPr wrap="square" rtlCol="0">
            <a:spAutoFit/>
          </a:bodyPr>
          <a:lstStyle/>
          <a:p>
            <a:r>
              <a:rPr lang="en-US" dirty="0" smtClean="0"/>
              <a:t>Start Refinery</a:t>
            </a:r>
            <a:endParaRPr lang="en-US" dirty="0"/>
          </a:p>
        </p:txBody>
      </p:sp>
      <p:sp>
        <p:nvSpPr>
          <p:cNvPr id="35" name="TextBox 34"/>
          <p:cNvSpPr txBox="1"/>
          <p:nvPr/>
        </p:nvSpPr>
        <p:spPr>
          <a:xfrm rot="1636066">
            <a:off x="3601351" y="4395673"/>
            <a:ext cx="2374869" cy="369332"/>
          </a:xfrm>
          <a:prstGeom prst="rect">
            <a:avLst/>
          </a:prstGeom>
          <a:noFill/>
        </p:spPr>
        <p:txBody>
          <a:bodyPr wrap="square" rtlCol="0">
            <a:spAutoFit/>
          </a:bodyPr>
          <a:lstStyle/>
          <a:p>
            <a:r>
              <a:rPr lang="en-US" dirty="0" smtClean="0"/>
              <a:t>Intermediate Refinery</a:t>
            </a:r>
            <a:endParaRPr lang="en-US" dirty="0"/>
          </a:p>
        </p:txBody>
      </p:sp>
      <p:cxnSp>
        <p:nvCxnSpPr>
          <p:cNvPr id="38" name="Straight Arrow Connector 37"/>
          <p:cNvCxnSpPr>
            <a:stCxn id="36" idx="6"/>
          </p:cNvCxnSpPr>
          <p:nvPr/>
        </p:nvCxnSpPr>
        <p:spPr>
          <a:xfrm>
            <a:off x="9114150" y="2157849"/>
            <a:ext cx="1074879" cy="19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190888" y="1740211"/>
            <a:ext cx="1719942" cy="1200329"/>
          </a:xfrm>
          <a:prstGeom prst="rect">
            <a:avLst/>
          </a:prstGeom>
          <a:noFill/>
        </p:spPr>
        <p:txBody>
          <a:bodyPr wrap="square" rtlCol="0">
            <a:spAutoFit/>
          </a:bodyPr>
          <a:lstStyle/>
          <a:p>
            <a:r>
              <a:rPr lang="en-US" dirty="0" smtClean="0"/>
              <a:t>Traversal controlled by PathTraversalAlgorithm</a:t>
            </a:r>
            <a:endParaRPr lang="en-US" dirty="0"/>
          </a:p>
        </p:txBody>
      </p:sp>
    </p:spTree>
    <p:extLst>
      <p:ext uri="{BB962C8B-B14F-4D97-AF65-F5344CB8AC3E}">
        <p14:creationId xmlns:p14="http://schemas.microsoft.com/office/powerpoint/2010/main" val="1405074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Back to path feasibility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The path traversal algorithm, traverses all nodes of the path p. At each point it updates CS. If anywhere in the algorithm a FALSE is returned, then the algorithm is terminated, and the path is not feasible for the chosen (</a:t>
                </a:r>
                <a:r>
                  <a:rPr lang="en-US" dirty="0" err="1" smtClean="0"/>
                  <a:t>v,c,p,d</a:t>
                </a:r>
                <a:r>
                  <a:rPr lang="en-US" dirty="0" smtClean="0"/>
                  <a:t>) </a:t>
                </a:r>
                <a:r>
                  <a:rPr lang="en-US" dirty="0"/>
                  <a:t>combination, </a:t>
                </a:r>
                <a:r>
                  <a:rPr lang="en-US" dirty="0" err="1"/>
                  <a:t>i.e</a:t>
                </a:r>
                <a:r>
                  <a:rPr lang="en-US" dirty="0"/>
                  <a:t> for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 </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𝑑</m:t>
                    </m:r>
                    <m:r>
                      <a:rPr lang="en-US"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 </m:t>
                    </m:r>
                    <m:r>
                      <a:rPr lang="en-US" i="1">
                        <a:latin typeface="Cambria Math" panose="02040503050406030204" pitchFamily="18" charset="0"/>
                      </a:rPr>
                      <m:t>𝑡h𝑒</m:t>
                    </m:r>
                    <m:r>
                      <a:rPr lang="en-US" i="1">
                        <a:latin typeface="Cambria Math" panose="02040503050406030204" pitchFamily="18" charset="0"/>
                      </a:rPr>
                      <m:t> </m:t>
                    </m:r>
                    <m:r>
                      <a:rPr lang="en-US" i="1">
                        <a:latin typeface="Cambria Math" panose="02040503050406030204" pitchFamily="18" charset="0"/>
                      </a:rPr>
                      <m:t>𝑝𝑎𝑡h</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𝑃</m:t>
                    </m:r>
                  </m:oMath>
                </a14:m>
                <a:r>
                  <a:rPr lang="en-US" dirty="0"/>
                  <a:t> cannot enter into the feasible path set.</a:t>
                </a:r>
              </a:p>
              <a:p>
                <a:r>
                  <a:rPr lang="en-US" b="1" u="sng" dirty="0">
                    <a:solidFill>
                      <a:srgbClr val="00B050"/>
                    </a:solidFill>
                  </a:rPr>
                  <a:t>If conditions 1,2 are both satisfied for feasibility </a:t>
                </a:r>
                <a:r>
                  <a:rPr lang="en-US" dirty="0"/>
                  <a:t>of a path p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𝑃</m:t>
                    </m:r>
                  </m:oMath>
                </a14:m>
                <a:r>
                  <a:rPr lang="en-US" dirty="0"/>
                  <a:t> w.r.t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 </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𝑑</m:t>
                    </m:r>
                    <m:r>
                      <a:rPr lang="en-US"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 </m:t>
                    </m:r>
                  </m:oMath>
                </a14:m>
                <a:r>
                  <a:rPr lang="en-US" dirty="0"/>
                  <a:t>combination, </a:t>
                </a:r>
                <a:r>
                  <a:rPr lang="en-US" b="1" dirty="0" smtClean="0">
                    <a:solidFill>
                      <a:srgbClr val="00B050"/>
                    </a:solidFill>
                  </a:rPr>
                  <a:t>then the path p enters </a:t>
                </a:r>
                <a14:m>
                  <m:oMath xmlns:m="http://schemas.openxmlformats.org/officeDocument/2006/math">
                    <m:sSub>
                      <m:sSubPr>
                        <m:ctrlPr>
                          <a:rPr lang="en-US" b="1" i="1">
                            <a:solidFill>
                              <a:srgbClr val="00B050"/>
                            </a:solidFill>
                            <a:latin typeface="Cambria Math" panose="02040503050406030204" pitchFamily="18" charset="0"/>
                          </a:rPr>
                        </m:ctrlPr>
                      </m:sSubPr>
                      <m:e>
                        <m:r>
                          <a:rPr lang="en-US" b="1" i="1">
                            <a:solidFill>
                              <a:srgbClr val="00B050"/>
                            </a:solidFill>
                            <a:latin typeface="Cambria Math" panose="02040503050406030204" pitchFamily="18" charset="0"/>
                          </a:rPr>
                          <m:t>𝑷</m:t>
                        </m:r>
                      </m:e>
                      <m:sub>
                        <m:r>
                          <a:rPr lang="en-US" b="1" i="1">
                            <a:solidFill>
                              <a:srgbClr val="00B050"/>
                            </a:solidFill>
                            <a:latin typeface="Cambria Math" panose="02040503050406030204" pitchFamily="18" charset="0"/>
                          </a:rPr>
                          <m:t>𝒗</m:t>
                        </m:r>
                        <m:r>
                          <a:rPr lang="en-US" b="1" i="1">
                            <a:solidFill>
                              <a:srgbClr val="00B050"/>
                            </a:solidFill>
                            <a:latin typeface="Cambria Math" panose="02040503050406030204" pitchFamily="18" charset="0"/>
                          </a:rPr>
                          <m:t>,</m:t>
                        </m:r>
                        <m:r>
                          <a:rPr lang="en-US" b="1" i="1">
                            <a:solidFill>
                              <a:srgbClr val="00B050"/>
                            </a:solidFill>
                            <a:latin typeface="Cambria Math" panose="02040503050406030204" pitchFamily="18" charset="0"/>
                          </a:rPr>
                          <m:t>𝒄</m:t>
                        </m:r>
                        <m:r>
                          <a:rPr lang="en-US" b="1" i="1" smtClean="0">
                            <a:solidFill>
                              <a:srgbClr val="00B050"/>
                            </a:solidFill>
                            <a:latin typeface="Cambria Math" panose="02040503050406030204" pitchFamily="18" charset="0"/>
                          </a:rPr>
                          <m:t>,</m:t>
                        </m:r>
                        <m:r>
                          <a:rPr lang="en-US" b="1" i="1" smtClean="0">
                            <a:solidFill>
                              <a:srgbClr val="00B050"/>
                            </a:solidFill>
                            <a:latin typeface="Cambria Math" panose="02040503050406030204" pitchFamily="18" charset="0"/>
                          </a:rPr>
                          <m:t>𝒅</m:t>
                        </m:r>
                      </m:sub>
                    </m:sSub>
                  </m:oMath>
                </a14:m>
                <a:r>
                  <a:rPr lang="en-US" b="1" dirty="0">
                    <a:solidFill>
                      <a:srgbClr val="00B050"/>
                    </a:solidFill>
                  </a:rPr>
                  <a:t> set.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r="-928"/>
                </a:stretch>
              </a:blipFill>
            </p:spPr>
            <p:txBody>
              <a:bodyPr/>
              <a:lstStyle/>
              <a:p>
                <a:r>
                  <a:rPr lang="en-US">
                    <a:noFill/>
                  </a:rPr>
                  <a:t> </a:t>
                </a:r>
              </a:p>
            </p:txBody>
          </p:sp>
        </mc:Fallback>
      </mc:AlternateContent>
    </p:spTree>
    <p:extLst>
      <p:ext uri="{BB962C8B-B14F-4D97-AF65-F5344CB8AC3E}">
        <p14:creationId xmlns:p14="http://schemas.microsoft.com/office/powerpoint/2010/main" val="25240668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15" y="365125"/>
            <a:ext cx="12488215" cy="1325563"/>
          </a:xfrm>
        </p:spPr>
        <p:txBody>
          <a:bodyPr/>
          <a:lstStyle/>
          <a:p>
            <a:pPr algn="ctr"/>
            <a:r>
              <a:rPr lang="en-US" dirty="0" smtClean="0"/>
              <a:t>Path Feasibility between 2 same refineries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825625"/>
                <a:ext cx="12192000" cy="4351338"/>
              </a:xfrm>
            </p:spPr>
            <p:txBody>
              <a:bodyPr>
                <a:normAutofit fontScale="85000" lnSpcReduction="10000"/>
              </a:bodyPr>
              <a:lstStyle/>
              <a:p>
                <a:pPr marL="0" indent="0">
                  <a:buNone/>
                </a:pPr>
                <a:r>
                  <a:rPr lang="en-US" dirty="0" smtClean="0"/>
                  <a:t>For any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 </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𝐶</m:t>
                    </m:r>
                  </m:oMath>
                </a14:m>
                <a:r>
                  <a:rPr lang="en-US" dirty="0" smtClean="0"/>
                  <a:t>, d </a:t>
                </a:r>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𝐷</m:t>
                    </m:r>
                  </m:oMath>
                </a14:m>
                <a:r>
                  <a:rPr lang="en-US" dirty="0" smtClean="0"/>
                  <a:t> ,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m:t>
                        </m:r>
                      </m:sub>
                    </m:sSub>
                    <m:r>
                      <a:rPr lang="en-US" i="1">
                        <a:latin typeface="Cambria Math" panose="02040503050406030204" pitchFamily="18" charset="0"/>
                      </a:rPr>
                      <m:t> </m:t>
                    </m:r>
                  </m:oMath>
                </a14:m>
                <a:r>
                  <a:rPr lang="en-US" dirty="0"/>
                  <a:t>is formed </a:t>
                </a:r>
                <a:r>
                  <a:rPr lang="en-US" dirty="0" smtClean="0"/>
                  <a:t>only on </a:t>
                </a:r>
                <a:r>
                  <a:rPr lang="en-US" b="1" u="sng" dirty="0" smtClean="0"/>
                  <a:t>roundtrips</a:t>
                </a:r>
                <a:r>
                  <a:rPr lang="en-US" dirty="0" smtClean="0"/>
                  <a:t> of paths that start and end at same depot</a:t>
                </a:r>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𝑷</m:t>
                          </m:r>
                        </m:e>
                        <m:sub>
                          <m:r>
                            <a:rPr lang="en-US" b="1" i="1">
                              <a:solidFill>
                                <a:srgbClr val="FF0000"/>
                              </a:solidFill>
                              <a:latin typeface="Cambria Math" panose="02040503050406030204" pitchFamily="18" charset="0"/>
                            </a:rPr>
                            <m:t>𝒗</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𝒅</m:t>
                          </m:r>
                        </m:sub>
                      </m:sSub>
                      <m:r>
                        <a:rPr lang="en-US" b="1" i="1">
                          <a:solidFill>
                            <a:srgbClr val="FF0000"/>
                          </a:solidFill>
                          <a:latin typeface="Cambria Math" panose="02040503050406030204" pitchFamily="18" charset="0"/>
                        </a:rPr>
                        <m:t>=</m:t>
                      </m:r>
                      <m:nary>
                        <m:naryPr>
                          <m:chr m:val="⋃"/>
                          <m:limLoc m:val="undOvr"/>
                          <m:grow m:val="on"/>
                          <m:supHide m:val="on"/>
                          <m:ctrlPr>
                            <a:rPr lang="en-US" b="1" i="1">
                              <a:solidFill>
                                <a:srgbClr val="FF0000"/>
                              </a:solidFill>
                              <a:latin typeface="Cambria Math" panose="02040503050406030204" pitchFamily="18" charset="0"/>
                            </a:rPr>
                          </m:ctrlPr>
                        </m:naryPr>
                        <m:sub>
                          <m:r>
                            <a:rPr lang="en-US" b="1" i="1">
                              <a:solidFill>
                                <a:srgbClr val="FF0000"/>
                              </a:solidFill>
                              <a:latin typeface="Cambria Math" panose="02040503050406030204" pitchFamily="18" charset="0"/>
                            </a:rPr>
                            <m:t>𝒔</m:t>
                          </m:r>
                          <m:r>
                            <a:rPr lang="en-US" b="1" i="1" smtClean="0">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𝒕</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𝑰</m:t>
                          </m:r>
                        </m:sub>
                        <m:sup/>
                        <m:e>
                          <m:r>
                            <a:rPr lang="en-US" b="1" i="1">
                              <a:solidFill>
                                <a:srgbClr val="FF0000"/>
                              </a:solidFill>
                              <a:latin typeface="Cambria Math" panose="02040503050406030204" pitchFamily="18" charset="0"/>
                            </a:rPr>
                            <m:t> </m:t>
                          </m:r>
                        </m:e>
                      </m:nary>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𝑷</m:t>
                          </m:r>
                        </m:e>
                        <m:sub>
                          <m:r>
                            <a:rPr lang="en-US" b="1" i="1">
                              <a:solidFill>
                                <a:srgbClr val="FF0000"/>
                              </a:solidFill>
                              <a:latin typeface="Cambria Math" panose="02040503050406030204" pitchFamily="18" charset="0"/>
                            </a:rPr>
                            <m:t>𝒗</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r>
                            <a:rPr lang="en-US" b="1" i="1">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𝒅</m:t>
                          </m:r>
                          <m:r>
                            <a:rPr lang="en-US" b="1" i="1" smtClean="0">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𝒔</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𝒕</m:t>
                          </m:r>
                          <m:r>
                            <a:rPr lang="en-US" b="1" i="1">
                              <a:solidFill>
                                <a:srgbClr val="FF0000"/>
                              </a:solidFill>
                              <a:latin typeface="Cambria Math" panose="02040503050406030204" pitchFamily="18" charset="0"/>
                            </a:rPr>
                            <m:t>)</m:t>
                          </m:r>
                        </m:sub>
                      </m:sSub>
                    </m:oMath>
                  </m:oMathPara>
                </a14:m>
                <a:endParaRPr lang="en-US" b="1" dirty="0"/>
              </a:p>
              <a:p>
                <a:pPr marL="0" indent="0">
                  <a:buNone/>
                </a:pPr>
                <a:endParaRPr lang="en-US" i="1"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𝑤h𝑒𝑟𝑒</m:t>
                          </m:r>
                          <m:r>
                            <a:rPr lang="en-US" i="1">
                              <a:latin typeface="Cambria Math" panose="02040503050406030204" pitchFamily="18" charset="0"/>
                            </a:rPr>
                            <m:t> </m:t>
                          </m:r>
                          <m:r>
                            <a:rPr lang="en-US" i="1">
                              <a:latin typeface="Cambria Math" panose="02040503050406030204" pitchFamily="18" charset="0"/>
                            </a:rPr>
                            <m:t>𝑃</m:t>
                          </m:r>
                        </m:e>
                        <m:sub>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sub>
                      </m:sSub>
                      <m:r>
                        <a:rPr lang="en-US" i="1">
                          <a:latin typeface="Cambria Math" panose="02040503050406030204" pitchFamily="18" charset="0"/>
                        </a:rPr>
                        <m:t> </m:t>
                      </m:r>
                      <m:r>
                        <a:rPr lang="en-US" i="1">
                          <a:latin typeface="Cambria Math" panose="02040503050406030204" pitchFamily="18" charset="0"/>
                        </a:rPr>
                        <m:t>𝑖𝑠</m:t>
                      </m:r>
                      <m:r>
                        <a:rPr lang="en-US" i="1">
                          <a:latin typeface="Cambria Math" panose="02040503050406030204" pitchFamily="18" charset="0"/>
                        </a:rPr>
                        <m:t> </m:t>
                      </m:r>
                      <m:r>
                        <a:rPr lang="en-US" i="1">
                          <a:latin typeface="Cambria Math" panose="02040503050406030204" pitchFamily="18" charset="0"/>
                        </a:rPr>
                        <m:t>𝑠𝑒𝑡</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𝑎𝑙𝑙</m:t>
                      </m:r>
                      <m:r>
                        <a:rPr lang="en-US" i="1">
                          <a:latin typeface="Cambria Math" panose="02040503050406030204" pitchFamily="18" charset="0"/>
                        </a:rPr>
                        <m:t> </m:t>
                      </m:r>
                      <m:r>
                        <a:rPr lang="en-US" b="0" i="1" smtClean="0">
                          <a:latin typeface="Cambria Math" panose="02040503050406030204" pitchFamily="18" charset="0"/>
                        </a:rPr>
                        <m:t>𝑐𝑙𝑜𝑠𝑒𝑑</m:t>
                      </m:r>
                      <m:r>
                        <a:rPr lang="en-US" b="0" i="1" smtClean="0">
                          <a:latin typeface="Cambria Math" panose="02040503050406030204" pitchFamily="18" charset="0"/>
                        </a:rPr>
                        <m:t> </m:t>
                      </m:r>
                      <m:r>
                        <a:rPr lang="en-US" i="1">
                          <a:latin typeface="Cambria Math" panose="02040503050406030204" pitchFamily="18" charset="0"/>
                        </a:rPr>
                        <m:t>𝑓𝑒𝑎𝑠𝑖𝑏𝑙𝑒</m:t>
                      </m:r>
                      <m:r>
                        <a:rPr lang="en-US" i="1">
                          <a:latin typeface="Cambria Math" panose="02040503050406030204" pitchFamily="18" charset="0"/>
                        </a:rPr>
                        <m:t> </m:t>
                      </m:r>
                      <m:r>
                        <a:rPr lang="en-US" i="1">
                          <a:latin typeface="Cambria Math" panose="02040503050406030204" pitchFamily="18" charset="0"/>
                        </a:rPr>
                        <m:t>𝑝𝑎𝑡h𝑠</m:t>
                      </m:r>
                      <m:r>
                        <a:rPr lang="en-US" i="1">
                          <a:latin typeface="Cambria Math" panose="02040503050406030204" pitchFamily="18" charset="0"/>
                        </a:rPr>
                        <m:t> </m:t>
                      </m:r>
                      <m:r>
                        <a:rPr lang="en-US" i="1">
                          <a:latin typeface="Cambria Math" panose="02040503050406030204" pitchFamily="18" charset="0"/>
                        </a:rPr>
                        <m:t>𝑏𝑒𝑡𝑤𝑒𝑒𝑛</m:t>
                      </m:r>
                      <m:r>
                        <a:rPr lang="en-US" i="1">
                          <a:latin typeface="Cambria Math" panose="02040503050406030204" pitchFamily="18" charset="0"/>
                        </a:rPr>
                        <m:t> </m:t>
                      </m:r>
                      <m:r>
                        <a:rPr lang="en-US" i="1">
                          <a:latin typeface="Cambria Math" panose="02040503050406030204" pitchFamily="18" charset="0"/>
                        </a:rPr>
                        <m:t>𝑟𝑒𝑓𝑖𝑛𝑒𝑟𝑖𝑒𝑠</m:t>
                      </m:r>
                      <m:r>
                        <a:rPr lang="en-US" i="1">
                          <a:latin typeface="Cambria Math" panose="02040503050406030204" pitchFamily="18" charset="0"/>
                        </a:rPr>
                        <m:t> </m:t>
                      </m:r>
                      <m:r>
                        <a:rPr lang="en-US" i="1">
                          <a:latin typeface="Cambria Math" panose="02040503050406030204" pitchFamily="18" charset="0"/>
                        </a:rPr>
                        <m:t>𝑠</m:t>
                      </m:r>
                      <m:r>
                        <a:rPr lang="en-US" i="1">
                          <a:latin typeface="Cambria Math" panose="02040503050406030204" pitchFamily="18" charset="0"/>
                        </a:rPr>
                        <m:t> </m:t>
                      </m:r>
                      <m:r>
                        <a:rPr lang="en-US" i="1">
                          <a:latin typeface="Cambria Math" panose="02040503050406030204" pitchFamily="18" charset="0"/>
                        </a:rPr>
                        <m:t>𝑎𝑛𝑑</m:t>
                      </m:r>
                      <m:r>
                        <a:rPr lang="en-US" i="1">
                          <a:latin typeface="Cambria Math" panose="02040503050406030204" pitchFamily="18" charset="0"/>
                        </a:rPr>
                        <m:t> </m:t>
                      </m:r>
                      <m:r>
                        <a:rPr lang="en-US" i="1">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oMath>
                  </m:oMathPara>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825625"/>
                <a:ext cx="12192000" cy="4351338"/>
              </a:xfrm>
              <a:blipFill rotWithShape="0">
                <a:blip r:embed="rId2"/>
                <a:stretch>
                  <a:fillRect l="-750" t="-2381"/>
                </a:stretch>
              </a:blipFill>
            </p:spPr>
            <p:txBody>
              <a:bodyPr/>
              <a:lstStyle/>
              <a:p>
                <a:r>
                  <a:rPr lang="en-US">
                    <a:noFill/>
                  </a:rPr>
                  <a:t> </a:t>
                </a:r>
              </a:p>
            </p:txBody>
          </p:sp>
        </mc:Fallback>
      </mc:AlternateContent>
    </p:spTree>
    <p:extLst>
      <p:ext uri="{BB962C8B-B14F-4D97-AF65-F5344CB8AC3E}">
        <p14:creationId xmlns:p14="http://schemas.microsoft.com/office/powerpoint/2010/main" val="3549104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Expense of a path</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Expense of a path </a:t>
                </a:r>
                <a14:m>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𝜟</m:t>
                        </m:r>
                      </m:e>
                      <m:sub>
                        <m:r>
                          <a:rPr lang="en-US" b="1" i="1">
                            <a:solidFill>
                              <a:srgbClr val="FF0000"/>
                            </a:solidFill>
                            <a:latin typeface="Cambria Math" panose="02040503050406030204" pitchFamily="18" charset="0"/>
                          </a:rPr>
                          <m:t>𝒗</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𝒑</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𝒅</m:t>
                        </m:r>
                      </m:sub>
                    </m:sSub>
                  </m:oMath>
                </a14:m>
                <a:r>
                  <a:rPr lang="en-US" dirty="0"/>
                  <a:t> is defined as</a:t>
                </a:r>
                <a:r>
                  <a:rPr lang="en-US" dirty="0" smtClean="0"/>
                  <a:t>:</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𝑑</m:t>
                          </m:r>
                        </m:sub>
                      </m:sSub>
                      <m:r>
                        <a:rPr lang="en-US">
                          <a:latin typeface="Cambria Math" panose="02040503050406030204" pitchFamily="18" charset="0"/>
                        </a:rPr>
                        <m:t>=</m:t>
                      </m:r>
                      <m:nary>
                        <m:naryPr>
                          <m:chr m:val="∑"/>
                          <m:limLoc m:val="undOvr"/>
                          <m:subHide m:val="on"/>
                          <m:supHide m:val="on"/>
                          <m:ctrlPr>
                            <a:rPr lang="en-US" i="1">
                              <a:latin typeface="Cambria Math" panose="02040503050406030204" pitchFamily="18" charset="0"/>
                            </a:rPr>
                          </m:ctrlPr>
                        </m:naryPr>
                        <m:sub/>
                        <m:sup/>
                        <m:e>
                          <m:r>
                            <a:rPr lang="en-US" i="1">
                              <a:latin typeface="Cambria Math" panose="02040503050406030204" pitchFamily="18" charset="0"/>
                            </a:rPr>
                            <m:t> </m:t>
                          </m:r>
                        </m:e>
                      </m:nary>
                      <m:sSub>
                        <m:sSubPr>
                          <m:ctrlPr>
                            <a:rPr lang="en-US" i="1">
                              <a:latin typeface="Cambria Math" panose="02040503050406030204" pitchFamily="18" charset="0"/>
                            </a:rPr>
                          </m:ctrlPr>
                        </m:sSubPr>
                        <m:e>
                          <m:r>
                            <a:rPr lang="en-US" i="1">
                              <a:latin typeface="Cambria Math" panose="02040503050406030204" pitchFamily="18" charset="0"/>
                            </a:rPr>
                            <m:t>𝑒</m:t>
                          </m:r>
                        </m:e>
                        <m:sub>
                          <m:r>
                            <m:rPr>
                              <m:sty m:val="p"/>
                            </m:rPr>
                            <a:rPr lang="en-US">
                              <a:latin typeface="Cambria Math" panose="02040503050406030204" pitchFamily="18" charset="0"/>
                            </a:rPr>
                            <m:t>ij</m:t>
                          </m:r>
                          <m:r>
                            <a:rPr lang="en-US">
                              <a:latin typeface="Cambria Math" panose="02040503050406030204" pitchFamily="18" charset="0"/>
                            </a:rPr>
                            <m:t>,</m:t>
                          </m:r>
                          <m:r>
                            <m:rPr>
                              <m:sty m:val="p"/>
                            </m:rPr>
                            <a:rPr lang="en-US">
                              <a:latin typeface="Cambria Math" panose="02040503050406030204" pitchFamily="18" charset="0"/>
                            </a:rPr>
                            <m:t>v</m:t>
                          </m:r>
                        </m:sub>
                      </m:sSub>
                      <m:box>
                        <m:boxPr>
                          <m:ctrlPr>
                            <a:rPr lang="en-US" i="1">
                              <a:latin typeface="Cambria Math" panose="02040503050406030204" pitchFamily="18" charset="0"/>
                            </a:rPr>
                          </m:ctrlPr>
                        </m:boxPr>
                        <m:e>
                          <m:r>
                            <a:rPr lang="en-US">
                              <a:latin typeface="Cambria Math" panose="02040503050406030204" pitchFamily="18" charset="0"/>
                            </a:rPr>
                            <m:t> </m:t>
                          </m:r>
                        </m:e>
                      </m:box>
                    </m:oMath>
                  </m:oMathPara>
                </a14:m>
                <a:endParaRPr lang="en-US" dirty="0"/>
              </a:p>
              <a:p>
                <a:pPr marL="0" indent="0">
                  <a:buNone/>
                </a:pPr>
                <a:r>
                  <a:rPr lang="en-US" i="1" dirty="0" smtClean="0"/>
                  <a:t> Where </a:t>
                </a:r>
                <a:r>
                  <a:rPr lang="en-US" i="1" dirty="0" err="1"/>
                  <a:t>ij</a:t>
                </a:r>
                <a:r>
                  <a:rPr lang="en-US" i="1" dirty="0"/>
                  <a:t> is arc present in path p</a:t>
                </a:r>
                <a14:m>
                  <m:oMath xmlns:m="http://schemas.openxmlformats.org/officeDocument/2006/math">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m:t>
                        </m:r>
                      </m:sub>
                    </m:sSub>
                  </m:oMath>
                </a14:m>
                <a:r>
                  <a:rPr lang="en-US" i="1" dirty="0" smtClean="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 </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𝐶</m:t>
                    </m:r>
                    <m:r>
                      <a:rPr lang="en-US" b="0" i="1" smtClean="0">
                        <a:latin typeface="Cambria Math" panose="02040503050406030204" pitchFamily="18" charset="0"/>
                      </a:rPr>
                      <m:t>,</m:t>
                    </m:r>
                    <m:r>
                      <m:rPr>
                        <m:nor/>
                      </m:rPr>
                      <a:rPr lang="en-US" dirty="0"/>
                      <m:t>d</m:t>
                    </m:r>
                    <m:r>
                      <m:rPr>
                        <m:nor/>
                      </m:rPr>
                      <a:rPr lang="en-US" dirty="0"/>
                      <m:t> </m:t>
                    </m:r>
                    <m:r>
                      <a:rPr lang="en-US" i="1">
                        <a:latin typeface="Cambria Math" panose="02040503050406030204" pitchFamily="18" charset="0"/>
                      </a:rPr>
                      <m:t>∈</m:t>
                    </m:r>
                    <m:r>
                      <a:rPr lang="en-US" i="1">
                        <a:latin typeface="Cambria Math" panose="02040503050406030204" pitchFamily="18" charset="0"/>
                      </a:rPr>
                      <m:t>𝐷</m:t>
                    </m:r>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1961"/>
                </a:stretch>
              </a:blipFill>
            </p:spPr>
            <p:txBody>
              <a:bodyPr/>
              <a:lstStyle/>
              <a:p>
                <a:r>
                  <a:rPr lang="en-US">
                    <a:noFill/>
                  </a:rPr>
                  <a:t> </a:t>
                </a:r>
              </a:p>
            </p:txBody>
          </p:sp>
        </mc:Fallback>
      </mc:AlternateContent>
    </p:spTree>
    <p:extLst>
      <p:ext uri="{BB962C8B-B14F-4D97-AF65-F5344CB8AC3E}">
        <p14:creationId xmlns:p14="http://schemas.microsoft.com/office/powerpoint/2010/main" val="31470248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Decision Variable</a:t>
            </a:r>
            <a:endParaRPr lang="en-US" dirty="0"/>
          </a:p>
        </p:txBody>
      </p:sp>
      <p:pic>
        <p:nvPicPr>
          <p:cNvPr id="4" name="Content Placeholder 3"/>
          <p:cNvPicPr>
            <a:picLocks noGrp="1" noChangeAspect="1"/>
          </p:cNvPicPr>
          <p:nvPr>
            <p:ph idx="1"/>
          </p:nvPr>
        </p:nvPicPr>
        <p:blipFill>
          <a:blip r:embed="rId2"/>
          <a:stretch>
            <a:fillRect/>
          </a:stretch>
        </p:blipFill>
        <p:spPr>
          <a:xfrm>
            <a:off x="317844" y="2423885"/>
            <a:ext cx="11556312" cy="1901485"/>
          </a:xfrm>
          <a:prstGeom prst="rect">
            <a:avLst/>
          </a:prstGeom>
        </p:spPr>
      </p:pic>
    </p:spTree>
    <p:extLst>
      <p:ext uri="{BB962C8B-B14F-4D97-AF65-F5344CB8AC3E}">
        <p14:creationId xmlns:p14="http://schemas.microsoft.com/office/powerpoint/2010/main" val="1033899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3503"/>
            <a:ext cx="10515600" cy="1325563"/>
          </a:xfrm>
        </p:spPr>
        <p:txBody>
          <a:bodyPr/>
          <a:lstStyle/>
          <a:p>
            <a:pPr algn="ctr"/>
            <a:r>
              <a:rPr lang="en-US" dirty="0" smtClean="0"/>
              <a:t>Integer Program Formulation</a:t>
            </a:r>
            <a:endParaRPr lang="en-US" dirty="0"/>
          </a:p>
        </p:txBody>
      </p:sp>
      <p:pic>
        <p:nvPicPr>
          <p:cNvPr id="6" name="Picture 5"/>
          <p:cNvPicPr>
            <a:picLocks noChangeAspect="1"/>
          </p:cNvPicPr>
          <p:nvPr/>
        </p:nvPicPr>
        <p:blipFill>
          <a:blip r:embed="rId2"/>
          <a:stretch>
            <a:fillRect/>
          </a:stretch>
        </p:blipFill>
        <p:spPr>
          <a:xfrm>
            <a:off x="340518" y="795337"/>
            <a:ext cx="11510963" cy="5853227"/>
          </a:xfrm>
          <a:prstGeom prst="rect">
            <a:avLst/>
          </a:prstGeom>
        </p:spPr>
      </p:pic>
    </p:spTree>
    <p:extLst>
      <p:ext uri="{BB962C8B-B14F-4D97-AF65-F5344CB8AC3E}">
        <p14:creationId xmlns:p14="http://schemas.microsoft.com/office/powerpoint/2010/main" val="19555564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95086" y="3556000"/>
            <a:ext cx="2844800" cy="1712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This term represents the routing cost</a:t>
            </a:r>
            <a:endParaRPr lang="en-US" b="1" dirty="0">
              <a:solidFill>
                <a:srgbClr val="002060"/>
              </a:solidFill>
            </a:endParaRPr>
          </a:p>
        </p:txBody>
      </p:sp>
      <p:sp>
        <p:nvSpPr>
          <p:cNvPr id="6" name="Rectangle 5"/>
          <p:cNvSpPr/>
          <p:nvPr/>
        </p:nvSpPr>
        <p:spPr>
          <a:xfrm>
            <a:off x="4847771" y="3556000"/>
            <a:ext cx="2844800" cy="1712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This term represents the demand satisfied by chosen paths</a:t>
            </a:r>
            <a:endParaRPr lang="en-US" b="1" dirty="0">
              <a:solidFill>
                <a:srgbClr val="002060"/>
              </a:solidFill>
            </a:endParaRPr>
          </a:p>
        </p:txBody>
      </p:sp>
      <p:sp>
        <p:nvSpPr>
          <p:cNvPr id="7" name="Rectangle 6"/>
          <p:cNvSpPr/>
          <p:nvPr/>
        </p:nvSpPr>
        <p:spPr>
          <a:xfrm>
            <a:off x="9100456" y="3556000"/>
            <a:ext cx="2699658" cy="235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This term represents the total demand that needs to be fulfilled and is a constant.</a:t>
            </a:r>
          </a:p>
          <a:p>
            <a:pPr algn="ctr"/>
            <a:r>
              <a:rPr lang="en-US" b="1" dirty="0" smtClean="0">
                <a:solidFill>
                  <a:srgbClr val="002060"/>
                </a:solidFill>
              </a:rPr>
              <a:t>The difference between total and satisfied demand represents unsatisfied demand</a:t>
            </a:r>
            <a:endParaRPr lang="en-US" b="1" dirty="0">
              <a:solidFill>
                <a:srgbClr val="002060"/>
              </a:solidFill>
            </a:endParaRPr>
          </a:p>
        </p:txBody>
      </p:sp>
      <p:cxnSp>
        <p:nvCxnSpPr>
          <p:cNvPr id="9" name="Straight Arrow Connector 8"/>
          <p:cNvCxnSpPr>
            <a:stCxn id="5" idx="0"/>
          </p:cNvCxnSpPr>
          <p:nvPr/>
        </p:nvCxnSpPr>
        <p:spPr>
          <a:xfrm flipH="1" flipV="1">
            <a:off x="1654628" y="1349828"/>
            <a:ext cx="548640" cy="219456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 name="Straight Arrow Connector 9"/>
          <p:cNvCxnSpPr/>
          <p:nvPr/>
        </p:nvCxnSpPr>
        <p:spPr>
          <a:xfrm flipH="1" flipV="1">
            <a:off x="5798457" y="1415142"/>
            <a:ext cx="548640" cy="219456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 name="Straight Arrow Connector 10"/>
          <p:cNvCxnSpPr/>
          <p:nvPr/>
        </p:nvCxnSpPr>
        <p:spPr>
          <a:xfrm flipH="1" flipV="1">
            <a:off x="10051142" y="1349827"/>
            <a:ext cx="548640" cy="219456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Rectangle 11"/>
          <p:cNvSpPr/>
          <p:nvPr/>
        </p:nvSpPr>
        <p:spPr>
          <a:xfrm>
            <a:off x="-1" y="5907314"/>
            <a:ext cx="8679543" cy="950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M is a big constant that is used in order to balance the routing and demand components. If the routing cost is too high than the unsatisfied demand, then the solver shall choose not to select any path and hence the overall cost might be the last term. </a:t>
            </a:r>
            <a:endParaRPr lang="en-US" b="1" dirty="0">
              <a:solidFill>
                <a:srgbClr val="002060"/>
              </a:solidFill>
            </a:endParaRPr>
          </a:p>
        </p:txBody>
      </p:sp>
      <p:pic>
        <p:nvPicPr>
          <p:cNvPr id="2" name="Picture 1"/>
          <p:cNvPicPr>
            <a:picLocks noChangeAspect="1"/>
          </p:cNvPicPr>
          <p:nvPr/>
        </p:nvPicPr>
        <p:blipFill>
          <a:blip r:embed="rId2"/>
          <a:stretch>
            <a:fillRect/>
          </a:stretch>
        </p:blipFill>
        <p:spPr>
          <a:xfrm>
            <a:off x="-28373" y="0"/>
            <a:ext cx="12202299" cy="1279525"/>
          </a:xfrm>
          <a:prstGeom prst="rect">
            <a:avLst/>
          </a:prstGeom>
        </p:spPr>
      </p:pic>
    </p:spTree>
    <p:extLst>
      <p:ext uri="{BB962C8B-B14F-4D97-AF65-F5344CB8AC3E}">
        <p14:creationId xmlns:p14="http://schemas.microsoft.com/office/powerpoint/2010/main" val="4107194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 to the problem statement	</a:t>
            </a:r>
            <a:endParaRPr lang="en-US" dirty="0"/>
          </a:p>
        </p:txBody>
      </p:sp>
      <p:sp>
        <p:nvSpPr>
          <p:cNvPr id="3" name="Content Placeholder 2"/>
          <p:cNvSpPr>
            <a:spLocks noGrp="1"/>
          </p:cNvSpPr>
          <p:nvPr>
            <p:ph idx="1"/>
          </p:nvPr>
        </p:nvSpPr>
        <p:spPr/>
        <p:txBody>
          <a:bodyPr/>
          <a:lstStyle/>
          <a:p>
            <a:r>
              <a:rPr lang="en-US" dirty="0" smtClean="0"/>
              <a:t>We are given a set of refineries(oil production </a:t>
            </a:r>
            <a:r>
              <a:rPr lang="en-US" dirty="0" err="1" smtClean="0"/>
              <a:t>centres</a:t>
            </a:r>
            <a:r>
              <a:rPr lang="en-US" dirty="0" smtClean="0"/>
              <a:t>), oil depots(oil demand </a:t>
            </a:r>
            <a:r>
              <a:rPr lang="en-US" dirty="0" err="1" smtClean="0"/>
              <a:t>centres</a:t>
            </a:r>
            <a:r>
              <a:rPr lang="en-US" dirty="0" smtClean="0"/>
              <a:t>) with variable demands.</a:t>
            </a:r>
          </a:p>
          <a:p>
            <a:r>
              <a:rPr lang="en-US" dirty="0" smtClean="0"/>
              <a:t>We are given different types of products, which are being produced in variable quantities</a:t>
            </a:r>
          </a:p>
          <a:p>
            <a:r>
              <a:rPr lang="en-US" dirty="0" smtClean="0"/>
              <a:t>We are also given various types of vessels, each with different capacities and costs of travel.</a:t>
            </a:r>
          </a:p>
          <a:p>
            <a:r>
              <a:rPr lang="en-US" dirty="0" smtClean="0"/>
              <a:t>We are given variable demands over a period of 15 days(predicted by some methods for Jun 2023), and we need to maximize the demand satisfied, but at the same time minimizing route cost over all days</a:t>
            </a:r>
            <a:endParaRPr lang="en-US" dirty="0"/>
          </a:p>
        </p:txBody>
      </p:sp>
    </p:spTree>
    <p:extLst>
      <p:ext uri="{BB962C8B-B14F-4D97-AF65-F5344CB8AC3E}">
        <p14:creationId xmlns:p14="http://schemas.microsoft.com/office/powerpoint/2010/main" val="657969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Depot can be visited at most once</a:t>
            </a:r>
            <a:endParaRPr lang="en-US" dirty="0"/>
          </a:p>
        </p:txBody>
      </p:sp>
      <p:sp>
        <p:nvSpPr>
          <p:cNvPr id="3" name="Content Placeholder 2"/>
          <p:cNvSpPr>
            <a:spLocks noGrp="1"/>
          </p:cNvSpPr>
          <p:nvPr>
            <p:ph idx="1"/>
          </p:nvPr>
        </p:nvSpPr>
        <p:spPr/>
        <p:txBody>
          <a:bodyPr/>
          <a:lstStyle/>
          <a:p>
            <a:endParaRPr lang="en-US" dirty="0" smtClean="0"/>
          </a:p>
          <a:p>
            <a:endParaRPr lang="en-US" dirty="0"/>
          </a:p>
          <a:p>
            <a:pPr marL="0" indent="0">
              <a:buNone/>
            </a:pPr>
            <a:endParaRPr lang="en-US" dirty="0"/>
          </a:p>
          <a:p>
            <a:pPr marL="0" indent="0">
              <a:buNone/>
            </a:pPr>
            <a:r>
              <a:rPr lang="en-US" dirty="0" smtClean="0"/>
              <a:t>The above imposes that a depot for a particular commodity c, on a particular day d can at most be visited once. It need not be visited at all, but if visited, it can only be visited once</a:t>
            </a:r>
            <a:endParaRPr lang="en-US" dirty="0"/>
          </a:p>
        </p:txBody>
      </p:sp>
      <p:pic>
        <p:nvPicPr>
          <p:cNvPr id="5" name="Picture 4"/>
          <p:cNvPicPr>
            <a:picLocks noChangeAspect="1"/>
          </p:cNvPicPr>
          <p:nvPr/>
        </p:nvPicPr>
        <p:blipFill>
          <a:blip r:embed="rId2"/>
          <a:stretch>
            <a:fillRect/>
          </a:stretch>
        </p:blipFill>
        <p:spPr>
          <a:xfrm>
            <a:off x="637124" y="1988458"/>
            <a:ext cx="10917751" cy="1161142"/>
          </a:xfrm>
          <a:prstGeom prst="rect">
            <a:avLst/>
          </a:prstGeom>
        </p:spPr>
      </p:pic>
    </p:spTree>
    <p:extLst>
      <p:ext uri="{BB962C8B-B14F-4D97-AF65-F5344CB8AC3E}">
        <p14:creationId xmlns:p14="http://schemas.microsoft.com/office/powerpoint/2010/main" val="4328800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Refinery Capacity Constraint</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marL="0" indent="0">
              <a:buNone/>
            </a:pPr>
            <a:endParaRPr lang="en-US" dirty="0" smtClean="0"/>
          </a:p>
          <a:p>
            <a:pPr marL="0" indent="0">
              <a:buNone/>
            </a:pPr>
            <a:r>
              <a:rPr lang="en-US" dirty="0" smtClean="0"/>
              <a:t>The overall consumption by all vessels across </a:t>
            </a:r>
            <a:r>
              <a:rPr lang="en-US" b="1" dirty="0" smtClean="0"/>
              <a:t>all days </a:t>
            </a:r>
            <a:r>
              <a:rPr lang="en-US" dirty="0" smtClean="0"/>
              <a:t>must be less than the refinery capacity for that particular commodity</a:t>
            </a:r>
          </a:p>
        </p:txBody>
      </p:sp>
      <p:pic>
        <p:nvPicPr>
          <p:cNvPr id="4" name="Picture 3"/>
          <p:cNvPicPr>
            <a:picLocks noChangeAspect="1"/>
          </p:cNvPicPr>
          <p:nvPr/>
        </p:nvPicPr>
        <p:blipFill>
          <a:blip r:embed="rId2"/>
          <a:stretch>
            <a:fillRect/>
          </a:stretch>
        </p:blipFill>
        <p:spPr>
          <a:xfrm>
            <a:off x="713240" y="2398484"/>
            <a:ext cx="10734283" cy="939801"/>
          </a:xfrm>
          <a:prstGeom prst="rect">
            <a:avLst/>
          </a:prstGeom>
        </p:spPr>
      </p:pic>
    </p:spTree>
    <p:extLst>
      <p:ext uri="{BB962C8B-B14F-4D97-AF65-F5344CB8AC3E}">
        <p14:creationId xmlns:p14="http://schemas.microsoft.com/office/powerpoint/2010/main" val="155229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Refinery Vessel Type Balance Constraints</a:t>
            </a:r>
            <a:endParaRPr lang="en-US" dirty="0"/>
          </a:p>
        </p:txBody>
      </p:sp>
      <p:sp>
        <p:nvSpPr>
          <p:cNvPr id="3" name="Content Placeholder 2"/>
          <p:cNvSpPr>
            <a:spLocks noGrp="1"/>
          </p:cNvSpPr>
          <p:nvPr>
            <p:ph idx="1"/>
          </p:nvPr>
        </p:nvSpPr>
        <p:spPr>
          <a:xfrm>
            <a:off x="838200" y="2148682"/>
            <a:ext cx="10515600" cy="4351338"/>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The no. of vessels of a particular vessel type leaving at the start of a workday and returning back at the end of a workday must be the same for </a:t>
            </a:r>
            <a:r>
              <a:rPr lang="en-US" b="1" dirty="0" smtClean="0"/>
              <a:t>each day</a:t>
            </a:r>
            <a:endParaRPr lang="en-US" dirty="0"/>
          </a:p>
        </p:txBody>
      </p:sp>
      <p:pic>
        <p:nvPicPr>
          <p:cNvPr id="5" name="Picture 4"/>
          <p:cNvPicPr>
            <a:picLocks noChangeAspect="1"/>
          </p:cNvPicPr>
          <p:nvPr/>
        </p:nvPicPr>
        <p:blipFill>
          <a:blip r:embed="rId2"/>
          <a:stretch>
            <a:fillRect/>
          </a:stretch>
        </p:blipFill>
        <p:spPr>
          <a:xfrm>
            <a:off x="0" y="1690688"/>
            <a:ext cx="12456680" cy="1308100"/>
          </a:xfrm>
          <a:prstGeom prst="rect">
            <a:avLst/>
          </a:prstGeom>
        </p:spPr>
      </p:pic>
    </p:spTree>
    <p:extLst>
      <p:ext uri="{BB962C8B-B14F-4D97-AF65-F5344CB8AC3E}">
        <p14:creationId xmlns:p14="http://schemas.microsoft.com/office/powerpoint/2010/main" val="683880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Some ways to reduce decision variables</a:t>
            </a:r>
            <a:endParaRPr lang="en-US" dirty="0"/>
          </a:p>
        </p:txBody>
      </p:sp>
      <p:sp>
        <p:nvSpPr>
          <p:cNvPr id="3" name="Content Placeholder 2"/>
          <p:cNvSpPr>
            <a:spLocks noGrp="1"/>
          </p:cNvSpPr>
          <p:nvPr>
            <p:ph idx="1"/>
          </p:nvPr>
        </p:nvSpPr>
        <p:spPr/>
        <p:txBody>
          <a:bodyPr>
            <a:normAutofit/>
          </a:bodyPr>
          <a:lstStyle/>
          <a:p>
            <a:r>
              <a:rPr lang="en-US" dirty="0" smtClean="0"/>
              <a:t>The primary reason for high no. of decision variables is due to the exponential increase in no. of paths as the no. of nodes increases.</a:t>
            </a:r>
          </a:p>
          <a:p>
            <a:r>
              <a:rPr lang="en-US" dirty="0" smtClean="0"/>
              <a:t>Instead of generating all paths, one can do the following:</a:t>
            </a:r>
          </a:p>
          <a:p>
            <a:pPr lvl="1"/>
            <a:r>
              <a:rPr lang="en-US" dirty="0" smtClean="0"/>
              <a:t>Generate first all possible subsets of nodes to be visited. The subset will have at least one refinery node and one customer node.</a:t>
            </a:r>
          </a:p>
          <a:p>
            <a:pPr lvl="1"/>
            <a:r>
              <a:rPr lang="en-US" dirty="0" smtClean="0"/>
              <a:t>Then for each subset of nodes to be visited, solve a TSP problem</a:t>
            </a:r>
          </a:p>
          <a:p>
            <a:r>
              <a:rPr lang="en-US" dirty="0" smtClean="0"/>
              <a:t>This will drastically reduce the no. of decision variables.</a:t>
            </a:r>
          </a:p>
          <a:p>
            <a:endParaRPr lang="en-US" dirty="0" smtClean="0"/>
          </a:p>
        </p:txBody>
      </p:sp>
    </p:spTree>
    <p:extLst>
      <p:ext uri="{BB962C8B-B14F-4D97-AF65-F5344CB8AC3E}">
        <p14:creationId xmlns:p14="http://schemas.microsoft.com/office/powerpoint/2010/main" val="9698663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slight changes while solving via TSP</a:t>
            </a:r>
            <a:endParaRPr lang="en-US" dirty="0"/>
          </a:p>
        </p:txBody>
      </p:sp>
      <p:sp>
        <p:nvSpPr>
          <p:cNvPr id="3" name="Content Placeholder 2"/>
          <p:cNvSpPr>
            <a:spLocks noGrp="1"/>
          </p:cNvSpPr>
          <p:nvPr>
            <p:ph idx="1"/>
          </p:nvPr>
        </p:nvSpPr>
        <p:spPr/>
        <p:txBody>
          <a:bodyPr>
            <a:normAutofit/>
          </a:bodyPr>
          <a:lstStyle/>
          <a:p>
            <a:r>
              <a:rPr lang="en-US" dirty="0" smtClean="0"/>
              <a:t>Note that since the travel time matrix does not obey triangle inequality, it may lead to many unwanted nodes. </a:t>
            </a:r>
          </a:p>
          <a:p>
            <a:r>
              <a:rPr lang="en-US" dirty="0" smtClean="0"/>
              <a:t>On encountering an “unknown depot or refinery node” we again simply pass(Unknown refers to node that is not in “</a:t>
            </a:r>
            <a:r>
              <a:rPr lang="en-US" b="1" dirty="0" smtClean="0"/>
              <a:t>to be visited</a:t>
            </a:r>
            <a:r>
              <a:rPr lang="en-US" dirty="0" smtClean="0"/>
              <a:t>” set)</a:t>
            </a:r>
          </a:p>
          <a:p>
            <a:r>
              <a:rPr lang="en-US" dirty="0" smtClean="0"/>
              <a:t>The decision to simply pass or refill or supply demand is done with the help of </a:t>
            </a:r>
            <a:r>
              <a:rPr lang="en-US" b="1" u="sng" dirty="0" smtClean="0"/>
              <a:t>to be visited nodes subset</a:t>
            </a:r>
            <a:r>
              <a:rPr lang="en-US" dirty="0" smtClean="0"/>
              <a:t>.</a:t>
            </a:r>
          </a:p>
          <a:p>
            <a:endParaRPr lang="en-US" dirty="0" smtClean="0"/>
          </a:p>
        </p:txBody>
      </p:sp>
    </p:spTree>
    <p:extLst>
      <p:ext uri="{BB962C8B-B14F-4D97-AF65-F5344CB8AC3E}">
        <p14:creationId xmlns:p14="http://schemas.microsoft.com/office/powerpoint/2010/main" val="32300456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3478" y="115910"/>
            <a:ext cx="2914421" cy="319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V="1">
            <a:off x="2466975" y="1209675"/>
            <a:ext cx="1571625" cy="95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4038600" y="886509"/>
            <a:ext cx="2200275" cy="553998"/>
          </a:xfrm>
          <a:prstGeom prst="rect">
            <a:avLst/>
          </a:prstGeom>
          <a:noFill/>
        </p:spPr>
        <p:txBody>
          <a:bodyPr wrap="square" rtlCol="0">
            <a:spAutoFit/>
          </a:bodyPr>
          <a:lstStyle/>
          <a:p>
            <a:r>
              <a:rPr lang="en-US" sz="1500" dirty="0" smtClean="0"/>
              <a:t>A possible subset of nodes to be visited</a:t>
            </a:r>
            <a:endParaRPr lang="en-US" sz="1500" dirty="0"/>
          </a:p>
        </p:txBody>
      </p:sp>
      <p:sp>
        <p:nvSpPr>
          <p:cNvPr id="12" name="Rectangle 11"/>
          <p:cNvSpPr/>
          <p:nvPr/>
        </p:nvSpPr>
        <p:spPr>
          <a:xfrm>
            <a:off x="7394755" y="3559398"/>
            <a:ext cx="4305300" cy="1457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072370" y="4491300"/>
            <a:ext cx="2950067" cy="553998"/>
          </a:xfrm>
          <a:prstGeom prst="rect">
            <a:avLst/>
          </a:prstGeom>
          <a:noFill/>
        </p:spPr>
        <p:txBody>
          <a:bodyPr wrap="square" rtlCol="0">
            <a:spAutoFit/>
          </a:bodyPr>
          <a:lstStyle/>
          <a:p>
            <a:r>
              <a:rPr lang="en-US" sz="1500" dirty="0" smtClean="0"/>
              <a:t>Note that ‘E’ is not in to be visited nodes set, hence we simply pass</a:t>
            </a:r>
            <a:endParaRPr lang="en-US" sz="1500" dirty="0"/>
          </a:p>
        </p:txBody>
      </p:sp>
      <p:cxnSp>
        <p:nvCxnSpPr>
          <p:cNvPr id="17" name="Curved Connector 16"/>
          <p:cNvCxnSpPr>
            <a:endCxn id="12" idx="0"/>
          </p:cNvCxnSpPr>
          <p:nvPr/>
        </p:nvCxnSpPr>
        <p:spPr>
          <a:xfrm>
            <a:off x="6429375" y="1551161"/>
            <a:ext cx="3118030" cy="2008237"/>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4359733" y="3712140"/>
            <a:ext cx="1558007" cy="323165"/>
          </a:xfrm>
          <a:prstGeom prst="rect">
            <a:avLst/>
          </a:prstGeom>
          <a:noFill/>
        </p:spPr>
        <p:txBody>
          <a:bodyPr wrap="square" rtlCol="0">
            <a:spAutoFit/>
          </a:bodyPr>
          <a:lstStyle/>
          <a:p>
            <a:r>
              <a:rPr lang="en-US" sz="1500" dirty="0" smtClean="0"/>
              <a:t>Actual TSP Path</a:t>
            </a:r>
            <a:endParaRPr lang="en-US" sz="1500" dirty="0"/>
          </a:p>
        </p:txBody>
      </p:sp>
      <p:sp>
        <p:nvSpPr>
          <p:cNvPr id="24" name="TextBox 23"/>
          <p:cNvSpPr txBox="1"/>
          <p:nvPr/>
        </p:nvSpPr>
        <p:spPr>
          <a:xfrm>
            <a:off x="4359733" y="3971453"/>
            <a:ext cx="1775540" cy="553998"/>
          </a:xfrm>
          <a:prstGeom prst="rect">
            <a:avLst/>
          </a:prstGeom>
          <a:noFill/>
        </p:spPr>
        <p:txBody>
          <a:bodyPr wrap="square" rtlCol="0">
            <a:spAutoFit/>
          </a:bodyPr>
          <a:lstStyle/>
          <a:p>
            <a:r>
              <a:rPr lang="en-US" sz="1500" dirty="0" smtClean="0"/>
              <a:t>To be Visited Nodes set</a:t>
            </a:r>
            <a:endParaRPr lang="en-US" sz="1500" dirty="0"/>
          </a:p>
        </p:txBody>
      </p:sp>
      <p:cxnSp>
        <p:nvCxnSpPr>
          <p:cNvPr id="26" name="Straight Arrow Connector 25"/>
          <p:cNvCxnSpPr>
            <a:stCxn id="19" idx="3"/>
          </p:cNvCxnSpPr>
          <p:nvPr/>
        </p:nvCxnSpPr>
        <p:spPr>
          <a:xfrm>
            <a:off x="5917740" y="3873723"/>
            <a:ext cx="17484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flipV="1">
            <a:off x="5625686" y="4239647"/>
            <a:ext cx="2040531" cy="176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5" name="Picture 44"/>
          <p:cNvPicPr>
            <a:picLocks noChangeAspect="1"/>
          </p:cNvPicPr>
          <p:nvPr/>
        </p:nvPicPr>
        <p:blipFill>
          <a:blip r:embed="rId2"/>
          <a:stretch>
            <a:fillRect/>
          </a:stretch>
        </p:blipFill>
        <p:spPr>
          <a:xfrm>
            <a:off x="266700" y="780604"/>
            <a:ext cx="2429737" cy="1788763"/>
          </a:xfrm>
          <a:prstGeom prst="rect">
            <a:avLst/>
          </a:prstGeom>
        </p:spPr>
      </p:pic>
      <p:pic>
        <p:nvPicPr>
          <p:cNvPr id="46" name="Picture 45"/>
          <p:cNvPicPr>
            <a:picLocks noChangeAspect="1"/>
          </p:cNvPicPr>
          <p:nvPr/>
        </p:nvPicPr>
        <p:blipFill>
          <a:blip r:embed="rId3"/>
          <a:stretch>
            <a:fillRect/>
          </a:stretch>
        </p:blipFill>
        <p:spPr>
          <a:xfrm>
            <a:off x="3370261" y="1404538"/>
            <a:ext cx="3536950" cy="174468"/>
          </a:xfrm>
          <a:prstGeom prst="rect">
            <a:avLst/>
          </a:prstGeom>
        </p:spPr>
      </p:pic>
      <p:pic>
        <p:nvPicPr>
          <p:cNvPr id="47" name="Picture 46"/>
          <p:cNvPicPr>
            <a:picLocks noChangeAspect="1"/>
          </p:cNvPicPr>
          <p:nvPr/>
        </p:nvPicPr>
        <p:blipFill>
          <a:blip r:embed="rId3"/>
          <a:stretch>
            <a:fillRect/>
          </a:stretch>
        </p:blipFill>
        <p:spPr>
          <a:xfrm>
            <a:off x="7778928" y="4162248"/>
            <a:ext cx="3536950" cy="174468"/>
          </a:xfrm>
          <a:prstGeom prst="rect">
            <a:avLst/>
          </a:prstGeom>
        </p:spPr>
      </p:pic>
      <p:pic>
        <p:nvPicPr>
          <p:cNvPr id="48" name="Picture 47"/>
          <p:cNvPicPr>
            <a:picLocks noChangeAspect="1"/>
          </p:cNvPicPr>
          <p:nvPr/>
        </p:nvPicPr>
        <p:blipFill>
          <a:blip r:embed="rId4"/>
          <a:stretch>
            <a:fillRect/>
          </a:stretch>
        </p:blipFill>
        <p:spPr>
          <a:xfrm>
            <a:off x="7778928" y="3721146"/>
            <a:ext cx="3536950" cy="361168"/>
          </a:xfrm>
          <a:prstGeom prst="rect">
            <a:avLst/>
          </a:prstGeom>
        </p:spPr>
      </p:pic>
    </p:spTree>
    <p:extLst>
      <p:ext uri="{BB962C8B-B14F-4D97-AF65-F5344CB8AC3E}">
        <p14:creationId xmlns:p14="http://schemas.microsoft.com/office/powerpoint/2010/main" val="5686156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Benefits to involving all paths</a:t>
            </a:r>
            <a:endParaRPr lang="en-US" dirty="0"/>
          </a:p>
        </p:txBody>
      </p:sp>
      <p:sp>
        <p:nvSpPr>
          <p:cNvPr id="3" name="Content Placeholder 2"/>
          <p:cNvSpPr>
            <a:spLocks noGrp="1"/>
          </p:cNvSpPr>
          <p:nvPr>
            <p:ph idx="1"/>
          </p:nvPr>
        </p:nvSpPr>
        <p:spPr/>
        <p:txBody>
          <a:bodyPr>
            <a:normAutofit/>
          </a:bodyPr>
          <a:lstStyle/>
          <a:p>
            <a:r>
              <a:rPr lang="en-US" dirty="0" smtClean="0"/>
              <a:t>For each node set to be visited, the no. of path combinations are in terms of the permutations of the arrangement of nodes. This potentially leads to many refilling arrangements.</a:t>
            </a:r>
          </a:p>
          <a:p>
            <a:r>
              <a:rPr lang="en-US" dirty="0" smtClean="0"/>
              <a:t>Also, This higher no. of refilling arrangements may open up other depots to be serviced. Thus leading to higher satisfaction of demand.</a:t>
            </a:r>
          </a:p>
          <a:p>
            <a:r>
              <a:rPr lang="en-US" dirty="0" smtClean="0"/>
              <a:t>A higher satisfaction in demand might lead to more operation of routes and hence can increase the routing costs</a:t>
            </a:r>
            <a:endParaRPr lang="en-US" dirty="0"/>
          </a:p>
        </p:txBody>
      </p:sp>
    </p:spTree>
    <p:extLst>
      <p:ext uri="{BB962C8B-B14F-4D97-AF65-F5344CB8AC3E}">
        <p14:creationId xmlns:p14="http://schemas.microsoft.com/office/powerpoint/2010/main" val="9756996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TSP Paths Set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92099" y="1855304"/>
                <a:ext cx="11555343" cy="4321659"/>
              </a:xfrm>
            </p:spPr>
            <p:txBody>
              <a:bodyPr>
                <a:noAutofit/>
              </a:bodyPr>
              <a:lstStyle/>
              <a:p>
                <a:pPr marL="0" indent="0">
                  <a:buNone/>
                </a:pPr>
                <a:r>
                  <a:rPr lang="en-US" sz="2000" dirty="0" smtClean="0"/>
                  <a:t>For any </a:t>
                </a:r>
                <a14:m>
                  <m:oMath xmlns:m="http://schemas.openxmlformats.org/officeDocument/2006/math">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𝑉</m:t>
                    </m:r>
                    <m:r>
                      <a:rPr lang="en-US" sz="2000" i="1">
                        <a:latin typeface="Cambria Math" panose="02040503050406030204" pitchFamily="18" charset="0"/>
                      </a:rPr>
                      <m:t>, </m:t>
                    </m:r>
                    <m:r>
                      <a:rPr lang="en-US" sz="2000" i="1">
                        <a:latin typeface="Cambria Math" panose="02040503050406030204" pitchFamily="18" charset="0"/>
                      </a:rPr>
                      <m:t>𝑐</m:t>
                    </m:r>
                    <m:r>
                      <a:rPr lang="en-US" sz="2000" i="1">
                        <a:latin typeface="Cambria Math" panose="02040503050406030204" pitchFamily="18" charset="0"/>
                      </a:rPr>
                      <m:t>∈</m:t>
                    </m:r>
                    <m:r>
                      <a:rPr lang="en-US" sz="2000" i="1">
                        <a:latin typeface="Cambria Math" panose="02040503050406030204" pitchFamily="18" charset="0"/>
                      </a:rPr>
                      <m:t>𝐶</m:t>
                    </m:r>
                  </m:oMath>
                </a14:m>
                <a:r>
                  <a:rPr lang="en-US" sz="2000" dirty="0" smtClean="0"/>
                  <a:t>, d </a:t>
                </a:r>
                <a14:m>
                  <m:oMath xmlns:m="http://schemas.openxmlformats.org/officeDocument/2006/math">
                    <m:r>
                      <a:rPr lang="en-US" sz="2000" i="1">
                        <a:latin typeface="Cambria Math" panose="02040503050406030204" pitchFamily="18" charset="0"/>
                      </a:rPr>
                      <m:t>∈</m:t>
                    </m:r>
                    <m:r>
                      <a:rPr lang="en-US" sz="2000" b="0" i="1" smtClean="0">
                        <a:latin typeface="Cambria Math" panose="02040503050406030204" pitchFamily="18" charset="0"/>
                      </a:rPr>
                      <m:t>𝐷</m:t>
                    </m:r>
                  </m:oMath>
                </a14:m>
                <a:r>
                  <a:rPr lang="en-US" sz="2000" dirty="0" smtClean="0"/>
                  <a:t> , </a:t>
                </a:r>
                <a14:m>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𝑐</m:t>
                        </m:r>
                        <m:r>
                          <a:rPr lang="en-US" sz="2000" b="0" i="1" smtClean="0">
                            <a:latin typeface="Cambria Math" panose="02040503050406030204" pitchFamily="18" charset="0"/>
                          </a:rPr>
                          <m:t>,</m:t>
                        </m:r>
                        <m:r>
                          <a:rPr lang="en-US" sz="2000" b="0" i="1" smtClean="0">
                            <a:latin typeface="Cambria Math" panose="02040503050406030204" pitchFamily="18" charset="0"/>
                          </a:rPr>
                          <m:t>𝑑</m:t>
                        </m:r>
                      </m:sub>
                    </m:sSub>
                    <m:r>
                      <a:rPr lang="en-US" sz="2000" i="1">
                        <a:latin typeface="Cambria Math" panose="02040503050406030204" pitchFamily="18" charset="0"/>
                      </a:rPr>
                      <m:t> </m:t>
                    </m:r>
                  </m:oMath>
                </a14:m>
                <a:r>
                  <a:rPr lang="en-US" sz="2000" dirty="0"/>
                  <a:t>is formed </a:t>
                </a:r>
                <a:r>
                  <a:rPr lang="en-US" sz="2000" dirty="0" smtClean="0"/>
                  <a:t>only on </a:t>
                </a:r>
                <a:r>
                  <a:rPr lang="en-US" sz="2000" b="1" u="sng" dirty="0" smtClean="0"/>
                  <a:t>roundtrips</a:t>
                </a:r>
                <a:r>
                  <a:rPr lang="en-US" sz="2000" dirty="0" smtClean="0"/>
                  <a:t> of paths that start and end at same depot</a:t>
                </a:r>
                <a:endParaRPr lang="en-US" sz="2000" dirty="0"/>
              </a:p>
              <a:p>
                <a:pPr marL="0" indent="0">
                  <a:buNone/>
                </a:pPr>
                <a:endParaRPr lang="en-US" sz="2000" dirty="0"/>
              </a:p>
              <a:p>
                <a:pPr marL="0" indent="0">
                  <a:buNone/>
                </a:pPr>
                <a14:m>
                  <m:oMathPara xmlns:m="http://schemas.openxmlformats.org/officeDocument/2006/math">
                    <m:oMathParaPr>
                      <m:jc m:val="centerGroup"/>
                    </m:oMathParaPr>
                    <m:oMath xmlns:m="http://schemas.openxmlformats.org/officeDocument/2006/math">
                      <m:sSub>
                        <m:sSubPr>
                          <m:ctrlPr>
                            <a:rPr lang="en-US" sz="2000" b="1" i="1">
                              <a:solidFill>
                                <a:srgbClr val="FF0000"/>
                              </a:solidFill>
                              <a:latin typeface="Cambria Math" panose="02040503050406030204" pitchFamily="18" charset="0"/>
                            </a:rPr>
                          </m:ctrlPr>
                        </m:sSubPr>
                        <m:e>
                          <m:r>
                            <a:rPr lang="en-US" sz="2000" b="1" i="1">
                              <a:solidFill>
                                <a:srgbClr val="FF0000"/>
                              </a:solidFill>
                              <a:latin typeface="Cambria Math" panose="02040503050406030204" pitchFamily="18" charset="0"/>
                            </a:rPr>
                            <m:t>𝑷</m:t>
                          </m:r>
                        </m:e>
                        <m:sub>
                          <m:r>
                            <a:rPr lang="en-US" sz="2000" b="1" i="1">
                              <a:solidFill>
                                <a:srgbClr val="FF0000"/>
                              </a:solidFill>
                              <a:latin typeface="Cambria Math" panose="02040503050406030204" pitchFamily="18" charset="0"/>
                            </a:rPr>
                            <m:t>𝒗</m:t>
                          </m:r>
                          <m:r>
                            <a:rPr lang="en-US" sz="2000" b="1" i="1">
                              <a:solidFill>
                                <a:srgbClr val="FF0000"/>
                              </a:solidFill>
                              <a:latin typeface="Cambria Math" panose="02040503050406030204" pitchFamily="18" charset="0"/>
                            </a:rPr>
                            <m:t>,</m:t>
                          </m:r>
                          <m:r>
                            <a:rPr lang="en-US" sz="2000" b="1" i="1">
                              <a:solidFill>
                                <a:srgbClr val="FF0000"/>
                              </a:solidFill>
                              <a:latin typeface="Cambria Math" panose="02040503050406030204" pitchFamily="18" charset="0"/>
                            </a:rPr>
                            <m:t>𝒄</m:t>
                          </m:r>
                          <m:r>
                            <a:rPr lang="en-US" sz="2000" b="1" i="1" smtClean="0">
                              <a:solidFill>
                                <a:srgbClr val="FF0000"/>
                              </a:solidFill>
                              <a:latin typeface="Cambria Math" panose="02040503050406030204" pitchFamily="18" charset="0"/>
                            </a:rPr>
                            <m:t>,</m:t>
                          </m:r>
                          <m:r>
                            <a:rPr lang="en-US" sz="2000" b="1" i="1" smtClean="0">
                              <a:solidFill>
                                <a:srgbClr val="FF0000"/>
                              </a:solidFill>
                              <a:latin typeface="Cambria Math" panose="02040503050406030204" pitchFamily="18" charset="0"/>
                            </a:rPr>
                            <m:t>𝒙</m:t>
                          </m:r>
                        </m:sub>
                      </m:sSub>
                      <m:r>
                        <a:rPr lang="en-US" sz="2000" b="1" i="1">
                          <a:solidFill>
                            <a:srgbClr val="FF0000"/>
                          </a:solidFill>
                          <a:latin typeface="Cambria Math" panose="02040503050406030204" pitchFamily="18" charset="0"/>
                        </a:rPr>
                        <m:t>=</m:t>
                      </m:r>
                      <m:nary>
                        <m:naryPr>
                          <m:chr m:val="⋃"/>
                          <m:limLoc m:val="undOvr"/>
                          <m:grow m:val="on"/>
                          <m:supHide m:val="on"/>
                          <m:ctrlPr>
                            <a:rPr lang="en-US" sz="2000" b="1" i="1">
                              <a:solidFill>
                                <a:srgbClr val="FF0000"/>
                              </a:solidFill>
                              <a:latin typeface="Cambria Math" panose="02040503050406030204" pitchFamily="18" charset="0"/>
                            </a:rPr>
                          </m:ctrlPr>
                        </m:naryPr>
                        <m:sub>
                          <m:eqArr>
                            <m:eqArrPr>
                              <m:ctrlPr>
                                <a:rPr lang="en-US" sz="2000" b="1" i="1" smtClean="0">
                                  <a:solidFill>
                                    <a:srgbClr val="FF0000"/>
                                  </a:solidFill>
                                  <a:latin typeface="Cambria Math" panose="02040503050406030204" pitchFamily="18" charset="0"/>
                                </a:rPr>
                              </m:ctrlPr>
                            </m:eqArrPr>
                            <m:e>
                              <m:r>
                                <a:rPr lang="en-US" sz="2000" b="1" i="1" smtClean="0">
                                  <a:solidFill>
                                    <a:srgbClr val="FF0000"/>
                                  </a:solidFill>
                                  <a:latin typeface="Cambria Math" panose="02040503050406030204" pitchFamily="18" charset="0"/>
                                </a:rPr>
                                <m:t>𝒙</m:t>
                              </m:r>
                              <m:r>
                                <a:rPr lang="en-US" sz="2000" b="1" i="1" smtClean="0">
                                  <a:solidFill>
                                    <a:srgbClr val="FF0000"/>
                                  </a:solidFill>
                                  <a:latin typeface="Cambria Math" panose="02040503050406030204" pitchFamily="18" charset="0"/>
                                </a:rPr>
                                <m:t>=</m:t>
                              </m:r>
                              <m:r>
                                <a:rPr lang="en-US" sz="2000" b="1" i="1" smtClean="0">
                                  <a:solidFill>
                                    <a:srgbClr val="FF0000"/>
                                  </a:solidFill>
                                  <a:latin typeface="Cambria Math" panose="02040503050406030204" pitchFamily="18" charset="0"/>
                                </a:rPr>
                                <m:t>𝒔𝒖𝒃𝒔𝒆𝒕</m:t>
                              </m:r>
                              <m:r>
                                <a:rPr lang="en-US" sz="2000" b="1" i="1" smtClean="0">
                                  <a:solidFill>
                                    <a:srgbClr val="FF0000"/>
                                  </a:solidFill>
                                  <a:latin typeface="Cambria Math" panose="02040503050406030204" pitchFamily="18" charset="0"/>
                                </a:rPr>
                                <m:t> </m:t>
                              </m:r>
                              <m:r>
                                <a:rPr lang="en-US" sz="2000" b="1" i="1" smtClean="0">
                                  <a:solidFill>
                                    <a:srgbClr val="FF0000"/>
                                  </a:solidFill>
                                  <a:latin typeface="Cambria Math" panose="02040503050406030204" pitchFamily="18" charset="0"/>
                                </a:rPr>
                                <m:t>𝒐𝒇</m:t>
                              </m:r>
                              <m:r>
                                <a:rPr lang="en-US" sz="2000" b="1" i="1" smtClean="0">
                                  <a:solidFill>
                                    <a:srgbClr val="FF0000"/>
                                  </a:solidFill>
                                  <a:latin typeface="Cambria Math" panose="02040503050406030204" pitchFamily="18" charset="0"/>
                                </a:rPr>
                                <m:t> </m:t>
                              </m:r>
                              <m:r>
                                <a:rPr lang="en-US" sz="2000" b="1" i="1" smtClean="0">
                                  <a:solidFill>
                                    <a:srgbClr val="FF0000"/>
                                  </a:solidFill>
                                  <a:latin typeface="Cambria Math" panose="02040503050406030204" pitchFamily="18" charset="0"/>
                                </a:rPr>
                                <m:t>𝑵</m:t>
                              </m:r>
                            </m:e>
                            <m:e>
                              <m:r>
                                <a:rPr lang="en-US" sz="2000" b="1" i="1" smtClean="0">
                                  <a:solidFill>
                                    <a:srgbClr val="FF0000"/>
                                  </a:solidFill>
                                  <a:latin typeface="Cambria Math" panose="02040503050406030204" pitchFamily="18" charset="0"/>
                                </a:rPr>
                                <m:t>𝒔</m:t>
                              </m:r>
                              <m:r>
                                <a:rPr lang="en-US" sz="2000" b="1" i="1" smtClean="0">
                                  <a:solidFill>
                                    <a:srgbClr val="FF0000"/>
                                  </a:solidFill>
                                  <a:latin typeface="Cambria Math" panose="02040503050406030204" pitchFamily="18" charset="0"/>
                                </a:rPr>
                                <m:t>=</m:t>
                              </m:r>
                              <m:r>
                                <a:rPr lang="en-US" sz="2000" b="1" i="1" smtClean="0">
                                  <a:solidFill>
                                    <a:srgbClr val="FF0000"/>
                                  </a:solidFill>
                                  <a:latin typeface="Cambria Math" panose="02040503050406030204" pitchFamily="18" charset="0"/>
                                </a:rPr>
                                <m:t>𝒕</m:t>
                              </m:r>
                              <m:r>
                                <a:rPr lang="en-US" sz="2000" i="1" smtClean="0">
                                  <a:solidFill>
                                    <a:srgbClr val="FF0000"/>
                                  </a:solidFill>
                                  <a:latin typeface="Cambria Math" panose="02040503050406030204" pitchFamily="18" charset="0"/>
                                </a:rPr>
                                <m:t>∈</m:t>
                              </m:r>
                              <m:r>
                                <a:rPr lang="en-US" sz="2000" b="1" i="1" smtClean="0">
                                  <a:solidFill>
                                    <a:srgbClr val="FF0000"/>
                                  </a:solidFill>
                                  <a:latin typeface="Cambria Math" panose="02040503050406030204" pitchFamily="18" charset="0"/>
                                </a:rPr>
                                <m:t>𝑰</m:t>
                              </m:r>
                            </m:e>
                          </m:eqArr>
                        </m:sub>
                        <m:sup/>
                        <m:e>
                          <m:r>
                            <a:rPr lang="en-US" sz="2000" b="1" i="1">
                              <a:solidFill>
                                <a:srgbClr val="FF0000"/>
                              </a:solidFill>
                              <a:latin typeface="Cambria Math" panose="02040503050406030204" pitchFamily="18" charset="0"/>
                            </a:rPr>
                            <m:t> </m:t>
                          </m:r>
                        </m:e>
                      </m:nary>
                      <m:sSub>
                        <m:sSubPr>
                          <m:ctrlPr>
                            <a:rPr lang="en-US" sz="2000" b="1" i="1">
                              <a:solidFill>
                                <a:srgbClr val="FF0000"/>
                              </a:solidFill>
                              <a:latin typeface="Cambria Math" panose="02040503050406030204" pitchFamily="18" charset="0"/>
                            </a:rPr>
                          </m:ctrlPr>
                        </m:sSubPr>
                        <m:e>
                          <m:r>
                            <a:rPr lang="en-US" sz="2000" b="1" i="1">
                              <a:solidFill>
                                <a:srgbClr val="FF0000"/>
                              </a:solidFill>
                              <a:latin typeface="Cambria Math" panose="02040503050406030204" pitchFamily="18" charset="0"/>
                            </a:rPr>
                            <m:t>𝑷</m:t>
                          </m:r>
                        </m:e>
                        <m:sub>
                          <m:r>
                            <a:rPr lang="en-US" sz="2000" b="1" i="1">
                              <a:solidFill>
                                <a:srgbClr val="FF0000"/>
                              </a:solidFill>
                              <a:latin typeface="Cambria Math" panose="02040503050406030204" pitchFamily="18" charset="0"/>
                            </a:rPr>
                            <m:t>𝒗</m:t>
                          </m:r>
                          <m:r>
                            <a:rPr lang="en-US" sz="2000" b="1" i="1">
                              <a:solidFill>
                                <a:srgbClr val="FF0000"/>
                              </a:solidFill>
                              <a:latin typeface="Cambria Math" panose="02040503050406030204" pitchFamily="18" charset="0"/>
                            </a:rPr>
                            <m:t>,</m:t>
                          </m:r>
                          <m:r>
                            <a:rPr lang="en-US" sz="2000" b="1" i="1">
                              <a:solidFill>
                                <a:srgbClr val="FF0000"/>
                              </a:solidFill>
                              <a:latin typeface="Cambria Math" panose="02040503050406030204" pitchFamily="18" charset="0"/>
                            </a:rPr>
                            <m:t>𝒄</m:t>
                          </m:r>
                          <m:r>
                            <a:rPr lang="en-US" sz="2000" b="1" i="1">
                              <a:solidFill>
                                <a:srgbClr val="FF0000"/>
                              </a:solidFill>
                              <a:latin typeface="Cambria Math" panose="02040503050406030204" pitchFamily="18" charset="0"/>
                            </a:rPr>
                            <m:t>, </m:t>
                          </m:r>
                          <m:r>
                            <a:rPr lang="en-US" sz="2000" b="1" i="1" smtClean="0">
                              <a:solidFill>
                                <a:srgbClr val="FF0000"/>
                              </a:solidFill>
                              <a:latin typeface="Cambria Math" panose="02040503050406030204" pitchFamily="18" charset="0"/>
                            </a:rPr>
                            <m:t>𝒙</m:t>
                          </m:r>
                          <m:r>
                            <a:rPr lang="en-US" sz="2000" b="1" i="1">
                              <a:solidFill>
                                <a:srgbClr val="FF0000"/>
                              </a:solidFill>
                              <a:latin typeface="Cambria Math" panose="02040503050406030204" pitchFamily="18" charset="0"/>
                            </a:rPr>
                            <m:t>(</m:t>
                          </m:r>
                          <m:r>
                            <a:rPr lang="en-US" sz="2000" b="1" i="1">
                              <a:solidFill>
                                <a:srgbClr val="FF0000"/>
                              </a:solidFill>
                              <a:latin typeface="Cambria Math" panose="02040503050406030204" pitchFamily="18" charset="0"/>
                            </a:rPr>
                            <m:t>𝒔</m:t>
                          </m:r>
                          <m:r>
                            <a:rPr lang="en-US" sz="2000" b="1" i="1">
                              <a:solidFill>
                                <a:srgbClr val="FF0000"/>
                              </a:solidFill>
                              <a:latin typeface="Cambria Math" panose="02040503050406030204" pitchFamily="18" charset="0"/>
                            </a:rPr>
                            <m:t>,</m:t>
                          </m:r>
                          <m:r>
                            <a:rPr lang="en-US" sz="2000" b="1" i="1">
                              <a:solidFill>
                                <a:srgbClr val="FF0000"/>
                              </a:solidFill>
                              <a:latin typeface="Cambria Math" panose="02040503050406030204" pitchFamily="18" charset="0"/>
                            </a:rPr>
                            <m:t>𝒕</m:t>
                          </m:r>
                          <m:r>
                            <a:rPr lang="en-US" sz="2000" b="1" i="1">
                              <a:solidFill>
                                <a:srgbClr val="FF0000"/>
                              </a:solidFill>
                              <a:latin typeface="Cambria Math" panose="02040503050406030204" pitchFamily="18" charset="0"/>
                            </a:rPr>
                            <m:t>)</m:t>
                          </m:r>
                        </m:sub>
                      </m:sSub>
                    </m:oMath>
                  </m:oMathPara>
                </a14:m>
                <a:endParaRPr lang="en-US" sz="2000" b="1" dirty="0"/>
              </a:p>
              <a:p>
                <a:pPr marL="0" indent="0">
                  <a:buNone/>
                </a:pPr>
                <a:endParaRPr lang="en-US" sz="2000" i="1" dirty="0"/>
              </a:p>
              <a:p>
                <a:pPr marL="0" indent="0">
                  <a:buNone/>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𝑤h𝑒𝑟𝑒</m:t>
                          </m:r>
                          <m:r>
                            <a:rPr lang="en-US" sz="1800" i="1">
                              <a:latin typeface="Cambria Math" panose="02040503050406030204" pitchFamily="18" charset="0"/>
                            </a:rPr>
                            <m:t> </m:t>
                          </m:r>
                          <m:r>
                            <a:rPr lang="en-US" sz="1800" i="1">
                              <a:latin typeface="Cambria Math" panose="02040503050406030204" pitchFamily="18" charset="0"/>
                            </a:rPr>
                            <m:t>𝑃</m:t>
                          </m:r>
                        </m:e>
                        <m:sub>
                          <m:r>
                            <a:rPr lang="en-US" sz="1800" i="1">
                              <a:latin typeface="Cambria Math" panose="02040503050406030204" pitchFamily="18" charset="0"/>
                            </a:rPr>
                            <m:t>𝑣</m:t>
                          </m:r>
                          <m:r>
                            <a:rPr lang="en-US" sz="1800" i="1">
                              <a:latin typeface="Cambria Math" panose="02040503050406030204" pitchFamily="18" charset="0"/>
                            </a:rPr>
                            <m:t>,</m:t>
                          </m:r>
                          <m:r>
                            <a:rPr lang="en-US" sz="1800" i="1">
                              <a:latin typeface="Cambria Math" panose="02040503050406030204" pitchFamily="18" charset="0"/>
                            </a:rPr>
                            <m:t>𝑐</m:t>
                          </m:r>
                          <m:r>
                            <a:rPr lang="en-US" sz="1800" i="1">
                              <a:latin typeface="Cambria Math" panose="02040503050406030204" pitchFamily="18" charset="0"/>
                            </a:rPr>
                            <m:t>,</m:t>
                          </m:r>
                          <m:r>
                            <a:rPr lang="en-US" sz="1800" i="1">
                              <a:latin typeface="Cambria Math" panose="02040503050406030204" pitchFamily="18" charset="0"/>
                            </a:rPr>
                            <m:t>𝑥</m:t>
                          </m:r>
                          <m:r>
                            <a:rPr lang="en-US" sz="1800" i="1">
                              <a:latin typeface="Cambria Math" panose="02040503050406030204" pitchFamily="18" charset="0"/>
                            </a:rPr>
                            <m:t>,</m:t>
                          </m:r>
                          <m:d>
                            <m:dPr>
                              <m:ctrlPr>
                                <a:rPr lang="en-US" sz="1800" i="1">
                                  <a:latin typeface="Cambria Math" panose="02040503050406030204" pitchFamily="18" charset="0"/>
                                </a:rPr>
                              </m:ctrlPr>
                            </m:dPr>
                            <m:e>
                              <m:r>
                                <a:rPr lang="en-US" sz="1800" i="1">
                                  <a:latin typeface="Cambria Math" panose="02040503050406030204" pitchFamily="18" charset="0"/>
                                </a:rPr>
                                <m:t>𝑠</m:t>
                              </m:r>
                              <m:r>
                                <a:rPr lang="en-US" sz="1800" i="1">
                                  <a:latin typeface="Cambria Math" panose="02040503050406030204" pitchFamily="18" charset="0"/>
                                </a:rPr>
                                <m:t>,</m:t>
                              </m:r>
                              <m:r>
                                <a:rPr lang="en-US" sz="1800" i="1">
                                  <a:latin typeface="Cambria Math" panose="02040503050406030204" pitchFamily="18" charset="0"/>
                                </a:rPr>
                                <m:t>𝑡</m:t>
                              </m:r>
                            </m:e>
                          </m:d>
                        </m:sub>
                      </m:sSub>
                      <m:r>
                        <a:rPr lang="en-US" sz="1800" i="1">
                          <a:latin typeface="Cambria Math" panose="02040503050406030204" pitchFamily="18" charset="0"/>
                        </a:rPr>
                        <m:t> </m:t>
                      </m:r>
                      <m:r>
                        <a:rPr lang="en-US" sz="1800" i="1">
                          <a:latin typeface="Cambria Math" panose="02040503050406030204" pitchFamily="18" charset="0"/>
                        </a:rPr>
                        <m:t>𝑖𝑠</m:t>
                      </m:r>
                      <m:r>
                        <a:rPr lang="en-US" sz="1800" i="1">
                          <a:latin typeface="Cambria Math" panose="02040503050406030204" pitchFamily="18" charset="0"/>
                        </a:rPr>
                        <m:t> </m:t>
                      </m:r>
                      <m:r>
                        <a:rPr lang="en-US" sz="1800" i="1">
                          <a:latin typeface="Cambria Math" panose="02040503050406030204" pitchFamily="18" charset="0"/>
                        </a:rPr>
                        <m:t>𝑠𝑒𝑡</m:t>
                      </m:r>
                      <m:r>
                        <a:rPr lang="en-US" sz="1800" i="1">
                          <a:latin typeface="Cambria Math" panose="02040503050406030204" pitchFamily="18" charset="0"/>
                        </a:rPr>
                        <m:t> </m:t>
                      </m:r>
                      <m:r>
                        <a:rPr lang="en-US" sz="1800" i="1">
                          <a:latin typeface="Cambria Math" panose="02040503050406030204" pitchFamily="18" charset="0"/>
                        </a:rPr>
                        <m:t>𝑜𝑓</m:t>
                      </m:r>
                      <m:r>
                        <a:rPr lang="en-US" sz="1800" i="1">
                          <a:latin typeface="Cambria Math" panose="02040503050406030204" pitchFamily="18" charset="0"/>
                        </a:rPr>
                        <m:t> </m:t>
                      </m:r>
                      <m:r>
                        <a:rPr lang="en-US" sz="1800" i="1">
                          <a:latin typeface="Cambria Math" panose="02040503050406030204" pitchFamily="18" charset="0"/>
                        </a:rPr>
                        <m:t>𝑎𝑙𝑙</m:t>
                      </m:r>
                      <m:r>
                        <a:rPr lang="en-US" sz="1800" i="1">
                          <a:latin typeface="Cambria Math" panose="02040503050406030204" pitchFamily="18" charset="0"/>
                        </a:rPr>
                        <m:t> </m:t>
                      </m:r>
                      <m:r>
                        <a:rPr lang="en-US" sz="1800" i="1">
                          <a:latin typeface="Cambria Math" panose="02040503050406030204" pitchFamily="18" charset="0"/>
                        </a:rPr>
                        <m:t>𝑐𝑙𝑜𝑠𝑒𝑑</m:t>
                      </m:r>
                      <m:r>
                        <a:rPr lang="en-US" sz="1800" i="1">
                          <a:latin typeface="Cambria Math" panose="02040503050406030204" pitchFamily="18" charset="0"/>
                        </a:rPr>
                        <m:t> </m:t>
                      </m:r>
                      <m:r>
                        <a:rPr lang="en-US" sz="1800" i="1">
                          <a:latin typeface="Cambria Math" panose="02040503050406030204" pitchFamily="18" charset="0"/>
                        </a:rPr>
                        <m:t>𝑇𝑆𝑃</m:t>
                      </m:r>
                      <m:r>
                        <a:rPr lang="en-US" sz="1800" i="1">
                          <a:latin typeface="Cambria Math" panose="02040503050406030204" pitchFamily="18" charset="0"/>
                        </a:rPr>
                        <m:t> </m:t>
                      </m:r>
                      <m:r>
                        <a:rPr lang="en-US" sz="1800" i="1">
                          <a:latin typeface="Cambria Math" panose="02040503050406030204" pitchFamily="18" charset="0"/>
                        </a:rPr>
                        <m:t>𝑓𝑒𝑎𝑠𝑖𝑏𝑙𝑒</m:t>
                      </m:r>
                      <m:r>
                        <a:rPr lang="en-US" sz="1800" i="1">
                          <a:latin typeface="Cambria Math" panose="02040503050406030204" pitchFamily="18" charset="0"/>
                        </a:rPr>
                        <m:t> </m:t>
                      </m:r>
                      <m:r>
                        <a:rPr lang="en-US" sz="1800" i="1">
                          <a:latin typeface="Cambria Math" panose="02040503050406030204" pitchFamily="18" charset="0"/>
                        </a:rPr>
                        <m:t>𝑝𝑎𝑡h𝑠</m:t>
                      </m:r>
                      <m:r>
                        <a:rPr lang="en-US" sz="1800" i="1">
                          <a:latin typeface="Cambria Math" panose="02040503050406030204" pitchFamily="18" charset="0"/>
                        </a:rPr>
                        <m:t> </m:t>
                      </m:r>
                      <m:r>
                        <a:rPr lang="en-US" sz="1800" i="1">
                          <a:latin typeface="Cambria Math" panose="02040503050406030204" pitchFamily="18" charset="0"/>
                        </a:rPr>
                        <m:t>𝑤h𝑖𝑐h</m:t>
                      </m:r>
                      <m:r>
                        <a:rPr lang="en-US" sz="1800" i="1">
                          <a:latin typeface="Cambria Math" panose="02040503050406030204" pitchFamily="18" charset="0"/>
                        </a:rPr>
                        <m:t> </m:t>
                      </m:r>
                      <m:r>
                        <a:rPr lang="en-US" sz="1800" i="1">
                          <a:latin typeface="Cambria Math" panose="02040503050406030204" pitchFamily="18" charset="0"/>
                        </a:rPr>
                        <m:t>𝑣𝑖𝑠𝑖𝑡𝑒𝑑</m:t>
                      </m:r>
                      <m:r>
                        <a:rPr lang="en-US" sz="1800" i="1">
                          <a:latin typeface="Cambria Math" panose="02040503050406030204" pitchFamily="18" charset="0"/>
                        </a:rPr>
                        <m:t> </m:t>
                      </m:r>
                      <m:r>
                        <a:rPr lang="en-US" sz="1800" i="1">
                          <a:latin typeface="Cambria Math" panose="02040503050406030204" pitchFamily="18" charset="0"/>
                        </a:rPr>
                        <m:t>𝑎𝑙𝑙</m:t>
                      </m:r>
                      <m:r>
                        <a:rPr lang="en-US" sz="1800" i="1">
                          <a:latin typeface="Cambria Math" panose="02040503050406030204" pitchFamily="18" charset="0"/>
                        </a:rPr>
                        <m:t> </m:t>
                      </m:r>
                      <m:r>
                        <a:rPr lang="en-US" sz="1800" i="1">
                          <a:latin typeface="Cambria Math" panose="02040503050406030204" pitchFamily="18" charset="0"/>
                        </a:rPr>
                        <m:t>𝑛𝑜𝑑𝑒𝑠</m:t>
                      </m:r>
                      <m:r>
                        <a:rPr lang="en-US" sz="1800" i="1">
                          <a:latin typeface="Cambria Math" panose="02040503050406030204" pitchFamily="18" charset="0"/>
                        </a:rPr>
                        <m:t> </m:t>
                      </m:r>
                      <m:r>
                        <a:rPr lang="en-US" sz="1800" i="1">
                          <a:latin typeface="Cambria Math" panose="02040503050406030204" pitchFamily="18" charset="0"/>
                        </a:rPr>
                        <m:t>𝑖𝑛</m:t>
                      </m:r>
                      <m:r>
                        <a:rPr lang="en-US" sz="1800" i="1">
                          <a:latin typeface="Cambria Math" panose="02040503050406030204" pitchFamily="18" charset="0"/>
                        </a:rPr>
                        <m:t> </m:t>
                      </m:r>
                      <m:r>
                        <a:rPr lang="en-US" sz="1800" i="1">
                          <a:latin typeface="Cambria Math" panose="02040503050406030204" pitchFamily="18" charset="0"/>
                        </a:rPr>
                        <m:t>𝑠𝑒𝑡</m:t>
                      </m:r>
                      <m:r>
                        <a:rPr lang="en-US" sz="1800" i="1">
                          <a:latin typeface="Cambria Math" panose="02040503050406030204" pitchFamily="18" charset="0"/>
                        </a:rPr>
                        <m:t> </m:t>
                      </m:r>
                      <m:r>
                        <a:rPr lang="en-US" sz="1800" i="1">
                          <a:latin typeface="Cambria Math" panose="02040503050406030204" pitchFamily="18" charset="0"/>
                        </a:rPr>
                        <m:t>𝑥</m:t>
                      </m:r>
                      <m:r>
                        <a:rPr lang="en-US" sz="1800" i="1">
                          <a:latin typeface="Cambria Math" panose="02040503050406030204" pitchFamily="18" charset="0"/>
                        </a:rPr>
                        <m:t>, </m:t>
                      </m:r>
                      <m:r>
                        <a:rPr lang="en-US" sz="1800" i="1">
                          <a:latin typeface="Cambria Math" panose="02040503050406030204" pitchFamily="18" charset="0"/>
                        </a:rPr>
                        <m:t>𝑏𝑒𝑡𝑤𝑒𝑒𝑛</m:t>
                      </m:r>
                      <m:r>
                        <a:rPr lang="en-US" sz="1800" i="1">
                          <a:latin typeface="Cambria Math" panose="02040503050406030204" pitchFamily="18" charset="0"/>
                        </a:rPr>
                        <m:t> </m:t>
                      </m:r>
                      <m:r>
                        <a:rPr lang="en-US" sz="1800" i="1">
                          <a:latin typeface="Cambria Math" panose="02040503050406030204" pitchFamily="18" charset="0"/>
                        </a:rPr>
                        <m:t>𝑟𝑒𝑓𝑖𝑛𝑒𝑟𝑖𝑒𝑠</m:t>
                      </m:r>
                      <m:r>
                        <a:rPr lang="en-US" sz="1800" i="1">
                          <a:latin typeface="Cambria Math" panose="02040503050406030204" pitchFamily="18" charset="0"/>
                        </a:rPr>
                        <m:t> </m:t>
                      </m:r>
                      <m:r>
                        <a:rPr lang="en-US" sz="1800" i="1">
                          <a:latin typeface="Cambria Math" panose="02040503050406030204" pitchFamily="18" charset="0"/>
                        </a:rPr>
                        <m:t>𝑠</m:t>
                      </m:r>
                      <m:r>
                        <a:rPr lang="en-US" sz="1800" i="1">
                          <a:latin typeface="Cambria Math" panose="02040503050406030204" pitchFamily="18" charset="0"/>
                        </a:rPr>
                        <m:t> </m:t>
                      </m:r>
                      <m:r>
                        <a:rPr lang="en-US" sz="1800" i="1">
                          <a:latin typeface="Cambria Math" panose="02040503050406030204" pitchFamily="18" charset="0"/>
                        </a:rPr>
                        <m:t>𝑎𝑛𝑑</m:t>
                      </m:r>
                      <m:r>
                        <a:rPr lang="en-US" sz="1800" i="1" smtClean="0">
                          <a:latin typeface="Cambria Math" panose="02040503050406030204" pitchFamily="18" charset="0"/>
                        </a:rPr>
                        <m:t> </m:t>
                      </m:r>
                      <m:r>
                        <a:rPr lang="en-US" sz="1800" i="1" smtClean="0">
                          <a:latin typeface="Cambria Math" panose="02040503050406030204" pitchFamily="18" charset="0"/>
                        </a:rPr>
                        <m:t>𝑡</m:t>
                      </m:r>
                    </m:oMath>
                  </m:oMathPara>
                </a14:m>
                <a:endParaRPr lang="en-US" sz="1800" dirty="0" smtClean="0"/>
              </a:p>
              <a:p>
                <a:pPr marL="0" indent="0">
                  <a:buNone/>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rPr>
                            <m:t>𝑤h𝑒𝑟𝑒</m:t>
                          </m:r>
                          <m:r>
                            <a:rPr lang="en-US" sz="1800" i="1">
                              <a:latin typeface="Cambria Math" panose="02040503050406030204" pitchFamily="18" charset="0"/>
                            </a:rPr>
                            <m:t> </m:t>
                          </m:r>
                          <m:r>
                            <a:rPr lang="en-US" sz="1800" b="0" i="1" smtClean="0">
                              <a:latin typeface="Cambria Math" panose="02040503050406030204" pitchFamily="18" charset="0"/>
                            </a:rPr>
                            <m:t>𝑠</m:t>
                          </m:r>
                          <m:r>
                            <a:rPr lang="en-US" sz="1800" b="0" i="1" smtClean="0">
                              <a:latin typeface="Cambria Math" panose="02040503050406030204" pitchFamily="18" charset="0"/>
                            </a:rPr>
                            <m:t>=</m:t>
                          </m:r>
                          <m:r>
                            <a:rPr lang="en-US" sz="1800" b="0" i="1" smtClean="0">
                              <a:latin typeface="Cambria Math" panose="02040503050406030204" pitchFamily="18" charset="0"/>
                            </a:rPr>
                            <m:t>𝑡</m:t>
                          </m:r>
                        </m:e>
                        <m:sub>
                          <m:r>
                            <a:rPr lang="en-US" sz="1800" i="1" smtClean="0">
                              <a:latin typeface="Cambria Math" panose="02040503050406030204" pitchFamily="18" charset="0"/>
                            </a:rPr>
                            <m:t> </m:t>
                          </m:r>
                        </m:sub>
                      </m:sSub>
                    </m:oMath>
                  </m:oMathPara>
                </a14:m>
                <a:endParaRPr lang="en-US" sz="1800" dirty="0" smtClean="0"/>
              </a:p>
              <a:p>
                <a:pPr marL="0" indent="0">
                  <a:buNone/>
                </a:pPr>
                <a:r>
                  <a:rPr lang="en-US" sz="2000" dirty="0" smtClean="0"/>
                  <a:t>We form all possible subsets of nodes with at least one refinery and one depot node. Each subset shall act as the nodes to be visited for the TSP problem. We then solve the TSP, which shall start and end at a refinery node for this subset of nodes and add the path to the feasible paths set, if its feasible. </a:t>
                </a:r>
                <a:endParaRPr lang="en-US" sz="2000" dirty="0"/>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92099" y="1855304"/>
                <a:ext cx="11555343" cy="4321659"/>
              </a:xfrm>
              <a:blipFill rotWithShape="0">
                <a:blip r:embed="rId2"/>
                <a:stretch>
                  <a:fillRect l="-580" t="-1269" r="-1266"/>
                </a:stretch>
              </a:blipFill>
            </p:spPr>
            <p:txBody>
              <a:bodyPr/>
              <a:lstStyle/>
              <a:p>
                <a:r>
                  <a:rPr lang="en-US">
                    <a:noFill/>
                  </a:rPr>
                  <a:t> </a:t>
                </a:r>
              </a:p>
            </p:txBody>
          </p:sp>
        </mc:Fallback>
      </mc:AlternateContent>
    </p:spTree>
    <p:extLst>
      <p:ext uri="{BB962C8B-B14F-4D97-AF65-F5344CB8AC3E}">
        <p14:creationId xmlns:p14="http://schemas.microsoft.com/office/powerpoint/2010/main" val="2050320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686" y="-375104"/>
            <a:ext cx="10515600" cy="1325563"/>
          </a:xfrm>
        </p:spPr>
        <p:txBody>
          <a:bodyPr/>
          <a:lstStyle/>
          <a:p>
            <a:pPr algn="ctr"/>
            <a:r>
              <a:rPr lang="en-US" dirty="0" smtClean="0"/>
              <a:t>Results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067978629"/>
              </p:ext>
            </p:extLst>
          </p:nvPr>
        </p:nvGraphicFramePr>
        <p:xfrm>
          <a:off x="195943" y="616632"/>
          <a:ext cx="11771086" cy="6398079"/>
        </p:xfrm>
        <a:graphic>
          <a:graphicData uri="http://schemas.openxmlformats.org/drawingml/2006/table">
            <a:tbl>
              <a:tblPr firstRow="1" firstCol="1" bandRow="1">
                <a:tableStyleId>{5C22544A-7EE6-4342-B048-85BDC9FD1C3A}</a:tableStyleId>
              </a:tblPr>
              <a:tblGrid>
                <a:gridCol w="3922856"/>
                <a:gridCol w="3924115"/>
                <a:gridCol w="3924115"/>
              </a:tblGrid>
              <a:tr h="621847">
                <a:tc>
                  <a:txBody>
                    <a:bodyPr/>
                    <a:lstStyle/>
                    <a:p>
                      <a:pPr marL="0" marR="0">
                        <a:spcBef>
                          <a:spcPts val="0"/>
                        </a:spcBef>
                        <a:spcAft>
                          <a:spcPts val="0"/>
                        </a:spcAft>
                      </a:pPr>
                      <a:r>
                        <a:rPr lang="en-US" sz="2500" kern="1200" dirty="0">
                          <a:effectLst/>
                        </a:rPr>
                        <a:t>Properties/Model</a:t>
                      </a:r>
                      <a:endParaRPr lang="en-US" sz="2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dirty="0">
                          <a:effectLst/>
                        </a:rPr>
                        <a:t>All Paths Model</a:t>
                      </a:r>
                      <a:endParaRPr lang="en-US" sz="2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dirty="0">
                          <a:effectLst/>
                        </a:rPr>
                        <a:t>TSP Heuristic Model</a:t>
                      </a:r>
                      <a:endParaRPr lang="en-US" sz="2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r>
              <a:tr h="310923">
                <a:tc>
                  <a:txBody>
                    <a:bodyPr/>
                    <a:lstStyle/>
                    <a:p>
                      <a:pPr marL="0" marR="0">
                        <a:spcBef>
                          <a:spcPts val="0"/>
                        </a:spcBef>
                        <a:spcAft>
                          <a:spcPts val="0"/>
                        </a:spcAft>
                      </a:pPr>
                      <a:r>
                        <a:rPr lang="en-US" sz="2500" kern="1200">
                          <a:effectLst/>
                        </a:rPr>
                        <a:t>No of Depots</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5</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5</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r>
              <a:tr h="310923">
                <a:tc>
                  <a:txBody>
                    <a:bodyPr/>
                    <a:lstStyle/>
                    <a:p>
                      <a:pPr marL="0" marR="0">
                        <a:spcBef>
                          <a:spcPts val="0"/>
                        </a:spcBef>
                        <a:spcAft>
                          <a:spcPts val="0"/>
                        </a:spcAft>
                      </a:pPr>
                      <a:r>
                        <a:rPr lang="en-US" sz="2500" kern="1200">
                          <a:effectLst/>
                        </a:rPr>
                        <a:t>No of Refineries</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2</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2</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r>
              <a:tr h="621847">
                <a:tc>
                  <a:txBody>
                    <a:bodyPr/>
                    <a:lstStyle/>
                    <a:p>
                      <a:pPr marL="0" marR="0">
                        <a:spcBef>
                          <a:spcPts val="0"/>
                        </a:spcBef>
                        <a:spcAft>
                          <a:spcPts val="0"/>
                        </a:spcAft>
                      </a:pPr>
                      <a:r>
                        <a:rPr lang="en-US" sz="2500" kern="1200">
                          <a:effectLst/>
                        </a:rPr>
                        <a:t>No. of Paths Generated</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dirty="0">
                          <a:effectLst/>
                        </a:rPr>
                        <a:t>3912</a:t>
                      </a:r>
                      <a:endParaRPr lang="en-US" sz="2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dirty="0">
                          <a:effectLst/>
                        </a:rPr>
                        <a:t>126</a:t>
                      </a:r>
                      <a:endParaRPr lang="en-US" sz="2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r>
              <a:tr h="621847">
                <a:tc>
                  <a:txBody>
                    <a:bodyPr/>
                    <a:lstStyle/>
                    <a:p>
                      <a:pPr marL="0" marR="0">
                        <a:spcBef>
                          <a:spcPts val="0"/>
                        </a:spcBef>
                        <a:spcAft>
                          <a:spcPts val="0"/>
                        </a:spcAft>
                      </a:pPr>
                      <a:r>
                        <a:rPr lang="en-US" sz="2500" kern="1200">
                          <a:effectLst/>
                        </a:rPr>
                        <a:t>No. of Decision Variables</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dirty="0">
                          <a:effectLst/>
                        </a:rPr>
                        <a:t>1261620</a:t>
                      </a:r>
                      <a:endParaRPr lang="en-US" sz="2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dirty="0">
                          <a:effectLst/>
                        </a:rPr>
                        <a:t>39960</a:t>
                      </a:r>
                      <a:endParaRPr lang="en-US" sz="2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r>
              <a:tr h="1243691">
                <a:tc>
                  <a:txBody>
                    <a:bodyPr/>
                    <a:lstStyle/>
                    <a:p>
                      <a:pPr marL="0" marR="0">
                        <a:spcBef>
                          <a:spcPts val="0"/>
                        </a:spcBef>
                        <a:spcAft>
                          <a:spcPts val="0"/>
                        </a:spcAft>
                      </a:pPr>
                      <a:r>
                        <a:rPr lang="en-US" sz="2500" kern="1200">
                          <a:effectLst/>
                        </a:rPr>
                        <a:t>No. of Routes selected after optimization(No of D.V =1)</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dirty="0" smtClean="0">
                          <a:effectLst/>
                          <a:latin typeface="+mn-lt"/>
                          <a:ea typeface="+mn-ea"/>
                          <a:cs typeface="+mn-cs"/>
                        </a:rPr>
                        <a:t>34</a:t>
                      </a:r>
                      <a:endParaRPr lang="en-US" sz="2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dirty="0" smtClean="0">
                          <a:effectLst/>
                        </a:rPr>
                        <a:t>34</a:t>
                      </a:r>
                      <a:endParaRPr lang="en-US" sz="2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r>
              <a:tr h="310923">
                <a:tc>
                  <a:txBody>
                    <a:bodyPr/>
                    <a:lstStyle/>
                    <a:p>
                      <a:pPr marL="0" marR="0">
                        <a:spcBef>
                          <a:spcPts val="0"/>
                        </a:spcBef>
                        <a:spcAft>
                          <a:spcPts val="0"/>
                        </a:spcAft>
                      </a:pPr>
                      <a:r>
                        <a:rPr lang="en-US" sz="2500" kern="1200">
                          <a:effectLst/>
                        </a:rPr>
                        <a:t>Routing Cost</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dirty="0" smtClean="0">
                          <a:effectLst/>
                        </a:rPr>
                        <a:t>1217250</a:t>
                      </a:r>
                      <a:endParaRPr lang="en-US" sz="2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dirty="0" smtClean="0">
                          <a:effectLst/>
                          <a:latin typeface="+mn-lt"/>
                          <a:ea typeface="+mn-ea"/>
                          <a:cs typeface="+mn-cs"/>
                        </a:rPr>
                        <a:t>1198350</a:t>
                      </a:r>
                      <a:endParaRPr lang="en-US" sz="2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r>
              <a:tr h="310923">
                <a:tc>
                  <a:txBody>
                    <a:bodyPr/>
                    <a:lstStyle/>
                    <a:p>
                      <a:pPr marL="0" marR="0">
                        <a:spcBef>
                          <a:spcPts val="0"/>
                        </a:spcBef>
                        <a:spcAft>
                          <a:spcPts val="0"/>
                        </a:spcAft>
                      </a:pPr>
                      <a:r>
                        <a:rPr lang="en-US" sz="2500" kern="1200">
                          <a:effectLst/>
                        </a:rPr>
                        <a:t>Demand Satisfied</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dirty="0" smtClean="0">
                          <a:effectLst/>
                          <a:latin typeface="+mn-lt"/>
                          <a:ea typeface="+mn-ea"/>
                          <a:cs typeface="+mn-cs"/>
                        </a:rPr>
                        <a:t>1808159</a:t>
                      </a:r>
                      <a:endParaRPr lang="en-US" sz="2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dirty="0" smtClean="0">
                          <a:effectLst/>
                        </a:rPr>
                        <a:t>1745553</a:t>
                      </a:r>
                      <a:endParaRPr lang="en-US" sz="2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r>
              <a:tr h="621847">
                <a:tc>
                  <a:txBody>
                    <a:bodyPr/>
                    <a:lstStyle/>
                    <a:p>
                      <a:pPr marL="0" marR="0">
                        <a:spcBef>
                          <a:spcPts val="0"/>
                        </a:spcBef>
                        <a:spcAft>
                          <a:spcPts val="0"/>
                        </a:spcAft>
                      </a:pPr>
                      <a:r>
                        <a:rPr lang="en-US" sz="2500" kern="1200">
                          <a:effectLst/>
                        </a:rPr>
                        <a:t>Total Demand to be Satisfied</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3724991</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dirty="0">
                          <a:effectLst/>
                        </a:rPr>
                        <a:t>3724991</a:t>
                      </a:r>
                      <a:endParaRPr lang="en-US" sz="2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r>
              <a:tr h="310923">
                <a:tc>
                  <a:txBody>
                    <a:bodyPr/>
                    <a:lstStyle/>
                    <a:p>
                      <a:pPr marL="0" marR="0">
                        <a:spcBef>
                          <a:spcPts val="0"/>
                        </a:spcBef>
                        <a:spcAft>
                          <a:spcPts val="0"/>
                        </a:spcAft>
                      </a:pPr>
                      <a:r>
                        <a:rPr lang="en-US" sz="2500" kern="1200">
                          <a:effectLst/>
                        </a:rPr>
                        <a:t>Solve Time</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240 seconds</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30 seconds</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r>
              <a:tr h="310923">
                <a:tc>
                  <a:txBody>
                    <a:bodyPr/>
                    <a:lstStyle/>
                    <a:p>
                      <a:pPr marL="0" marR="0">
                        <a:spcBef>
                          <a:spcPts val="0"/>
                        </a:spcBef>
                        <a:spcAft>
                          <a:spcPts val="0"/>
                        </a:spcAft>
                      </a:pPr>
                      <a:r>
                        <a:rPr lang="en-US" sz="2500" kern="1200">
                          <a:effectLst/>
                        </a:rPr>
                        <a:t>Vehicle Set Used</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V4</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V4</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r>
              <a:tr h="310923">
                <a:tc>
                  <a:txBody>
                    <a:bodyPr/>
                    <a:lstStyle/>
                    <a:p>
                      <a:pPr marL="0" marR="0">
                        <a:spcBef>
                          <a:spcPts val="0"/>
                        </a:spcBef>
                        <a:spcAft>
                          <a:spcPts val="0"/>
                        </a:spcAft>
                      </a:pPr>
                      <a:r>
                        <a:rPr lang="en-US" sz="2500" kern="1200">
                          <a:effectLst/>
                        </a:rPr>
                        <a:t>Refills</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a:effectLst/>
                        </a:rPr>
                        <a:t>0</a:t>
                      </a:r>
                      <a:endParaRPr lang="en-US" sz="250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c>
                  <a:txBody>
                    <a:bodyPr/>
                    <a:lstStyle/>
                    <a:p>
                      <a:pPr marL="0" marR="0">
                        <a:spcBef>
                          <a:spcPts val="0"/>
                        </a:spcBef>
                        <a:spcAft>
                          <a:spcPts val="0"/>
                        </a:spcAft>
                      </a:pPr>
                      <a:r>
                        <a:rPr lang="en-US" sz="2500" kern="1200" dirty="0">
                          <a:effectLst/>
                        </a:rPr>
                        <a:t>0</a:t>
                      </a:r>
                      <a:endParaRPr lang="en-US" sz="2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7254" marR="57254" marT="0" marB="0"/>
                </a:tc>
              </a:tr>
            </a:tbl>
          </a:graphicData>
        </a:graphic>
      </p:graphicFrame>
    </p:spTree>
    <p:extLst>
      <p:ext uri="{BB962C8B-B14F-4D97-AF65-F5344CB8AC3E}">
        <p14:creationId xmlns:p14="http://schemas.microsoft.com/office/powerpoint/2010/main" val="36585958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Comparison</a:t>
            </a:r>
            <a:endParaRPr lang="en-US" dirty="0"/>
          </a:p>
        </p:txBody>
      </p:sp>
      <p:sp>
        <p:nvSpPr>
          <p:cNvPr id="3" name="Content Placeholder 2"/>
          <p:cNvSpPr>
            <a:spLocks noGrp="1"/>
          </p:cNvSpPr>
          <p:nvPr>
            <p:ph idx="1"/>
          </p:nvPr>
        </p:nvSpPr>
        <p:spPr/>
        <p:txBody>
          <a:bodyPr/>
          <a:lstStyle/>
          <a:p>
            <a:r>
              <a:rPr lang="en-US" dirty="0" smtClean="0"/>
              <a:t>The all paths model performs the best in terms of demand satisfaction. Since we try to satisfy as much as demand as possible(unsatisfied demand has high penalty), the all paths model satisfies it by opening some extra routes thus leading to higher routing costs</a:t>
            </a:r>
          </a:p>
          <a:p>
            <a:r>
              <a:rPr lang="en-US" dirty="0" smtClean="0"/>
              <a:t>However, note that the demand satisfied by both models are quite close</a:t>
            </a:r>
          </a:p>
          <a:p>
            <a:r>
              <a:rPr lang="en-US" dirty="0" smtClean="0"/>
              <a:t>This means that, the TSP heuristic model could be used for solving large scale problems in short times</a:t>
            </a:r>
            <a:endParaRPr lang="en-US" dirty="0"/>
          </a:p>
        </p:txBody>
      </p:sp>
    </p:spTree>
    <p:extLst>
      <p:ext uri="{BB962C8B-B14F-4D97-AF65-F5344CB8AC3E}">
        <p14:creationId xmlns:p14="http://schemas.microsoft.com/office/powerpoint/2010/main" val="2614514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Our Approach</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We saw existing papers in the literature and found one paper that closely resembled the problem statement given.</a:t>
            </a:r>
          </a:p>
          <a:p>
            <a:r>
              <a:rPr lang="en-US" dirty="0" smtClean="0"/>
              <a:t>The paper had implemented A branch and Price algorithm for </a:t>
            </a:r>
            <a:r>
              <a:rPr lang="en-US" dirty="0" err="1" smtClean="0"/>
              <a:t>Heterogenous</a:t>
            </a:r>
            <a:r>
              <a:rPr lang="en-US" dirty="0" smtClean="0"/>
              <a:t> Fleet </a:t>
            </a:r>
            <a:r>
              <a:rPr lang="en-US" dirty="0" err="1" smtClean="0"/>
              <a:t>MultiDepot-MultiTrip</a:t>
            </a:r>
            <a:r>
              <a:rPr lang="en-US" dirty="0" smtClean="0"/>
              <a:t> Vehicle Routing Problem With Time Windows</a:t>
            </a:r>
          </a:p>
          <a:p>
            <a:r>
              <a:rPr lang="en-US" dirty="0" smtClean="0"/>
              <a:t>We removed the time windows capability and extended the formulation to add </a:t>
            </a:r>
            <a:r>
              <a:rPr lang="en-US" dirty="0" err="1" smtClean="0"/>
              <a:t>Heterogenous</a:t>
            </a:r>
            <a:r>
              <a:rPr lang="en-US" dirty="0" smtClean="0"/>
              <a:t> commodities</a:t>
            </a:r>
          </a:p>
          <a:p>
            <a:r>
              <a:rPr lang="en-US" dirty="0" smtClean="0"/>
              <a:t>We develop a </a:t>
            </a:r>
            <a:r>
              <a:rPr lang="en-US" b="1" u="sng" dirty="0" smtClean="0"/>
              <a:t>Multi-Day Multiple Depots Multiple Commodity Heterogeneous Fleet formulation</a:t>
            </a:r>
          </a:p>
          <a:p>
            <a:r>
              <a:rPr lang="en-US" dirty="0" smtClean="0"/>
              <a:t>However, we were unable to extend the formulation to account for &gt;1 product within a single vessel</a:t>
            </a:r>
          </a:p>
          <a:p>
            <a:r>
              <a:rPr lang="en-US" dirty="0" smtClean="0"/>
              <a:t>We also did not delve into advanced Integer programing techniques(like branch and price, or column generation).</a:t>
            </a:r>
          </a:p>
          <a:p>
            <a:r>
              <a:rPr lang="en-US" dirty="0" smtClean="0"/>
              <a:t>Instead for classic MIP problems, we chose to stick with the CPLEX branch and bound solver due to shortage of time.</a:t>
            </a:r>
            <a:endParaRPr lang="en-US" dirty="0"/>
          </a:p>
        </p:txBody>
      </p:sp>
    </p:spTree>
    <p:extLst>
      <p:ext uri="{BB962C8B-B14F-4D97-AF65-F5344CB8AC3E}">
        <p14:creationId xmlns:p14="http://schemas.microsoft.com/office/powerpoint/2010/main" val="14156304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 Day Sample Output</a:t>
            </a:r>
            <a:endParaRPr lang="en-US" dirty="0"/>
          </a:p>
        </p:txBody>
      </p:sp>
      <p:sp>
        <p:nvSpPr>
          <p:cNvPr id="3" name="Content Placeholder 2"/>
          <p:cNvSpPr>
            <a:spLocks noGrp="1"/>
          </p:cNvSpPr>
          <p:nvPr>
            <p:ph idx="1"/>
          </p:nvPr>
        </p:nvSpPr>
        <p:spPr>
          <a:xfrm>
            <a:off x="838200" y="1825625"/>
            <a:ext cx="3124200" cy="4351338"/>
          </a:xfrm>
        </p:spPr>
        <p:txBody>
          <a:bodyPr/>
          <a:lstStyle/>
          <a:p>
            <a:r>
              <a:rPr lang="en-US" dirty="0" smtClean="0"/>
              <a:t>Notice that for some days, the demand for a particular commodity could not be fulfilled.</a:t>
            </a:r>
          </a:p>
          <a:p>
            <a:r>
              <a:rPr lang="en-US" dirty="0" err="1" smtClean="0"/>
              <a:t>Eg</a:t>
            </a:r>
            <a:r>
              <a:rPr lang="en-US" dirty="0" smtClean="0"/>
              <a:t>: For product P1, days D2, D3 could not be filled</a:t>
            </a:r>
            <a:endParaRPr lang="en-US" dirty="0"/>
          </a:p>
        </p:txBody>
      </p:sp>
      <p:pic>
        <p:nvPicPr>
          <p:cNvPr id="5" name="Picture 4"/>
          <p:cNvPicPr>
            <a:picLocks noChangeAspect="1"/>
          </p:cNvPicPr>
          <p:nvPr/>
        </p:nvPicPr>
        <p:blipFill>
          <a:blip r:embed="rId2"/>
          <a:stretch>
            <a:fillRect/>
          </a:stretch>
        </p:blipFill>
        <p:spPr>
          <a:xfrm>
            <a:off x="8567058" y="0"/>
            <a:ext cx="3624942" cy="6858000"/>
          </a:xfrm>
          <a:prstGeom prst="rect">
            <a:avLst/>
          </a:prstGeom>
        </p:spPr>
      </p:pic>
      <p:pic>
        <p:nvPicPr>
          <p:cNvPr id="7" name="Picture 6"/>
          <p:cNvPicPr>
            <a:picLocks noChangeAspect="1"/>
          </p:cNvPicPr>
          <p:nvPr/>
        </p:nvPicPr>
        <p:blipFill>
          <a:blip r:embed="rId3"/>
          <a:stretch>
            <a:fillRect/>
          </a:stretch>
        </p:blipFill>
        <p:spPr>
          <a:xfrm>
            <a:off x="4295775" y="2847975"/>
            <a:ext cx="3276600" cy="581025"/>
          </a:xfrm>
          <a:prstGeom prst="rect">
            <a:avLst/>
          </a:prstGeom>
        </p:spPr>
      </p:pic>
      <p:cxnSp>
        <p:nvCxnSpPr>
          <p:cNvPr id="9" name="Straight Arrow Connector 8"/>
          <p:cNvCxnSpPr/>
          <p:nvPr/>
        </p:nvCxnSpPr>
        <p:spPr>
          <a:xfrm flipV="1">
            <a:off x="3462338" y="3267075"/>
            <a:ext cx="2281237" cy="14668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p:cNvCxnSpPr>
            <a:stCxn id="7" idx="0"/>
          </p:cNvCxnSpPr>
          <p:nvPr/>
        </p:nvCxnSpPr>
        <p:spPr>
          <a:xfrm flipV="1">
            <a:off x="5934075" y="558007"/>
            <a:ext cx="2632983" cy="22899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063811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1257"/>
            <a:ext cx="2108200" cy="5915706"/>
          </a:xfrm>
        </p:spPr>
        <p:txBody>
          <a:bodyPr/>
          <a:lstStyle/>
          <a:p>
            <a:r>
              <a:rPr lang="en-US" dirty="0" smtClean="0"/>
              <a:t>The high objective value is due to the penalty in not satisfying demands</a:t>
            </a:r>
          </a:p>
          <a:p>
            <a:r>
              <a:rPr lang="en-US" dirty="0" smtClean="0"/>
              <a:t>M was set to 10^10</a:t>
            </a:r>
            <a:endParaRPr lang="en-US" dirty="0"/>
          </a:p>
        </p:txBody>
      </p:sp>
      <p:pic>
        <p:nvPicPr>
          <p:cNvPr id="4" name="Picture 3"/>
          <p:cNvPicPr>
            <a:picLocks noChangeAspect="1"/>
          </p:cNvPicPr>
          <p:nvPr/>
        </p:nvPicPr>
        <p:blipFill>
          <a:blip r:embed="rId2"/>
          <a:stretch>
            <a:fillRect/>
          </a:stretch>
        </p:blipFill>
        <p:spPr>
          <a:xfrm>
            <a:off x="3187007" y="667657"/>
            <a:ext cx="8493018" cy="4749799"/>
          </a:xfrm>
          <a:prstGeom prst="rect">
            <a:avLst/>
          </a:prstGeom>
        </p:spPr>
      </p:pic>
      <p:sp>
        <p:nvSpPr>
          <p:cNvPr id="6" name="Right Arrow 5"/>
          <p:cNvSpPr/>
          <p:nvPr/>
        </p:nvSpPr>
        <p:spPr>
          <a:xfrm>
            <a:off x="832064" y="5123543"/>
            <a:ext cx="4055622" cy="1589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difference in total demand to be satisfied and the demand satisfied by the model</a:t>
            </a:r>
            <a:endParaRPr lang="en-US" dirty="0"/>
          </a:p>
        </p:txBody>
      </p:sp>
      <p:pic>
        <p:nvPicPr>
          <p:cNvPr id="2" name="Picture 1"/>
          <p:cNvPicPr>
            <a:picLocks noChangeAspect="1"/>
          </p:cNvPicPr>
          <p:nvPr/>
        </p:nvPicPr>
        <p:blipFill>
          <a:blip r:embed="rId3"/>
          <a:stretch>
            <a:fillRect/>
          </a:stretch>
        </p:blipFill>
        <p:spPr>
          <a:xfrm>
            <a:off x="5371026" y="5417456"/>
            <a:ext cx="6035105" cy="824024"/>
          </a:xfrm>
          <a:prstGeom prst="rect">
            <a:avLst/>
          </a:prstGeom>
        </p:spPr>
      </p:pic>
    </p:spTree>
    <p:extLst>
      <p:ext uri="{BB962C8B-B14F-4D97-AF65-F5344CB8AC3E}">
        <p14:creationId xmlns:p14="http://schemas.microsoft.com/office/powerpoint/2010/main" val="27976287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All Paths Model</a:t>
            </a:r>
            <a:endParaRPr lang="en-US" dirty="0"/>
          </a:p>
        </p:txBody>
      </p:sp>
      <p:pic>
        <p:nvPicPr>
          <p:cNvPr id="3" name="Picture 2"/>
          <p:cNvPicPr>
            <a:picLocks noChangeAspect="1"/>
          </p:cNvPicPr>
          <p:nvPr/>
        </p:nvPicPr>
        <p:blipFill>
          <a:blip r:embed="rId2"/>
          <a:stretch>
            <a:fillRect/>
          </a:stretch>
        </p:blipFill>
        <p:spPr>
          <a:xfrm>
            <a:off x="6546358" y="3882311"/>
            <a:ext cx="4972050" cy="2733675"/>
          </a:xfrm>
          <a:prstGeom prst="rect">
            <a:avLst/>
          </a:prstGeom>
        </p:spPr>
      </p:pic>
      <p:sp>
        <p:nvSpPr>
          <p:cNvPr id="6" name="Content Placeholder 5"/>
          <p:cNvSpPr>
            <a:spLocks noGrp="1"/>
          </p:cNvSpPr>
          <p:nvPr>
            <p:ph idx="1"/>
          </p:nvPr>
        </p:nvSpPr>
        <p:spPr/>
        <p:txBody>
          <a:bodyPr/>
          <a:lstStyle/>
          <a:p>
            <a:endParaRPr lang="en-US" dirty="0"/>
          </a:p>
        </p:txBody>
      </p:sp>
      <p:pic>
        <p:nvPicPr>
          <p:cNvPr id="7" name="Picture 6"/>
          <p:cNvPicPr>
            <a:picLocks noChangeAspect="1"/>
          </p:cNvPicPr>
          <p:nvPr/>
        </p:nvPicPr>
        <p:blipFill>
          <a:blip r:embed="rId3"/>
          <a:stretch>
            <a:fillRect/>
          </a:stretch>
        </p:blipFill>
        <p:spPr>
          <a:xfrm>
            <a:off x="507508" y="1352193"/>
            <a:ext cx="6038850" cy="4276725"/>
          </a:xfrm>
          <a:prstGeom prst="rect">
            <a:avLst/>
          </a:prstGeom>
        </p:spPr>
      </p:pic>
    </p:spTree>
    <p:extLst>
      <p:ext uri="{BB962C8B-B14F-4D97-AF65-F5344CB8AC3E}">
        <p14:creationId xmlns:p14="http://schemas.microsoft.com/office/powerpoint/2010/main" val="8122706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All Paths Model</a:t>
            </a:r>
            <a:endParaRPr lang="en-US" dirty="0"/>
          </a:p>
        </p:txBody>
      </p:sp>
      <p:pic>
        <p:nvPicPr>
          <p:cNvPr id="4" name="Content Placeholder 3"/>
          <p:cNvPicPr>
            <a:picLocks noGrp="1" noChangeAspect="1"/>
          </p:cNvPicPr>
          <p:nvPr>
            <p:ph idx="1"/>
          </p:nvPr>
        </p:nvPicPr>
        <p:blipFill>
          <a:blip r:embed="rId2"/>
          <a:stretch>
            <a:fillRect/>
          </a:stretch>
        </p:blipFill>
        <p:spPr>
          <a:xfrm>
            <a:off x="838200" y="1462881"/>
            <a:ext cx="11025557" cy="1280319"/>
          </a:xfrm>
          <a:prstGeom prst="rect">
            <a:avLst/>
          </a:prstGeom>
        </p:spPr>
      </p:pic>
      <p:pic>
        <p:nvPicPr>
          <p:cNvPr id="5" name="Picture 4"/>
          <p:cNvPicPr>
            <a:picLocks noChangeAspect="1"/>
          </p:cNvPicPr>
          <p:nvPr/>
        </p:nvPicPr>
        <p:blipFill>
          <a:blip r:embed="rId3"/>
          <a:stretch>
            <a:fillRect/>
          </a:stretch>
        </p:blipFill>
        <p:spPr>
          <a:xfrm>
            <a:off x="838200" y="2788444"/>
            <a:ext cx="4861090" cy="3309938"/>
          </a:xfrm>
          <a:prstGeom prst="rect">
            <a:avLst/>
          </a:prstGeom>
        </p:spPr>
      </p:pic>
      <p:pic>
        <p:nvPicPr>
          <p:cNvPr id="6" name="Picture 5"/>
          <p:cNvPicPr>
            <a:picLocks noChangeAspect="1"/>
          </p:cNvPicPr>
          <p:nvPr/>
        </p:nvPicPr>
        <p:blipFill>
          <a:blip r:embed="rId4"/>
          <a:stretch>
            <a:fillRect/>
          </a:stretch>
        </p:blipFill>
        <p:spPr>
          <a:xfrm>
            <a:off x="5891582" y="2788444"/>
            <a:ext cx="5972175" cy="3771900"/>
          </a:xfrm>
          <a:prstGeom prst="rect">
            <a:avLst/>
          </a:prstGeom>
        </p:spPr>
      </p:pic>
    </p:spTree>
    <p:extLst>
      <p:ext uri="{BB962C8B-B14F-4D97-AF65-F5344CB8AC3E}">
        <p14:creationId xmlns:p14="http://schemas.microsoft.com/office/powerpoint/2010/main" val="37191092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743" y="-288018"/>
            <a:ext cx="10515600" cy="1325563"/>
          </a:xfrm>
        </p:spPr>
        <p:txBody>
          <a:bodyPr/>
          <a:lstStyle/>
          <a:p>
            <a:pPr algn="ctr"/>
            <a:r>
              <a:rPr lang="en-US" dirty="0" smtClean="0"/>
              <a:t>TSP Model</a:t>
            </a:r>
            <a:endParaRPr lang="en-US" dirty="0"/>
          </a:p>
        </p:txBody>
      </p:sp>
      <p:pic>
        <p:nvPicPr>
          <p:cNvPr id="3" name="Picture 2"/>
          <p:cNvPicPr>
            <a:picLocks noChangeAspect="1"/>
          </p:cNvPicPr>
          <p:nvPr/>
        </p:nvPicPr>
        <p:blipFill>
          <a:blip r:embed="rId2"/>
          <a:stretch>
            <a:fillRect/>
          </a:stretch>
        </p:blipFill>
        <p:spPr>
          <a:xfrm>
            <a:off x="394617" y="760335"/>
            <a:ext cx="8105775" cy="3981450"/>
          </a:xfrm>
          <a:prstGeom prst="rect">
            <a:avLst/>
          </a:prstGeom>
        </p:spPr>
      </p:pic>
      <p:sp>
        <p:nvSpPr>
          <p:cNvPr id="5" name="Content Placeholder 4"/>
          <p:cNvSpPr>
            <a:spLocks noGrp="1"/>
          </p:cNvSpPr>
          <p:nvPr>
            <p:ph idx="1"/>
          </p:nvPr>
        </p:nvSpPr>
        <p:spPr/>
        <p:txBody>
          <a:bodyPr/>
          <a:lstStyle/>
          <a:p>
            <a:endParaRPr lang="en-US"/>
          </a:p>
        </p:txBody>
      </p:sp>
      <p:pic>
        <p:nvPicPr>
          <p:cNvPr id="7" name="Picture 6"/>
          <p:cNvPicPr>
            <a:picLocks noChangeAspect="1"/>
          </p:cNvPicPr>
          <p:nvPr/>
        </p:nvPicPr>
        <p:blipFill>
          <a:blip r:embed="rId3"/>
          <a:stretch>
            <a:fillRect/>
          </a:stretch>
        </p:blipFill>
        <p:spPr>
          <a:xfrm>
            <a:off x="7148320" y="4153127"/>
            <a:ext cx="4308051" cy="2384182"/>
          </a:xfrm>
          <a:prstGeom prst="rect">
            <a:avLst/>
          </a:prstGeom>
        </p:spPr>
      </p:pic>
    </p:spTree>
    <p:extLst>
      <p:ext uri="{BB962C8B-B14F-4D97-AF65-F5344CB8AC3E}">
        <p14:creationId xmlns:p14="http://schemas.microsoft.com/office/powerpoint/2010/main" val="17301797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TSP Model</a:t>
            </a:r>
            <a:endParaRPr lang="en-US" dirty="0"/>
          </a:p>
        </p:txBody>
      </p:sp>
      <p:pic>
        <p:nvPicPr>
          <p:cNvPr id="4" name="Content Placeholder 3"/>
          <p:cNvPicPr>
            <a:picLocks noGrp="1" noChangeAspect="1"/>
          </p:cNvPicPr>
          <p:nvPr>
            <p:ph idx="1"/>
          </p:nvPr>
        </p:nvPicPr>
        <p:blipFill>
          <a:blip r:embed="rId2"/>
          <a:stretch>
            <a:fillRect/>
          </a:stretch>
        </p:blipFill>
        <p:spPr>
          <a:xfrm>
            <a:off x="651263" y="1328737"/>
            <a:ext cx="11227576" cy="1271453"/>
          </a:xfrm>
          <a:prstGeom prst="rect">
            <a:avLst/>
          </a:prstGeom>
        </p:spPr>
      </p:pic>
      <p:pic>
        <p:nvPicPr>
          <p:cNvPr id="5" name="Picture 4"/>
          <p:cNvPicPr>
            <a:picLocks noChangeAspect="1"/>
          </p:cNvPicPr>
          <p:nvPr/>
        </p:nvPicPr>
        <p:blipFill>
          <a:blip r:embed="rId3"/>
          <a:stretch>
            <a:fillRect/>
          </a:stretch>
        </p:blipFill>
        <p:spPr>
          <a:xfrm>
            <a:off x="6096000" y="2654300"/>
            <a:ext cx="5800725" cy="4000500"/>
          </a:xfrm>
          <a:prstGeom prst="rect">
            <a:avLst/>
          </a:prstGeom>
        </p:spPr>
      </p:pic>
      <p:pic>
        <p:nvPicPr>
          <p:cNvPr id="6" name="Picture 5"/>
          <p:cNvPicPr>
            <a:picLocks noChangeAspect="1"/>
          </p:cNvPicPr>
          <p:nvPr/>
        </p:nvPicPr>
        <p:blipFill>
          <a:blip r:embed="rId4"/>
          <a:stretch>
            <a:fillRect/>
          </a:stretch>
        </p:blipFill>
        <p:spPr>
          <a:xfrm>
            <a:off x="651263" y="2654300"/>
            <a:ext cx="5036545" cy="4019550"/>
          </a:xfrm>
          <a:prstGeom prst="rect">
            <a:avLst/>
          </a:prstGeom>
        </p:spPr>
      </p:pic>
    </p:spTree>
    <p:extLst>
      <p:ext uri="{BB962C8B-B14F-4D97-AF65-F5344CB8AC3E}">
        <p14:creationId xmlns:p14="http://schemas.microsoft.com/office/powerpoint/2010/main" val="2657486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6" name="Picture 5"/>
          <p:cNvPicPr>
            <a:picLocks noChangeAspect="1"/>
          </p:cNvPicPr>
          <p:nvPr/>
        </p:nvPicPr>
        <p:blipFill>
          <a:blip r:embed="rId2"/>
          <a:stretch>
            <a:fillRect/>
          </a:stretch>
        </p:blipFill>
        <p:spPr>
          <a:xfrm>
            <a:off x="0" y="114300"/>
            <a:ext cx="11982195" cy="6459537"/>
          </a:xfrm>
          <a:prstGeom prst="rect">
            <a:avLst/>
          </a:prstGeom>
        </p:spPr>
      </p:pic>
    </p:spTree>
    <p:extLst>
      <p:ext uri="{BB962C8B-B14F-4D97-AF65-F5344CB8AC3E}">
        <p14:creationId xmlns:p14="http://schemas.microsoft.com/office/powerpoint/2010/main" val="3941377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p:cNvPicPr>
            <a:picLocks noChangeAspect="1"/>
          </p:cNvPicPr>
          <p:nvPr/>
        </p:nvPicPr>
        <p:blipFill>
          <a:blip r:embed="rId2"/>
          <a:stretch>
            <a:fillRect/>
          </a:stretch>
        </p:blipFill>
        <p:spPr>
          <a:xfrm>
            <a:off x="31932" y="1"/>
            <a:ext cx="12160067" cy="6045200"/>
          </a:xfrm>
          <a:prstGeom prst="rect">
            <a:avLst/>
          </a:prstGeom>
        </p:spPr>
      </p:pic>
    </p:spTree>
    <p:extLst>
      <p:ext uri="{BB962C8B-B14F-4D97-AF65-F5344CB8AC3E}">
        <p14:creationId xmlns:p14="http://schemas.microsoft.com/office/powerpoint/2010/main" val="24482998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6366" y="4069723"/>
            <a:ext cx="2653048" cy="2086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584983" y="4383780"/>
            <a:ext cx="2180558" cy="1587053"/>
          </a:xfrm>
          <a:prstGeom prst="rect">
            <a:avLst/>
          </a:prstGeom>
        </p:spPr>
      </p:pic>
      <p:sp>
        <p:nvSpPr>
          <p:cNvPr id="6" name="Rectangle 5"/>
          <p:cNvSpPr/>
          <p:nvPr/>
        </p:nvSpPr>
        <p:spPr>
          <a:xfrm>
            <a:off x="1092558" y="2962139"/>
            <a:ext cx="2653048" cy="2086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1291175" y="3276196"/>
            <a:ext cx="2180558" cy="1587053"/>
          </a:xfrm>
          <a:prstGeom prst="rect">
            <a:avLst/>
          </a:prstGeom>
        </p:spPr>
      </p:pic>
      <p:sp>
        <p:nvSpPr>
          <p:cNvPr id="8" name="Rectangle 7"/>
          <p:cNvSpPr/>
          <p:nvPr/>
        </p:nvSpPr>
        <p:spPr>
          <a:xfrm>
            <a:off x="2456710" y="2280029"/>
            <a:ext cx="2653048" cy="2086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stretch>
            <a:fillRect/>
          </a:stretch>
        </p:blipFill>
        <p:spPr>
          <a:xfrm>
            <a:off x="2655327" y="2594086"/>
            <a:ext cx="2180558" cy="1587053"/>
          </a:xfrm>
          <a:prstGeom prst="rect">
            <a:avLst/>
          </a:prstGeom>
        </p:spPr>
      </p:pic>
      <p:sp>
        <p:nvSpPr>
          <p:cNvPr id="10" name="Rectangle 9"/>
          <p:cNvSpPr/>
          <p:nvPr/>
        </p:nvSpPr>
        <p:spPr>
          <a:xfrm>
            <a:off x="3961329" y="1283862"/>
            <a:ext cx="2653048" cy="2086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stretch>
            <a:fillRect/>
          </a:stretch>
        </p:blipFill>
        <p:spPr>
          <a:xfrm>
            <a:off x="4159946" y="1597919"/>
            <a:ext cx="2180558" cy="1587053"/>
          </a:xfrm>
          <a:prstGeom prst="rect">
            <a:avLst/>
          </a:prstGeom>
        </p:spPr>
      </p:pic>
      <p:sp>
        <p:nvSpPr>
          <p:cNvPr id="12" name="Rectangle 11"/>
          <p:cNvSpPr/>
          <p:nvPr/>
        </p:nvSpPr>
        <p:spPr>
          <a:xfrm>
            <a:off x="9128975" y="889110"/>
            <a:ext cx="2653048" cy="2086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a:stretch>
            <a:fillRect/>
          </a:stretch>
        </p:blipFill>
        <p:spPr>
          <a:xfrm>
            <a:off x="9327592" y="1203167"/>
            <a:ext cx="2180558" cy="1587053"/>
          </a:xfrm>
          <a:prstGeom prst="rect">
            <a:avLst/>
          </a:prstGeom>
        </p:spPr>
      </p:pic>
      <p:sp>
        <p:nvSpPr>
          <p:cNvPr id="17" name="Rectangle 16"/>
          <p:cNvSpPr/>
          <p:nvPr/>
        </p:nvSpPr>
        <p:spPr>
          <a:xfrm>
            <a:off x="9002332" y="4863249"/>
            <a:ext cx="2266682" cy="1292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 day routing solution over 15 days</a:t>
            </a:r>
            <a:endParaRPr lang="en-US" dirty="0"/>
          </a:p>
        </p:txBody>
      </p:sp>
      <p:cxnSp>
        <p:nvCxnSpPr>
          <p:cNvPr id="21" name="Curved Connector 20"/>
          <p:cNvCxnSpPr/>
          <p:nvPr/>
        </p:nvCxnSpPr>
        <p:spPr>
          <a:xfrm flipV="1">
            <a:off x="3567448" y="2790220"/>
            <a:ext cx="5318975" cy="3365880"/>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029376" y="5849728"/>
            <a:ext cx="1291772" cy="369332"/>
          </a:xfrm>
          <a:prstGeom prst="rect">
            <a:avLst/>
          </a:prstGeom>
          <a:noFill/>
        </p:spPr>
        <p:txBody>
          <a:bodyPr wrap="square" rtlCol="0">
            <a:spAutoFit/>
          </a:bodyPr>
          <a:lstStyle/>
          <a:p>
            <a:pPr algn="ctr"/>
            <a:r>
              <a:rPr lang="en-US" dirty="0" smtClean="0"/>
              <a:t>Day 1</a:t>
            </a:r>
            <a:endParaRPr lang="en-US" dirty="0"/>
          </a:p>
        </p:txBody>
      </p:sp>
      <p:sp>
        <p:nvSpPr>
          <p:cNvPr id="23" name="TextBox 22"/>
          <p:cNvSpPr txBox="1"/>
          <p:nvPr/>
        </p:nvSpPr>
        <p:spPr>
          <a:xfrm>
            <a:off x="1819616" y="4771217"/>
            <a:ext cx="1291772" cy="369332"/>
          </a:xfrm>
          <a:prstGeom prst="rect">
            <a:avLst/>
          </a:prstGeom>
          <a:noFill/>
        </p:spPr>
        <p:txBody>
          <a:bodyPr wrap="square" rtlCol="0">
            <a:spAutoFit/>
          </a:bodyPr>
          <a:lstStyle/>
          <a:p>
            <a:pPr algn="ctr"/>
            <a:r>
              <a:rPr lang="en-US" dirty="0" smtClean="0"/>
              <a:t>Day 2</a:t>
            </a:r>
            <a:endParaRPr lang="en-US" dirty="0"/>
          </a:p>
        </p:txBody>
      </p:sp>
      <p:sp>
        <p:nvSpPr>
          <p:cNvPr id="24" name="TextBox 23"/>
          <p:cNvSpPr txBox="1"/>
          <p:nvPr/>
        </p:nvSpPr>
        <p:spPr>
          <a:xfrm>
            <a:off x="3078596" y="4069722"/>
            <a:ext cx="1291772" cy="369332"/>
          </a:xfrm>
          <a:prstGeom prst="rect">
            <a:avLst/>
          </a:prstGeom>
          <a:noFill/>
        </p:spPr>
        <p:txBody>
          <a:bodyPr wrap="square" rtlCol="0">
            <a:spAutoFit/>
          </a:bodyPr>
          <a:lstStyle/>
          <a:p>
            <a:pPr algn="ctr"/>
            <a:r>
              <a:rPr lang="en-US" dirty="0" smtClean="0"/>
              <a:t>Day 3</a:t>
            </a:r>
            <a:endParaRPr lang="en-US" dirty="0"/>
          </a:p>
        </p:txBody>
      </p:sp>
      <p:sp>
        <p:nvSpPr>
          <p:cNvPr id="25" name="TextBox 24"/>
          <p:cNvSpPr txBox="1"/>
          <p:nvPr/>
        </p:nvSpPr>
        <p:spPr>
          <a:xfrm>
            <a:off x="4657727" y="3051349"/>
            <a:ext cx="1291772" cy="369332"/>
          </a:xfrm>
          <a:prstGeom prst="rect">
            <a:avLst/>
          </a:prstGeom>
          <a:noFill/>
        </p:spPr>
        <p:txBody>
          <a:bodyPr wrap="square" rtlCol="0">
            <a:spAutoFit/>
          </a:bodyPr>
          <a:lstStyle/>
          <a:p>
            <a:pPr algn="ctr"/>
            <a:r>
              <a:rPr lang="en-US" dirty="0" smtClean="0"/>
              <a:t>Day 4</a:t>
            </a:r>
            <a:endParaRPr lang="en-US" dirty="0"/>
          </a:p>
        </p:txBody>
      </p:sp>
      <p:sp>
        <p:nvSpPr>
          <p:cNvPr id="26" name="TextBox 25"/>
          <p:cNvSpPr txBox="1"/>
          <p:nvPr/>
        </p:nvSpPr>
        <p:spPr>
          <a:xfrm>
            <a:off x="9798544" y="2682017"/>
            <a:ext cx="1291772" cy="369332"/>
          </a:xfrm>
          <a:prstGeom prst="rect">
            <a:avLst/>
          </a:prstGeom>
          <a:noFill/>
        </p:spPr>
        <p:txBody>
          <a:bodyPr wrap="square" rtlCol="0">
            <a:spAutoFit/>
          </a:bodyPr>
          <a:lstStyle/>
          <a:p>
            <a:pPr algn="ctr"/>
            <a:r>
              <a:rPr lang="en-US" dirty="0" smtClean="0"/>
              <a:t>Day 15</a:t>
            </a:r>
            <a:endParaRPr lang="en-US" dirty="0"/>
          </a:p>
        </p:txBody>
      </p:sp>
    </p:spTree>
    <p:extLst>
      <p:ext uri="{BB962C8B-B14F-4D97-AF65-F5344CB8AC3E}">
        <p14:creationId xmlns:p14="http://schemas.microsoft.com/office/powerpoint/2010/main" val="819019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Aim and Assumptions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Aim: To find sets of trips that both start and end at refineries with minimum cost.</a:t>
            </a:r>
          </a:p>
          <a:p>
            <a:pPr marL="0" indent="0">
              <a:buNone/>
            </a:pPr>
            <a:r>
              <a:rPr lang="en-US" dirty="0"/>
              <a:t>Assumptions:</a:t>
            </a:r>
          </a:p>
          <a:p>
            <a:pPr lvl="0">
              <a:buFont typeface="Wingdings" panose="05000000000000000000" pitchFamily="2" charset="2"/>
              <a:buChar char="ü"/>
            </a:pPr>
            <a:r>
              <a:rPr lang="en-US" dirty="0"/>
              <a:t>Set of trips should satisfy that each depot is visited only once for each commodity </a:t>
            </a:r>
            <a:r>
              <a:rPr lang="en-US" dirty="0" smtClean="0"/>
              <a:t>type, </a:t>
            </a:r>
            <a:r>
              <a:rPr lang="en-US" b="1" u="sng" dirty="0" smtClean="0"/>
              <a:t>Or not visited at all.</a:t>
            </a:r>
            <a:endParaRPr lang="en-US" b="1" u="sng" dirty="0"/>
          </a:p>
          <a:p>
            <a:pPr lvl="0">
              <a:buFont typeface="Wingdings" panose="05000000000000000000" pitchFamily="2" charset="2"/>
              <a:buChar char="ü"/>
            </a:pPr>
            <a:r>
              <a:rPr lang="en-US" dirty="0"/>
              <a:t>Total demand of </a:t>
            </a:r>
            <a:r>
              <a:rPr lang="en-US" dirty="0" smtClean="0"/>
              <a:t>depots </a:t>
            </a:r>
            <a:r>
              <a:rPr lang="en-US" dirty="0"/>
              <a:t>in a trip should not exceed the vessel capacity. </a:t>
            </a:r>
          </a:p>
          <a:p>
            <a:pPr lvl="0">
              <a:buFont typeface="Wingdings" panose="05000000000000000000" pitchFamily="2" charset="2"/>
              <a:buChar char="ü"/>
            </a:pPr>
            <a:r>
              <a:rPr lang="en-US" dirty="0"/>
              <a:t>Capacity consumption of a vessels assigned to refinery should not exceed the refinery capacity.</a:t>
            </a:r>
          </a:p>
          <a:p>
            <a:pPr lvl="0">
              <a:buFont typeface="Wingdings" panose="05000000000000000000" pitchFamily="2" charset="2"/>
              <a:buChar char="ü"/>
            </a:pPr>
            <a:r>
              <a:rPr lang="en-US" dirty="0" smtClean="0"/>
              <a:t>Each vessel is allowed to perform several trips, and can start and end each of its trips at </a:t>
            </a:r>
            <a:r>
              <a:rPr lang="en-US" b="1" u="sng" dirty="0" smtClean="0"/>
              <a:t>same refinery. </a:t>
            </a:r>
          </a:p>
          <a:p>
            <a:pPr lvl="0">
              <a:buFont typeface="Wingdings" panose="05000000000000000000" pitchFamily="2" charset="2"/>
              <a:buChar char="ü"/>
            </a:pPr>
            <a:r>
              <a:rPr lang="en-US" dirty="0" smtClean="0"/>
              <a:t>The no. of vessels for each vessel type at each refinery is assumed to be unlimited. No. of vessels can be limited using a procurement cost per vessel.</a:t>
            </a:r>
          </a:p>
          <a:p>
            <a:pPr lvl="0">
              <a:buFont typeface="Wingdings" panose="05000000000000000000" pitchFamily="2" charset="2"/>
              <a:buChar char="ü"/>
            </a:pPr>
            <a:r>
              <a:rPr lang="en-US" dirty="0" smtClean="0"/>
              <a:t>No. of vessels at each depot at start and end of workday should remain the same </a:t>
            </a:r>
          </a:p>
          <a:p>
            <a:endParaRPr lang="en-US" dirty="0"/>
          </a:p>
        </p:txBody>
      </p:sp>
    </p:spTree>
    <p:extLst>
      <p:ext uri="{BB962C8B-B14F-4D97-AF65-F5344CB8AC3E}">
        <p14:creationId xmlns:p14="http://schemas.microsoft.com/office/powerpoint/2010/main" val="12193476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Overall Flow</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9553903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7580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1114</TotalTime>
  <Words>2018</Words>
  <Application>Microsoft Office PowerPoint</Application>
  <PresentationFormat>Widescreen</PresentationFormat>
  <Paragraphs>226</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Calibri Light</vt:lpstr>
      <vt:lpstr>Cambria Math</vt:lpstr>
      <vt:lpstr>Times New Roman</vt:lpstr>
      <vt:lpstr>Wingdings</vt:lpstr>
      <vt:lpstr>Office Theme</vt:lpstr>
      <vt:lpstr>Operations Modelling Challenge</vt:lpstr>
      <vt:lpstr>Preliminary Answers to Questions</vt:lpstr>
      <vt:lpstr>Intro to the problem statement </vt:lpstr>
      <vt:lpstr>Our Approach</vt:lpstr>
      <vt:lpstr> </vt:lpstr>
      <vt:lpstr>PowerPoint Presentation</vt:lpstr>
      <vt:lpstr>PowerPoint Presentation</vt:lpstr>
      <vt:lpstr>Aim and Assumptions</vt:lpstr>
      <vt:lpstr>Overall Flow</vt:lpstr>
      <vt:lpstr>Notation and Terminology</vt:lpstr>
      <vt:lpstr>Notation and Terminology</vt:lpstr>
      <vt:lpstr>Notation and Terminology</vt:lpstr>
      <vt:lpstr>Defining the feasibility of a path</vt:lpstr>
      <vt:lpstr>Consumption Parameter</vt:lpstr>
      <vt:lpstr>How does the consumption parameter work?</vt:lpstr>
      <vt:lpstr>What might be the disadvantages of using a predetermined consumption parameter?</vt:lpstr>
      <vt:lpstr>Current State/Supply</vt:lpstr>
      <vt:lpstr>The 4 Algorithms</vt:lpstr>
      <vt:lpstr>PowerPoint Presentation</vt:lpstr>
      <vt:lpstr>PathTraversalAlgorithm</vt:lpstr>
      <vt:lpstr>DemandSatisfyAlgorithm</vt:lpstr>
      <vt:lpstr>RemainingDemandAlgorithm</vt:lpstr>
      <vt:lpstr>Overall Flow</vt:lpstr>
      <vt:lpstr>Back to path feasibility</vt:lpstr>
      <vt:lpstr>Path Feasibility between 2 same refineries</vt:lpstr>
      <vt:lpstr>Expense of a path</vt:lpstr>
      <vt:lpstr>Decision Variable</vt:lpstr>
      <vt:lpstr>Integer Program Formulation</vt:lpstr>
      <vt:lpstr>PowerPoint Presentation</vt:lpstr>
      <vt:lpstr>Depot can be visited at most once</vt:lpstr>
      <vt:lpstr>Refinery Capacity Constraint</vt:lpstr>
      <vt:lpstr>Refinery Vessel Type Balance Constraints</vt:lpstr>
      <vt:lpstr>Some ways to reduce decision variables</vt:lpstr>
      <vt:lpstr>Some slight changes while solving via TSP</vt:lpstr>
      <vt:lpstr>PowerPoint Presentation</vt:lpstr>
      <vt:lpstr>Benefits to involving all paths</vt:lpstr>
      <vt:lpstr>TSP Paths Set</vt:lpstr>
      <vt:lpstr>Results</vt:lpstr>
      <vt:lpstr>Comparison</vt:lpstr>
      <vt:lpstr>Multi Day Sample Output</vt:lpstr>
      <vt:lpstr>PowerPoint Presentation</vt:lpstr>
      <vt:lpstr>All Paths Model</vt:lpstr>
      <vt:lpstr>All Paths Model</vt:lpstr>
      <vt:lpstr>TSP Model</vt:lpstr>
      <vt:lpstr>TSP Model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29</cp:revision>
  <dcterms:created xsi:type="dcterms:W3CDTF">2023-10-04T06:12:51Z</dcterms:created>
  <dcterms:modified xsi:type="dcterms:W3CDTF">2023-10-07T15:19:16Z</dcterms:modified>
</cp:coreProperties>
</file>