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72" r:id="rId13"/>
    <p:sldId id="268" r:id="rId14"/>
    <p:sldId id="269" r:id="rId15"/>
    <p:sldId id="271" r:id="rId16"/>
    <p:sldId id="270"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66" d="100"/>
          <a:sy n="66" d="100"/>
        </p:scale>
        <p:origin x="99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30001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98502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0860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90332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427922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9709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1BECD-FB47-4D76-A4CA-4358CA3F96A7}"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10890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1BECD-FB47-4D76-A4CA-4358CA3F96A7}"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83792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1BECD-FB47-4D76-A4CA-4358CA3F96A7}"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59503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9488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49219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1BECD-FB47-4D76-A4CA-4358CA3F96A7}" type="datetimeFigureOut">
              <a:rPr lang="en-US" smtClean="0"/>
              <a:t>10/1/2023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A7D00-01CE-45D8-BE19-3E25D9DBEE7B}" type="slidenum">
              <a:rPr lang="en-US" smtClean="0"/>
              <a:t>‹#›</a:t>
            </a:fld>
            <a:endParaRPr lang="en-US"/>
          </a:p>
        </p:txBody>
      </p:sp>
    </p:spTree>
    <p:extLst>
      <p:ext uri="{BB962C8B-B14F-4D97-AF65-F5344CB8AC3E}">
        <p14:creationId xmlns:p14="http://schemas.microsoft.com/office/powerpoint/2010/main" val="145666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Modelling Challenge</a:t>
            </a:r>
            <a:endParaRPr lang="en-US" dirty="0"/>
          </a:p>
        </p:txBody>
      </p:sp>
      <p:sp>
        <p:nvSpPr>
          <p:cNvPr id="3" name="Subtitle 2"/>
          <p:cNvSpPr>
            <a:spLocks noGrp="1"/>
          </p:cNvSpPr>
          <p:nvPr>
            <p:ph type="subTitle" idx="1"/>
          </p:nvPr>
        </p:nvSpPr>
        <p:spPr/>
        <p:txBody>
          <a:bodyPr>
            <a:normAutofit lnSpcReduction="10000"/>
          </a:bodyPr>
          <a:lstStyle/>
          <a:p>
            <a:r>
              <a:rPr lang="en-US" dirty="0" smtClean="0"/>
              <a:t>Organized by </a:t>
            </a:r>
            <a:r>
              <a:rPr lang="en-US" dirty="0" err="1" smtClean="0"/>
              <a:t>OpperHeimer</a:t>
            </a:r>
            <a:r>
              <a:rPr lang="en-US" dirty="0" smtClean="0"/>
              <a:t> – Optima – IITKGP – ORMAE</a:t>
            </a:r>
          </a:p>
          <a:p>
            <a:r>
              <a:rPr lang="en-US" dirty="0" smtClean="0"/>
              <a:t>Presented </a:t>
            </a:r>
            <a:r>
              <a:rPr lang="en-US" dirty="0" smtClean="0"/>
              <a:t>By</a:t>
            </a:r>
            <a:r>
              <a:rPr lang="en-US" dirty="0" smtClean="0"/>
              <a:t>: </a:t>
            </a:r>
          </a:p>
          <a:p>
            <a:r>
              <a:rPr lang="en-US" dirty="0" err="1" smtClean="0"/>
              <a:t>Hariharan</a:t>
            </a:r>
            <a:r>
              <a:rPr lang="en-US" dirty="0" smtClean="0"/>
              <a:t> Subramanian – SASTRA University</a:t>
            </a:r>
          </a:p>
          <a:p>
            <a:r>
              <a:rPr lang="en-US" dirty="0" smtClean="0"/>
              <a:t>SSVKSS </a:t>
            </a:r>
            <a:r>
              <a:rPr lang="en-US" dirty="0" err="1" smtClean="0"/>
              <a:t>JyothirAditya</a:t>
            </a:r>
            <a:r>
              <a:rPr lang="en-US" dirty="0" smtClean="0"/>
              <a:t> -IIT </a:t>
            </a:r>
            <a:r>
              <a:rPr lang="en-US" dirty="0" err="1" smtClean="0"/>
              <a:t>Kharagpur</a:t>
            </a:r>
            <a:endParaRPr lang="en-US" dirty="0"/>
          </a:p>
        </p:txBody>
      </p:sp>
      <p:sp>
        <p:nvSpPr>
          <p:cNvPr id="4" name="TextBox 3"/>
          <p:cNvSpPr txBox="1"/>
          <p:nvPr/>
        </p:nvSpPr>
        <p:spPr>
          <a:xfrm>
            <a:off x="3519714" y="0"/>
            <a:ext cx="5152571" cy="323165"/>
          </a:xfrm>
          <a:prstGeom prst="rect">
            <a:avLst/>
          </a:prstGeom>
          <a:noFill/>
        </p:spPr>
        <p:txBody>
          <a:bodyPr wrap="square" rtlCol="0">
            <a:spAutoFit/>
          </a:bodyPr>
          <a:lstStyle/>
          <a:p>
            <a:pPr algn="ctr"/>
            <a:r>
              <a:rPr lang="en-US" sz="1500" dirty="0" smtClean="0"/>
              <a:t>Sri RamaJayam</a:t>
            </a:r>
            <a:endParaRPr lang="en-US" sz="1500" dirty="0"/>
          </a:p>
        </p:txBody>
      </p:sp>
    </p:spTree>
    <p:extLst>
      <p:ext uri="{BB962C8B-B14F-4D97-AF65-F5344CB8AC3E}">
        <p14:creationId xmlns:p14="http://schemas.microsoft.com/office/powerpoint/2010/main" val="3265793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Consumption Parameter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400" dirty="0"/>
                  <a:t>For condition 2 for feasibility of a path, we will bring in a new parameter called consumption. </a:t>
                </a:r>
              </a:p>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𝒂</m:t>
                        </m:r>
                      </m:e>
                      <m:sub>
                        <m:r>
                          <a:rPr lang="en-US" sz="2400" b="1" i="1">
                            <a:solidFill>
                              <a:srgbClr val="FF0000"/>
                            </a:solidFill>
                            <a:latin typeface="Cambria Math" panose="02040503050406030204" pitchFamily="18" charset="0"/>
                          </a:rPr>
                          <m:t>𝒊</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𝒗</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𝒄</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𝒑</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𝒏</m:t>
                        </m:r>
                      </m:sub>
                    </m:sSub>
                    <m:r>
                      <a:rPr lang="en-US" sz="2400">
                        <a:latin typeface="Cambria Math" panose="02040503050406030204" pitchFamily="18" charset="0"/>
                      </a:rPr>
                      <m:t>=</m:t>
                    </m:r>
                  </m:oMath>
                </a14:m>
                <a:r>
                  <a:rPr lang="en-US" sz="2400" dirty="0"/>
                  <a:t> consumption of vessel type </a:t>
                </a:r>
                <a14:m>
                  <m:oMath xmlns:m="http://schemas.openxmlformats.org/officeDocument/2006/math">
                    <m:r>
                      <a:rPr lang="en-US" sz="2400" i="1">
                        <a:latin typeface="Cambria Math" panose="02040503050406030204" pitchFamily="18" charset="0"/>
                      </a:rPr>
                      <m:t>𝑣</m:t>
                    </m:r>
                    <m:r>
                      <a:rPr lang="en-US" sz="2400">
                        <a:latin typeface="Cambria Math" panose="02040503050406030204" pitchFamily="18" charset="0"/>
                      </a:rPr>
                      <m:t>∈</m:t>
                    </m:r>
                    <m:r>
                      <a:rPr lang="en-US" sz="2400" i="1">
                        <a:latin typeface="Cambria Math" panose="02040503050406030204" pitchFamily="18" charset="0"/>
                      </a:rPr>
                      <m:t>𝑉</m:t>
                    </m:r>
                  </m:oMath>
                </a14:m>
                <a:r>
                  <a:rPr lang="en-US" sz="2400" dirty="0"/>
                  <a:t>, at refinery </a:t>
                </a:r>
                <a14:m>
                  <m:oMath xmlns:m="http://schemas.openxmlformats.org/officeDocument/2006/math">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𝐼</m:t>
                    </m:r>
                  </m:oMath>
                </a14:m>
                <a:r>
                  <a:rPr lang="en-US" sz="2400" dirty="0"/>
                  <a:t>, for commodity </a:t>
                </a:r>
                <a14:m>
                  <m:oMath xmlns:m="http://schemas.openxmlformats.org/officeDocument/2006/math">
                    <m:r>
                      <a:rPr lang="en-US" sz="2400" i="1">
                        <a:latin typeface="Cambria Math" panose="02040503050406030204" pitchFamily="18" charset="0"/>
                      </a:rPr>
                      <m:t>𝑐</m:t>
                    </m:r>
                    <m:r>
                      <a:rPr lang="en-US" sz="2400">
                        <a:latin typeface="Cambria Math" panose="02040503050406030204" pitchFamily="18" charset="0"/>
                      </a:rPr>
                      <m:t>∈</m:t>
                    </m:r>
                    <m:r>
                      <a:rPr lang="en-US" sz="2400" i="1">
                        <a:latin typeface="Cambria Math" panose="02040503050406030204" pitchFamily="18" charset="0"/>
                      </a:rPr>
                      <m:t>𝐶</m:t>
                    </m:r>
                  </m:oMath>
                </a14:m>
                <a:r>
                  <a:rPr lang="en-US" sz="2400" dirty="0"/>
                  <a:t> in path </a:t>
                </a:r>
                <a14:m>
                  <m:oMath xmlns:m="http://schemas.openxmlformats.org/officeDocument/2006/math">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𝑃</m:t>
                    </m:r>
                  </m:oMath>
                </a14:m>
                <a:r>
                  <a:rPr lang="en-US" sz="2400" dirty="0"/>
                  <a:t>. n is the index of a node in the path. </a:t>
                </a:r>
                <a:endParaRPr lang="en-US" sz="2400" dirty="0" smtClean="0"/>
              </a:p>
              <a:p>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m:t>
                          </m:r>
                          <m:r>
                            <a:rPr lang="en-US" sz="2400" i="1">
                              <a:latin typeface="Cambria Math" panose="02040503050406030204" pitchFamily="18" charset="0"/>
                            </a:rPr>
                            <m:t>𝑛</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plcHide m:val="on"/>
                              <m:mcs>
                                <m:mc>
                                  <m:mcPr>
                                    <m:count m:val="2"/>
                                    <m:mcJc m:val="center"/>
                                  </m:mcPr>
                                </m:mc>
                              </m:mcs>
                              <m:ctrlPr>
                                <a:rPr lang="en-US" sz="2400" i="1" smtClean="0">
                                  <a:latin typeface="Cambria Math" panose="02040503050406030204" pitchFamily="18" charset="0"/>
                                </a:rPr>
                              </m:ctrlPr>
                            </m:mPr>
                            <m:mr>
                              <m:e>
                                <m:r>
                                  <a:rPr lang="en-US" sz="2400" i="1">
                                    <a:latin typeface="Cambria Math" panose="02040503050406030204" pitchFamily="18" charset="0"/>
                                  </a:rPr>
                                  <m:t>0</m:t>
                                </m:r>
                              </m:e>
                              <m:e>
                                <m:r>
                                  <m:rPr>
                                    <m:nor/>
                                  </m:rPr>
                                  <a:rPr lang="en-US" sz="2400" i="1"/>
                                  <m:t> </m:t>
                                </m:r>
                                <m:r>
                                  <m:rPr>
                                    <m:nor/>
                                  </m:rPr>
                                  <a:rPr lang="en-US" sz="2400" b="0" i="1" smtClean="0"/>
                                  <m:t>                 </m:t>
                                </m:r>
                                <m:r>
                                  <m:rPr>
                                    <m:nor/>
                                  </m:rPr>
                                  <a:rPr lang="en-US" sz="2400" i="1"/>
                                  <m:t>n</m:t>
                                </m:r>
                                <m:r>
                                  <m:rPr>
                                    <m:nor/>
                                  </m:rPr>
                                  <a:rPr lang="en-US" sz="2400" b="0" i="1" smtClean="0"/>
                                  <m:t> </m:t>
                                </m:r>
                                <m:r>
                                  <m:rPr>
                                    <m:nor/>
                                  </m:rPr>
                                  <a:rPr lang="en-US" sz="2400" i="1"/>
                                  <m:t>=</m:t>
                                </m:r>
                                <m:r>
                                  <m:rPr>
                                    <m:nor/>
                                  </m:rPr>
                                  <a:rPr lang="en-US" sz="2400" b="0" i="1" smtClean="0"/>
                                  <m:t> </m:t>
                                </m:r>
                                <m:r>
                                  <m:rPr>
                                    <m:nor/>
                                  </m:rPr>
                                  <a:rPr lang="en-US" sz="2400" i="1"/>
                                  <m:t>end</m:t>
                                </m:r>
                                <m:r>
                                  <m:rPr>
                                    <m:nor/>
                                  </m:rPr>
                                  <a:rPr lang="en-US" sz="2400" i="1"/>
                                  <m:t> </m:t>
                                </m:r>
                                <m:r>
                                  <m:rPr>
                                    <m:nor/>
                                  </m:rPr>
                                  <a:rPr lang="en-US" sz="2400" i="1"/>
                                  <m:t>of</m:t>
                                </m:r>
                                <m:r>
                                  <m:rPr>
                                    <m:nor/>
                                  </m:rPr>
                                  <a:rPr lang="en-US" sz="2400" i="1"/>
                                  <m:t> </m:t>
                                </m:r>
                                <m:r>
                                  <m:rPr>
                                    <m:nor/>
                                  </m:rPr>
                                  <a:rPr lang="en-US" sz="2400" i="1"/>
                                  <m:t>path</m:t>
                                </m:r>
                                <m:r>
                                  <m:rPr>
                                    <m:nor/>
                                  </m:rPr>
                                  <a:rPr lang="en-US" sz="2400" i="1"/>
                                  <m:t> </m:t>
                                </m:r>
                                <m:r>
                                  <m:rPr>
                                    <m:nor/>
                                  </m:rPr>
                                  <a:rPr lang="en-US" sz="2400" i="1"/>
                                  <m:t>or</m:t>
                                </m:r>
                                <m:r>
                                  <m:rPr>
                                    <m:nor/>
                                  </m:rPr>
                                  <a:rPr lang="en-US" sz="2400" i="1"/>
                                  <m:t> </m:t>
                                </m:r>
                                <m:r>
                                  <m:rPr>
                                    <m:nor/>
                                  </m:rPr>
                                  <a:rPr lang="en-US" sz="2400" i="1"/>
                                  <m:t>otherwise</m:t>
                                </m:r>
                              </m:e>
                            </m:mr>
                            <m:mr>
                              <m:e>
                                <m:r>
                                  <a:rPr lang="en-US" sz="2400" i="1">
                                    <a:latin typeface="Cambria Math" panose="02040503050406030204" pitchFamily="18" charset="0"/>
                                  </a:rPr>
                                  <m:t>𝑚𝑖𝑛</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𝑐</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𝑄</m:t>
                                        </m:r>
                                      </m:e>
                                      <m:sup>
                                        <m:r>
                                          <a:rPr lang="en-US" sz="2400" i="1">
                                            <a:latin typeface="Cambria Math" panose="02040503050406030204" pitchFamily="18" charset="0"/>
                                          </a:rPr>
                                          <m:t>𝑣</m:t>
                                        </m:r>
                                      </m:sup>
                                    </m:sSup>
                                  </m:e>
                                </m:d>
                              </m:e>
                              <m:e>
                                <m:r>
                                  <a:rPr lang="en-US" sz="2400" i="1">
                                    <a:latin typeface="Cambria Math" panose="02040503050406030204" pitchFamily="18" charset="0"/>
                                  </a:rPr>
                                  <m:t>𝑛</m:t>
                                </m:r>
                                <m:r>
                                  <a:rPr lang="en-US" sz="2400" i="1">
                                    <a:latin typeface="Cambria Math" panose="02040503050406030204" pitchFamily="18" charset="0"/>
                                  </a:rPr>
                                  <m:t>=</m:t>
                                </m:r>
                                <m:r>
                                  <m:rPr>
                                    <m:nor/>
                                  </m:rPr>
                                  <a:rPr lang="en-US" sz="2400" i="1"/>
                                  <m:t> </m:t>
                                </m:r>
                                <m:r>
                                  <m:rPr>
                                    <m:nor/>
                                  </m:rPr>
                                  <a:rPr lang="en-US" sz="2400" i="1"/>
                                  <m:t>start</m:t>
                                </m:r>
                                <m:r>
                                  <m:rPr>
                                    <m:nor/>
                                  </m:rPr>
                                  <a:rPr lang="en-US" sz="2400" i="1"/>
                                  <m:t> </m:t>
                                </m:r>
                                <m:r>
                                  <m:rPr>
                                    <m:nor/>
                                  </m:rPr>
                                  <a:rPr lang="en-US" sz="2400" i="1"/>
                                  <m:t>of</m:t>
                                </m:r>
                                <m:r>
                                  <m:rPr>
                                    <m:nor/>
                                  </m:rPr>
                                  <a:rPr lang="en-US" sz="2400" i="1"/>
                                  <m:t> </m:t>
                                </m:r>
                                <m:r>
                                  <m:rPr>
                                    <m:nor/>
                                  </m:rPr>
                                  <a:rPr lang="en-US" sz="2400" i="1"/>
                                  <m:t>path</m:t>
                                </m:r>
                                <m:r>
                                  <m:rPr>
                                    <m:nor/>
                                  </m:rPr>
                                  <a:rPr lang="en-US" sz="2400" i="1"/>
                                  <m:t> </m:t>
                                </m:r>
                              </m:e>
                            </m:mr>
                            <m:mr>
                              <m:e>
                                <m:r>
                                  <m:rPr>
                                    <m:nor/>
                                  </m:rPr>
                                  <a:rPr lang="en-US" sz="2400" i="1"/>
                                  <m:t> </m:t>
                                </m:r>
                                <m:r>
                                  <m:rPr>
                                    <m:nor/>
                                  </m:rPr>
                                  <a:rPr lang="en-US" sz="2400" i="1"/>
                                  <m:t>RefillAmountAlgorithm</m:t>
                                </m:r>
                                <m:r>
                                  <m:rPr>
                                    <m:nor/>
                                  </m:rPr>
                                  <a:rPr lang="en-US" sz="2400" i="1"/>
                                  <m:t> </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m:t>
                                </m:r>
                                <m:r>
                                  <a:rPr lang="en-US" sz="2400" i="1">
                                    <a:latin typeface="Cambria Math" panose="02040503050406030204" pitchFamily="18" charset="0"/>
                                  </a:rPr>
                                  <m:t>𝐶𝑆</m:t>
                                </m:r>
                                <m:r>
                                  <a:rPr lang="en-US" sz="2400" i="1">
                                    <a:latin typeface="Cambria Math" panose="02040503050406030204" pitchFamily="18" charset="0"/>
                                  </a:rPr>
                                  <m:t>)</m:t>
                                </m:r>
                              </m:e>
                              <m:e>
                                <m:r>
                                  <a:rPr lang="en-US" sz="2400" i="1">
                                    <a:latin typeface="Cambria Math" panose="02040503050406030204" pitchFamily="18" charset="0"/>
                                  </a:rPr>
                                  <m:t>𝑛</m:t>
                                </m:r>
                                <m:r>
                                  <a:rPr lang="en-US" sz="2400" i="1">
                                    <a:latin typeface="Cambria Math" panose="02040503050406030204" pitchFamily="18" charset="0"/>
                                  </a:rPr>
                                  <m:t>=</m:t>
                                </m:r>
                                <m:r>
                                  <m:rPr>
                                    <m:nor/>
                                  </m:rPr>
                                  <a:rPr lang="en-US" sz="2400" i="1"/>
                                  <m:t> </m:t>
                                </m:r>
                                <m:r>
                                  <m:rPr>
                                    <m:nor/>
                                  </m:rPr>
                                  <a:rPr lang="en-US" sz="2400" i="1"/>
                                  <m:t>refill</m:t>
                                </m:r>
                                <m:r>
                                  <m:rPr>
                                    <m:nor/>
                                  </m:rPr>
                                  <a:rPr lang="en-US" sz="2400" i="1"/>
                                  <m:t> </m:t>
                                </m:r>
                                <m:r>
                                  <m:rPr>
                                    <m:nor/>
                                  </m:rPr>
                                  <a:rPr lang="en-US" sz="2400" i="1"/>
                                  <m:t>refinery</m:t>
                                </m:r>
                              </m:e>
                            </m:mr>
                          </m:m>
                        </m:e>
                      </m:d>
                    </m:oMath>
                  </m:oMathPara>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650" t="-1961"/>
                </a:stretch>
              </a:blipFill>
            </p:spPr>
            <p:txBody>
              <a:bodyPr/>
              <a:lstStyle/>
              <a:p>
                <a:r>
                  <a:rPr lang="en-US">
                    <a:noFill/>
                  </a:rPr>
                  <a:t> </a:t>
                </a:r>
              </a:p>
            </p:txBody>
          </p:sp>
        </mc:Fallback>
      </mc:AlternateContent>
    </p:spTree>
    <p:extLst>
      <p:ext uri="{BB962C8B-B14F-4D97-AF65-F5344CB8AC3E}">
        <p14:creationId xmlns:p14="http://schemas.microsoft.com/office/powerpoint/2010/main" val="2102677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the consumption parameter work?</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b="1" dirty="0" smtClean="0">
                <a:solidFill>
                  <a:srgbClr val="FF0000"/>
                </a:solidFill>
              </a:rPr>
              <a:t>Start of a path: </a:t>
            </a:r>
            <a:r>
              <a:rPr lang="en-US" dirty="0" smtClean="0"/>
              <a:t>We </a:t>
            </a:r>
            <a:r>
              <a:rPr lang="en-US" dirty="0"/>
              <a:t>refill to the entire capacity of vessel. There might be a possibility when the vessel s’ capacity might exceed the refinery s’ capacity. In these cases, we fill the vessel with the entire refinery s’ capacity, thus emptying the refinery. In other cases, we consume only that amount from the refinery, that will make our vessel full.</a:t>
            </a:r>
          </a:p>
          <a:p>
            <a:pPr>
              <a:buFont typeface="Wingdings" panose="05000000000000000000" pitchFamily="2" charset="2"/>
              <a:buChar char="ü"/>
            </a:pPr>
            <a:r>
              <a:rPr lang="en-US" b="1" dirty="0" smtClean="0">
                <a:solidFill>
                  <a:srgbClr val="FF0000"/>
                </a:solidFill>
              </a:rPr>
              <a:t>End of a path: </a:t>
            </a:r>
            <a:r>
              <a:rPr lang="en-US" dirty="0"/>
              <a:t>T</a:t>
            </a:r>
            <a:r>
              <a:rPr lang="en-US" dirty="0" smtClean="0"/>
              <a:t>his </a:t>
            </a:r>
            <a:r>
              <a:rPr lang="en-US" dirty="0"/>
              <a:t>means our trip has ended and we shall not refill.</a:t>
            </a:r>
          </a:p>
          <a:p>
            <a:pPr>
              <a:buFont typeface="Wingdings" panose="05000000000000000000" pitchFamily="2" charset="2"/>
              <a:buChar char="ü"/>
            </a:pPr>
            <a:r>
              <a:rPr lang="en-US" b="1" dirty="0" smtClean="0">
                <a:solidFill>
                  <a:srgbClr val="FF0000"/>
                </a:solidFill>
              </a:rPr>
              <a:t>Middle of a path: </a:t>
            </a:r>
            <a:r>
              <a:rPr lang="en-US" dirty="0" smtClean="0"/>
              <a:t>We </a:t>
            </a:r>
            <a:r>
              <a:rPr lang="en-US" dirty="0"/>
              <a:t>have encountered a refinery node, then there is a scope for refill. The amount to be refilled is given by </a:t>
            </a:r>
            <a:r>
              <a:rPr lang="en-US" dirty="0" err="1"/>
              <a:t>RefillAmountAlgorithm</a:t>
            </a:r>
            <a:r>
              <a:rPr lang="en-US" dirty="0"/>
              <a: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798020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287852"/>
            <a:ext cx="10515600" cy="1325563"/>
          </a:xfrm>
        </p:spPr>
        <p:txBody>
          <a:bodyPr/>
          <a:lstStyle/>
          <a:p>
            <a:pPr algn="ctr"/>
            <a:r>
              <a:rPr lang="en-US" dirty="0" err="1" smtClean="0"/>
              <a:t>RefillAmountAlgorithm</a:t>
            </a:r>
            <a:endParaRPr lang="en-US" dirty="0"/>
          </a:p>
        </p:txBody>
      </p:sp>
      <p:pic>
        <p:nvPicPr>
          <p:cNvPr id="4" name="Content Placeholder 3"/>
          <p:cNvPicPr>
            <a:picLocks noGrp="1" noChangeAspect="1"/>
          </p:cNvPicPr>
          <p:nvPr>
            <p:ph idx="1"/>
          </p:nvPr>
        </p:nvPicPr>
        <p:blipFill>
          <a:blip r:embed="rId2"/>
          <a:stretch>
            <a:fillRect/>
          </a:stretch>
        </p:blipFill>
        <p:spPr>
          <a:xfrm>
            <a:off x="2945340" y="1357445"/>
            <a:ext cx="7254355" cy="5500555"/>
          </a:xfrm>
          <a:prstGeom prst="rect">
            <a:avLst/>
          </a:prstGeom>
        </p:spPr>
      </p:pic>
    </p:spTree>
    <p:extLst>
      <p:ext uri="{BB962C8B-B14F-4D97-AF65-F5344CB8AC3E}">
        <p14:creationId xmlns:p14="http://schemas.microsoft.com/office/powerpoint/2010/main" val="3155500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State/Supply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000" dirty="0" smtClean="0"/>
                  <a:t>The term CS stands for Current State/Supply. It gives the </a:t>
                </a:r>
                <a:r>
                  <a:rPr lang="en-US" sz="2000" b="1" dirty="0" smtClean="0">
                    <a:solidFill>
                      <a:srgbClr val="FF0000"/>
                    </a:solidFill>
                  </a:rPr>
                  <a:t>current vessel capacity. </a:t>
                </a:r>
              </a:p>
              <a:p>
                <a:r>
                  <a:rPr lang="en-US" sz="2000" dirty="0" smtClean="0"/>
                  <a:t>CS is continuously updated by both algorithms </a:t>
                </a:r>
                <a:r>
                  <a:rPr lang="en-US" sz="2000" i="1" dirty="0" err="1"/>
                  <a:t>DemandSatisfyAlgorithm</a:t>
                </a:r>
                <a:r>
                  <a:rPr lang="en-US" sz="2000" i="1" dirty="0"/>
                  <a:t>(when a depot node is encountered) and </a:t>
                </a:r>
                <a:r>
                  <a:rPr lang="en-US" sz="2000" i="1" dirty="0" err="1"/>
                  <a:t>RefillAmountAlgorithm</a:t>
                </a:r>
                <a:r>
                  <a:rPr lang="en-US" sz="2000" i="1" dirty="0"/>
                  <a:t>(when a refinery node is encountered</a:t>
                </a:r>
                <a:r>
                  <a:rPr lang="en-US" sz="2000" i="1" dirty="0" smtClean="0"/>
                  <a:t>).</a:t>
                </a:r>
              </a:p>
              <a:p>
                <a:r>
                  <a:rPr lang="en-US" sz="2000" dirty="0"/>
                  <a:t>Before any path is traversed, CS is set to 0</a:t>
                </a:r>
                <a:r>
                  <a:rPr lang="en-US" sz="2000" dirty="0" smtClean="0"/>
                  <a:t>.</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𝐶𝑆</m:t>
                      </m:r>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m>
                            <m:mPr>
                              <m:plcHide m:val="on"/>
                              <m:mcs>
                                <m:mc>
                                  <m:mcPr>
                                    <m:count m:val="2"/>
                                    <m:mcJc m:val="center"/>
                                  </m:mcPr>
                                </m:mc>
                              </m:mcs>
                              <m:ctrlPr>
                                <a:rPr lang="en-US" sz="2000" i="1" smtClean="0">
                                  <a:latin typeface="Cambria Math" panose="02040503050406030204" pitchFamily="18" charset="0"/>
                                </a:rPr>
                              </m:ctrlPr>
                            </m:mPr>
                            <m:mr>
                              <m:e>
                                <m:r>
                                  <a:rPr lang="en-US" sz="2000" i="1">
                                    <a:latin typeface="Cambria Math" panose="02040503050406030204" pitchFamily="18" charset="0"/>
                                  </a:rPr>
                                  <m:t>0</m:t>
                                </m:r>
                              </m:e>
                              <m:e>
                                <m:r>
                                  <a:rPr lang="en-US" sz="2000" b="0" i="1" smtClean="0">
                                    <a:latin typeface="Cambria Math" panose="02040503050406030204" pitchFamily="18" charset="0"/>
                                  </a:rPr>
                                  <m:t>                                </m:t>
                                </m:r>
                                <m:r>
                                  <a:rPr lang="en-US" sz="2000" i="1">
                                    <a:latin typeface="Cambria Math" panose="02040503050406030204" pitchFamily="18" charset="0"/>
                                  </a:rPr>
                                  <m:t>𝑏𝑒𝑓𝑜𝑟𝑒</m:t>
                                </m:r>
                                <m:r>
                                  <a:rPr lang="en-US" sz="2000" i="1">
                                    <a:latin typeface="Cambria Math" panose="02040503050406030204" pitchFamily="18" charset="0"/>
                                  </a:rPr>
                                  <m:t> </m:t>
                                </m:r>
                                <m:r>
                                  <a:rPr lang="en-US" sz="2000" i="1">
                                    <a:latin typeface="Cambria Math" panose="02040503050406030204" pitchFamily="18" charset="0"/>
                                  </a:rPr>
                                  <m:t>𝑝𝑎𝑡h</m:t>
                                </m:r>
                                <m:r>
                                  <a:rPr lang="en-US" sz="2000" i="1">
                                    <a:latin typeface="Cambria Math" panose="02040503050406030204" pitchFamily="18" charset="0"/>
                                  </a:rPr>
                                  <m:t> </m:t>
                                </m:r>
                                <m:r>
                                  <a:rPr lang="en-US" sz="2000" i="1">
                                    <a:latin typeface="Cambria Math" panose="02040503050406030204" pitchFamily="18" charset="0"/>
                                  </a:rPr>
                                  <m:t>𝑡𝑟𝑎𝑣𝑒𝑟𝑠𝑎𝑙</m:t>
                                </m:r>
                              </m:e>
                            </m:mr>
                            <m:mr>
                              <m:e>
                                <m:r>
                                  <m:rPr>
                                    <m:nor/>
                                  </m:rPr>
                                  <a:rPr lang="en-US" sz="2000" i="1"/>
                                  <m:t> </m:t>
                                </m:r>
                                <m:r>
                                  <m:rPr>
                                    <m:nor/>
                                  </m:rPr>
                                  <a:rPr lang="en-US" sz="2000" i="1"/>
                                  <m:t>DemandSatisfyAlgorithm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𝐽</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𝑐𝑆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𝐼</m:t>
                                </m:r>
                              </m:e>
                            </m:mr>
                          </m:m>
                        </m:e>
                      </m:d>
                    </m:oMath>
                  </m:oMathPara>
                </a14:m>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450" t="-1401"/>
                </a:stretch>
              </a:blipFill>
            </p:spPr>
            <p:txBody>
              <a:bodyPr/>
              <a:lstStyle/>
              <a:p>
                <a:r>
                  <a:rPr lang="en-US">
                    <a:noFill/>
                  </a:rPr>
                  <a:t> </a:t>
                </a:r>
              </a:p>
            </p:txBody>
          </p:sp>
        </mc:Fallback>
      </mc:AlternateContent>
    </p:spTree>
    <p:extLst>
      <p:ext uri="{BB962C8B-B14F-4D97-AF65-F5344CB8AC3E}">
        <p14:creationId xmlns:p14="http://schemas.microsoft.com/office/powerpoint/2010/main" val="2752969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3 Algorithms</a:t>
            </a:r>
            <a:endParaRPr lang="en-US" dirty="0"/>
          </a:p>
        </p:txBody>
      </p:sp>
      <p:sp>
        <p:nvSpPr>
          <p:cNvPr id="3" name="Content Placeholder 2"/>
          <p:cNvSpPr>
            <a:spLocks noGrp="1"/>
          </p:cNvSpPr>
          <p:nvPr>
            <p:ph idx="1"/>
          </p:nvPr>
        </p:nvSpPr>
        <p:spPr/>
        <p:txBody>
          <a:bodyPr/>
          <a:lstStyle/>
          <a:p>
            <a:r>
              <a:rPr lang="en-US" dirty="0"/>
              <a:t>The </a:t>
            </a:r>
            <a:r>
              <a:rPr lang="en-US" dirty="0" err="1"/>
              <a:t>RefillAmountAlgorithm</a:t>
            </a:r>
            <a:r>
              <a:rPr lang="en-US" dirty="0"/>
              <a:t> is encountered when a node is refinery node</a:t>
            </a:r>
          </a:p>
          <a:p>
            <a:r>
              <a:rPr lang="en-US" dirty="0"/>
              <a:t>The </a:t>
            </a:r>
            <a:r>
              <a:rPr lang="en-US" dirty="0" err="1"/>
              <a:t>DemandSatisfyAlgorithm</a:t>
            </a:r>
            <a:r>
              <a:rPr lang="en-US" dirty="0"/>
              <a:t> is encountered when a node is depot </a:t>
            </a:r>
            <a:r>
              <a:rPr lang="en-US" dirty="0" smtClean="0"/>
              <a:t>node</a:t>
            </a:r>
          </a:p>
          <a:p>
            <a:r>
              <a:rPr lang="en-US" dirty="0" smtClean="0"/>
              <a:t>The </a:t>
            </a:r>
            <a:r>
              <a:rPr lang="en-US" dirty="0" err="1" smtClean="0"/>
              <a:t>PathTraversalAlgorithm</a:t>
            </a:r>
            <a:r>
              <a:rPr lang="en-US" dirty="0" smtClean="0"/>
              <a:t> traverses each node of the path and calls the appropriate algorithm based on type of node(refinery or depot)</a:t>
            </a:r>
          </a:p>
          <a:p>
            <a:r>
              <a:rPr lang="en-US" dirty="0" smtClean="0"/>
              <a:t>CS is in fact updated by both </a:t>
            </a:r>
            <a:r>
              <a:rPr lang="en-US" dirty="0" err="1" smtClean="0"/>
              <a:t>DemandSatisfyAlgorithm</a:t>
            </a:r>
            <a:r>
              <a:rPr lang="en-US" dirty="0" smtClean="0"/>
              <a:t> and </a:t>
            </a:r>
            <a:r>
              <a:rPr lang="en-US" dirty="0" err="1" smtClean="0"/>
              <a:t>RefillAmountAlgorithm</a:t>
            </a:r>
            <a:endParaRPr lang="en-US" dirty="0"/>
          </a:p>
        </p:txBody>
      </p:sp>
    </p:spTree>
    <p:extLst>
      <p:ext uri="{BB962C8B-B14F-4D97-AF65-F5344CB8AC3E}">
        <p14:creationId xmlns:p14="http://schemas.microsoft.com/office/powerpoint/2010/main" val="911288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PathTraversalAlgorithm</a:t>
            </a:r>
            <a:endParaRPr lang="en-US" dirty="0"/>
          </a:p>
        </p:txBody>
      </p:sp>
      <p:pic>
        <p:nvPicPr>
          <p:cNvPr id="3" name="Picture 2"/>
          <p:cNvPicPr>
            <a:picLocks noChangeAspect="1"/>
          </p:cNvPicPr>
          <p:nvPr/>
        </p:nvPicPr>
        <p:blipFill>
          <a:blip r:embed="rId2"/>
          <a:stretch>
            <a:fillRect/>
          </a:stretch>
        </p:blipFill>
        <p:spPr>
          <a:xfrm>
            <a:off x="1328670" y="1852814"/>
            <a:ext cx="9534659" cy="3873455"/>
          </a:xfrm>
          <a:prstGeom prst="rect">
            <a:avLst/>
          </a:prstGeom>
        </p:spPr>
      </p:pic>
    </p:spTree>
    <p:extLst>
      <p:ext uri="{BB962C8B-B14F-4D97-AF65-F5344CB8AC3E}">
        <p14:creationId xmlns:p14="http://schemas.microsoft.com/office/powerpoint/2010/main" val="3765353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DemandSatisfyAlgorithm</a:t>
            </a:r>
            <a:endParaRPr lang="en-US" dirty="0"/>
          </a:p>
        </p:txBody>
      </p:sp>
      <p:pic>
        <p:nvPicPr>
          <p:cNvPr id="7" name="Picture 6"/>
          <p:cNvPicPr>
            <a:picLocks noChangeAspect="1"/>
          </p:cNvPicPr>
          <p:nvPr/>
        </p:nvPicPr>
        <p:blipFill>
          <a:blip r:embed="rId2"/>
          <a:stretch>
            <a:fillRect/>
          </a:stretch>
        </p:blipFill>
        <p:spPr>
          <a:xfrm>
            <a:off x="2967396" y="2021114"/>
            <a:ext cx="6605455" cy="3697514"/>
          </a:xfrm>
          <a:prstGeom prst="rect">
            <a:avLst/>
          </a:prstGeom>
        </p:spPr>
      </p:pic>
    </p:spTree>
    <p:extLst>
      <p:ext uri="{BB962C8B-B14F-4D97-AF65-F5344CB8AC3E}">
        <p14:creationId xmlns:p14="http://schemas.microsoft.com/office/powerpoint/2010/main" val="2445321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 to path feasibility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path traversal algorithm, traverses all nodes of the path p. At each point it updates CS. If anywhere in the algorithm a FALSE is returned, then the algorithm is terminated, and the path is not feasible for the chosen (</a:t>
                </a:r>
                <a:r>
                  <a:rPr lang="en-US" dirty="0" err="1"/>
                  <a:t>v,c,p</a:t>
                </a:r>
                <a:r>
                  <a:rPr lang="en-US" dirty="0"/>
                  <a:t>) combination, </a:t>
                </a:r>
                <a:r>
                  <a:rPr lang="en-US" dirty="0" err="1"/>
                  <a:t>i.e</a:t>
                </a:r>
                <a:r>
                  <a:rPr lang="en-US" dirty="0"/>
                  <a:t> for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oMath>
                </a14:m>
                <a:r>
                  <a:rPr lang="en-US" dirty="0"/>
                  <a:t> cannot enter into the feasible path set.</a:t>
                </a:r>
              </a:p>
              <a:p>
                <a:r>
                  <a:rPr lang="en-US" b="1" u="sng" dirty="0">
                    <a:solidFill>
                      <a:srgbClr val="00B050"/>
                    </a:solidFill>
                  </a:rPr>
                  <a:t>If conditions 1,2 are both satisfied for feasibility </a:t>
                </a:r>
                <a:r>
                  <a:rPr lang="en-US" dirty="0"/>
                  <a:t>of a path 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oMath>
                </a14:m>
                <a:r>
                  <a:rPr lang="en-US" dirty="0"/>
                  <a:t> w.r.t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combination, </a:t>
                </a:r>
                <a:r>
                  <a:rPr lang="en-US" b="1" dirty="0" smtClean="0">
                    <a:solidFill>
                      <a:srgbClr val="00B050"/>
                    </a:solidFill>
                  </a:rPr>
                  <a:t>then the path p enters </a:t>
                </a:r>
                <a14:m>
                  <m:oMath xmlns:m="http://schemas.openxmlformats.org/officeDocument/2006/math">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𝑷</m:t>
                        </m:r>
                      </m:e>
                      <m:sub>
                        <m:r>
                          <a:rPr lang="en-US" b="1" i="1">
                            <a:solidFill>
                              <a:srgbClr val="00B050"/>
                            </a:solidFill>
                            <a:latin typeface="Cambria Math" panose="02040503050406030204" pitchFamily="18" charset="0"/>
                          </a:rPr>
                          <m:t>𝒗</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𝒄</m:t>
                        </m:r>
                      </m:sub>
                    </m:sSub>
                  </m:oMath>
                </a14:m>
                <a:r>
                  <a:rPr lang="en-US" b="1" dirty="0">
                    <a:solidFill>
                      <a:srgbClr val="00B050"/>
                    </a:solidFill>
                  </a:rPr>
                  <a:t> 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3612813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 feasibility between any 2 refineries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buNone/>
                </a:pPr>
                <a:r>
                  <a:rPr lang="en-US" dirty="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sub>
                    </m:sSub>
                    <m:r>
                      <a:rPr lang="en-US" i="1">
                        <a:latin typeface="Cambria Math" panose="02040503050406030204" pitchFamily="18" charset="0"/>
                      </a:rPr>
                      <m:t> </m:t>
                    </m:r>
                  </m:oMath>
                </a14:m>
                <a:r>
                  <a:rPr lang="en-US" dirty="0"/>
                  <a:t>is formed by all combinations of start(s) and end(t) </a:t>
                </a:r>
                <a:r>
                  <a:rPr lang="en-US" dirty="0" smtClean="0"/>
                  <a:t>refineries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𝑰</m:t>
                          </m: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821" r="-754"/>
                </a:stretch>
              </a:blipFill>
            </p:spPr>
            <p:txBody>
              <a:bodyPr/>
              <a:lstStyle/>
              <a:p>
                <a:r>
                  <a:rPr lang="en-US">
                    <a:noFill/>
                  </a:rPr>
                  <a:t> </a:t>
                </a:r>
              </a:p>
            </p:txBody>
          </p:sp>
        </mc:Fallback>
      </mc:AlternateContent>
    </p:spTree>
    <p:extLst>
      <p:ext uri="{BB962C8B-B14F-4D97-AF65-F5344CB8AC3E}">
        <p14:creationId xmlns:p14="http://schemas.microsoft.com/office/powerpoint/2010/main" val="315853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Expense of a path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Expense of a path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𝜟</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sub>
                    </m:sSub>
                  </m:oMath>
                </a14:m>
                <a:r>
                  <a:rPr lang="en-US" dirty="0"/>
                  <a:t> is defined as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𝑝</m:t>
                          </m:r>
                        </m:sub>
                      </m:sSub>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𝑒</m:t>
                          </m:r>
                        </m:e>
                        <m:sub>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v</m:t>
                          </m:r>
                        </m:sub>
                      </m:sSub>
                      <m:box>
                        <m:boxPr>
                          <m:ctrlPr>
                            <a:rPr lang="en-US" i="1">
                              <a:latin typeface="Cambria Math" panose="02040503050406030204" pitchFamily="18" charset="0"/>
                            </a:rPr>
                          </m:ctrlPr>
                        </m:boxPr>
                        <m:e>
                          <m:r>
                            <a:rPr lang="en-US">
                              <a:latin typeface="Cambria Math" panose="02040503050406030204" pitchFamily="18" charset="0"/>
                            </a:rPr>
                            <m:t> </m:t>
                          </m:r>
                        </m:e>
                      </m:box>
                    </m:oMath>
                  </m:oMathPara>
                </a14:m>
                <a:endParaRPr lang="en-US" dirty="0"/>
              </a:p>
              <a:p>
                <a:pPr marL="0" indent="0">
                  <a:buNone/>
                </a:pPr>
                <a:r>
                  <a:rPr lang="en-US" i="1" dirty="0" smtClean="0"/>
                  <a:t> Where </a:t>
                </a:r>
                <a:r>
                  <a:rPr lang="en-US" i="1" dirty="0" err="1"/>
                  <a:t>ij</a:t>
                </a:r>
                <a:r>
                  <a:rPr lang="en-US" i="1" dirty="0"/>
                  <a:t> is arc present in path p</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sub>
                    </m:sSub>
                  </m:oMath>
                </a14:m>
                <a:r>
                  <a:rPr lang="en-US" i="1"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3688078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 to the problem statement	</a:t>
            </a:r>
            <a:endParaRPr lang="en-US" dirty="0"/>
          </a:p>
        </p:txBody>
      </p:sp>
      <p:sp>
        <p:nvSpPr>
          <p:cNvPr id="3" name="Content Placeholder 2"/>
          <p:cNvSpPr>
            <a:spLocks noGrp="1"/>
          </p:cNvSpPr>
          <p:nvPr>
            <p:ph idx="1"/>
          </p:nvPr>
        </p:nvSpPr>
        <p:spPr/>
        <p:txBody>
          <a:bodyPr/>
          <a:lstStyle/>
          <a:p>
            <a:r>
              <a:rPr lang="en-US" dirty="0" smtClean="0"/>
              <a:t>We are given a set of refineries(oil production </a:t>
            </a:r>
            <a:r>
              <a:rPr lang="en-US" dirty="0" err="1" smtClean="0"/>
              <a:t>centres</a:t>
            </a:r>
            <a:r>
              <a:rPr lang="en-US" dirty="0" smtClean="0"/>
              <a:t>), oil depots(oil demand </a:t>
            </a:r>
            <a:r>
              <a:rPr lang="en-US" dirty="0" err="1" smtClean="0"/>
              <a:t>centres</a:t>
            </a:r>
            <a:r>
              <a:rPr lang="en-US" dirty="0" smtClean="0"/>
              <a:t>) with variable demands.</a:t>
            </a:r>
          </a:p>
          <a:p>
            <a:r>
              <a:rPr lang="en-US" dirty="0" smtClean="0"/>
              <a:t>We are given different types of products, which are being produced in variable quantities</a:t>
            </a:r>
          </a:p>
          <a:p>
            <a:r>
              <a:rPr lang="en-US" dirty="0" smtClean="0"/>
              <a:t>We are also given various types of vessels, each with different capacities and costs of travel.</a:t>
            </a:r>
            <a:endParaRPr lang="en-US" dirty="0"/>
          </a:p>
        </p:txBody>
      </p:sp>
    </p:spTree>
    <p:extLst>
      <p:ext uri="{BB962C8B-B14F-4D97-AF65-F5344CB8AC3E}">
        <p14:creationId xmlns:p14="http://schemas.microsoft.com/office/powerpoint/2010/main" val="3555244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Variable</a:t>
            </a:r>
            <a:endParaRPr lang="en-US" dirty="0"/>
          </a:p>
        </p:txBody>
      </p:sp>
      <p:pic>
        <p:nvPicPr>
          <p:cNvPr id="5" name="Picture 4"/>
          <p:cNvPicPr>
            <a:picLocks noChangeAspect="1"/>
          </p:cNvPicPr>
          <p:nvPr/>
        </p:nvPicPr>
        <p:blipFill>
          <a:blip r:embed="rId2"/>
          <a:stretch>
            <a:fillRect/>
          </a:stretch>
        </p:blipFill>
        <p:spPr>
          <a:xfrm>
            <a:off x="522261" y="2278742"/>
            <a:ext cx="11777916" cy="2248354"/>
          </a:xfrm>
          <a:prstGeom prst="rect">
            <a:avLst/>
          </a:prstGeom>
        </p:spPr>
      </p:pic>
    </p:spTree>
    <p:extLst>
      <p:ext uri="{BB962C8B-B14F-4D97-AF65-F5344CB8AC3E}">
        <p14:creationId xmlns:p14="http://schemas.microsoft.com/office/powerpoint/2010/main" val="2466121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561"/>
            <a:ext cx="10515600" cy="1325563"/>
          </a:xfrm>
        </p:spPr>
        <p:txBody>
          <a:bodyPr/>
          <a:lstStyle/>
          <a:p>
            <a:pPr algn="ctr"/>
            <a:r>
              <a:rPr lang="en-US" dirty="0" smtClean="0"/>
              <a:t>Integer Program Formulation</a:t>
            </a:r>
            <a:endParaRPr lang="en-US" dirty="0"/>
          </a:p>
        </p:txBody>
      </p:sp>
      <p:sp>
        <p:nvSpPr>
          <p:cNvPr id="7" name="Content Placeholder 6"/>
          <p:cNvSpPr>
            <a:spLocks noGrp="1"/>
          </p:cNvSpPr>
          <p:nvPr>
            <p:ph idx="1"/>
          </p:nvPr>
        </p:nvSpPr>
        <p:spPr/>
        <p:txBody>
          <a:bodyPr/>
          <a:lstStyle/>
          <a:p>
            <a:endParaRPr lang="en-US"/>
          </a:p>
        </p:txBody>
      </p:sp>
      <p:pic>
        <p:nvPicPr>
          <p:cNvPr id="10" name="Picture 9"/>
          <p:cNvPicPr>
            <a:picLocks noChangeAspect="1"/>
          </p:cNvPicPr>
          <p:nvPr/>
        </p:nvPicPr>
        <p:blipFill>
          <a:blip r:embed="rId2"/>
          <a:stretch>
            <a:fillRect/>
          </a:stretch>
        </p:blipFill>
        <p:spPr>
          <a:xfrm>
            <a:off x="232229" y="728459"/>
            <a:ext cx="11959771" cy="6237901"/>
          </a:xfrm>
          <a:prstGeom prst="rect">
            <a:avLst/>
          </a:prstGeom>
        </p:spPr>
      </p:pic>
    </p:spTree>
    <p:extLst>
      <p:ext uri="{BB962C8B-B14F-4D97-AF65-F5344CB8AC3E}">
        <p14:creationId xmlns:p14="http://schemas.microsoft.com/office/powerpoint/2010/main" val="3830463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 Function</a:t>
            </a:r>
            <a:endParaRPr lang="en-US" dirty="0"/>
          </a:p>
        </p:txBody>
      </p:sp>
      <p:sp>
        <p:nvSpPr>
          <p:cNvPr id="3" name="Content Placeholder 2"/>
          <p:cNvSpPr>
            <a:spLocks noGrp="1"/>
          </p:cNvSpPr>
          <p:nvPr>
            <p:ph idx="1"/>
          </p:nvPr>
        </p:nvSpPr>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r>
              <a:rPr lang="en-US" dirty="0" smtClean="0"/>
              <a:t>Defines </a:t>
            </a:r>
            <a:r>
              <a:rPr lang="en-US" dirty="0"/>
              <a:t>the objective function and minimizes the overall routing cost</a:t>
            </a:r>
          </a:p>
          <a:p>
            <a:endParaRPr lang="en-US" dirty="0"/>
          </a:p>
        </p:txBody>
      </p:sp>
      <p:pic>
        <p:nvPicPr>
          <p:cNvPr id="4" name="Picture 3"/>
          <p:cNvPicPr>
            <a:picLocks noChangeAspect="1"/>
          </p:cNvPicPr>
          <p:nvPr/>
        </p:nvPicPr>
        <p:blipFill>
          <a:blip r:embed="rId2"/>
          <a:stretch>
            <a:fillRect/>
          </a:stretch>
        </p:blipFill>
        <p:spPr>
          <a:xfrm>
            <a:off x="1842632" y="2063412"/>
            <a:ext cx="8035755" cy="1623218"/>
          </a:xfrm>
          <a:prstGeom prst="rect">
            <a:avLst/>
          </a:prstGeom>
        </p:spPr>
      </p:pic>
    </p:spTree>
    <p:extLst>
      <p:ext uri="{BB962C8B-B14F-4D97-AF65-F5344CB8AC3E}">
        <p14:creationId xmlns:p14="http://schemas.microsoft.com/office/powerpoint/2010/main" val="3903856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Depot should be visited once</a:t>
            </a:r>
            <a:endParaRPr lang="en-US" dirty="0"/>
          </a:p>
        </p:txBody>
      </p:sp>
      <p:sp>
        <p:nvSpPr>
          <p:cNvPr id="3" name="Content Placeholder 2"/>
          <p:cNvSpPr>
            <a:spLocks noGrp="1"/>
          </p:cNvSpPr>
          <p:nvPr>
            <p:ph idx="1"/>
          </p:nvPr>
        </p:nvSpPr>
        <p:spPr/>
        <p:txBody>
          <a:bodyPr/>
          <a:lstStyle/>
          <a:p>
            <a:pPr marL="0" lvl="0" indent="0">
              <a:buNone/>
            </a:pPr>
            <a:endParaRPr lang="en-US" dirty="0" smtClean="0"/>
          </a:p>
          <a:p>
            <a:pPr marL="0" lvl="0" indent="0">
              <a:buNone/>
            </a:pPr>
            <a:endParaRPr lang="en-US" dirty="0"/>
          </a:p>
          <a:p>
            <a:pPr marL="0" lvl="0" indent="0">
              <a:buNone/>
            </a:pPr>
            <a:endParaRPr lang="en-US" dirty="0"/>
          </a:p>
          <a:p>
            <a:pPr marL="0" lvl="0" indent="0">
              <a:buNone/>
            </a:pPr>
            <a:r>
              <a:rPr lang="en-US" dirty="0" smtClean="0"/>
              <a:t>Imposes </a:t>
            </a:r>
            <a:r>
              <a:rPr lang="en-US" dirty="0"/>
              <a:t>that for each depot, for each commodity type, the depot node should be visited only once</a:t>
            </a:r>
          </a:p>
        </p:txBody>
      </p:sp>
      <p:pic>
        <p:nvPicPr>
          <p:cNvPr id="4" name="Picture 3"/>
          <p:cNvPicPr>
            <a:picLocks noChangeAspect="1"/>
          </p:cNvPicPr>
          <p:nvPr/>
        </p:nvPicPr>
        <p:blipFill>
          <a:blip r:embed="rId2"/>
          <a:stretch>
            <a:fillRect/>
          </a:stretch>
        </p:blipFill>
        <p:spPr>
          <a:xfrm>
            <a:off x="641261" y="2090058"/>
            <a:ext cx="10909477" cy="1117599"/>
          </a:xfrm>
          <a:prstGeom prst="rect">
            <a:avLst/>
          </a:prstGeom>
        </p:spPr>
      </p:pic>
    </p:spTree>
    <p:extLst>
      <p:ext uri="{BB962C8B-B14F-4D97-AF65-F5344CB8AC3E}">
        <p14:creationId xmlns:p14="http://schemas.microsoft.com/office/powerpoint/2010/main" val="636136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Capacity of Refinery not exceeded</a:t>
            </a:r>
            <a:endParaRPr lang="en-US" dirty="0"/>
          </a:p>
        </p:txBody>
      </p:sp>
      <p:sp>
        <p:nvSpPr>
          <p:cNvPr id="3" name="Content Placeholder 2"/>
          <p:cNvSpPr>
            <a:spLocks noGrp="1"/>
          </p:cNvSpPr>
          <p:nvPr>
            <p:ph idx="1"/>
          </p:nvPr>
        </p:nvSpPr>
        <p:spPr>
          <a:xfrm>
            <a:off x="0" y="1825625"/>
            <a:ext cx="12192000" cy="4351338"/>
          </a:xfrm>
        </p:spPr>
        <p:txBody>
          <a:bodyPr/>
          <a:lstStyle/>
          <a:p>
            <a:endParaRPr lang="en-US" dirty="0" smtClean="0"/>
          </a:p>
          <a:p>
            <a:endParaRPr lang="en-US" dirty="0"/>
          </a:p>
          <a:p>
            <a:endParaRPr lang="en-US" dirty="0" smtClean="0"/>
          </a:p>
          <a:p>
            <a:pPr marL="0" lvl="0" indent="0">
              <a:buNone/>
            </a:pPr>
            <a:r>
              <a:rPr lang="en-US" dirty="0" smtClean="0"/>
              <a:t>Ensures that total capacity consumption of vessels assigned to a  refinery does not exceed the refinery capacity</a:t>
            </a:r>
          </a:p>
          <a:p>
            <a:endParaRPr lang="en-US" dirty="0"/>
          </a:p>
        </p:txBody>
      </p:sp>
      <p:pic>
        <p:nvPicPr>
          <p:cNvPr id="6" name="Picture 5"/>
          <p:cNvPicPr>
            <a:picLocks noChangeAspect="1"/>
          </p:cNvPicPr>
          <p:nvPr/>
        </p:nvPicPr>
        <p:blipFill>
          <a:blip r:embed="rId2"/>
          <a:stretch>
            <a:fillRect/>
          </a:stretch>
        </p:blipFill>
        <p:spPr>
          <a:xfrm>
            <a:off x="0" y="1825625"/>
            <a:ext cx="11366500" cy="1270000"/>
          </a:xfrm>
          <a:prstGeom prst="rect">
            <a:avLst/>
          </a:prstGeom>
        </p:spPr>
      </p:pic>
    </p:spTree>
    <p:extLst>
      <p:ext uri="{BB962C8B-B14F-4D97-AF65-F5344CB8AC3E}">
        <p14:creationId xmlns:p14="http://schemas.microsoft.com/office/powerpoint/2010/main" val="93072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Balance of Vehicle types at each Refinery</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a:p>
          <a:p>
            <a:pPr lvl="0"/>
            <a:endParaRPr lang="en-US" dirty="0" smtClean="0"/>
          </a:p>
          <a:p>
            <a:pPr lvl="0"/>
            <a:endParaRPr lang="en-US" dirty="0"/>
          </a:p>
          <a:p>
            <a:pPr marL="0" lvl="0" indent="0">
              <a:buNone/>
            </a:pPr>
            <a:r>
              <a:rPr lang="en-US" dirty="0" smtClean="0"/>
              <a:t>Ensures </a:t>
            </a:r>
            <a:r>
              <a:rPr lang="en-US" dirty="0"/>
              <a:t>that the total no. of vessels per vessel type remain the same at each refinery at the start and end of workday</a:t>
            </a:r>
          </a:p>
          <a:p>
            <a:endParaRPr lang="en-US" dirty="0"/>
          </a:p>
        </p:txBody>
      </p:sp>
      <p:pic>
        <p:nvPicPr>
          <p:cNvPr id="6" name="Picture 5"/>
          <p:cNvPicPr>
            <a:picLocks noChangeAspect="1"/>
          </p:cNvPicPr>
          <p:nvPr/>
        </p:nvPicPr>
        <p:blipFill>
          <a:blip r:embed="rId2"/>
          <a:stretch>
            <a:fillRect/>
          </a:stretch>
        </p:blipFill>
        <p:spPr>
          <a:xfrm>
            <a:off x="616810" y="2336800"/>
            <a:ext cx="10200187" cy="1052739"/>
          </a:xfrm>
          <a:prstGeom prst="rect">
            <a:avLst/>
          </a:prstGeom>
        </p:spPr>
      </p:pic>
    </p:spTree>
    <p:extLst>
      <p:ext uri="{BB962C8B-B14F-4D97-AF65-F5344CB8AC3E}">
        <p14:creationId xmlns:p14="http://schemas.microsoft.com/office/powerpoint/2010/main" val="2968134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Can we make consumption parameter more efficient?</a:t>
            </a:r>
            <a:endParaRPr lang="en-US" dirty="0"/>
          </a:p>
        </p:txBody>
      </p:sp>
      <p:sp>
        <p:nvSpPr>
          <p:cNvPr id="3" name="Content Placeholder 2"/>
          <p:cNvSpPr>
            <a:spLocks noGrp="1"/>
          </p:cNvSpPr>
          <p:nvPr>
            <p:ph idx="1"/>
          </p:nvPr>
        </p:nvSpPr>
        <p:spPr/>
        <p:txBody>
          <a:bodyPr/>
          <a:lstStyle/>
          <a:p>
            <a:r>
              <a:rPr lang="en-US" dirty="0" smtClean="0"/>
              <a:t>Yes we can, for this we build another algorithm – </a:t>
            </a:r>
            <a:r>
              <a:rPr lang="en-US" dirty="0" err="1" smtClean="0"/>
              <a:t>RemainingDemand</a:t>
            </a:r>
            <a:r>
              <a:rPr lang="en-US" dirty="0" smtClean="0"/>
              <a:t> Algorithm</a:t>
            </a:r>
          </a:p>
          <a:p>
            <a:endParaRPr lang="en-US" dirty="0"/>
          </a:p>
          <a:p>
            <a:r>
              <a:rPr lang="en-US" dirty="0" smtClean="0"/>
              <a:t>Using this algorithm, the vessel only consumes that amount of material that is needed for the depot nodes remaining on its path</a:t>
            </a:r>
          </a:p>
          <a:p>
            <a:endParaRPr lang="en-US" dirty="0"/>
          </a:p>
          <a:p>
            <a:endParaRPr lang="en-US" dirty="0" smtClean="0"/>
          </a:p>
          <a:p>
            <a:endParaRPr lang="en-US" dirty="0"/>
          </a:p>
        </p:txBody>
      </p:sp>
    </p:spTree>
    <p:extLst>
      <p:ext uri="{BB962C8B-B14F-4D97-AF65-F5344CB8AC3E}">
        <p14:creationId xmlns:p14="http://schemas.microsoft.com/office/powerpoint/2010/main" val="3364385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6413" y="750530"/>
            <a:ext cx="11915587" cy="4336625"/>
          </a:xfrm>
          <a:prstGeom prst="rect">
            <a:avLst/>
          </a:prstGeom>
        </p:spPr>
      </p:pic>
    </p:spTree>
    <p:extLst>
      <p:ext uri="{BB962C8B-B14F-4D97-AF65-F5344CB8AC3E}">
        <p14:creationId xmlns:p14="http://schemas.microsoft.com/office/powerpoint/2010/main" val="1725233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Consumption parameter changes as follows</a:t>
            </a:r>
            <a:endParaRPr lang="en-US" dirty="0"/>
          </a:p>
        </p:txBody>
      </p:sp>
      <p:pic>
        <p:nvPicPr>
          <p:cNvPr id="6" name="Picture 5"/>
          <p:cNvPicPr>
            <a:picLocks noChangeAspect="1"/>
          </p:cNvPicPr>
          <p:nvPr/>
        </p:nvPicPr>
        <p:blipFill>
          <a:blip r:embed="rId2"/>
          <a:stretch>
            <a:fillRect/>
          </a:stretch>
        </p:blipFill>
        <p:spPr>
          <a:xfrm>
            <a:off x="-372953" y="2510971"/>
            <a:ext cx="12931001" cy="1612220"/>
          </a:xfrm>
          <a:prstGeom prst="rect">
            <a:avLst/>
          </a:prstGeom>
        </p:spPr>
      </p:pic>
    </p:spTree>
    <p:extLst>
      <p:ext uri="{BB962C8B-B14F-4D97-AF65-F5344CB8AC3E}">
        <p14:creationId xmlns:p14="http://schemas.microsoft.com/office/powerpoint/2010/main" val="3567592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82521" y="130628"/>
            <a:ext cx="11769973" cy="5675086"/>
          </a:xfrm>
          <a:prstGeom prst="rect">
            <a:avLst/>
          </a:prstGeom>
        </p:spPr>
      </p:pic>
    </p:spTree>
    <p:extLst>
      <p:ext uri="{BB962C8B-B14F-4D97-AF65-F5344CB8AC3E}">
        <p14:creationId xmlns:p14="http://schemas.microsoft.com/office/powerpoint/2010/main" val="18030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saw existing papers in the literature and found one paper that closely resembled the problem statement given.</a:t>
            </a:r>
          </a:p>
          <a:p>
            <a:r>
              <a:rPr lang="en-US" dirty="0" smtClean="0"/>
              <a:t>The paper had implemented A branch and Price algorithm for </a:t>
            </a:r>
            <a:r>
              <a:rPr lang="en-US" dirty="0" err="1" smtClean="0"/>
              <a:t>Heterogenous</a:t>
            </a:r>
            <a:r>
              <a:rPr lang="en-US" dirty="0" smtClean="0"/>
              <a:t> Fleet </a:t>
            </a:r>
            <a:r>
              <a:rPr lang="en-US" dirty="0" err="1" smtClean="0"/>
              <a:t>MultiDepot-MultiTrip</a:t>
            </a:r>
            <a:r>
              <a:rPr lang="en-US" dirty="0" smtClean="0"/>
              <a:t> Vehicle Routing Problem With Time Windows</a:t>
            </a:r>
          </a:p>
          <a:p>
            <a:r>
              <a:rPr lang="en-US" dirty="0" smtClean="0"/>
              <a:t>We removed the time windows capability and extended the formulation to add </a:t>
            </a:r>
            <a:r>
              <a:rPr lang="en-US" dirty="0" err="1" smtClean="0"/>
              <a:t>Heterogenous</a:t>
            </a:r>
            <a:r>
              <a:rPr lang="en-US" dirty="0" smtClean="0"/>
              <a:t> commodities</a:t>
            </a:r>
          </a:p>
          <a:p>
            <a:r>
              <a:rPr lang="en-US" dirty="0" smtClean="0"/>
              <a:t>However, we were unable to extend the formulation to account for &gt;1 product within a single vessel</a:t>
            </a:r>
          </a:p>
          <a:p>
            <a:r>
              <a:rPr lang="en-US" dirty="0" smtClean="0"/>
              <a:t>We also did not delve into advanced Integer programing techniques(like branch and price, or column generation).</a:t>
            </a:r>
          </a:p>
          <a:p>
            <a:r>
              <a:rPr lang="en-US" dirty="0" smtClean="0"/>
              <a:t>Instead for classic MIP problems, we chose to stick with the CPLEX branch and bound solver due to shortage of time.</a:t>
            </a:r>
            <a:endParaRPr lang="en-US" dirty="0"/>
          </a:p>
        </p:txBody>
      </p:sp>
    </p:spTree>
    <p:extLst>
      <p:ext uri="{BB962C8B-B14F-4D97-AF65-F5344CB8AC3E}">
        <p14:creationId xmlns:p14="http://schemas.microsoft.com/office/powerpoint/2010/main" val="3380590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might be the disadvantages?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We tune the consumption of a vessel at a refinery for a commodity manually using logical ideas. This may not entirely be optimal. The most optimal way would be to make the consumption parameter itself a decision variable and let the solver decide. However, with the given constraints, it might be possible that the formulation becomes non-linear(product of decision variables). Hence we chose to avoid this.</a:t>
            </a:r>
          </a:p>
          <a:p>
            <a:pPr marL="514350" indent="-514350">
              <a:buFont typeface="+mj-lt"/>
              <a:buAutoNum type="arabicPeriod"/>
            </a:pPr>
            <a:r>
              <a:rPr lang="en-US" dirty="0" smtClean="0"/>
              <a:t>When we choose to change the consumption parameter from one feasible path to another feasible path based on various factors(in our case, CS, remaining demand and so on), the formulation cannot be easily extended to solve large scale problems. </a:t>
            </a:r>
            <a:r>
              <a:rPr lang="en-US" dirty="0" err="1" smtClean="0"/>
              <a:t>I.e</a:t>
            </a:r>
            <a:r>
              <a:rPr lang="en-US" dirty="0" smtClean="0"/>
              <a:t> when the consumption parameter is a constant, the pricing </a:t>
            </a:r>
            <a:r>
              <a:rPr lang="en-US" dirty="0" err="1" smtClean="0"/>
              <a:t>subproblem</a:t>
            </a:r>
            <a:r>
              <a:rPr lang="en-US" dirty="0" smtClean="0"/>
              <a:t> is SPPRC(Shortest path problem with Resource Constraints). But when it’s not a constant, all feasible paths need to be enumerated, and fast IP solving techniques like Column Generation and/or Branch and Price cannot be employed.</a:t>
            </a:r>
          </a:p>
          <a:p>
            <a:pPr marL="514350" indent="-514350">
              <a:buFont typeface="+mj-lt"/>
              <a:buAutoNum type="arabicPeriod"/>
            </a:pPr>
            <a:r>
              <a:rPr lang="en-US" dirty="0" smtClean="0"/>
              <a:t>This is one of the main reasons that the author of the research paper chose to keep the consumption parameter constant so as to allow tractability.</a:t>
            </a:r>
            <a:endParaRPr lang="en-US" dirty="0"/>
          </a:p>
        </p:txBody>
      </p:sp>
    </p:spTree>
    <p:extLst>
      <p:ext uri="{BB962C8B-B14F-4D97-AF65-F5344CB8AC3E}">
        <p14:creationId xmlns:p14="http://schemas.microsoft.com/office/powerpoint/2010/main" val="2610674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old consumption parameter</a:t>
            </a:r>
            <a:endParaRPr lang="en-US" dirty="0"/>
          </a:p>
        </p:txBody>
      </p:sp>
      <p:pic>
        <p:nvPicPr>
          <p:cNvPr id="4" name="Content Placeholder 3"/>
          <p:cNvPicPr>
            <a:picLocks noGrp="1" noChangeAspect="1"/>
          </p:cNvPicPr>
          <p:nvPr>
            <p:ph idx="1"/>
          </p:nvPr>
        </p:nvPicPr>
        <p:blipFill>
          <a:blip r:embed="rId2"/>
          <a:stretch>
            <a:fillRect/>
          </a:stretch>
        </p:blipFill>
        <p:spPr>
          <a:xfrm>
            <a:off x="747405" y="1429430"/>
            <a:ext cx="10606395" cy="1691141"/>
          </a:xfrm>
          <a:prstGeom prst="rect">
            <a:avLst/>
          </a:prstGeom>
        </p:spPr>
      </p:pic>
      <p:sp>
        <p:nvSpPr>
          <p:cNvPr id="5" name="Title 1"/>
          <p:cNvSpPr txBox="1">
            <a:spLocks/>
          </p:cNvSpPr>
          <p:nvPr/>
        </p:nvSpPr>
        <p:spPr>
          <a:xfrm>
            <a:off x="747405" y="32316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Using new consumption parameter</a:t>
            </a:r>
            <a:endParaRPr lang="en-US" dirty="0"/>
          </a:p>
        </p:txBody>
      </p:sp>
      <p:pic>
        <p:nvPicPr>
          <p:cNvPr id="6" name="Picture 5"/>
          <p:cNvPicPr>
            <a:picLocks noChangeAspect="1"/>
          </p:cNvPicPr>
          <p:nvPr/>
        </p:nvPicPr>
        <p:blipFill>
          <a:blip r:embed="rId3"/>
          <a:stretch>
            <a:fillRect/>
          </a:stretch>
        </p:blipFill>
        <p:spPr>
          <a:xfrm>
            <a:off x="747405" y="4408033"/>
            <a:ext cx="10762138" cy="1542824"/>
          </a:xfrm>
          <a:prstGeom prst="rect">
            <a:avLst/>
          </a:prstGeom>
        </p:spPr>
      </p:pic>
    </p:spTree>
    <p:extLst>
      <p:ext uri="{BB962C8B-B14F-4D97-AF65-F5344CB8AC3E}">
        <p14:creationId xmlns:p14="http://schemas.microsoft.com/office/powerpoint/2010/main" val="556089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011034" y="365125"/>
            <a:ext cx="6169932" cy="5995076"/>
          </a:xfrm>
          <a:prstGeom prst="rect">
            <a:avLst/>
          </a:prstGeom>
        </p:spPr>
      </p:pic>
    </p:spTree>
    <p:extLst>
      <p:ext uri="{BB962C8B-B14F-4D97-AF65-F5344CB8AC3E}">
        <p14:creationId xmlns:p14="http://schemas.microsoft.com/office/powerpoint/2010/main" val="261377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and Assumptions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Aim: To find sets of trips that both start and end at refineries with minimum cost.</a:t>
            </a:r>
          </a:p>
          <a:p>
            <a:pPr marL="0" indent="0">
              <a:buNone/>
            </a:pPr>
            <a:r>
              <a:rPr lang="en-US" dirty="0"/>
              <a:t>Assumptions:</a:t>
            </a:r>
          </a:p>
          <a:p>
            <a:pPr lvl="0">
              <a:buFont typeface="Wingdings" panose="05000000000000000000" pitchFamily="2" charset="2"/>
              <a:buChar char="ü"/>
            </a:pPr>
            <a:r>
              <a:rPr lang="en-US" dirty="0"/>
              <a:t>Set of trips should satisfy that each depot is visited only once for each commodity type. </a:t>
            </a:r>
          </a:p>
          <a:p>
            <a:pPr lvl="0">
              <a:buFont typeface="Wingdings" panose="05000000000000000000" pitchFamily="2" charset="2"/>
              <a:buChar char="ü"/>
            </a:pPr>
            <a:r>
              <a:rPr lang="en-US" dirty="0"/>
              <a:t>Total demand of depots in a trip should not exceed the vessel capacity. </a:t>
            </a:r>
          </a:p>
          <a:p>
            <a:pPr lvl="0">
              <a:buFont typeface="Wingdings" panose="05000000000000000000" pitchFamily="2" charset="2"/>
              <a:buChar char="ü"/>
            </a:pPr>
            <a:r>
              <a:rPr lang="en-US" dirty="0"/>
              <a:t>Capacity consumption of a vessels assigned to refinery should not exceed the refinery capacity.</a:t>
            </a:r>
          </a:p>
          <a:p>
            <a:pPr lvl="0">
              <a:buFont typeface="Wingdings" panose="05000000000000000000" pitchFamily="2" charset="2"/>
              <a:buChar char="ü"/>
            </a:pPr>
            <a:r>
              <a:rPr lang="en-US" dirty="0"/>
              <a:t>Trips can start and end at any </a:t>
            </a:r>
            <a:r>
              <a:rPr lang="en-US" dirty="0" smtClean="0"/>
              <a:t>refinery</a:t>
            </a:r>
          </a:p>
          <a:p>
            <a:pPr lvl="0">
              <a:buFont typeface="Wingdings" panose="05000000000000000000" pitchFamily="2" charset="2"/>
              <a:buChar char="ü"/>
            </a:pPr>
            <a:r>
              <a:rPr lang="en-US" dirty="0" smtClean="0"/>
              <a:t>Each vessel is allowed to perform several trips, and can start and end each of its trips at any refinery. </a:t>
            </a:r>
          </a:p>
          <a:p>
            <a:pPr lvl="0">
              <a:buFont typeface="Wingdings" panose="05000000000000000000" pitchFamily="2" charset="2"/>
              <a:buChar char="ü"/>
            </a:pPr>
            <a:r>
              <a:rPr lang="en-US" dirty="0" smtClean="0"/>
              <a:t>The no. of vessels for each vessel type at each refinery is assumed to be unlimited. No. of vessels can be limited using a procurement cost per vessel.</a:t>
            </a:r>
          </a:p>
          <a:p>
            <a:pPr lvl="0">
              <a:buFont typeface="Wingdings" panose="05000000000000000000" pitchFamily="2" charset="2"/>
              <a:buChar char="ü"/>
            </a:pPr>
            <a:r>
              <a:rPr lang="en-US" dirty="0" smtClean="0"/>
              <a:t>No. of vessels at each depot at start and end of workday should remain the same </a:t>
            </a:r>
          </a:p>
          <a:p>
            <a:endParaRPr lang="en-US" dirty="0"/>
          </a:p>
        </p:txBody>
      </p:sp>
    </p:spTree>
    <p:extLst>
      <p:ext uri="{BB962C8B-B14F-4D97-AF65-F5344CB8AC3E}">
        <p14:creationId xmlns:p14="http://schemas.microsoft.com/office/powerpoint/2010/main" val="863757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p:pic>
        <p:nvPicPr>
          <p:cNvPr id="4" name="Content Placeholder 3"/>
          <p:cNvPicPr>
            <a:picLocks noGrp="1" noChangeAspect="1"/>
          </p:cNvPicPr>
          <p:nvPr>
            <p:ph idx="1"/>
          </p:nvPr>
        </p:nvPicPr>
        <p:blipFill>
          <a:blip r:embed="rId2"/>
          <a:stretch>
            <a:fillRect/>
          </a:stretch>
        </p:blipFill>
        <p:spPr>
          <a:xfrm>
            <a:off x="937273" y="1690688"/>
            <a:ext cx="8438547" cy="2597935"/>
          </a:xfrm>
          <a:prstGeom prst="rect">
            <a:avLst/>
          </a:prstGeom>
        </p:spPr>
      </p:pic>
      <p:pic>
        <p:nvPicPr>
          <p:cNvPr id="5" name="Picture 4"/>
          <p:cNvPicPr>
            <a:picLocks noChangeAspect="1"/>
          </p:cNvPicPr>
          <p:nvPr/>
        </p:nvPicPr>
        <p:blipFill>
          <a:blip r:embed="rId3"/>
          <a:stretch>
            <a:fillRect/>
          </a:stretch>
        </p:blipFill>
        <p:spPr>
          <a:xfrm>
            <a:off x="729333" y="4150417"/>
            <a:ext cx="6676019" cy="524614"/>
          </a:xfrm>
          <a:prstGeom prst="rect">
            <a:avLst/>
          </a:prstGeom>
        </p:spPr>
      </p:pic>
    </p:spTree>
    <p:extLst>
      <p:ext uri="{BB962C8B-B14F-4D97-AF65-F5344CB8AC3E}">
        <p14:creationId xmlns:p14="http://schemas.microsoft.com/office/powerpoint/2010/main" val="3585854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b="1" dirty="0" smtClean="0"/>
                  <a:t> : </a:t>
                </a:r>
                <a:r>
                  <a:rPr lang="en-US" dirty="0" smtClean="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has a demand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as </a:t>
                </a:r>
                <a:endParaRPr lang="en-US" b="1" dirty="0"/>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a:t>
                </a:r>
                <a:r>
                  <a:rPr lang="en-US" b="1" dirty="0" smtClean="0"/>
                  <a:t>: </a:t>
                </a:r>
                <a:r>
                  <a:rPr lang="en-US" dirty="0" smtClean="0"/>
                  <a:t>For </a:t>
                </a:r>
                <a:r>
                  <a:rPr lang="en-US" dirty="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the set of vessels that can serve depot </a:t>
                </a:r>
                <a14:m>
                  <m:oMath xmlns:m="http://schemas.openxmlformats.org/officeDocument/2006/math">
                    <m:r>
                      <m:rPr>
                        <m:sty m:val="p"/>
                      </m:rPr>
                      <a:rPr lang="en-US">
                        <a:latin typeface="Cambria Math" panose="02040503050406030204" pitchFamily="18" charset="0"/>
                      </a:rPr>
                      <m:t>j</m:t>
                    </m:r>
                  </m:oMath>
                </a14:m>
                <a:r>
                  <a:rPr lang="en-US" dirty="0"/>
                  <a:t>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is given </a:t>
                </a:r>
                <a:r>
                  <a:rPr lang="en-US" dirty="0" smtClean="0"/>
                  <a:t>by:</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a:solidFill>
                            <a:srgbClr val="FF0000"/>
                          </a:solidFill>
                          <a:latin typeface="Cambria Math" panose="02040503050406030204" pitchFamily="18" charset="0"/>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𝐕</m:t>
                          </m:r>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e>
                      </m:d>
                    </m:oMath>
                  </m:oMathPara>
                </a14:m>
                <a:endParaRPr lang="en-US" b="1"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101" r="-232"/>
                </a:stretch>
              </a:blipFill>
            </p:spPr>
            <p:txBody>
              <a:bodyPr/>
              <a:lstStyle/>
              <a:p>
                <a:r>
                  <a:rPr lang="en-US">
                    <a:noFill/>
                  </a:rPr>
                  <a:t> </a:t>
                </a:r>
              </a:p>
            </p:txBody>
          </p:sp>
        </mc:Fallback>
      </mc:AlternateContent>
    </p:spTree>
    <p:extLst>
      <p:ext uri="{BB962C8B-B14F-4D97-AF65-F5344CB8AC3E}">
        <p14:creationId xmlns:p14="http://schemas.microsoft.com/office/powerpoint/2010/main" val="2712919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a:solidFill>
                              <a:srgbClr val="FF0000"/>
                            </a:solidFill>
                            <a:latin typeface="Cambria Math" panose="02040503050406030204" pitchFamily="18" charset="0"/>
                          </a:rPr>
                          <m:t>𝒊</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Capacity </a:t>
                </a:r>
                <a:r>
                  <a:rPr lang="en-US" dirty="0"/>
                  <a:t>of a refinery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𝐼</m:t>
                    </m:r>
                  </m:oMath>
                </a14:m>
                <a:r>
                  <a:rPr lang="en-US" dirty="0"/>
                  <a:t> for a commodity </a:t>
                </a:r>
                <a14:m>
                  <m:oMath xmlns:m="http://schemas.openxmlformats.org/officeDocument/2006/math">
                    <m:r>
                      <a:rPr lang="en-US" i="1">
                        <a:latin typeface="Cambria Math" panose="02040503050406030204" pitchFamily="18" charset="0"/>
                      </a:rPr>
                      <m:t>𝑐</m:t>
                    </m:r>
                    <m:r>
                      <a:rPr lang="en-US">
                        <a:latin typeface="Cambria Math" panose="02040503050406030204" pitchFamily="18" charset="0"/>
                      </a:rPr>
                      <m:t>∈</m:t>
                    </m:r>
                    <m:r>
                      <a:rPr lang="en-US" i="1">
                        <a:latin typeface="Cambria Math" panose="02040503050406030204" pitchFamily="18" charset="0"/>
                      </a:rPr>
                      <m:t>𝐶</m:t>
                    </m:r>
                  </m:oMath>
                </a14:m>
                <a:r>
                  <a:rPr lang="en-US" dirty="0"/>
                  <a:t> given </a:t>
                </a:r>
                <a:r>
                  <a:rPr lang="en-US" dirty="0" smtClean="0"/>
                  <a:t>by</a:t>
                </a:r>
                <a:endParaRPr lang="en-US" dirty="0"/>
              </a:p>
              <a:p>
                <a:pPr marL="0" indent="0">
                  <a:buNone/>
                </a:pPr>
                <a:r>
                  <a:rPr lang="en-US" b="1" dirty="0" err="1" smtClean="0">
                    <a:solidFill>
                      <a:srgbClr val="FF0000"/>
                    </a:solidFill>
                  </a:rPr>
                  <a:t>t</a:t>
                </a:r>
                <a:r>
                  <a:rPr lang="en-US" b="1" baseline="-25000" dirty="0" err="1" smtClean="0">
                    <a:solidFill>
                      <a:srgbClr val="FF0000"/>
                    </a:solidFill>
                  </a:rPr>
                  <a:t>ij</a:t>
                </a:r>
                <a:r>
                  <a:rPr lang="en-US" baseline="-25000" dirty="0" smtClean="0"/>
                  <a:t>     </a:t>
                </a:r>
                <a:r>
                  <a:rPr lang="en-US" dirty="0" smtClean="0"/>
                  <a:t>: Time taken </a:t>
                </a:r>
                <a:r>
                  <a:rPr lang="en-US" dirty="0"/>
                  <a:t>to traverse arc (</a:t>
                </a:r>
                <a:r>
                  <a:rPr lang="en-US" dirty="0" err="1"/>
                  <a:t>i,j</a:t>
                </a:r>
                <a:r>
                  <a:rPr lang="en-US" dirty="0"/>
                  <a:t>) ,</a:t>
                </a:r>
                <a:r>
                  <a:rPr lang="en-US" dirty="0" smtClean="0"/>
                  <a:t>where </a:t>
                </a:r>
                <a:r>
                  <a:rPr lang="en-US" dirty="0" err="1"/>
                  <a:t>i</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m:t>
                    </m:r>
                    <m:r>
                      <m:rPr>
                        <m:sty m:val="p"/>
                      </m:rPr>
                      <a:rPr lang="en-US">
                        <a:latin typeface="Cambria Math" panose="02040503050406030204" pitchFamily="18" charset="0"/>
                      </a:rPr>
                      <m:t>J</m:t>
                    </m:r>
                  </m:oMath>
                </a14:m>
                <a:r>
                  <a:rPr lang="en-US" dirty="0"/>
                  <a:t> and j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 </m:t>
                    </m:r>
                    <m:r>
                      <m:rPr>
                        <m:sty m:val="p"/>
                      </m:rPr>
                      <a:rPr lang="en-US">
                        <a:latin typeface="Cambria Math" panose="02040503050406030204" pitchFamily="18" charset="0"/>
                      </a:rPr>
                      <m:t>J</m:t>
                    </m:r>
                  </m:oMath>
                </a14:m>
                <a:endParaRPr lang="en-US" dirty="0"/>
              </a:p>
              <a:p>
                <a:pPr marL="0" indent="0">
                  <a:buNone/>
                </a:pPr>
                <a:r>
                  <a:rPr lang="en-US" b="1" dirty="0" err="1">
                    <a:solidFill>
                      <a:srgbClr val="FF0000"/>
                    </a:solidFill>
                  </a:rPr>
                  <a:t>e</a:t>
                </a:r>
                <a:r>
                  <a:rPr lang="en-US" b="1" baseline="-25000" dirty="0" err="1" smtClean="0">
                    <a:solidFill>
                      <a:srgbClr val="FF0000"/>
                    </a:solidFill>
                  </a:rPr>
                  <a:t>v</a:t>
                </a:r>
                <a:r>
                  <a:rPr lang="en-US" b="1" dirty="0" smtClean="0">
                    <a:solidFill>
                      <a:srgbClr val="FF0000"/>
                    </a:solidFill>
                  </a:rPr>
                  <a:t> </a:t>
                </a:r>
                <a:r>
                  <a:rPr lang="en-US" dirty="0" smtClean="0"/>
                  <a:t>  : Expense </a:t>
                </a:r>
                <a:r>
                  <a:rPr lang="en-US" dirty="0"/>
                  <a:t>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per unit </a:t>
                </a:r>
                <a:r>
                  <a:rPr lang="en-US" dirty="0" smtClean="0"/>
                  <a:t>time</a:t>
                </a:r>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𝐢𝐣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𝒗</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𝒊𝒋</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𝒗</m:t>
                        </m:r>
                      </m:sub>
                    </m:sSub>
                  </m:oMath>
                </a14:m>
                <a:r>
                  <a:rPr lang="en-US" dirty="0" smtClean="0"/>
                  <a:t> : Expense for </a:t>
                </a:r>
                <a:r>
                  <a:rPr lang="en-US" dirty="0"/>
                  <a:t>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to traverse arc (</a:t>
                </a:r>
                <a:r>
                  <a:rPr lang="en-US" dirty="0" err="1"/>
                  <a:t>i,j</a:t>
                </a:r>
                <a:r>
                  <a:rPr lang="en-US" dirty="0" smtClean="0"/>
                  <a:t>)</a:t>
                </a:r>
              </a:p>
              <a:p>
                <a:pPr marL="0" indent="0">
                  <a:buNone/>
                </a:pPr>
                <a:r>
                  <a:rPr lang="en-US" dirty="0"/>
                  <a:t>A path is defined as an ordered list of nodes</a:t>
                </a:r>
                <a:br>
                  <a:rPr lang="en-US" dirty="0"/>
                </a:b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r>
                      <a:rPr lang="en-US">
                        <a:latin typeface="Cambria Math" panose="02040503050406030204" pitchFamily="18" charset="0"/>
                      </a:rPr>
                      <m:t>∈</m:t>
                    </m:r>
                    <m:r>
                      <m:rPr>
                        <m:sty m:val="p"/>
                      </m:rPr>
                      <a:rPr lang="en-US">
                        <a:latin typeface="Cambria Math" panose="02040503050406030204" pitchFamily="18" charset="0"/>
                      </a:rPr>
                      <m:t>I</m:t>
                    </m:r>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3015071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Let all paths belong to a global path set P</a:t>
                </a:r>
              </a:p>
              <a:p>
                <a:r>
                  <a:rPr lang="en-US" dirty="0"/>
                  <a:t>The set of feasible paths 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is given by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b="1" dirty="0">
                    <a:solidFill>
                      <a:srgbClr val="FF0000"/>
                    </a:solidFill>
                  </a:rPr>
                  <a:t> </a:t>
                </a:r>
                <a:endParaRPr lang="en-US" b="1" dirty="0" smtClean="0">
                  <a:solidFill>
                    <a:srgbClr val="FF0000"/>
                  </a:solidFill>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82631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the feasibility of a path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For a path to be feasible, w.r.t to a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a:t>
                </a:r>
                <a14:m>
                  <m:oMath xmlns:m="http://schemas.openxmlformats.org/officeDocument/2006/math">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2 conditions need to be satisfied.</a:t>
                </a:r>
                <a:endParaRPr lang="en-US" dirty="0"/>
              </a:p>
              <a:p>
                <a:pPr marL="0" lvl="0" indent="0">
                  <a:buNone/>
                </a:pPr>
                <a:r>
                  <a:rPr lang="en-US" b="1" u="sng" dirty="0" smtClean="0">
                    <a:solidFill>
                      <a:srgbClr val="FF0000"/>
                    </a:solidFill>
                  </a:rPr>
                  <a:t>1. </a:t>
                </a:r>
                <a:r>
                  <a:rPr lang="en-US" b="1" dirty="0" smtClean="0"/>
                  <a:t>Any </a:t>
                </a:r>
                <a:r>
                  <a:rPr lang="en-US" b="1" dirty="0"/>
                  <a:t>depot node </a:t>
                </a:r>
                <a14:m>
                  <m:oMath xmlns:m="http://schemas.openxmlformats.org/officeDocument/2006/math">
                    <m:r>
                      <a:rPr lang="en-US" b="1" i="1">
                        <a:latin typeface="Cambria Math" panose="02040503050406030204" pitchFamily="18" charset="0"/>
                      </a:rPr>
                      <m:t>𝒋</m:t>
                    </m:r>
                    <m:r>
                      <a:rPr lang="en-US" b="1">
                        <a:latin typeface="Cambria Math" panose="02040503050406030204" pitchFamily="18" charset="0"/>
                      </a:rPr>
                      <m:t>∈</m:t>
                    </m:r>
                    <m:r>
                      <a:rPr lang="en-US" b="1" i="1">
                        <a:latin typeface="Cambria Math" panose="02040503050406030204" pitchFamily="18" charset="0"/>
                      </a:rPr>
                      <m:t>𝑱</m:t>
                    </m:r>
                  </m:oMath>
                </a14:m>
                <a:r>
                  <a:rPr lang="en-US" b="1" dirty="0"/>
                  <a:t> on path </a:t>
                </a:r>
                <a14:m>
                  <m:oMath xmlns:m="http://schemas.openxmlformats.org/officeDocument/2006/math">
                    <m:r>
                      <a:rPr lang="en-US" b="1" i="1">
                        <a:latin typeface="Cambria Math" panose="02040503050406030204" pitchFamily="18" charset="0"/>
                      </a:rPr>
                      <m:t>𝑷</m:t>
                    </m:r>
                  </m:oMath>
                </a14:m>
                <a:r>
                  <a:rPr lang="en-US" b="1" dirty="0"/>
                  <a:t> must have demand for commodity </a:t>
                </a:r>
                <a14:m>
                  <m:oMath xmlns:m="http://schemas.openxmlformats.org/officeDocument/2006/math">
                    <m:r>
                      <a:rPr lang="en-US" b="1" i="1">
                        <a:latin typeface="Cambria Math" panose="02040503050406030204" pitchFamily="18" charset="0"/>
                      </a:rPr>
                      <m:t>𝑪</m:t>
                    </m:r>
                    <m:r>
                      <a:rPr lang="en-US" b="1">
                        <a:latin typeface="Cambria Math" panose="02040503050406030204" pitchFamily="18" charset="0"/>
                      </a:rPr>
                      <m:t>∈</m:t>
                    </m:r>
                    <m:r>
                      <a:rPr lang="en-US" b="1" i="1">
                        <a:latin typeface="Cambria Math" panose="02040503050406030204" pitchFamily="18" charset="0"/>
                      </a:rPr>
                      <m:t>𝑪</m:t>
                    </m:r>
                  </m:oMath>
                </a14:m>
                <a:r>
                  <a:rPr lang="en-US" b="1" dirty="0"/>
                  <a:t> less than the vessel capacity of type </a:t>
                </a:r>
                <a14:m>
                  <m:oMath xmlns:m="http://schemas.openxmlformats.org/officeDocument/2006/math">
                    <m:r>
                      <a:rPr lang="en-US" b="1" i="1">
                        <a:latin typeface="Cambria Math" panose="02040503050406030204" pitchFamily="18" charset="0"/>
                      </a:rPr>
                      <m:t>𝑽</m:t>
                    </m:r>
                    <m:r>
                      <a:rPr lang="en-US" b="1">
                        <a:latin typeface="Cambria Math" panose="02040503050406030204" pitchFamily="18" charset="0"/>
                      </a:rPr>
                      <m:t>∈</m:t>
                    </m:r>
                    <m:r>
                      <a:rPr lang="en-US" b="1" i="1">
                        <a:latin typeface="Cambria Math" panose="02040503050406030204" pitchFamily="18" charset="0"/>
                      </a:rPr>
                      <m:t>𝑽</m:t>
                    </m:r>
                  </m:oMath>
                </a14:m>
                <a:r>
                  <a:rPr lang="en-US" b="1" dirty="0"/>
                  <a:t>. </a:t>
                </a:r>
                <a:r>
                  <a:rPr lang="en-US" b="1" dirty="0" err="1"/>
                  <a:t>i.e</a:t>
                </a:r>
                <a:endParaRPr lang="en-US" b="1" dirty="0"/>
              </a:p>
              <a:p>
                <a:pPr marL="0" lvl="0" indent="0">
                  <a:buNone/>
                </a:pPr>
                <a14:m>
                  <m:oMath xmlns:m="http://schemas.openxmlformats.org/officeDocument/2006/math">
                    <m:r>
                      <a:rPr lang="en-US" b="1" i="1">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𝒋</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r>
                      <a:rPr lang="en-US" b="1" i="1">
                        <a:latin typeface="Cambria Math" panose="02040503050406030204" pitchFamily="18" charset="0"/>
                      </a:rPr>
                      <m:t>𝒘𝒉𝒆𝒓𝒆</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𝑱</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 </m:t>
                    </m:r>
                    <m:r>
                      <a:rPr lang="en-US" b="1" i="1">
                        <a:latin typeface="Cambria Math" panose="02040503050406030204" pitchFamily="18" charset="0"/>
                      </a:rPr>
                      <m:t>𝒗</m:t>
                    </m:r>
                    <m:r>
                      <a:rPr lang="en-US" b="1" i="1">
                        <a:latin typeface="Cambria Math" panose="02040503050406030204" pitchFamily="18" charset="0"/>
                      </a:rPr>
                      <m:t>∈</m:t>
                    </m:r>
                    <m:r>
                      <a:rPr lang="en-US" b="1" i="1">
                        <a:latin typeface="Cambria Math" panose="02040503050406030204" pitchFamily="18" charset="0"/>
                      </a:rPr>
                      <m:t>𝑽</m:t>
                    </m:r>
                  </m:oMath>
                </a14:m>
                <a:r>
                  <a:rPr lang="en-US" b="1" dirty="0"/>
                  <a:t>, </a:t>
                </a:r>
                <a14:m>
                  <m:oMath xmlns:m="http://schemas.openxmlformats.org/officeDocument/2006/math">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𝑪</m:t>
                    </m:r>
                  </m:oMath>
                </a14:m>
                <a:endParaRPr lang="en-US" b="1" dirty="0"/>
              </a:p>
              <a:p>
                <a:pPr marL="0" indent="0">
                  <a:buNone/>
                </a:pPr>
                <a:r>
                  <a:rPr lang="en-US" dirty="0"/>
                  <a:t>If this condition is satisfied, then the depot node j having demand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sub>
                    </m:sSub>
                  </m:oMath>
                </a14:m>
                <a:r>
                  <a:rPr lang="en-US" dirty="0"/>
                  <a:t>for a particular commodity</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can </a:t>
                </a:r>
                <a:r>
                  <a:rPr lang="en-US" b="1" dirty="0">
                    <a:solidFill>
                      <a:srgbClr val="FF0000"/>
                    </a:solidFill>
                  </a:rPr>
                  <a:t>be</a:t>
                </a:r>
                <a:r>
                  <a:rPr lang="en-US" dirty="0"/>
                  <a:t> in a path w.r.t to vessel type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endParaRPr lang="en-US" dirty="0"/>
              </a:p>
              <a:p>
                <a:pPr marL="0" lvl="0" indent="0">
                  <a:buNone/>
                </a:pPr>
                <a:r>
                  <a:rPr lang="en-US" b="1" u="sng" dirty="0" smtClean="0">
                    <a:solidFill>
                      <a:srgbClr val="FF0000"/>
                    </a:solidFill>
                  </a:rPr>
                  <a:t>2. </a:t>
                </a:r>
                <a:r>
                  <a:rPr lang="en-US" b="1" dirty="0" err="1" smtClean="0"/>
                  <a:t>PathTraversalAlgorithm</a:t>
                </a:r>
                <a:r>
                  <a:rPr lang="en-US" b="1" dirty="0" smtClean="0"/>
                  <a:t>(</a:t>
                </a:r>
                <a:r>
                  <a:rPr lang="en-US" b="1" dirty="0" err="1" smtClean="0"/>
                  <a:t>p,v,c</a:t>
                </a:r>
                <a:r>
                  <a:rPr lang="en-US" b="1" dirty="0"/>
                  <a:t>) returns </a:t>
                </a:r>
                <a:r>
                  <a:rPr lang="en-US" b="1" dirty="0">
                    <a:solidFill>
                      <a:srgbClr val="FF0000"/>
                    </a:solidFill>
                  </a:rPr>
                  <a:t>True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812"/>
                </a:stretch>
              </a:blipFill>
            </p:spPr>
            <p:txBody>
              <a:bodyPr/>
              <a:lstStyle/>
              <a:p>
                <a:r>
                  <a:rPr lang="en-US">
                    <a:noFill/>
                  </a:rPr>
                  <a:t> </a:t>
                </a:r>
              </a:p>
            </p:txBody>
          </p:sp>
        </mc:Fallback>
      </mc:AlternateContent>
    </p:spTree>
    <p:extLst>
      <p:ext uri="{BB962C8B-B14F-4D97-AF65-F5344CB8AC3E}">
        <p14:creationId xmlns:p14="http://schemas.microsoft.com/office/powerpoint/2010/main" val="2044023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1195</Words>
  <Application>Microsoft Office PowerPoint</Application>
  <PresentationFormat>Widescreen</PresentationFormat>
  <Paragraphs>120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Operations Modelling Challenge</vt:lpstr>
      <vt:lpstr>Intro to the problem statement </vt:lpstr>
      <vt:lpstr>Our Approach</vt:lpstr>
      <vt:lpstr>Aim and Assumptions</vt:lpstr>
      <vt:lpstr>Notation and Terminology</vt:lpstr>
      <vt:lpstr>Notation and Terminology</vt:lpstr>
      <vt:lpstr>Notation and Terminology</vt:lpstr>
      <vt:lpstr>Notation and Terminology</vt:lpstr>
      <vt:lpstr>Defining the feasibility of a path</vt:lpstr>
      <vt:lpstr>Consumption Parameter</vt:lpstr>
      <vt:lpstr>How does the consumption parameter work?</vt:lpstr>
      <vt:lpstr>RefillAmountAlgorithm</vt:lpstr>
      <vt:lpstr>Current State/Supply</vt:lpstr>
      <vt:lpstr>The 3 Algorithms</vt:lpstr>
      <vt:lpstr>PathTraversalAlgorithm</vt:lpstr>
      <vt:lpstr>DemandSatisfyAlgorithm</vt:lpstr>
      <vt:lpstr>Back to path feasibility</vt:lpstr>
      <vt:lpstr>Path feasibility between any 2 refineries</vt:lpstr>
      <vt:lpstr>Expense of a path</vt:lpstr>
      <vt:lpstr>Decision Variable</vt:lpstr>
      <vt:lpstr>Integer Program Formulation</vt:lpstr>
      <vt:lpstr>Objective Function</vt:lpstr>
      <vt:lpstr>Depot should be visited once</vt:lpstr>
      <vt:lpstr>Capacity of Refinery not exceeded</vt:lpstr>
      <vt:lpstr>Balance of Vehicle types at each Refinery</vt:lpstr>
      <vt:lpstr>Can we make consumption parameter more efficient?</vt:lpstr>
      <vt:lpstr>PowerPoint Presentation</vt:lpstr>
      <vt:lpstr>Consumption parameter changes as follows</vt:lpstr>
      <vt:lpstr>PowerPoint Presentation</vt:lpstr>
      <vt:lpstr>What might be the disadvantages?</vt:lpstr>
      <vt:lpstr>Using old consumption parameter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Modelling Challenge</dc:title>
  <dc:creator>Microsoft account</dc:creator>
  <cp:lastModifiedBy>Microsoft account</cp:lastModifiedBy>
  <cp:revision>20</cp:revision>
  <dcterms:created xsi:type="dcterms:W3CDTF">2023-09-30T11:54:38Z</dcterms:created>
  <dcterms:modified xsi:type="dcterms:W3CDTF">2023-10-01T07:57:30Z</dcterms:modified>
</cp:coreProperties>
</file>