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72" r:id="rId13"/>
    <p:sldId id="268" r:id="rId14"/>
    <p:sldId id="269" r:id="rId15"/>
    <p:sldId id="271" r:id="rId16"/>
    <p:sldId id="270"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3000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9850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0860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90332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27922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709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1BECD-FB47-4D76-A4CA-4358CA3F96A7}"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10890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1BECD-FB47-4D76-A4CA-4358CA3F96A7}"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83792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1BECD-FB47-4D76-A4CA-4358CA3F96A7}"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59503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48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921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BECD-FB47-4D76-A4CA-4358CA3F96A7}"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7D00-01CE-45D8-BE19-3E25D9DBEE7B}" type="slidenum">
              <a:rPr lang="en-US" smtClean="0"/>
              <a:t>‹#›</a:t>
            </a:fld>
            <a:endParaRPr lang="en-US"/>
          </a:p>
        </p:txBody>
      </p:sp>
    </p:spTree>
    <p:extLst>
      <p:ext uri="{BB962C8B-B14F-4D97-AF65-F5344CB8AC3E}">
        <p14:creationId xmlns:p14="http://schemas.microsoft.com/office/powerpoint/2010/main" val="145666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326579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oMath>
                </a14:m>
                <a:r>
                  <a:rPr lang="en-US" sz="2400" dirty="0"/>
                  <a:t> 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𝑛</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smtClean="0">
                                  <a:latin typeface="Cambria Math" panose="02040503050406030204" pitchFamily="18" charset="0"/>
                                </a:rPr>
                              </m:ctrlPr>
                            </m:mPr>
                            <m:mr>
                              <m:e>
                                <m:r>
                                  <a:rPr lang="en-US" sz="2400" i="1">
                                    <a:latin typeface="Cambria Math" panose="02040503050406030204" pitchFamily="18" charset="0"/>
                                  </a:rPr>
                                  <m:t>0</m:t>
                                </m:r>
                              </m:e>
                              <m:e>
                                <m:r>
                                  <m:rPr>
                                    <m:nor/>
                                  </m:rPr>
                                  <a:rPr lang="en-US" sz="2400" i="1"/>
                                  <m:t> </m:t>
                                </m:r>
                                <m:r>
                                  <m:rPr>
                                    <m:nor/>
                                  </m:rPr>
                                  <a:rPr lang="en-US" sz="2400" b="0" i="1" smtClean="0"/>
                                  <m:t>                 </m:t>
                                </m:r>
                                <m:r>
                                  <m:rPr>
                                    <m:nor/>
                                  </m:rPr>
                                  <a:rPr lang="en-US" sz="2400" i="1"/>
                                  <m:t>n</m:t>
                                </m:r>
                                <m:r>
                                  <m:rPr>
                                    <m:nor/>
                                  </m:rPr>
                                  <a:rPr lang="en-US" sz="2400" b="0" i="1" smtClean="0"/>
                                  <m:t> </m:t>
                                </m:r>
                                <m:r>
                                  <m:rPr>
                                    <m:nor/>
                                  </m:rPr>
                                  <a:rPr lang="en-US" sz="2400" i="1"/>
                                  <m:t>=</m:t>
                                </m:r>
                                <m:r>
                                  <m:rPr>
                                    <m:nor/>
                                  </m:rPr>
                                  <a:rPr lang="en-US" sz="2400" b="0" i="1" smtClean="0"/>
                                  <m:t> </m:t>
                                </m:r>
                                <m:r>
                                  <m:rPr>
                                    <m:nor/>
                                  </m:rPr>
                                  <a:rPr lang="en-US" sz="2400" i="1"/>
                                  <m:t>end</m:t>
                                </m:r>
                                <m:r>
                                  <m:rPr>
                                    <m:nor/>
                                  </m:rPr>
                                  <a:rPr lang="en-US" sz="2400" i="1"/>
                                  <m:t> </m:t>
                                </m:r>
                                <m:r>
                                  <m:rPr>
                                    <m:nor/>
                                  </m:rPr>
                                  <a:rPr lang="en-US" sz="2400" i="1"/>
                                  <m:t>of</m:t>
                                </m:r>
                                <m:r>
                                  <m:rPr>
                                    <m:nor/>
                                  </m:rPr>
                                  <a:rPr lang="en-US" sz="2400" i="1"/>
                                  <m:t> </m:t>
                                </m:r>
                                <m:r>
                                  <m:rPr>
                                    <m:nor/>
                                  </m:rPr>
                                  <a:rPr lang="en-US" sz="2400" i="1"/>
                                  <m:t>path</m:t>
                                </m:r>
                                <m:r>
                                  <m:rPr>
                                    <m:nor/>
                                  </m:rPr>
                                  <a:rPr lang="en-US" sz="2400" i="1"/>
                                  <m:t> </m:t>
                                </m:r>
                                <m:r>
                                  <m:rPr>
                                    <m:nor/>
                                  </m:rPr>
                                  <a:rPr lang="en-US" sz="2400" i="1"/>
                                  <m:t>or</m:t>
                                </m:r>
                                <m:r>
                                  <m:rPr>
                                    <m:nor/>
                                  </m:rPr>
                                  <a:rPr lang="en-US" sz="2400" i="1"/>
                                  <m:t> </m:t>
                                </m:r>
                                <m:r>
                                  <m:rPr>
                                    <m:nor/>
                                  </m:rPr>
                                  <a:rPr lang="en-US" sz="2400" i="1"/>
                                  <m:t>otherwise</m:t>
                                </m:r>
                              </m:e>
                            </m:mr>
                            <m:mr>
                              <m:e>
                                <m:r>
                                  <a:rPr lang="en-US" sz="2400" i="1">
                                    <a:latin typeface="Cambria Math" panose="02040503050406030204" pitchFamily="18" charset="0"/>
                                  </a:rPr>
                                  <m:t>𝑚𝑖𝑛</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𝑐</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rPr>
                                          <m:t>𝑣</m:t>
                                        </m:r>
                                      </m:sup>
                                    </m:sSup>
                                  </m:e>
                                </m:d>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start</m:t>
                                </m:r>
                                <m:r>
                                  <m:rPr>
                                    <m:nor/>
                                  </m:rPr>
                                  <a:rPr lang="en-US" sz="2400" i="1"/>
                                  <m:t> </m:t>
                                </m:r>
                                <m:r>
                                  <m:rPr>
                                    <m:nor/>
                                  </m:rPr>
                                  <a:rPr lang="en-US" sz="2400" i="1"/>
                                  <m:t>of</m:t>
                                </m:r>
                                <m:r>
                                  <m:rPr>
                                    <m:nor/>
                                  </m:rPr>
                                  <a:rPr lang="en-US" sz="2400" i="1"/>
                                  <m:t> </m:t>
                                </m:r>
                                <m:r>
                                  <m:rPr>
                                    <m:nor/>
                                  </m:rPr>
                                  <a:rPr lang="en-US" sz="2400" i="1"/>
                                  <m:t>path</m:t>
                                </m:r>
                                <m:r>
                                  <m:rPr>
                                    <m:nor/>
                                  </m:rPr>
                                  <a:rPr lang="en-US" sz="2400" i="1"/>
                                  <m:t> </m:t>
                                </m:r>
                              </m:e>
                            </m:mr>
                            <m:mr>
                              <m:e>
                                <m:r>
                                  <m:rPr>
                                    <m:nor/>
                                  </m:rPr>
                                  <a:rPr lang="en-US" sz="2400" i="1"/>
                                  <m:t> </m:t>
                                </m:r>
                                <m:r>
                                  <m:rPr>
                                    <m:nor/>
                                  </m:rPr>
                                  <a:rPr lang="en-US" sz="2400" i="1"/>
                                  <m:t>RefillAmountAlgorithm</m:t>
                                </m:r>
                                <m:r>
                                  <m:rPr>
                                    <m:nor/>
                                  </m:rPr>
                                  <a:rPr lang="en-US" sz="2400" i="1"/>
                                  <m:t> </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𝐶𝑆</m:t>
                                </m:r>
                                <m:r>
                                  <a:rPr lang="en-US" sz="2400" i="1">
                                    <a:latin typeface="Cambria Math" panose="02040503050406030204" pitchFamily="18" charset="0"/>
                                  </a:rPr>
                                  <m:t>)</m:t>
                                </m:r>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refill</m:t>
                                </m:r>
                                <m:r>
                                  <m:rPr>
                                    <m:nor/>
                                  </m:rPr>
                                  <a:rPr lang="en-US" sz="2400" i="1"/>
                                  <m:t> </m:t>
                                </m:r>
                                <m:r>
                                  <m:rPr>
                                    <m:nor/>
                                  </m:rPr>
                                  <a:rPr lang="en-US" sz="2400" i="1"/>
                                  <m:t>refinery</m:t>
                                </m:r>
                              </m:e>
                            </m:mr>
                          </m:m>
                        </m:e>
                      </m:d>
                    </m:oMath>
                  </m:oMathPara>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a:stretch>
              </a:blipFill>
            </p:spPr>
            <p:txBody>
              <a:bodyPr/>
              <a:lstStyle/>
              <a:p>
                <a:r>
                  <a:rPr lang="en-US">
                    <a:noFill/>
                  </a:rPr>
                  <a:t> </a:t>
                </a:r>
              </a:p>
            </p:txBody>
          </p:sp>
        </mc:Fallback>
      </mc:AlternateContent>
    </p:spTree>
    <p:extLst>
      <p:ext uri="{BB962C8B-B14F-4D97-AF65-F5344CB8AC3E}">
        <p14:creationId xmlns:p14="http://schemas.microsoft.com/office/powerpoint/2010/main" val="210267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a:t>
            </a:r>
            <a:r>
              <a:rPr lang="en-US" dirty="0"/>
              <a:t>refill to the entire capacity of vessel. There might be a possibility when the vessel s’ capacity might exceed the refinery s’ capacity. In these cases, we fill the vessel with the entire refinery s’ capacity, thus emptying the refinery. In other cases, we consume only that amount from the refinery, that will make our vessel full.</a:t>
            </a:r>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a:t>
            </a:r>
            <a:r>
              <a:rPr lang="en-US" dirty="0" err="1"/>
              <a:t>RefillAmountAlgorithm</a:t>
            </a:r>
            <a:r>
              <a:rPr lang="en-US" dirty="0"/>
              <a: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9802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87852"/>
            <a:ext cx="10515600" cy="1325563"/>
          </a:xfrm>
        </p:spPr>
        <p:txBody>
          <a:bodyPr/>
          <a:lstStyle/>
          <a:p>
            <a:pPr algn="ctr"/>
            <a:r>
              <a:rPr lang="en-US" dirty="0" err="1" smtClean="0"/>
              <a:t>RefillAmountAlgorithm</a:t>
            </a:r>
            <a:endParaRPr lang="en-US" dirty="0"/>
          </a:p>
        </p:txBody>
      </p:sp>
      <p:pic>
        <p:nvPicPr>
          <p:cNvPr id="4" name="Content Placeholder 3"/>
          <p:cNvPicPr>
            <a:picLocks noGrp="1" noChangeAspect="1"/>
          </p:cNvPicPr>
          <p:nvPr>
            <p:ph idx="1"/>
          </p:nvPr>
        </p:nvPicPr>
        <p:blipFill>
          <a:blip r:embed="rId2"/>
          <a:stretch>
            <a:fillRect/>
          </a:stretch>
        </p:blipFill>
        <p:spPr>
          <a:xfrm>
            <a:off x="2945340" y="1357445"/>
            <a:ext cx="7254355" cy="5500555"/>
          </a:xfrm>
          <a:prstGeom prst="rect">
            <a:avLst/>
          </a:prstGeom>
        </p:spPr>
      </p:pic>
    </p:spTree>
    <p:extLst>
      <p:ext uri="{BB962C8B-B14F-4D97-AF65-F5344CB8AC3E}">
        <p14:creationId xmlns:p14="http://schemas.microsoft.com/office/powerpoint/2010/main" val="3155500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plcHide m:val="on"/>
                              <m:mcs>
                                <m:mc>
                                  <m:mcPr>
                                    <m:count m:val="2"/>
                                    <m:mcJc m:val="center"/>
                                  </m:mcPr>
                                </m:mc>
                              </m:mcs>
                              <m:ctrlPr>
                                <a:rPr lang="en-US" sz="2000" i="1" smtClean="0">
                                  <a:latin typeface="Cambria Math" panose="02040503050406030204" pitchFamily="18" charset="0"/>
                                </a:rPr>
                              </m:ctrlPr>
                            </m:mPr>
                            <m:mr>
                              <m:e>
                                <m:r>
                                  <a:rPr lang="en-US" sz="2000" i="1">
                                    <a:latin typeface="Cambria Math" panose="02040503050406030204" pitchFamily="18" charset="0"/>
                                  </a:rPr>
                                  <m:t>0</m:t>
                                </m:r>
                              </m:e>
                              <m:e>
                                <m:r>
                                  <a:rPr lang="en-US" sz="2000" b="0" i="1" smtClean="0">
                                    <a:latin typeface="Cambria Math" panose="02040503050406030204" pitchFamily="18" charset="0"/>
                                  </a:rPr>
                                  <m:t>                                </m:t>
                                </m:r>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𝑐𝑆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2752969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3 Algorithms</a:t>
            </a:r>
            <a:endParaRPr lang="en-US" dirty="0"/>
          </a:p>
        </p:txBody>
      </p:sp>
      <p:sp>
        <p:nvSpPr>
          <p:cNvPr id="3" name="Content Placeholder 2"/>
          <p:cNvSpPr>
            <a:spLocks noGrp="1"/>
          </p:cNvSpPr>
          <p:nvPr>
            <p:ph idx="1"/>
          </p:nvPr>
        </p:nvSpPr>
        <p:spPr/>
        <p:txBody>
          <a:bodyPr/>
          <a:lstStyle/>
          <a:p>
            <a:r>
              <a:rPr lang="en-US" dirty="0"/>
              <a:t>The </a:t>
            </a:r>
            <a:r>
              <a:rPr lang="en-US" dirty="0" err="1"/>
              <a:t>RefillAmountAlgorithm</a:t>
            </a:r>
            <a:r>
              <a:rPr lang="en-US" dirty="0"/>
              <a:t>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a:t>
            </a:r>
            <a:r>
              <a:rPr lang="en-US" dirty="0" err="1" smtClean="0"/>
              <a:t>PathTraversalAlgorithm</a:t>
            </a:r>
            <a:r>
              <a:rPr lang="en-US" dirty="0" smtClean="0"/>
              <a:t> traverses each node of the path and calls the appropriate algorithm based on type of node(refinery or depot)</a:t>
            </a:r>
          </a:p>
          <a:p>
            <a:r>
              <a:rPr lang="en-US" dirty="0" smtClean="0"/>
              <a:t>CS is in fact updated by both </a:t>
            </a:r>
            <a:r>
              <a:rPr lang="en-US" dirty="0" err="1" smtClean="0"/>
              <a:t>DemandSatisfyAlgorithm</a:t>
            </a:r>
            <a:r>
              <a:rPr lang="en-US" dirty="0" smtClean="0"/>
              <a:t> and </a:t>
            </a:r>
            <a:r>
              <a:rPr lang="en-US" dirty="0" err="1" smtClean="0"/>
              <a:t>RefillAmountAlgorithm</a:t>
            </a:r>
            <a:endParaRPr lang="en-US" dirty="0"/>
          </a:p>
        </p:txBody>
      </p:sp>
    </p:spTree>
    <p:extLst>
      <p:ext uri="{BB962C8B-B14F-4D97-AF65-F5344CB8AC3E}">
        <p14:creationId xmlns:p14="http://schemas.microsoft.com/office/powerpoint/2010/main" val="911288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PathTraversalAlgorithm</a:t>
            </a:r>
            <a:endParaRPr lang="en-US" dirty="0"/>
          </a:p>
        </p:txBody>
      </p:sp>
      <p:pic>
        <p:nvPicPr>
          <p:cNvPr id="3" name="Picture 2"/>
          <p:cNvPicPr>
            <a:picLocks noChangeAspect="1"/>
          </p:cNvPicPr>
          <p:nvPr/>
        </p:nvPicPr>
        <p:blipFill>
          <a:blip r:embed="rId2"/>
          <a:stretch>
            <a:fillRect/>
          </a:stretch>
        </p:blipFill>
        <p:spPr>
          <a:xfrm>
            <a:off x="1328670" y="1852814"/>
            <a:ext cx="9534659" cy="3873455"/>
          </a:xfrm>
          <a:prstGeom prst="rect">
            <a:avLst/>
          </a:prstGeom>
        </p:spPr>
      </p:pic>
    </p:spTree>
    <p:extLst>
      <p:ext uri="{BB962C8B-B14F-4D97-AF65-F5344CB8AC3E}">
        <p14:creationId xmlns:p14="http://schemas.microsoft.com/office/powerpoint/2010/main" val="3765353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7" name="Picture 6"/>
          <p:cNvPicPr>
            <a:picLocks noChangeAspect="1"/>
          </p:cNvPicPr>
          <p:nvPr/>
        </p:nvPicPr>
        <p:blipFill>
          <a:blip r:embed="rId2"/>
          <a:stretch>
            <a:fillRect/>
          </a:stretch>
        </p:blipFill>
        <p:spPr>
          <a:xfrm>
            <a:off x="2967396" y="2021114"/>
            <a:ext cx="6605455" cy="3697514"/>
          </a:xfrm>
          <a:prstGeom prst="rect">
            <a:avLst/>
          </a:prstGeom>
        </p:spPr>
      </p:pic>
    </p:spTree>
    <p:extLst>
      <p:ext uri="{BB962C8B-B14F-4D97-AF65-F5344CB8AC3E}">
        <p14:creationId xmlns:p14="http://schemas.microsoft.com/office/powerpoint/2010/main" val="2445321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path traversal algorithm, traverses all nodes of the path p. At each point it updates CS. If anywhere in the algorithm a FALSE is returned, then the algorithm is terminated, and the path is not feasible for the chosen (</a:t>
                </a:r>
                <a:r>
                  <a:rPr lang="en-US" dirty="0" err="1"/>
                  <a:t>v,c,p</a:t>
                </a:r>
                <a:r>
                  <a:rPr lang="en-US" dirty="0"/>
                  <a:t>) 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361281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feasibility between any 2 refineries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r>
                      <a:rPr lang="en-US" i="1">
                        <a:latin typeface="Cambria Math" panose="02040503050406030204" pitchFamily="18" charset="0"/>
                      </a:rPr>
                      <m:t> </m:t>
                    </m:r>
                  </m:oMath>
                </a14:m>
                <a:r>
                  <a:rPr lang="en-US" dirty="0"/>
                  <a:t>is formed by all combinations of start(s) and end(t) </a:t>
                </a:r>
                <a:r>
                  <a:rPr lang="en-US" dirty="0" smtClean="0"/>
                  <a:t>refineries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821" r="-754"/>
                </a:stretch>
              </a:blipFill>
            </p:spPr>
            <p:txBody>
              <a:bodyPr/>
              <a:lstStyle/>
              <a:p>
                <a:r>
                  <a:rPr lang="en-US">
                    <a:noFill/>
                  </a:rPr>
                  <a:t> </a:t>
                </a:r>
              </a:p>
            </p:txBody>
          </p:sp>
        </mc:Fallback>
      </mc:AlternateContent>
    </p:spTree>
    <p:extLst>
      <p:ext uri="{BB962C8B-B14F-4D97-AF65-F5344CB8AC3E}">
        <p14:creationId xmlns:p14="http://schemas.microsoft.com/office/powerpoint/2010/main" val="31585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oMath>
                </a14:m>
                <a:r>
                  <a:rPr lang="en-US" i="1"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68807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endParaRPr lang="en-US" dirty="0"/>
          </a:p>
        </p:txBody>
      </p:sp>
    </p:spTree>
    <p:extLst>
      <p:ext uri="{BB962C8B-B14F-4D97-AF65-F5344CB8AC3E}">
        <p14:creationId xmlns:p14="http://schemas.microsoft.com/office/powerpoint/2010/main" val="3555244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5" name="Picture 4"/>
          <p:cNvPicPr>
            <a:picLocks noChangeAspect="1"/>
          </p:cNvPicPr>
          <p:nvPr/>
        </p:nvPicPr>
        <p:blipFill>
          <a:blip r:embed="rId2"/>
          <a:stretch>
            <a:fillRect/>
          </a:stretch>
        </p:blipFill>
        <p:spPr>
          <a:xfrm>
            <a:off x="522261" y="2278742"/>
            <a:ext cx="11777916" cy="2248354"/>
          </a:xfrm>
          <a:prstGeom prst="rect">
            <a:avLst/>
          </a:prstGeom>
        </p:spPr>
      </p:pic>
    </p:spTree>
    <p:extLst>
      <p:ext uri="{BB962C8B-B14F-4D97-AF65-F5344CB8AC3E}">
        <p14:creationId xmlns:p14="http://schemas.microsoft.com/office/powerpoint/2010/main" val="2466121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1"/>
            <a:ext cx="10515600" cy="1325563"/>
          </a:xfrm>
        </p:spPr>
        <p:txBody>
          <a:bodyPr/>
          <a:lstStyle/>
          <a:p>
            <a:pPr algn="ctr"/>
            <a:r>
              <a:rPr lang="en-US" dirty="0" smtClean="0"/>
              <a:t>Integer Program Formulation</a:t>
            </a:r>
            <a:endParaRPr lang="en-US" dirty="0"/>
          </a:p>
        </p:txBody>
      </p:sp>
      <p:sp>
        <p:nvSpPr>
          <p:cNvPr id="7" name="Content Placeholder 6"/>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232229" y="728459"/>
            <a:ext cx="11959771" cy="6237901"/>
          </a:xfrm>
          <a:prstGeom prst="rect">
            <a:avLst/>
          </a:prstGeom>
        </p:spPr>
      </p:pic>
    </p:spTree>
    <p:extLst>
      <p:ext uri="{BB962C8B-B14F-4D97-AF65-F5344CB8AC3E}">
        <p14:creationId xmlns:p14="http://schemas.microsoft.com/office/powerpoint/2010/main" val="3830463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 Function</a:t>
            </a:r>
            <a:endParaRPr lang="en-US" dirty="0"/>
          </a:p>
        </p:txBody>
      </p:sp>
      <p:sp>
        <p:nvSpPr>
          <p:cNvPr id="3" name="Content Placeholder 2"/>
          <p:cNvSpPr>
            <a:spLocks noGrp="1"/>
          </p:cNvSpPr>
          <p:nvPr>
            <p:ph idx="1"/>
          </p:nvPr>
        </p:nvSpPr>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r>
              <a:rPr lang="en-US" dirty="0" smtClean="0"/>
              <a:t>Defines </a:t>
            </a:r>
            <a:r>
              <a:rPr lang="en-US" dirty="0"/>
              <a:t>the objective function and minimizes the overall routing cost</a:t>
            </a:r>
          </a:p>
          <a:p>
            <a:endParaRPr lang="en-US" dirty="0"/>
          </a:p>
        </p:txBody>
      </p:sp>
      <p:pic>
        <p:nvPicPr>
          <p:cNvPr id="4" name="Picture 3"/>
          <p:cNvPicPr>
            <a:picLocks noChangeAspect="1"/>
          </p:cNvPicPr>
          <p:nvPr/>
        </p:nvPicPr>
        <p:blipFill>
          <a:blip r:embed="rId2"/>
          <a:stretch>
            <a:fillRect/>
          </a:stretch>
        </p:blipFill>
        <p:spPr>
          <a:xfrm>
            <a:off x="1842632" y="2063412"/>
            <a:ext cx="8035755" cy="1623218"/>
          </a:xfrm>
          <a:prstGeom prst="rect">
            <a:avLst/>
          </a:prstGeom>
        </p:spPr>
      </p:pic>
    </p:spTree>
    <p:extLst>
      <p:ext uri="{BB962C8B-B14F-4D97-AF65-F5344CB8AC3E}">
        <p14:creationId xmlns:p14="http://schemas.microsoft.com/office/powerpoint/2010/main" val="3903856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should be visited once</a:t>
            </a:r>
            <a:endParaRPr lang="en-US" dirty="0"/>
          </a:p>
        </p:txBody>
      </p:sp>
      <p:sp>
        <p:nvSpPr>
          <p:cNvPr id="3" name="Content Placeholder 2"/>
          <p:cNvSpPr>
            <a:spLocks noGrp="1"/>
          </p:cNvSpPr>
          <p:nvPr>
            <p:ph idx="1"/>
          </p:nvPr>
        </p:nvSpPr>
        <p:spPr/>
        <p:txBody>
          <a:bodyPr/>
          <a:lstStyle/>
          <a:p>
            <a:pPr marL="0" lvl="0" indent="0">
              <a:buNone/>
            </a:pPr>
            <a:endParaRPr lang="en-US" dirty="0" smtClean="0"/>
          </a:p>
          <a:p>
            <a:pPr marL="0" lvl="0" indent="0">
              <a:buNone/>
            </a:pPr>
            <a:endParaRPr lang="en-US" dirty="0"/>
          </a:p>
          <a:p>
            <a:pPr marL="0" lvl="0" indent="0">
              <a:buNone/>
            </a:pPr>
            <a:endParaRPr lang="en-US" dirty="0"/>
          </a:p>
          <a:p>
            <a:pPr marL="0" lvl="0" indent="0">
              <a:buNone/>
            </a:pPr>
            <a:r>
              <a:rPr lang="en-US" dirty="0" smtClean="0"/>
              <a:t>Imposes </a:t>
            </a:r>
            <a:r>
              <a:rPr lang="en-US" dirty="0"/>
              <a:t>that for each depot, for each commodity type, the depot node should be visited only once</a:t>
            </a:r>
          </a:p>
        </p:txBody>
      </p:sp>
      <p:pic>
        <p:nvPicPr>
          <p:cNvPr id="4" name="Picture 3"/>
          <p:cNvPicPr>
            <a:picLocks noChangeAspect="1"/>
          </p:cNvPicPr>
          <p:nvPr/>
        </p:nvPicPr>
        <p:blipFill>
          <a:blip r:embed="rId2"/>
          <a:stretch>
            <a:fillRect/>
          </a:stretch>
        </p:blipFill>
        <p:spPr>
          <a:xfrm>
            <a:off x="641261" y="2090058"/>
            <a:ext cx="10909477" cy="1117599"/>
          </a:xfrm>
          <a:prstGeom prst="rect">
            <a:avLst/>
          </a:prstGeom>
        </p:spPr>
      </p:pic>
    </p:spTree>
    <p:extLst>
      <p:ext uri="{BB962C8B-B14F-4D97-AF65-F5344CB8AC3E}">
        <p14:creationId xmlns:p14="http://schemas.microsoft.com/office/powerpoint/2010/main" val="636136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Capacity of Refinery not exceeded</a:t>
            </a:r>
            <a:endParaRPr lang="en-US" dirty="0"/>
          </a:p>
        </p:txBody>
      </p:sp>
      <p:sp>
        <p:nvSpPr>
          <p:cNvPr id="3" name="Content Placeholder 2"/>
          <p:cNvSpPr>
            <a:spLocks noGrp="1"/>
          </p:cNvSpPr>
          <p:nvPr>
            <p:ph idx="1"/>
          </p:nvPr>
        </p:nvSpPr>
        <p:spPr>
          <a:xfrm>
            <a:off x="0" y="1825625"/>
            <a:ext cx="12192000" cy="4351338"/>
          </a:xfrm>
        </p:spPr>
        <p:txBody>
          <a:bodyPr/>
          <a:lstStyle/>
          <a:p>
            <a:endParaRPr lang="en-US" dirty="0" smtClean="0"/>
          </a:p>
          <a:p>
            <a:endParaRPr lang="en-US" dirty="0"/>
          </a:p>
          <a:p>
            <a:endParaRPr lang="en-US" dirty="0" smtClean="0"/>
          </a:p>
          <a:p>
            <a:pPr marL="0" lvl="0" indent="0">
              <a:buNone/>
            </a:pPr>
            <a:r>
              <a:rPr lang="en-US" dirty="0" smtClean="0"/>
              <a:t>Ensures that total capacity consumption of vessels assigned to a  refinery does not exceed the refinery capacity</a:t>
            </a:r>
          </a:p>
          <a:p>
            <a:endParaRPr lang="en-US" dirty="0"/>
          </a:p>
        </p:txBody>
      </p:sp>
      <p:pic>
        <p:nvPicPr>
          <p:cNvPr id="6" name="Picture 5"/>
          <p:cNvPicPr>
            <a:picLocks noChangeAspect="1"/>
          </p:cNvPicPr>
          <p:nvPr/>
        </p:nvPicPr>
        <p:blipFill>
          <a:blip r:embed="rId2"/>
          <a:stretch>
            <a:fillRect/>
          </a:stretch>
        </p:blipFill>
        <p:spPr>
          <a:xfrm>
            <a:off x="0" y="1825625"/>
            <a:ext cx="11366500" cy="1270000"/>
          </a:xfrm>
          <a:prstGeom prst="rect">
            <a:avLst/>
          </a:prstGeom>
        </p:spPr>
      </p:pic>
    </p:spTree>
    <p:extLst>
      <p:ext uri="{BB962C8B-B14F-4D97-AF65-F5344CB8AC3E}">
        <p14:creationId xmlns:p14="http://schemas.microsoft.com/office/powerpoint/2010/main" val="93072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Balance of Vehicle types at each Refinery</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endParaRPr lang="en-US" dirty="0" smtClean="0"/>
          </a:p>
          <a:p>
            <a:pPr lvl="0"/>
            <a:endParaRPr lang="en-US" dirty="0"/>
          </a:p>
          <a:p>
            <a:pPr marL="0" lvl="0" indent="0">
              <a:buNone/>
            </a:pPr>
            <a:r>
              <a:rPr lang="en-US" dirty="0" smtClean="0"/>
              <a:t>Ensures </a:t>
            </a:r>
            <a:r>
              <a:rPr lang="en-US" dirty="0"/>
              <a:t>that the total no. of vessels per vessel type remain the same at each refinery at the start and end of workday</a:t>
            </a:r>
          </a:p>
          <a:p>
            <a:endParaRPr lang="en-US" dirty="0"/>
          </a:p>
        </p:txBody>
      </p:sp>
      <p:pic>
        <p:nvPicPr>
          <p:cNvPr id="6" name="Picture 5"/>
          <p:cNvPicPr>
            <a:picLocks noChangeAspect="1"/>
          </p:cNvPicPr>
          <p:nvPr/>
        </p:nvPicPr>
        <p:blipFill>
          <a:blip r:embed="rId2"/>
          <a:stretch>
            <a:fillRect/>
          </a:stretch>
        </p:blipFill>
        <p:spPr>
          <a:xfrm>
            <a:off x="616810" y="2336800"/>
            <a:ext cx="10200187" cy="1052739"/>
          </a:xfrm>
          <a:prstGeom prst="rect">
            <a:avLst/>
          </a:prstGeom>
        </p:spPr>
      </p:pic>
    </p:spTree>
    <p:extLst>
      <p:ext uri="{BB962C8B-B14F-4D97-AF65-F5344CB8AC3E}">
        <p14:creationId xmlns:p14="http://schemas.microsoft.com/office/powerpoint/2010/main" val="2968134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 we make consumption parameter more efficient?</a:t>
            </a:r>
            <a:endParaRPr lang="en-US" dirty="0"/>
          </a:p>
        </p:txBody>
      </p:sp>
      <p:sp>
        <p:nvSpPr>
          <p:cNvPr id="3" name="Content Placeholder 2"/>
          <p:cNvSpPr>
            <a:spLocks noGrp="1"/>
          </p:cNvSpPr>
          <p:nvPr>
            <p:ph idx="1"/>
          </p:nvPr>
        </p:nvSpPr>
        <p:spPr/>
        <p:txBody>
          <a:bodyPr/>
          <a:lstStyle/>
          <a:p>
            <a:r>
              <a:rPr lang="en-US" dirty="0" smtClean="0"/>
              <a:t>Yes we can, for this we build another algorithm – </a:t>
            </a:r>
            <a:r>
              <a:rPr lang="en-US" dirty="0" err="1" smtClean="0"/>
              <a:t>RemainingDemand</a:t>
            </a:r>
            <a:r>
              <a:rPr lang="en-US" dirty="0" smtClean="0"/>
              <a:t> Algorithm</a:t>
            </a:r>
          </a:p>
          <a:p>
            <a:endParaRPr lang="en-US" dirty="0"/>
          </a:p>
          <a:p>
            <a:r>
              <a:rPr lang="en-US" dirty="0" smtClean="0"/>
              <a:t>Using this algorithm, the vessel only consumes that amount of material that is needed for the depot nodes remaining on its path</a:t>
            </a:r>
          </a:p>
          <a:p>
            <a:endParaRPr lang="en-US" dirty="0"/>
          </a:p>
          <a:p>
            <a:endParaRPr lang="en-US" dirty="0" smtClean="0"/>
          </a:p>
          <a:p>
            <a:endParaRPr lang="en-US" dirty="0"/>
          </a:p>
        </p:txBody>
      </p:sp>
    </p:spTree>
    <p:extLst>
      <p:ext uri="{BB962C8B-B14F-4D97-AF65-F5344CB8AC3E}">
        <p14:creationId xmlns:p14="http://schemas.microsoft.com/office/powerpoint/2010/main" val="3364385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6413" y="750530"/>
            <a:ext cx="11915587" cy="4336625"/>
          </a:xfrm>
          <a:prstGeom prst="rect">
            <a:avLst/>
          </a:prstGeom>
        </p:spPr>
      </p:pic>
    </p:spTree>
    <p:extLst>
      <p:ext uri="{BB962C8B-B14F-4D97-AF65-F5344CB8AC3E}">
        <p14:creationId xmlns:p14="http://schemas.microsoft.com/office/powerpoint/2010/main" val="1725233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 parameter changes as follows</a:t>
            </a:r>
            <a:endParaRPr lang="en-US" dirty="0"/>
          </a:p>
        </p:txBody>
      </p:sp>
      <p:pic>
        <p:nvPicPr>
          <p:cNvPr id="6" name="Picture 5"/>
          <p:cNvPicPr>
            <a:picLocks noChangeAspect="1"/>
          </p:cNvPicPr>
          <p:nvPr/>
        </p:nvPicPr>
        <p:blipFill>
          <a:blip r:embed="rId2"/>
          <a:stretch>
            <a:fillRect/>
          </a:stretch>
        </p:blipFill>
        <p:spPr>
          <a:xfrm>
            <a:off x="-372953" y="2510971"/>
            <a:ext cx="12931001" cy="1612220"/>
          </a:xfrm>
          <a:prstGeom prst="rect">
            <a:avLst/>
          </a:prstGeom>
        </p:spPr>
      </p:pic>
    </p:spTree>
    <p:extLst>
      <p:ext uri="{BB962C8B-B14F-4D97-AF65-F5344CB8AC3E}">
        <p14:creationId xmlns:p14="http://schemas.microsoft.com/office/powerpoint/2010/main" val="3567592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82521" y="130628"/>
            <a:ext cx="11769973" cy="5675086"/>
          </a:xfrm>
          <a:prstGeom prst="rect">
            <a:avLst/>
          </a:prstGeom>
        </p:spPr>
      </p:pic>
    </p:spTree>
    <p:extLst>
      <p:ext uri="{BB962C8B-B14F-4D97-AF65-F5344CB8AC3E}">
        <p14:creationId xmlns:p14="http://schemas.microsoft.com/office/powerpoint/2010/main" val="1803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3380590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2610674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old consumption parameter</a:t>
            </a:r>
            <a:endParaRPr lang="en-US" dirty="0"/>
          </a:p>
        </p:txBody>
      </p:sp>
      <p:pic>
        <p:nvPicPr>
          <p:cNvPr id="4" name="Content Placeholder 3"/>
          <p:cNvPicPr>
            <a:picLocks noGrp="1" noChangeAspect="1"/>
          </p:cNvPicPr>
          <p:nvPr>
            <p:ph idx="1"/>
          </p:nvPr>
        </p:nvPicPr>
        <p:blipFill>
          <a:blip r:embed="rId2"/>
          <a:stretch>
            <a:fillRect/>
          </a:stretch>
        </p:blipFill>
        <p:spPr>
          <a:xfrm>
            <a:off x="747405" y="1429430"/>
            <a:ext cx="10606395" cy="1691141"/>
          </a:xfrm>
          <a:prstGeom prst="rect">
            <a:avLst/>
          </a:prstGeom>
        </p:spPr>
      </p:pic>
      <p:sp>
        <p:nvSpPr>
          <p:cNvPr id="5" name="Title 1"/>
          <p:cNvSpPr txBox="1">
            <a:spLocks/>
          </p:cNvSpPr>
          <p:nvPr/>
        </p:nvSpPr>
        <p:spPr>
          <a:xfrm>
            <a:off x="747405" y="32316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new consumption parameter</a:t>
            </a:r>
            <a:endParaRPr lang="en-US" dirty="0"/>
          </a:p>
        </p:txBody>
      </p:sp>
      <p:pic>
        <p:nvPicPr>
          <p:cNvPr id="6" name="Picture 5"/>
          <p:cNvPicPr>
            <a:picLocks noChangeAspect="1"/>
          </p:cNvPicPr>
          <p:nvPr/>
        </p:nvPicPr>
        <p:blipFill>
          <a:blip r:embed="rId3"/>
          <a:stretch>
            <a:fillRect/>
          </a:stretch>
        </p:blipFill>
        <p:spPr>
          <a:xfrm>
            <a:off x="747405" y="4408033"/>
            <a:ext cx="10762138" cy="1542824"/>
          </a:xfrm>
          <a:prstGeom prst="rect">
            <a:avLst/>
          </a:prstGeom>
        </p:spPr>
      </p:pic>
    </p:spTree>
    <p:extLst>
      <p:ext uri="{BB962C8B-B14F-4D97-AF65-F5344CB8AC3E}">
        <p14:creationId xmlns:p14="http://schemas.microsoft.com/office/powerpoint/2010/main" val="556089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011034" y="365125"/>
            <a:ext cx="6169932" cy="5995076"/>
          </a:xfrm>
          <a:prstGeom prst="rect">
            <a:avLst/>
          </a:prstGeom>
        </p:spPr>
      </p:pic>
    </p:spTree>
    <p:extLst>
      <p:ext uri="{BB962C8B-B14F-4D97-AF65-F5344CB8AC3E}">
        <p14:creationId xmlns:p14="http://schemas.microsoft.com/office/powerpoint/2010/main" val="261377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type. </a:t>
            </a:r>
          </a:p>
          <a:p>
            <a:pPr lvl="0">
              <a:buFont typeface="Wingdings" panose="05000000000000000000" pitchFamily="2" charset="2"/>
              <a:buChar char="ü"/>
            </a:pPr>
            <a:r>
              <a:rPr lang="en-US" dirty="0"/>
              <a:t>Total demand of depots 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a:t>Trips can start and end at any </a:t>
            </a:r>
            <a:r>
              <a:rPr lang="en-US" dirty="0" smtClean="0"/>
              <a:t>refinery</a:t>
            </a:r>
          </a:p>
          <a:p>
            <a:pPr lvl="0">
              <a:buFont typeface="Wingdings" panose="05000000000000000000" pitchFamily="2" charset="2"/>
              <a:buChar char="ü"/>
            </a:pPr>
            <a:r>
              <a:rPr lang="en-US" dirty="0" smtClean="0"/>
              <a:t>Each vessel is allowed to perform several trips, and can start and end each of its trips at any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86375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3585854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smtClean="0"/>
                  <a:t> : </a:t>
                </a:r>
                <a:r>
                  <a:rPr lang="en-US" dirty="0" smtClean="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as </a:t>
                </a:r>
                <a:endParaRPr lang="en-US" b="1" dirty="0"/>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a:t>
                </a:r>
                <a:r>
                  <a:rPr lang="en-US" b="1" dirty="0" smtClean="0"/>
                  <a:t>: </a:t>
                </a:r>
                <a:r>
                  <a:rPr lang="en-US" dirty="0" smtClean="0"/>
                  <a:t>For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is given </a:t>
                </a:r>
                <a:r>
                  <a:rPr lang="en-US" dirty="0" smtClean="0"/>
                  <a:t>by:</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101" r="-232"/>
                </a:stretch>
              </a:blipFill>
            </p:spPr>
            <p:txBody>
              <a:bodyPr/>
              <a:lstStyle/>
              <a:p>
                <a:r>
                  <a:rPr lang="en-US">
                    <a:noFill/>
                  </a:rPr>
                  <a:t> </a:t>
                </a:r>
              </a:p>
            </p:txBody>
          </p:sp>
        </mc:Fallback>
      </mc:AlternateContent>
    </p:spTree>
    <p:extLst>
      <p:ext uri="{BB962C8B-B14F-4D97-AF65-F5344CB8AC3E}">
        <p14:creationId xmlns:p14="http://schemas.microsoft.com/office/powerpoint/2010/main" val="271291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3015071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all paths belong to a global path set P</a:t>
                </a:r>
              </a:p>
              <a:p>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is given by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a:solidFill>
                      <a:srgbClr val="FF0000"/>
                    </a:solidFill>
                  </a:rPr>
                  <a:t> </a:t>
                </a:r>
                <a:endParaRPr lang="en-US" b="1" dirty="0" smtClean="0">
                  <a:solidFill>
                    <a:srgbClr val="FF00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8263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less 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a:t>
                </a:r>
                <a:r>
                  <a:rPr lang="en-US" b="1" dirty="0"/>
                  <a:t>) returns </a:t>
                </a:r>
                <a:r>
                  <a:rPr lang="en-US" b="1" dirty="0">
                    <a:solidFill>
                      <a:srgbClr val="FF0000"/>
                    </a:solidFill>
                  </a:rPr>
                  <a:t>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2044023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1202</Words>
  <Application>Microsoft Office PowerPoint</Application>
  <PresentationFormat>Widescreen</PresentationFormat>
  <Paragraphs>121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Operations Modelling Challenge</vt:lpstr>
      <vt:lpstr>Intro to the problem statement </vt:lpstr>
      <vt:lpstr>Our Approach</vt:lpstr>
      <vt:lpstr>Aim and Assumptions</vt:lpstr>
      <vt:lpstr>Notation and Terminology</vt:lpstr>
      <vt:lpstr>Notation and Terminology</vt:lpstr>
      <vt:lpstr>Notation and Terminology</vt:lpstr>
      <vt:lpstr>Notation and Terminology</vt:lpstr>
      <vt:lpstr>Defining the feasibility of a path</vt:lpstr>
      <vt:lpstr>Consumption Parameter</vt:lpstr>
      <vt:lpstr>How does the consumption parameter work?</vt:lpstr>
      <vt:lpstr>RefillAmountAlgorithm</vt:lpstr>
      <vt:lpstr>Current State/Supply</vt:lpstr>
      <vt:lpstr>The 3 Algorithms</vt:lpstr>
      <vt:lpstr>PathTraversalAlgorithm</vt:lpstr>
      <vt:lpstr>DemandSatisfyAlgorithm</vt:lpstr>
      <vt:lpstr>Back to path feasibility</vt:lpstr>
      <vt:lpstr>Path feasibility between any 2 refineries</vt:lpstr>
      <vt:lpstr>Expense of a path</vt:lpstr>
      <vt:lpstr>Decision Variable</vt:lpstr>
      <vt:lpstr>Integer Program Formulation</vt:lpstr>
      <vt:lpstr>Objective Function</vt:lpstr>
      <vt:lpstr>Depot should be visited once</vt:lpstr>
      <vt:lpstr>Capacity of Refinery not exceeded</vt:lpstr>
      <vt:lpstr>Balance of Vehicle types at each Refinery</vt:lpstr>
      <vt:lpstr>Can we make consumption parameter more efficient?</vt:lpstr>
      <vt:lpstr>PowerPoint Presentation</vt:lpstr>
      <vt:lpstr>Consumption parameter changes as follows</vt:lpstr>
      <vt:lpstr>PowerPoint Presentation</vt:lpstr>
      <vt:lpstr>What might be the disadvantages?</vt:lpstr>
      <vt:lpstr>Using old consumption parameter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Modelling Challenge</dc:title>
  <dc:creator>Microsoft account</dc:creator>
  <cp:lastModifiedBy>Microsoft account</cp:lastModifiedBy>
  <cp:revision>22</cp:revision>
  <dcterms:created xsi:type="dcterms:W3CDTF">2023-09-30T11:54:38Z</dcterms:created>
  <dcterms:modified xsi:type="dcterms:W3CDTF">2023-10-01T08:06:19Z</dcterms:modified>
</cp:coreProperties>
</file>