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4" r:id="rId3"/>
    <p:sldId id="270" r:id="rId4"/>
    <p:sldId id="272" r:id="rId5"/>
    <p:sldId id="273" r:id="rId6"/>
    <p:sldId id="276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CA1D"/>
    <a:srgbClr val="8D9735"/>
    <a:srgbClr val="EA713D"/>
    <a:srgbClr val="F8E8FF"/>
    <a:srgbClr val="8B69AC"/>
    <a:srgbClr val="72558C"/>
    <a:srgbClr val="64457F"/>
    <a:srgbClr val="553677"/>
    <a:srgbClr val="442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7" autoAdjust="0"/>
    <p:restoredTop sz="94718" autoAdjust="0"/>
  </p:normalViewPr>
  <p:slideViewPr>
    <p:cSldViewPr snapToGrid="0" snapToObjects="1">
      <p:cViewPr>
        <p:scale>
          <a:sx n="70" d="100"/>
          <a:sy n="70" d="100"/>
        </p:scale>
        <p:origin x="2448" y="656"/>
      </p:cViewPr>
      <p:guideLst>
        <p:guide orient="horz" pos="2160"/>
        <p:guide pos="2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7463A-E937-EA40-A80E-FE1827638F3C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12B9F-A14A-7742-868D-3F7D28695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9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A6DA6-B897-AB4B-8DFC-317B1E4CD3BA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34852-06FA-C94F-9556-8FD0FD62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6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r>
              <a:rPr lang="en-US" baseline="0" dirty="0" smtClean="0"/>
              <a:t> assign relative weights to the outcome, chose these values because they are based on the average run expectancy created by these events </a:t>
            </a:r>
          </a:p>
          <a:p>
            <a:r>
              <a:rPr lang="en-US" baseline="0" dirty="0" smtClean="0"/>
              <a:t>Context neutral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4852-06FA-C94F-9556-8FD0FD62E4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8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Blme</a:t>
            </a:r>
            <a:r>
              <a:rPr lang="en-US" dirty="0" smtClean="0"/>
              <a:t> package in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4852-06FA-C94F-9556-8FD0FD62E4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4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tx2"/>
            </a:gs>
            <a:gs pos="100000">
              <a:schemeClr val="accent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71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5" t="17692" r="8621" b="14098"/>
          <a:stretch/>
        </p:blipFill>
        <p:spPr>
          <a:xfrm>
            <a:off x="438727" y="138544"/>
            <a:ext cx="6905625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49" y="2273300"/>
            <a:ext cx="5680075" cy="1470025"/>
          </a:xfrm>
        </p:spPr>
        <p:txBody>
          <a:bodyPr>
            <a:no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49" y="3886199"/>
            <a:ext cx="5680075" cy="1050925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2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87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r">
    <p:bg>
      <p:bgPr>
        <a:gradFill flip="none" rotWithShape="1">
          <a:gsLst>
            <a:gs pos="0">
              <a:schemeClr val="tx2"/>
            </a:gs>
            <a:gs pos="100000">
              <a:schemeClr val="accent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71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5" t="17692" r="8621" b="14098"/>
          <a:stretch/>
        </p:blipFill>
        <p:spPr>
          <a:xfrm>
            <a:off x="0" y="-1"/>
            <a:ext cx="6905625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25749" y="4165600"/>
            <a:ext cx="5680075" cy="1470025"/>
          </a:xfrm>
        </p:spPr>
        <p:txBody>
          <a:bodyPr>
            <a:noAutofit/>
          </a:bodyPr>
          <a:lstStyle>
            <a:lvl1pPr algn="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8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chemeClr val="accent1"/>
              </a:gs>
              <a:gs pos="100000">
                <a:schemeClr val="accent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 userDrawn="1"/>
        </p:nvSpPr>
        <p:spPr>
          <a:xfrm>
            <a:off x="8571673" y="3002545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 userDrawn="1"/>
        </p:nvSpPr>
        <p:spPr>
          <a:xfrm>
            <a:off x="8571673" y="3604793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 userDrawn="1"/>
        </p:nvSpPr>
        <p:spPr>
          <a:xfrm>
            <a:off x="8571673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 userDrawn="1"/>
        </p:nvSpPr>
        <p:spPr>
          <a:xfrm>
            <a:off x="8571673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 userDrawn="1"/>
        </p:nvSpPr>
        <p:spPr>
          <a:xfrm>
            <a:off x="7965445" y="2392548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 userDrawn="1"/>
        </p:nvSpPr>
        <p:spPr>
          <a:xfrm>
            <a:off x="7965445" y="3002545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 userDrawn="1"/>
        </p:nvSpPr>
        <p:spPr>
          <a:xfrm>
            <a:off x="7965445" y="3604793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 userDrawn="1"/>
        </p:nvSpPr>
        <p:spPr>
          <a:xfrm>
            <a:off x="7965445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 userDrawn="1"/>
        </p:nvSpPr>
        <p:spPr>
          <a:xfrm>
            <a:off x="7965445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 userDrawn="1"/>
        </p:nvSpPr>
        <p:spPr>
          <a:xfrm>
            <a:off x="7360033" y="2392548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 userDrawn="1"/>
        </p:nvSpPr>
        <p:spPr>
          <a:xfrm>
            <a:off x="7360033" y="3002545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 userDrawn="1"/>
        </p:nvSpPr>
        <p:spPr>
          <a:xfrm>
            <a:off x="7360033" y="3604793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 userDrawn="1"/>
        </p:nvSpPr>
        <p:spPr>
          <a:xfrm>
            <a:off x="7360033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 userDrawn="1"/>
        </p:nvSpPr>
        <p:spPr>
          <a:xfrm>
            <a:off x="7360033" y="1795137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 userDrawn="1"/>
        </p:nvSpPr>
        <p:spPr>
          <a:xfrm rot="10800000">
            <a:off x="6751351" y="3592786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 userDrawn="1"/>
        </p:nvSpPr>
        <p:spPr>
          <a:xfrm rot="10800000">
            <a:off x="6751351" y="2982789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 userDrawn="1"/>
        </p:nvSpPr>
        <p:spPr>
          <a:xfrm rot="10800000">
            <a:off x="6751351" y="2380541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 userDrawn="1"/>
        </p:nvSpPr>
        <p:spPr>
          <a:xfrm rot="10800000">
            <a:off x="6751351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 userDrawn="1"/>
        </p:nvSpPr>
        <p:spPr>
          <a:xfrm>
            <a:off x="6129894" y="2392548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 userDrawn="1"/>
        </p:nvSpPr>
        <p:spPr>
          <a:xfrm>
            <a:off x="6129894" y="3002545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 userDrawn="1"/>
        </p:nvSpPr>
        <p:spPr>
          <a:xfrm>
            <a:off x="6129894" y="3604793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 userDrawn="1"/>
        </p:nvSpPr>
        <p:spPr>
          <a:xfrm>
            <a:off x="6129894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 userDrawn="1"/>
        </p:nvSpPr>
        <p:spPr>
          <a:xfrm>
            <a:off x="6129894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 userDrawn="1"/>
        </p:nvSpPr>
        <p:spPr>
          <a:xfrm>
            <a:off x="5517534" y="2392548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 userDrawn="1"/>
        </p:nvSpPr>
        <p:spPr>
          <a:xfrm>
            <a:off x="5517534" y="3002545"/>
            <a:ext cx="479506" cy="47950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 userDrawn="1"/>
        </p:nvSpPr>
        <p:spPr>
          <a:xfrm>
            <a:off x="5517534" y="3604793"/>
            <a:ext cx="479506" cy="47950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 userDrawn="1"/>
        </p:nvSpPr>
        <p:spPr>
          <a:xfrm>
            <a:off x="5517534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 userDrawn="1"/>
        </p:nvSpPr>
        <p:spPr>
          <a:xfrm rot="10800000">
            <a:off x="4930559" y="3592786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 userDrawn="1"/>
        </p:nvSpPr>
        <p:spPr>
          <a:xfrm rot="10800000">
            <a:off x="4930559" y="2982789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 userDrawn="1"/>
        </p:nvSpPr>
        <p:spPr>
          <a:xfrm rot="10800000">
            <a:off x="4930559" y="2380541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 userDrawn="1"/>
        </p:nvSpPr>
        <p:spPr>
          <a:xfrm rot="10800000">
            <a:off x="4930559" y="1795137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 userDrawn="1"/>
        </p:nvSpPr>
        <p:spPr>
          <a:xfrm rot="10800000">
            <a:off x="4930559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 userDrawn="1"/>
        </p:nvSpPr>
        <p:spPr>
          <a:xfrm>
            <a:off x="4341660" y="2392548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 userDrawn="1"/>
        </p:nvSpPr>
        <p:spPr>
          <a:xfrm>
            <a:off x="4341660" y="3002545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 userDrawn="1"/>
        </p:nvSpPr>
        <p:spPr>
          <a:xfrm>
            <a:off x="4341660" y="3604793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 userDrawn="1"/>
        </p:nvSpPr>
        <p:spPr>
          <a:xfrm>
            <a:off x="4341660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/>
          <p:cNvSpPr/>
          <p:nvPr userDrawn="1"/>
        </p:nvSpPr>
        <p:spPr>
          <a:xfrm>
            <a:off x="4341660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 userDrawn="1"/>
        </p:nvSpPr>
        <p:spPr>
          <a:xfrm rot="10800000">
            <a:off x="3732977" y="3592786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 userDrawn="1"/>
        </p:nvSpPr>
        <p:spPr>
          <a:xfrm rot="10800000">
            <a:off x="3732977" y="2982789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 userDrawn="1"/>
        </p:nvSpPr>
        <p:spPr>
          <a:xfrm rot="10800000">
            <a:off x="3732977" y="2380541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 userDrawn="1"/>
        </p:nvSpPr>
        <p:spPr>
          <a:xfrm rot="10800000">
            <a:off x="3732977" y="1795137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 userDrawn="1"/>
        </p:nvSpPr>
        <p:spPr>
          <a:xfrm rot="10800000">
            <a:off x="3732977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 userDrawn="1"/>
        </p:nvSpPr>
        <p:spPr>
          <a:xfrm>
            <a:off x="3111521" y="2392548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 userDrawn="1"/>
        </p:nvSpPr>
        <p:spPr>
          <a:xfrm>
            <a:off x="3111521" y="3002545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 userDrawn="1"/>
        </p:nvSpPr>
        <p:spPr>
          <a:xfrm>
            <a:off x="3111521" y="3604793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 userDrawn="1"/>
        </p:nvSpPr>
        <p:spPr>
          <a:xfrm>
            <a:off x="3111521" y="4190197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/>
          <p:cNvSpPr/>
          <p:nvPr userDrawn="1"/>
        </p:nvSpPr>
        <p:spPr>
          <a:xfrm>
            <a:off x="2499161" y="2392548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 userDrawn="1"/>
        </p:nvSpPr>
        <p:spPr>
          <a:xfrm>
            <a:off x="2499161" y="3002545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 userDrawn="1"/>
        </p:nvSpPr>
        <p:spPr>
          <a:xfrm>
            <a:off x="2499161" y="3604793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 userDrawn="1"/>
        </p:nvSpPr>
        <p:spPr>
          <a:xfrm>
            <a:off x="2499161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/>
          <p:cNvSpPr/>
          <p:nvPr userDrawn="1"/>
        </p:nvSpPr>
        <p:spPr>
          <a:xfrm>
            <a:off x="2499161" y="179513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 userDrawn="1"/>
        </p:nvSpPr>
        <p:spPr>
          <a:xfrm>
            <a:off x="1912186" y="2392548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 userDrawn="1"/>
        </p:nvSpPr>
        <p:spPr>
          <a:xfrm>
            <a:off x="1912186" y="3002545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 userDrawn="1"/>
        </p:nvSpPr>
        <p:spPr>
          <a:xfrm>
            <a:off x="1912186" y="3604793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 userDrawn="1"/>
        </p:nvSpPr>
        <p:spPr>
          <a:xfrm>
            <a:off x="1912186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/>
          <p:cNvSpPr/>
          <p:nvPr userDrawn="1"/>
        </p:nvSpPr>
        <p:spPr>
          <a:xfrm>
            <a:off x="1350426" y="2392548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 userDrawn="1"/>
        </p:nvSpPr>
        <p:spPr>
          <a:xfrm>
            <a:off x="1350426" y="3002545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 userDrawn="1"/>
        </p:nvSpPr>
        <p:spPr>
          <a:xfrm>
            <a:off x="1350426" y="3604793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 userDrawn="1"/>
        </p:nvSpPr>
        <p:spPr>
          <a:xfrm>
            <a:off x="1350426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 userDrawn="1"/>
        </p:nvSpPr>
        <p:spPr>
          <a:xfrm>
            <a:off x="1350426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 userDrawn="1"/>
        </p:nvSpPr>
        <p:spPr>
          <a:xfrm rot="10800000">
            <a:off x="741743" y="3592786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 userDrawn="1"/>
        </p:nvSpPr>
        <p:spPr>
          <a:xfrm rot="10800000">
            <a:off x="741743" y="2982789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 userDrawn="1"/>
        </p:nvSpPr>
        <p:spPr>
          <a:xfrm rot="10800000">
            <a:off x="741743" y="2380541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 userDrawn="1"/>
        </p:nvSpPr>
        <p:spPr>
          <a:xfrm rot="10800000">
            <a:off x="741743" y="1795137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 userDrawn="1"/>
        </p:nvSpPr>
        <p:spPr>
          <a:xfrm rot="10800000">
            <a:off x="741743" y="4190197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 userDrawn="1"/>
        </p:nvSpPr>
        <p:spPr>
          <a:xfrm>
            <a:off x="120288" y="2392548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 userDrawn="1"/>
        </p:nvSpPr>
        <p:spPr>
          <a:xfrm>
            <a:off x="120288" y="3002545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 userDrawn="1"/>
        </p:nvSpPr>
        <p:spPr>
          <a:xfrm>
            <a:off x="120288" y="3604793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 userDrawn="1"/>
        </p:nvSpPr>
        <p:spPr>
          <a:xfrm>
            <a:off x="120288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/>
          <p:cNvSpPr/>
          <p:nvPr userDrawn="1"/>
        </p:nvSpPr>
        <p:spPr>
          <a:xfrm>
            <a:off x="120288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12474" y="2414051"/>
            <a:ext cx="5680075" cy="1470025"/>
          </a:xfrm>
        </p:spPr>
        <p:txBody>
          <a:bodyPr anchor="ctr">
            <a:noAutofit/>
          </a:bodyPr>
          <a:lstStyle>
            <a:lvl1pPr algn="l">
              <a:defRPr sz="6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5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6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89900" cy="45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 marL="450850" marR="0" indent="-23495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377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4709160" y="1371600"/>
            <a:ext cx="397764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1371600"/>
            <a:ext cx="397764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57400"/>
            <a:ext cx="3977640" cy="3362960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35375" y="306388"/>
            <a:ext cx="5051425" cy="3762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371600"/>
            <a:ext cx="3977640" cy="470932"/>
          </a:xfrm>
          <a:prstGeom prst="rect">
            <a:avLst/>
          </a:prstGeom>
          <a:solidFill>
            <a:srgbClr val="EA713D"/>
          </a:solidFill>
        </p:spPr>
        <p:txBody>
          <a:bodyPr wrap="square" anchor="ctr">
            <a:noAutofit/>
          </a:bodyPr>
          <a:lstStyle/>
          <a:p>
            <a:pPr lvl="0" algn="ctr"/>
            <a:r>
              <a:rPr lang="en-US" b="0" dirty="0" smtClean="0">
                <a:solidFill>
                  <a:schemeClr val="bg1"/>
                </a:solidFill>
                <a:latin typeface="Century Gothic"/>
              </a:rPr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709160" y="1371600"/>
            <a:ext cx="3977640" cy="470932"/>
          </a:xfrm>
          <a:prstGeom prst="rect">
            <a:avLst/>
          </a:prstGeom>
          <a:solidFill>
            <a:srgbClr val="EA713D"/>
          </a:solidFill>
        </p:spPr>
        <p:txBody>
          <a:bodyPr wrap="square" anchor="ctr">
            <a:noAutofit/>
          </a:bodyPr>
          <a:lstStyle/>
          <a:p>
            <a:pPr lvl="0" algn="ctr"/>
            <a:r>
              <a:rPr lang="en-US" b="0" dirty="0" smtClean="0">
                <a:solidFill>
                  <a:schemeClr val="bg1"/>
                </a:solidFill>
                <a:latin typeface="Century Gothic"/>
              </a:rPr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09160" y="2057400"/>
            <a:ext cx="3977640" cy="3362960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2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000" b="1">
                <a:solidFill>
                  <a:srgbClr val="EA713D"/>
                </a:solidFill>
              </a:defRPr>
            </a:lvl1pPr>
            <a:lvl2pPr>
              <a:defRPr sz="20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000" b="1">
                <a:solidFill>
                  <a:srgbClr val="EA713D"/>
                </a:solidFill>
              </a:defRPr>
            </a:lvl1pPr>
            <a:lvl2pPr>
              <a:defRPr sz="20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7080" y="1371600"/>
            <a:ext cx="0" cy="4525963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72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21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4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1"/>
            <a:ext cx="3008313" cy="62484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47603"/>
          </a:xfrm>
          <a:solidFill>
            <a:srgbClr val="EA713D"/>
          </a:solidFill>
          <a:ln>
            <a:noFill/>
          </a:ln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20240"/>
            <a:ext cx="3008313" cy="42059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4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8135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1148" y="0"/>
            <a:ext cx="6355653" cy="8813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519671"/>
            <a:ext cx="2133600" cy="33832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2">
                    <a:lumMod val="50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D3DEDF89-8E0A-854D-9A33-444D75E6987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519672"/>
            <a:ext cx="9144000" cy="0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651508" y="19270"/>
            <a:ext cx="177800" cy="177800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5651508" y="228369"/>
            <a:ext cx="177800" cy="177800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5651508" y="443138"/>
            <a:ext cx="177800" cy="177800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5651508" y="655934"/>
            <a:ext cx="177800" cy="177800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0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9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6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4572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500"/>
        </a:spcBef>
        <a:buFont typeface="Arial"/>
        <a:buNone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458788" indent="-174625" algn="l" defTabSz="4572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>
          <a:solidFill>
            <a:srgbClr val="525352"/>
          </a:solidFill>
          <a:latin typeface="Century Gothic"/>
          <a:ea typeface="+mn-ea"/>
          <a:cs typeface="Century Gothic"/>
        </a:defRPr>
      </a:lvl2pPr>
      <a:lvl3pPr marL="919163" indent="-168275" algn="l" defTabSz="4572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SzPct val="100000"/>
        <a:buFont typeface="Wingdings" charset="2"/>
        <a:buChar char="§"/>
        <a:defRPr sz="1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8107" y="2273300"/>
            <a:ext cx="6417717" cy="1470025"/>
          </a:xfrm>
        </p:spPr>
        <p:txBody>
          <a:bodyPr/>
          <a:lstStyle/>
          <a:p>
            <a:pPr algn="r"/>
            <a:r>
              <a:rPr lang="en-US" dirty="0" smtClean="0"/>
              <a:t>Assessing Damage with Mixed Effects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Bayesian Blue Devils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Motivations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Determining how a minor league player could perform in the major leagues</a:t>
            </a:r>
          </a:p>
          <a:p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Insight into the characteristics of pitches that result in various outcomes in a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Assess variation in pitcher style and results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Defining Damage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Way of measuring the success of a batter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Focused on balls that were only put into 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Assigned </a:t>
            </a:r>
            <a:r>
              <a:rPr lang="en-US" sz="2800" dirty="0" smtClean="0"/>
              <a:t>discrete values </a:t>
            </a:r>
            <a:r>
              <a:rPr lang="en-US" sz="2800" dirty="0" smtClean="0"/>
              <a:t>to singles, doubles, triples, home runs and outs from </a:t>
            </a:r>
            <a:r>
              <a:rPr lang="en-US" sz="2800" dirty="0" err="1" smtClean="0"/>
              <a:t>fangraphs.com</a:t>
            </a:r>
            <a:r>
              <a:rPr lang="en-US" sz="2800" dirty="0" smtClean="0"/>
              <a:t> linear weights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0" y="4498731"/>
            <a:ext cx="7554379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Bayesian Linear Mixed Effects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Random effect on each pitcher</a:t>
            </a:r>
          </a:p>
          <a:p>
            <a:pPr marL="801688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Handedness and batter handedness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bat_side, throws, </a:t>
            </a:r>
            <a:r>
              <a:rPr lang="en-US" sz="3200" dirty="0" err="1"/>
              <a:t>plate_speed</a:t>
            </a:r>
            <a:r>
              <a:rPr lang="en-US" sz="3200" dirty="0"/>
              <a:t> </a:t>
            </a:r>
            <a:r>
              <a:rPr lang="en-US" sz="3200" dirty="0" err="1"/>
              <a:t>break_x</a:t>
            </a:r>
            <a:r>
              <a:rPr lang="en-US" sz="3200" dirty="0"/>
              <a:t>, </a:t>
            </a:r>
            <a:r>
              <a:rPr lang="en-US" sz="3200" dirty="0" err="1"/>
              <a:t>break_y</a:t>
            </a:r>
            <a:r>
              <a:rPr lang="en-US" sz="3200" dirty="0"/>
              <a:t>, </a:t>
            </a:r>
            <a:r>
              <a:rPr lang="en-US" sz="3200" dirty="0" err="1"/>
              <a:t>break_z</a:t>
            </a:r>
            <a:r>
              <a:rPr lang="en-US" sz="3200" dirty="0"/>
              <a:t>, plate distance, initial distance, initial velocity (x, y, z), initial acceleration (</a:t>
            </a:r>
            <a:r>
              <a:rPr lang="en-US" sz="3200" dirty="0" err="1"/>
              <a:t>x,y,z</a:t>
            </a:r>
            <a:r>
              <a:rPr lang="en-US" sz="3200" dirty="0"/>
              <a:t>) </a:t>
            </a:r>
            <a:endParaRPr lang="en-US" sz="3200" dirty="0" smtClean="0"/>
          </a:p>
          <a:p>
            <a:pPr algn="ctr"/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989548"/>
            <a:ext cx="6243126" cy="124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Room for Improvement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continuous statistic to assess damage across all </a:t>
            </a:r>
            <a:r>
              <a:rPr lang="en-US" dirty="0" smtClean="0"/>
              <a:t>pitches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Different ways of defining success for a batter</a:t>
            </a:r>
          </a:p>
          <a:p>
            <a:pPr marL="8016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Incorporate pitches that are not put into play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Using the model to predict future data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Improve the measure of location</a:t>
            </a:r>
          </a:p>
          <a:p>
            <a:pPr marL="8016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Currently distance from the center of the plate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6" y="0"/>
            <a:ext cx="8740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6">
      <a:dk1>
        <a:sysClr val="windowText" lastClr="000000"/>
      </a:dk1>
      <a:lt1>
        <a:sysClr val="window" lastClr="FFFFFF"/>
      </a:lt1>
      <a:dk2>
        <a:srgbClr val="592C81"/>
      </a:dk2>
      <a:lt2>
        <a:srgbClr val="A5A6A5"/>
      </a:lt2>
      <a:accent1>
        <a:srgbClr val="799A3D"/>
      </a:accent1>
      <a:accent2>
        <a:srgbClr val="A3AD2A"/>
      </a:accent2>
      <a:accent3>
        <a:srgbClr val="0F4B91"/>
      </a:accent3>
      <a:accent4>
        <a:srgbClr val="863375"/>
      </a:accent4>
      <a:accent5>
        <a:srgbClr val="FFCF03"/>
      </a:accent5>
      <a:accent6>
        <a:srgbClr val="3E1952"/>
      </a:accent6>
      <a:hlink>
        <a:srgbClr val="1B5630"/>
      </a:hlink>
      <a:folHlink>
        <a:srgbClr val="DE890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000" dirty="0" err="1" smtClean="0">
            <a:latin typeface="Century Gothic"/>
            <a:cs typeface="Century Gothic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6273</TotalTime>
  <Words>214</Words>
  <Application>Microsoft Macintosh PowerPoint</Application>
  <PresentationFormat>On-screen Show (4:3)</PresentationFormat>
  <Paragraphs>39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Wingdings</vt:lpstr>
      <vt:lpstr>Arial</vt:lpstr>
      <vt:lpstr>Office Theme</vt:lpstr>
      <vt:lpstr>Assessing Damage with Mixed Effects Modeling</vt:lpstr>
      <vt:lpstr>Motivations</vt:lpstr>
      <vt:lpstr>Defining Damage</vt:lpstr>
      <vt:lpstr>The Model</vt:lpstr>
      <vt:lpstr>Room for Improvement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Coyle</dc:creator>
  <cp:lastModifiedBy>shariharan99@gmail.com</cp:lastModifiedBy>
  <cp:revision>104</cp:revision>
  <dcterms:created xsi:type="dcterms:W3CDTF">2014-10-07T18:39:53Z</dcterms:created>
  <dcterms:modified xsi:type="dcterms:W3CDTF">2016-02-05T22:09:16Z</dcterms:modified>
</cp:coreProperties>
</file>